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5"/>
  </p:notesMasterIdLst>
  <p:sldIdLst>
    <p:sldId id="256" r:id="rId2"/>
    <p:sldId id="258" r:id="rId3"/>
    <p:sldId id="276" r:id="rId4"/>
    <p:sldId id="259" r:id="rId5"/>
    <p:sldId id="267" r:id="rId6"/>
    <p:sldId id="269" r:id="rId7"/>
    <p:sldId id="270" r:id="rId8"/>
    <p:sldId id="271" r:id="rId9"/>
    <p:sldId id="262" r:id="rId10"/>
    <p:sldId id="263" r:id="rId11"/>
    <p:sldId id="264" r:id="rId12"/>
    <p:sldId id="275" r:id="rId13"/>
    <p:sldId id="27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05.12.2024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05.12.2024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05.12.2024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05.12.2024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05.12.2024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05.12.2024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05.12.2024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 descr="Ein Bild, das Text, Grafiken, Schrift, Grafikdesign enthält.">
            <a:extLst>
              <a:ext uri="{FF2B5EF4-FFF2-40B4-BE49-F238E27FC236}">
                <a16:creationId xmlns:a16="http://schemas.microsoft.com/office/drawing/2014/main" id="{BBF4FDD5-29F6-89EB-245A-94FC744C21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147" y="5960767"/>
            <a:ext cx="791166" cy="7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dirty="0"/>
          </a:p>
          <a:p>
            <a:pPr algn="l"/>
            <a:r>
              <a:rPr lang="de-DE" dirty="0"/>
              <a:t>Review R2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Sprint-Backlog</a:t>
            </a:r>
          </a:p>
        </p:txBody>
      </p:sp>
      <p:pic>
        <p:nvPicPr>
          <p:cNvPr id="6" name="Grafik 5" descr="Ein Bild, das Text, Grafiken, Schrift, Grafikdesign enthält.">
            <a:extLst>
              <a:ext uri="{FF2B5EF4-FFF2-40B4-BE49-F238E27FC236}">
                <a16:creationId xmlns:a16="http://schemas.microsoft.com/office/drawing/2014/main" id="{6EF6A922-5183-ABB0-857E-64722416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8" y="103497"/>
            <a:ext cx="2851406" cy="28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Programmiersprache:</a:t>
            </a:r>
          </a:p>
          <a:p>
            <a:pPr lvl="1"/>
            <a:r>
              <a:rPr lang="de-DE" dirty="0"/>
              <a:t>C#</a:t>
            </a:r>
          </a:p>
          <a:p>
            <a:r>
              <a:rPr lang="de-DE" dirty="0"/>
              <a:t>Framework:</a:t>
            </a:r>
          </a:p>
          <a:p>
            <a:pPr lvl="1"/>
            <a:r>
              <a:rPr lang="de-DE" dirty="0" err="1"/>
              <a:t>Blazor</a:t>
            </a:r>
            <a:endParaRPr lang="de-DE" dirty="0"/>
          </a:p>
          <a:p>
            <a:r>
              <a:rPr lang="de-DE" dirty="0"/>
              <a:t>IDE:</a:t>
            </a:r>
          </a:p>
          <a:p>
            <a:pPr lvl="1"/>
            <a:r>
              <a:rPr lang="de-DE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Datenbank:</a:t>
            </a:r>
          </a:p>
          <a:p>
            <a:pPr lvl="1"/>
            <a:r>
              <a:rPr lang="de-DE" dirty="0"/>
              <a:t>SQLite</a:t>
            </a:r>
          </a:p>
          <a:p>
            <a:r>
              <a:rPr lang="de-DE" dirty="0"/>
              <a:t>Weitere Tools:</a:t>
            </a:r>
          </a:p>
          <a:p>
            <a:pPr lvl="1"/>
            <a:r>
              <a:rPr lang="de-DE" dirty="0"/>
              <a:t>Git (Versionierung)</a:t>
            </a:r>
          </a:p>
          <a:p>
            <a:pPr lvl="1"/>
            <a:r>
              <a:rPr lang="de-DE" dirty="0"/>
              <a:t>Docker (</a:t>
            </a:r>
            <a:r>
              <a:rPr lang="de-DE" dirty="0" err="1"/>
              <a:t>Deployment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Eingesetzte SOUPs:</a:t>
            </a:r>
          </a:p>
          <a:p>
            <a:pPr lvl="1"/>
            <a:r>
              <a:rPr lang="de-DE" dirty="0"/>
              <a:t>Docker-Container für Hosting der Anwendung</a:t>
            </a:r>
          </a:p>
          <a:p>
            <a:r>
              <a:rPr lang="de-DE" dirty="0"/>
              <a:t>Bibliotheken: </a:t>
            </a:r>
          </a:p>
          <a:p>
            <a:pPr lvl="1"/>
            <a:r>
              <a:rPr lang="de-DE" dirty="0"/>
              <a:t>[z. B. </a:t>
            </a:r>
            <a:r>
              <a:rPr lang="de-DE" dirty="0" err="1"/>
              <a:t>Newtonsoft.Json</a:t>
            </a:r>
            <a:r>
              <a:rPr lang="de-DE" dirty="0"/>
              <a:t>]</a:t>
            </a:r>
          </a:p>
          <a:p>
            <a:r>
              <a:rPr lang="de-DE" dirty="0"/>
              <a:t>Eingesetzte OTS:</a:t>
            </a:r>
          </a:p>
          <a:p>
            <a:pPr lvl="1"/>
            <a:r>
              <a:rPr lang="de-DE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SQLite-Datenbank</a:t>
            </a:r>
          </a:p>
          <a:p>
            <a:r>
              <a:rPr lang="de-DE" dirty="0"/>
              <a:t>Visual Studio IDE</a:t>
            </a:r>
          </a:p>
          <a:p>
            <a:r>
              <a:rPr lang="de-DE" dirty="0"/>
              <a:t>Maßnahmen zur Validierung und Sicherstellung:</a:t>
            </a:r>
          </a:p>
          <a:p>
            <a:pPr lvl="1"/>
            <a:r>
              <a:rPr lang="de-DE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31F6E-2F65-7A93-DF0B-917ABC0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7586E-8549-8CEC-FF99-4F32F3A91E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7EBE6-E269-7788-70A0-0FBAD540DD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85582-CA74-5996-9B0D-1A4F88A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05.12.2024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E860A-9D58-26A0-3548-E7CC6A6E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4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7904C-22D5-E881-4D01-FB477DA71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55E6B-CF2C-CEF3-FF48-47668B16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 (IST)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8B146-19B8-D939-3B88-D8858768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45B56-1D88-4042-8DF0-EB6B41B710D3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05.12.2024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4F4C5D-53C4-AF6F-8676-A07AF5A9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CE569E-9B7C-4CB9-AB80-C0841F922C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5F2698D9-4327-57B7-2C1D-6CF407017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711689"/>
              </p:ext>
            </p:extLst>
          </p:nvPr>
        </p:nvGraphicFramePr>
        <p:xfrm>
          <a:off x="762000" y="1860487"/>
          <a:ext cx="8961423" cy="446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en-US" sz="1400"/>
                        <a:t>Aufgabe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Zuständigkeit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Aufwand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en-US" sz="1400"/>
                        <a:t>Dokumentation + Project Managment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  <a:p>
                      <a:r>
                        <a:rPr lang="en-US" sz="1050" dirty="0"/>
                        <a:t>(6h </a:t>
                      </a:r>
                      <a:r>
                        <a:rPr lang="en-US" sz="1050" dirty="0" err="1"/>
                        <a:t>Vorbereitung</a:t>
                      </a:r>
                      <a:r>
                        <a:rPr lang="en-US" sz="1050" dirty="0"/>
                        <a:t> des Sprint)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en-US" sz="1400"/>
                        <a:t>Erstellen Mockups u. Wireframes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Website “Menu-Karte” </a:t>
                      </a:r>
                      <a:r>
                        <a:rPr lang="en-US" sz="1400" dirty="0" err="1"/>
                        <a:t>erstellen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Dennis Haaf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Vincent Knapp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“Menu-Karte”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Vincent Knapp</a:t>
                      </a:r>
                    </a:p>
                    <a:p>
                      <a:r>
                        <a:rPr lang="en-US" sz="1400"/>
                        <a:t>Hans Bloching</a:t>
                      </a:r>
                    </a:p>
                    <a:p>
                      <a:r>
                        <a:rPr lang="en-US" sz="140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400"/>
                        <a:t>Einführung in Blazor und C# Coding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en-US" sz="1400"/>
                        <a:t>Website “Warenkorb”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Hans Bloching</a:t>
                      </a:r>
                    </a:p>
                    <a:p>
                      <a:r>
                        <a:rPr lang="en-US" sz="140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Arbeit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Bestellungen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Hans </a:t>
                      </a:r>
                      <a:r>
                        <a:rPr lang="en-US" sz="1400" dirty="0" err="1"/>
                        <a:t>Bloching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Arbeit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19F4647-42D3-96AA-571E-B5F63F9A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1644E0E-780A-3A6B-636B-4E077AB50B8C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34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74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SOUPs/OTS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smtClean="0"/>
              <a:t>05.12.2024</a:t>
            </a:fld>
            <a:endParaRPr lang="en-US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5C4A-B8F4-CC1A-1D51-FB926F93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Gesamtplan für 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A704B0-0149-83C2-11CE-84528B870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37988-C3D3-59BD-7CB5-176C2C33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A53A1D-72CF-5467-B5BB-A94671AD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9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Tätigkeiten des vergangenen Zeitraums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CB8108-F7CA-0CC2-0BE9-D617E9F1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290935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Erstellung:</a:t>
            </a:r>
          </a:p>
          <a:p>
            <a:pPr lvl="1"/>
            <a:r>
              <a:rPr lang="de-DE" dirty="0"/>
              <a:t>eines Dokuments mit unserer Projektidee mit den Core-Featuren</a:t>
            </a:r>
          </a:p>
          <a:p>
            <a:pPr lvl="1"/>
            <a:r>
              <a:rPr lang="de-DE" dirty="0"/>
              <a:t>einer Liste mit </a:t>
            </a:r>
            <a:r>
              <a:rPr lang="de-DE" dirty="0" err="1"/>
              <a:t>ToDos</a:t>
            </a:r>
            <a:r>
              <a:rPr lang="de-DE" dirty="0"/>
              <a:t> und deren Priorisierung</a:t>
            </a:r>
          </a:p>
          <a:p>
            <a:pPr lvl="1"/>
            <a:r>
              <a:rPr lang="de-DE" dirty="0"/>
              <a:t>von Software teilen</a:t>
            </a:r>
          </a:p>
          <a:p>
            <a:pPr lvl="1"/>
            <a:r>
              <a:rPr lang="de-DE" dirty="0"/>
              <a:t>einer Datenbank</a:t>
            </a:r>
          </a:p>
          <a:p>
            <a:pPr lvl="1"/>
            <a:r>
              <a:rPr lang="de-DE" dirty="0"/>
              <a:t>des Produkt Backlogs</a:t>
            </a:r>
          </a:p>
          <a:p>
            <a:pPr lvl="1"/>
            <a:r>
              <a:rPr lang="de-DE" dirty="0"/>
              <a:t>des Sprint-Backlogs</a:t>
            </a:r>
          </a:p>
          <a:p>
            <a:r>
              <a:rPr lang="de-DE" dirty="0"/>
              <a:t>Anlegen des Projekts und Ordner für die Dokumentation in GitHub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D20F-1259-1DD4-66CE-2CBDC00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F1474-9419-C444-A28A-E12FABF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D540-48A5-C28A-EAB3-FC9343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CF7DF-8E4D-8D49-043D-1CEC9B5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FAC168E6-FD48-9C86-CD4E-55F23F4D9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394352"/>
              </p:ext>
            </p:extLst>
          </p:nvPr>
        </p:nvGraphicFramePr>
        <p:xfrm>
          <a:off x="762000" y="1860487"/>
          <a:ext cx="8961423" cy="446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en-US" sz="1400"/>
                        <a:t>Aufgabe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Zuständigkeit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Aufwand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en-US" sz="1400"/>
                        <a:t>Dokumentation + Project Managment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18</a:t>
                      </a:r>
                    </a:p>
                    <a:p>
                      <a:r>
                        <a:rPr lang="en-US" sz="1050"/>
                        <a:t>(6h Vorbereitung des Sprint)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en-US" sz="1400"/>
                        <a:t>Erstellen Mockups u. Wireframes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Website “Menu-Karte” </a:t>
                      </a:r>
                      <a:r>
                        <a:rPr lang="en-US" sz="1400" dirty="0" err="1"/>
                        <a:t>erstellen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Dennis Haaf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Vincent Knapp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“Menu-Karte”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Vincent Knapp</a:t>
                      </a:r>
                    </a:p>
                    <a:p>
                      <a:r>
                        <a:rPr lang="en-US" sz="1400"/>
                        <a:t>Hans Bloching</a:t>
                      </a:r>
                    </a:p>
                    <a:p>
                      <a:r>
                        <a:rPr lang="en-US" sz="140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1,5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400"/>
                        <a:t>Einführung in Blazor und C# Coding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en-US" sz="1400"/>
                        <a:t>Website “Warenkorb”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Hans Bloching</a:t>
                      </a:r>
                    </a:p>
                    <a:p>
                      <a:r>
                        <a:rPr lang="en-US" sz="140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Arbeit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Bestellungen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Hans </a:t>
                      </a:r>
                      <a:r>
                        <a:rPr lang="en-US" sz="1400" dirty="0" err="1"/>
                        <a:t>Bloching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Arbeit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F447DF4A-5353-B320-B18E-CE9C1791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748691-0350-4F12-29B1-58781F9859C7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48,5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2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27A56-8803-8690-2656-DFE7A3F76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64DA5-00F2-B462-5059-ED63FF59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956103-E0B1-94D3-AA92-F9B93F44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AA4DA-49E4-BCC5-53AE-89AEF026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9AB691-D2DA-B0AA-EE22-8C598AF8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985" y="5804040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E62AC30-F4D6-5400-C0D8-8E1650F3D06C}"/>
              </a:ext>
            </a:extLst>
          </p:cNvPr>
          <p:cNvSpPr txBox="1"/>
          <p:nvPr/>
        </p:nvSpPr>
        <p:spPr>
          <a:xfrm>
            <a:off x="6889688" y="584532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46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A6DDC0B-0274-D1AA-72FE-7ABE596A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4" y="2219241"/>
            <a:ext cx="9981978" cy="403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8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51EEA-BA7C-3B90-561D-0D11492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1978-E453-21F5-A750-26DEAE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28699-483C-B676-FF84-71EBEE7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43F72-DC90-0016-08C4-DE4726B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2306EE2-63D8-E950-D946-06B2B545E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04857"/>
              </p:ext>
            </p:extLst>
          </p:nvPr>
        </p:nvGraphicFramePr>
        <p:xfrm>
          <a:off x="911224" y="2587186"/>
          <a:ext cx="8718551" cy="3886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84526">
                  <a:extLst>
                    <a:ext uri="{9D8B030D-6E8A-4147-A177-3AD203B41FA5}">
                      <a16:colId xmlns:a16="http://schemas.microsoft.com/office/drawing/2014/main" val="194438012"/>
                    </a:ext>
                  </a:extLst>
                </a:gridCol>
                <a:gridCol w="5534025">
                  <a:extLst>
                    <a:ext uri="{9D8B030D-6E8A-4147-A177-3AD203B41FA5}">
                      <a16:colId xmlns:a16="http://schemas.microsoft.com/office/drawing/2014/main" val="2620241848"/>
                    </a:ext>
                  </a:extLst>
                </a:gridCol>
              </a:tblGrid>
              <a:tr h="441764">
                <a:tc>
                  <a:txBody>
                    <a:bodyPr/>
                    <a:lstStyle/>
                    <a:p>
                      <a:r>
                        <a:rPr lang="en-US" sz="1400" dirty="0" err="1"/>
                        <a:t>Dokumentation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dirty="0" err="1"/>
                        <a:t>Organisation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Geprüft</a:t>
                      </a:r>
                      <a:r>
                        <a:rPr lang="en-US" sz="1400" dirty="0"/>
                        <a:t> und </a:t>
                      </a:r>
                      <a:r>
                        <a:rPr lang="en-US" sz="1400" dirty="0" err="1"/>
                        <a:t>freigegeben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8944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Website “Menu-Karte” </a:t>
                      </a:r>
                      <a:r>
                        <a:rPr lang="en-US" sz="1400" dirty="0" err="1"/>
                        <a:t>erstellen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Alle </a:t>
                      </a:r>
                      <a:r>
                        <a:rPr lang="en-US" sz="1400" dirty="0" err="1"/>
                        <a:t>Speisen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sichtbar</a:t>
                      </a:r>
                      <a:r>
                        <a:rPr lang="en-US" sz="1400" dirty="0"/>
                        <a:t> und </a:t>
                      </a:r>
                      <a:r>
                        <a:rPr lang="en-US" sz="1400" dirty="0" err="1"/>
                        <a:t>auswählbar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Website </a:t>
                      </a:r>
                      <a:r>
                        <a:rPr lang="en-US" sz="1400" dirty="0" err="1"/>
                        <a:t>läd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dynamisch</a:t>
                      </a:r>
                      <a:r>
                        <a:rPr lang="en-US" sz="1400" dirty="0"/>
                        <a:t> auf basis der </a:t>
                      </a:r>
                      <a:r>
                        <a:rPr lang="en-US" sz="1400" dirty="0" err="1"/>
                        <a:t>Speisenanzahl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2188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“Menu-Karte”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Entspricht</a:t>
                      </a:r>
                      <a:r>
                        <a:rPr lang="en-US" sz="1400" dirty="0"/>
                        <a:t> der 3. </a:t>
                      </a:r>
                      <a:r>
                        <a:rPr lang="en-US" sz="1400" dirty="0" err="1"/>
                        <a:t>Normalform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Beinhaltet</a:t>
                      </a:r>
                      <a:r>
                        <a:rPr lang="en-US" sz="1400" dirty="0"/>
                        <a:t> alle </a:t>
                      </a:r>
                      <a:r>
                        <a:rPr lang="en-US" sz="1400" dirty="0" err="1"/>
                        <a:t>notwendigen</a:t>
                      </a:r>
                      <a:r>
                        <a:rPr lang="en-US" sz="1400" dirty="0"/>
                        <a:t> Felder + </a:t>
                      </a:r>
                      <a:r>
                        <a:rPr lang="en-US" sz="1400" dirty="0" err="1"/>
                        <a:t>diese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richtig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konfiguriert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9598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Einführung</a:t>
                      </a:r>
                      <a:r>
                        <a:rPr lang="en-US" sz="1400" dirty="0"/>
                        <a:t> in </a:t>
                      </a:r>
                      <a:r>
                        <a:rPr lang="en-US" sz="1400" dirty="0" err="1"/>
                        <a:t>Blazor</a:t>
                      </a:r>
                      <a:r>
                        <a:rPr lang="en-US" sz="1400" dirty="0"/>
                        <a:t> und C# Coding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Alle Team-</a:t>
                      </a:r>
                      <a:r>
                        <a:rPr lang="en-US" sz="1400" dirty="0" err="1"/>
                        <a:t>Mitglieder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können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grundlegende</a:t>
                      </a:r>
                      <a:r>
                        <a:rPr lang="en-US" sz="1400" dirty="0"/>
                        <a:t> VS </a:t>
                      </a:r>
                      <a:r>
                        <a:rPr lang="en-US" sz="1400" dirty="0" err="1"/>
                        <a:t>benutzen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Alle Team-</a:t>
                      </a:r>
                      <a:r>
                        <a:rPr lang="en-US" sz="1400" dirty="0" err="1"/>
                        <a:t>Mitglieder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in der Lage </a:t>
                      </a:r>
                      <a:r>
                        <a:rPr lang="en-US" sz="1400" dirty="0" err="1"/>
                        <a:t>mit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Bazor</a:t>
                      </a:r>
                      <a:r>
                        <a:rPr lang="en-US" sz="1400" dirty="0"/>
                        <a:t> die Website </a:t>
                      </a:r>
                      <a:r>
                        <a:rPr lang="en-US" sz="1400" dirty="0" err="1"/>
                        <a:t>zu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entwickeln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245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en-US" sz="1400" dirty="0"/>
                        <a:t>Website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Alle </a:t>
                      </a:r>
                      <a:r>
                        <a:rPr lang="en-US" sz="1400" dirty="0" err="1"/>
                        <a:t>selektierten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Speisen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angezeigt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Anzahl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kann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verändert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Speisen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können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wieder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entfernt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81546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Entspricht</a:t>
                      </a:r>
                      <a:r>
                        <a:rPr lang="en-US" sz="1400" dirty="0"/>
                        <a:t> der 3. </a:t>
                      </a:r>
                      <a:r>
                        <a:rPr lang="en-US" sz="1400" dirty="0" err="1"/>
                        <a:t>Normalform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Beinhaltet</a:t>
                      </a:r>
                      <a:r>
                        <a:rPr lang="en-US" sz="1400" dirty="0"/>
                        <a:t> alle </a:t>
                      </a:r>
                      <a:r>
                        <a:rPr lang="en-US" sz="1400" dirty="0" err="1"/>
                        <a:t>notwendigen</a:t>
                      </a:r>
                      <a:r>
                        <a:rPr lang="en-US" sz="1400" dirty="0"/>
                        <a:t> Felder + </a:t>
                      </a:r>
                      <a:r>
                        <a:rPr lang="en-US" sz="1400" dirty="0" err="1"/>
                        <a:t>diese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richtig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konfiguriert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875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8BCABE6-CA74-3ACD-9CB3-5C8F6D1D34AE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Abnahmekriterien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1067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AA48E-2A24-EE87-5DFA-47A1FBCDF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C473A-B699-478D-8F2A-85E701CD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E791A0-760F-F86C-27C4-D8D547D2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7F0A8D-82B8-1B82-BBB2-211902C8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469EB5-3D56-C92C-FAC3-44FC9C1A8830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Risiken</a:t>
            </a:r>
            <a:r>
              <a:rPr lang="en-US" b="1" dirty="0"/>
              <a:t> und </a:t>
            </a:r>
            <a:r>
              <a:rPr lang="en-US" b="1" dirty="0" err="1"/>
              <a:t>Abhängigkeiten</a:t>
            </a:r>
            <a:r>
              <a:rPr lang="en-US" b="1" dirty="0"/>
              <a:t>:</a:t>
            </a:r>
            <a:endParaRPr lang="de-DE" b="1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2EA57CB-F693-AFE9-BC66-EDE0FCB65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25067"/>
              </p:ext>
            </p:extLst>
          </p:nvPr>
        </p:nvGraphicFramePr>
        <p:xfrm>
          <a:off x="911225" y="2505710"/>
          <a:ext cx="9239538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757">
                  <a:extLst>
                    <a:ext uri="{9D8B030D-6E8A-4147-A177-3AD203B41FA5}">
                      <a16:colId xmlns:a16="http://schemas.microsoft.com/office/drawing/2014/main" val="2800661665"/>
                    </a:ext>
                  </a:extLst>
                </a:gridCol>
                <a:gridCol w="2955636">
                  <a:extLst>
                    <a:ext uri="{9D8B030D-6E8A-4147-A177-3AD203B41FA5}">
                      <a16:colId xmlns:a16="http://schemas.microsoft.com/office/drawing/2014/main" val="1572888870"/>
                    </a:ext>
                  </a:extLst>
                </a:gridCol>
                <a:gridCol w="3288145">
                  <a:extLst>
                    <a:ext uri="{9D8B030D-6E8A-4147-A177-3AD203B41FA5}">
                      <a16:colId xmlns:a16="http://schemas.microsoft.com/office/drawing/2014/main" val="2692839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Risiko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Auswirkung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Lösung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97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Unerfahrenheit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mit</a:t>
                      </a:r>
                      <a:r>
                        <a:rPr lang="en-US" dirty="0"/>
                        <a:t> Tools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Erhöhter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Schulungsaufwand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Schulung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frühzeitig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ansetzen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17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Verbindung</a:t>
                      </a:r>
                      <a:r>
                        <a:rPr lang="en-US" dirty="0"/>
                        <a:t> der DB </a:t>
                      </a:r>
                      <a:r>
                        <a:rPr lang="en-US" dirty="0" err="1"/>
                        <a:t>zu</a:t>
                      </a:r>
                      <a:r>
                        <a:rPr lang="en-US" dirty="0"/>
                        <a:t> Frontend </a:t>
                      </a:r>
                      <a:r>
                        <a:rPr lang="en-US" dirty="0" err="1"/>
                        <a:t>komplexer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erwartet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Backend </a:t>
                      </a:r>
                      <a:r>
                        <a:rPr lang="en-US" dirty="0" err="1"/>
                        <a:t>kann</a:t>
                      </a:r>
                      <a:r>
                        <a:rPr lang="en-US" dirty="0"/>
                        <a:t> erst </a:t>
                      </a:r>
                      <a:r>
                        <a:rPr lang="en-US" dirty="0" err="1"/>
                        <a:t>später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angebunden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werden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Prototypen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notwendig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Mit Demo-</a:t>
                      </a:r>
                      <a:r>
                        <a:rPr lang="en-US" dirty="0" err="1"/>
                        <a:t>Daten</a:t>
                      </a:r>
                      <a:r>
                        <a:rPr lang="en-US" dirty="0"/>
                        <a:t> (xml) </a:t>
                      </a:r>
                      <a:r>
                        <a:rPr lang="en-US" dirty="0" err="1"/>
                        <a:t>arbeiten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7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Fehlendes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Nutzerfeedback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Scheuklappen-Effekt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Externes Feedback </a:t>
                      </a:r>
                      <a:r>
                        <a:rPr lang="en-US" dirty="0" err="1"/>
                        <a:t>holen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9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Änderungen</a:t>
                      </a:r>
                      <a:r>
                        <a:rPr lang="en-US" dirty="0"/>
                        <a:t> an </a:t>
                      </a:r>
                      <a:r>
                        <a:rPr lang="en-US" dirty="0" err="1"/>
                        <a:t>Anforderungen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Anpassung</a:t>
                      </a:r>
                      <a:r>
                        <a:rPr lang="en-US" dirty="0"/>
                        <a:t> des </a:t>
                      </a:r>
                      <a:r>
                        <a:rPr lang="en-US" dirty="0" err="1"/>
                        <a:t>Projektablaufs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Regelmäßige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Absprache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Stakeholdern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356896"/>
                  </a:ext>
                </a:extLst>
              </a:tr>
            </a:tbl>
          </a:graphicData>
        </a:graphic>
      </p:graphicFrame>
      <p:sp>
        <p:nvSpPr>
          <p:cNvPr id="3" name="Gewitterblitz 2">
            <a:extLst>
              <a:ext uri="{FF2B5EF4-FFF2-40B4-BE49-F238E27FC236}">
                <a16:creationId xmlns:a16="http://schemas.microsoft.com/office/drawing/2014/main" id="{7C02CA7B-6441-3EED-23C9-16C3E26D9C3D}"/>
              </a:ext>
            </a:extLst>
          </p:cNvPr>
          <p:cNvSpPr/>
          <p:nvPr/>
        </p:nvSpPr>
        <p:spPr>
          <a:xfrm rot="3267422">
            <a:off x="9647582" y="3597330"/>
            <a:ext cx="1524000" cy="2936240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72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Warenkorb</a:t>
            </a:r>
            <a:r>
              <a:rPr lang="en-US" sz="2800" dirty="0"/>
              <a:t> </a:t>
            </a:r>
            <a:r>
              <a:rPr lang="en-US" sz="2800" dirty="0" err="1"/>
              <a:t>Erstellung</a:t>
            </a:r>
            <a:r>
              <a:rPr lang="en-US" sz="2800" dirty="0"/>
              <a:t> </a:t>
            </a:r>
            <a:r>
              <a:rPr lang="en-US" sz="2800" dirty="0" err="1"/>
              <a:t>abschlie</a:t>
            </a:r>
            <a:r>
              <a:rPr lang="de-DE" sz="2800" dirty="0"/>
              <a:t>ß</a:t>
            </a:r>
            <a:r>
              <a:rPr lang="en-US" sz="2800" dirty="0" err="1"/>
              <a:t>en</a:t>
            </a:r>
            <a:endParaRPr lang="en-US" sz="2800" dirty="0"/>
          </a:p>
          <a:p>
            <a:r>
              <a:rPr lang="en-US" dirty="0" err="1"/>
              <a:t>Logik</a:t>
            </a:r>
            <a:r>
              <a:rPr lang="en-US" dirty="0"/>
              <a:t> “</a:t>
            </a:r>
            <a:r>
              <a:rPr lang="en-US" dirty="0" err="1"/>
              <a:t>Anpassen</a:t>
            </a:r>
            <a:r>
              <a:rPr lang="en-US" dirty="0"/>
              <a:t> von </a:t>
            </a:r>
            <a:r>
              <a:rPr lang="en-US" dirty="0" err="1"/>
              <a:t>Speisen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Warenkorb</a:t>
            </a:r>
            <a:r>
              <a:rPr lang="en-US" dirty="0"/>
              <a:t>”</a:t>
            </a:r>
          </a:p>
          <a:p>
            <a:r>
              <a:rPr lang="en-US" sz="2800" dirty="0" err="1"/>
              <a:t>Logik</a:t>
            </a:r>
            <a:r>
              <a:rPr lang="en-US" sz="2800" dirty="0"/>
              <a:t> </a:t>
            </a:r>
            <a:r>
              <a:rPr lang="en-US" dirty="0"/>
              <a:t>“</a:t>
            </a:r>
            <a:r>
              <a:rPr lang="en-US" dirty="0" err="1"/>
              <a:t>Autom</a:t>
            </a:r>
            <a:r>
              <a:rPr lang="en-US" dirty="0"/>
              <a:t>. </a:t>
            </a:r>
            <a:r>
              <a:rPr lang="en-US" dirty="0" err="1"/>
              <a:t>Kalkulation</a:t>
            </a:r>
            <a:r>
              <a:rPr lang="en-US" dirty="0"/>
              <a:t> der Kosten”</a:t>
            </a:r>
            <a:endParaRPr lang="en-US" sz="2800" dirty="0"/>
          </a:p>
          <a:p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Absenden</a:t>
            </a:r>
            <a:r>
              <a:rPr lang="en-US" dirty="0"/>
              <a:t> der </a:t>
            </a:r>
            <a:r>
              <a:rPr lang="en-US" dirty="0" err="1"/>
              <a:t>Bestellung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05.12.2024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Microsoft Office PowerPoint</Application>
  <PresentationFormat>Breitbild</PresentationFormat>
  <Paragraphs>191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Sprint-Backlog</vt:lpstr>
      <vt:lpstr>INHALTSVERZEICHNIS</vt:lpstr>
      <vt:lpstr>1. Gesamtplan für das Projekt</vt:lpstr>
      <vt:lpstr>2. Tätigkeiten des vergangenen Zeitraums</vt:lpstr>
      <vt:lpstr>4. Detailplanung</vt:lpstr>
      <vt:lpstr>4. Detailplanung</vt:lpstr>
      <vt:lpstr>4. Detailplanung</vt:lpstr>
      <vt:lpstr>4. Detailplanung</vt:lpstr>
      <vt:lpstr>5. Ausblick auf den folgenden Sprint</vt:lpstr>
      <vt:lpstr>6. Software-Tools</vt:lpstr>
      <vt:lpstr>7. SOUPs/OTS</vt:lpstr>
      <vt:lpstr>PowerPoint-Präsentation</vt:lpstr>
      <vt:lpstr>4. Detailplanung (IST)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René Weber</cp:lastModifiedBy>
  <cp:revision>21</cp:revision>
  <dcterms:created xsi:type="dcterms:W3CDTF">2024-11-23T13:24:36Z</dcterms:created>
  <dcterms:modified xsi:type="dcterms:W3CDTF">2024-12-05T15:21:03Z</dcterms:modified>
</cp:coreProperties>
</file>