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</p:sldMasterIdLst>
  <p:notesMasterIdLst>
    <p:notesMasterId r:id="rId16"/>
  </p:notesMasterIdLst>
  <p:sldIdLst>
    <p:sldId id="256" r:id="rId2"/>
    <p:sldId id="257" r:id="rId3"/>
    <p:sldId id="262" r:id="rId4"/>
    <p:sldId id="261" r:id="rId5"/>
    <p:sldId id="264" r:id="rId6"/>
    <p:sldId id="385" r:id="rId7"/>
    <p:sldId id="387" r:id="rId8"/>
    <p:sldId id="389" r:id="rId9"/>
    <p:sldId id="392" r:id="rId10"/>
    <p:sldId id="265" r:id="rId11"/>
    <p:sldId id="390" r:id="rId12"/>
    <p:sldId id="386" r:id="rId13"/>
    <p:sldId id="388" r:id="rId14"/>
    <p:sldId id="39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252E1E-6034-4419-A6C5-D0A9B1E08308}">
  <a:tblStyle styleId="{97252E1E-6034-4419-A6C5-D0A9B1E083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D30128-DE4B-49C0-93A8-98B9B2F9C05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CDDEC8-F3DC-4304-840D-F50567D0C6E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E86BA1-E6AB-4082-BB8B-BB6084B37DB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C8E540-C167-4F7D-99DD-006B020DA7C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0DE6C9-85DA-45E3-808E-30F43B0DE25A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73" autoAdjust="0"/>
    <p:restoredTop sz="95223" autoAdjust="0"/>
  </p:normalViewPr>
  <p:slideViewPr>
    <p:cSldViewPr snapToGrid="0">
      <p:cViewPr>
        <p:scale>
          <a:sx n="100" d="100"/>
          <a:sy n="100" d="100"/>
        </p:scale>
        <p:origin x="471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5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2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6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9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80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9" r:id="rId6"/>
    <p:sldLayoutId id="2147483673" r:id="rId7"/>
    <p:sldLayoutId id="2147483684" r:id="rId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071563" y="1238357"/>
            <a:ext cx="689133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 err="1">
                <a:solidFill>
                  <a:schemeClr val="accent2"/>
                </a:solidFill>
              </a:rPr>
              <a:t>Multi-agent</a:t>
            </a:r>
            <a:r>
              <a:rPr lang="pt-PT" sz="4400" dirty="0">
                <a:solidFill>
                  <a:schemeClr val="accent2"/>
                </a:solidFill>
              </a:rPr>
              <a:t> </a:t>
            </a:r>
            <a:r>
              <a:rPr lang="pt-PT" sz="4400" dirty="0" err="1">
                <a:solidFill>
                  <a:schemeClr val="accent2"/>
                </a:solidFill>
              </a:rPr>
              <a:t>Autonomous</a:t>
            </a:r>
            <a:r>
              <a:rPr lang="pt-PT" sz="4400" dirty="0">
                <a:solidFill>
                  <a:schemeClr val="accent2"/>
                </a:solidFill>
              </a:rPr>
              <a:t> </a:t>
            </a:r>
            <a:r>
              <a:rPr lang="pt-PT" sz="4400" dirty="0" err="1">
                <a:solidFill>
                  <a:schemeClr val="accent2"/>
                </a:solidFill>
              </a:rPr>
              <a:t>Drone</a:t>
            </a:r>
            <a:r>
              <a:rPr lang="pt-PT" sz="4400" dirty="0">
                <a:solidFill>
                  <a:schemeClr val="accent2"/>
                </a:solidFill>
              </a:rPr>
              <a:t> </a:t>
            </a:r>
            <a:r>
              <a:rPr lang="pt-PT" sz="4400" dirty="0" err="1">
                <a:solidFill>
                  <a:schemeClr val="accent2"/>
                </a:solidFill>
              </a:rPr>
              <a:t>System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290957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 dirty="0"/>
              <a:t>Introdução aos Sistemas Inteligentes e Autónomos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João Silva, up202107600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Leonardo Regadas, up202108144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Diogo Miranda, up202106743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Backup slides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92" name="Google Shape;2092;p9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92">
            <a:hlinkClick r:id="rId3" action="ppaction://hlinksldjump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Menu</a:t>
            </a:r>
            <a:endParaRPr sz="16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Protocolos de comunicação</a:t>
            </a:r>
            <a:endParaRPr dirty="0"/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 descr="Uma imagem com texto, captura de ecrã, preto, design&#10;&#10;Descrição gerada automaticamente">
            <a:extLst>
              <a:ext uri="{FF2B5EF4-FFF2-40B4-BE49-F238E27FC236}">
                <a16:creationId xmlns:a16="http://schemas.microsoft.com/office/drawing/2014/main" id="{E3FFF175-5335-E56F-5F56-1E612E7B8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28"/>
          <a:stretch/>
        </p:blipFill>
        <p:spPr>
          <a:xfrm>
            <a:off x="713251" y="1371297"/>
            <a:ext cx="3706349" cy="2877043"/>
          </a:xfrm>
          <a:prstGeom prst="rect">
            <a:avLst/>
          </a:prstGeom>
        </p:spPr>
      </p:pic>
      <p:pic>
        <p:nvPicPr>
          <p:cNvPr id="6" name="Imagem 5" descr="Uma imagem com texto, Tipo de letra, captura de ecrã, preto&#10;&#10;Descrição gerada automaticamente">
            <a:extLst>
              <a:ext uri="{FF2B5EF4-FFF2-40B4-BE49-F238E27FC236}">
                <a16:creationId xmlns:a16="http://schemas.microsoft.com/office/drawing/2014/main" id="{0DC6F28C-057B-CC58-E38A-6F38B5823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2" y="1371297"/>
            <a:ext cx="3639058" cy="733527"/>
          </a:xfrm>
          <a:prstGeom prst="rect">
            <a:avLst/>
          </a:prstGeom>
        </p:spPr>
      </p:pic>
      <p:pic>
        <p:nvPicPr>
          <p:cNvPr id="8" name="Imagem 7" descr="Uma imagem com texto, captura de ecrã, preto, Tipo de letra&#10;&#10;Descrição gerada automaticamente">
            <a:extLst>
              <a:ext uri="{FF2B5EF4-FFF2-40B4-BE49-F238E27FC236}">
                <a16:creationId xmlns:a16="http://schemas.microsoft.com/office/drawing/2014/main" id="{949C10B7-2266-19D1-4E3D-30A1D20F5D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646"/>
          <a:stretch/>
        </p:blipFill>
        <p:spPr>
          <a:xfrm>
            <a:off x="4724403" y="2402498"/>
            <a:ext cx="3639058" cy="18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A36BA-CF8B-3432-255E-A643A53C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 - exemplo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02805FB-CE71-ECB8-9F63-E6676BC0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81243"/>
              </p:ext>
            </p:extLst>
          </p:nvPr>
        </p:nvGraphicFramePr>
        <p:xfrm>
          <a:off x="1233487" y="1374088"/>
          <a:ext cx="6096000" cy="2595880"/>
        </p:xfrm>
        <a:graphic>
          <a:graphicData uri="http://schemas.openxmlformats.org/drawingml/2006/table">
            <a:tbl>
              <a:tblPr firstRow="1" bandRow="1">
                <a:tableStyleId>{97252E1E-6034-4419-A6C5-D0A9B1E08308}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6039885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346502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498059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91812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5247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Drone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Max_weight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Energy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3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6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8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5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0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6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27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2799-5ED0-26B7-1BCB-C653B65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 - exemplo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041EFC-3BBF-FD46-23BE-6F15D819A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endParaRPr lang="pt-PT" dirty="0"/>
          </a:p>
          <a:p>
            <a:pPr marL="114300" indent="0">
              <a:buNone/>
            </a:pPr>
            <a:r>
              <a:rPr lang="pt-PT" dirty="0"/>
              <a:t>Considerando uma </a:t>
            </a:r>
            <a:r>
              <a:rPr lang="pt-PT" dirty="0" err="1"/>
              <a:t>grid</a:t>
            </a:r>
            <a:r>
              <a:rPr lang="pt-PT" dirty="0"/>
              <a:t> 40x40 com </a:t>
            </a:r>
            <a:r>
              <a:rPr lang="pt-PT" dirty="0" err="1"/>
              <a:t>hub</a:t>
            </a:r>
            <a:r>
              <a:rPr lang="pt-PT" dirty="0"/>
              <a:t> em (30, 30) e packages:</a:t>
            </a:r>
          </a:p>
          <a:p>
            <a:pPr marL="114300" indent="0">
              <a:buNone/>
            </a:pPr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174B018-AB1D-0FA5-D9D3-8DBE2DEF1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05953"/>
              </p:ext>
            </p:extLst>
          </p:nvPr>
        </p:nvGraphicFramePr>
        <p:xfrm>
          <a:off x="838200" y="2316163"/>
          <a:ext cx="7248520" cy="741680"/>
        </p:xfrm>
        <a:graphic>
          <a:graphicData uri="http://schemas.openxmlformats.org/drawingml/2006/table">
            <a:tbl>
              <a:tblPr firstRow="1" bandRow="1">
                <a:tableStyleId>{97252E1E-6034-4419-A6C5-D0A9B1E08308}</a:tableStyleId>
              </a:tblPr>
              <a:tblGrid>
                <a:gridCol w="724852">
                  <a:extLst>
                    <a:ext uri="{9D8B030D-6E8A-4147-A177-3AD203B41FA5}">
                      <a16:colId xmlns:a16="http://schemas.microsoft.com/office/drawing/2014/main" val="3378403285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4230489653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172312049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3909252664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594737116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704247369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3498227126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4280020376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664732227"/>
                    </a:ext>
                  </a:extLst>
                </a:gridCol>
                <a:gridCol w="724852">
                  <a:extLst>
                    <a:ext uri="{9D8B030D-6E8A-4147-A177-3AD203B41FA5}">
                      <a16:colId xmlns:a16="http://schemas.microsoft.com/office/drawing/2014/main" val="2260513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err="1"/>
                        <a:t>Pos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(31, 38)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(11, 29)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(17, 4)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(24, 6)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(33, 31)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(22, 22)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(9, 26)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(14, 37)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(15, 1)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9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13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Uma imagem com texto, captura de ecrã, Tipo de letra, preto&#10;&#10;Descrição gerada automaticamente">
            <a:extLst>
              <a:ext uri="{FF2B5EF4-FFF2-40B4-BE49-F238E27FC236}">
                <a16:creationId xmlns:a16="http://schemas.microsoft.com/office/drawing/2014/main" id="{C594DF1B-7406-FCB8-86A9-D3C76489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655368"/>
            <a:ext cx="3543300" cy="6571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D56CD05-F93C-EE1E-644D-CFCB8816AD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1" r="46558" b="-3021"/>
          <a:stretch/>
        </p:blipFill>
        <p:spPr>
          <a:xfrm>
            <a:off x="666346" y="3612406"/>
            <a:ext cx="3454779" cy="679050"/>
          </a:xfrm>
          <a:prstGeom prst="rect">
            <a:avLst/>
          </a:prstGeom>
        </p:spPr>
      </p:pic>
      <p:pic>
        <p:nvPicPr>
          <p:cNvPr id="14" name="Imagem 13" descr="Uma imagem com texto, captura de ecrã, Tipo de letra, algebra&#10;&#10;Descrição gerada automaticamente">
            <a:extLst>
              <a:ext uri="{FF2B5EF4-FFF2-40B4-BE49-F238E27FC236}">
                <a16:creationId xmlns:a16="http://schemas.microsoft.com/office/drawing/2014/main" id="{83EC34A5-B4AD-559A-0C80-780302286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651315"/>
            <a:ext cx="3543300" cy="717745"/>
          </a:xfrm>
          <a:prstGeom prst="rect">
            <a:avLst/>
          </a:prstGeom>
        </p:spPr>
      </p:pic>
      <p:pic>
        <p:nvPicPr>
          <p:cNvPr id="16" name="Imagem 1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AA788DAC-2A22-A4A7-8049-A0A730E7C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46" y="2654782"/>
            <a:ext cx="3503897" cy="679050"/>
          </a:xfrm>
          <a:prstGeom prst="rect">
            <a:avLst/>
          </a:prstGeom>
        </p:spPr>
      </p:pic>
      <p:pic>
        <p:nvPicPr>
          <p:cNvPr id="18" name="Imagem 17" descr="Uma imagem com texto, captura de ecrã, Tipo de letra, preto&#10;&#10;Descrição gerada automaticamente">
            <a:extLst>
              <a:ext uri="{FF2B5EF4-FFF2-40B4-BE49-F238E27FC236}">
                <a16:creationId xmlns:a16="http://schemas.microsoft.com/office/drawing/2014/main" id="{33EA1786-A56F-EB91-F152-D47968618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720265"/>
            <a:ext cx="3614738" cy="706221"/>
          </a:xfrm>
          <a:prstGeom prst="rect">
            <a:avLst/>
          </a:prstGeom>
        </p:spPr>
      </p:pic>
      <p:pic>
        <p:nvPicPr>
          <p:cNvPr id="20" name="Imagem 19" descr="Uma imagem com texto, Tipo de letra, captura de ecrã, preto&#10;&#10;Descrição gerada automaticamente">
            <a:extLst>
              <a:ext uri="{FF2B5EF4-FFF2-40B4-BE49-F238E27FC236}">
                <a16:creationId xmlns:a16="http://schemas.microsoft.com/office/drawing/2014/main" id="{3EA051E7-E576-1AAA-7833-3EEBE90437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346" y="1721556"/>
            <a:ext cx="3503897" cy="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	</a:t>
            </a:r>
            <a:r>
              <a:rPr lang="pt-PT" sz="1800" dirty="0"/>
              <a:t>O objetivo é implementar um sistema </a:t>
            </a:r>
            <a:r>
              <a:rPr lang="pt-PT" sz="1800" dirty="0" err="1"/>
              <a:t>multi-agente</a:t>
            </a:r>
            <a:r>
              <a:rPr lang="pt-PT" sz="1800" dirty="0"/>
              <a:t> que controla </a:t>
            </a:r>
            <a:r>
              <a:rPr lang="pt-PT" sz="1800" dirty="0" err="1"/>
              <a:t>drones</a:t>
            </a:r>
            <a:r>
              <a:rPr lang="pt-PT" sz="1800" dirty="0"/>
              <a:t> automáticos que cooperam entre eles para realizar entregas da forma mais eficiente, controlando fatores como o tempo de entrega e ajustes em tempo real.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	Para isso, é necessário criar agentes para </a:t>
            </a:r>
            <a:r>
              <a:rPr lang="pt-PT" sz="1800" dirty="0" err="1"/>
              <a:t>drones</a:t>
            </a:r>
            <a:r>
              <a:rPr lang="pt-PT" sz="1800" dirty="0"/>
              <a:t> que são responsáveis por realizar uma escolha automática de packages, agentes para um centro de entregas responsável por gerir a entrada e saída de </a:t>
            </a:r>
            <a:r>
              <a:rPr lang="pt-PT" sz="1800" dirty="0" err="1"/>
              <a:t>drones</a:t>
            </a:r>
            <a:r>
              <a:rPr lang="pt-PT" sz="1800" dirty="0"/>
              <a:t> e atribui-los packages e estabelecer uma ligação entre eles de forma coordenada para tornar o processo o mais eficiente possível.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do problema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agentes</a:t>
            </a:r>
            <a:endParaRPr dirty="0"/>
          </a:p>
        </p:txBody>
      </p:sp>
      <p:sp>
        <p:nvSpPr>
          <p:cNvPr id="2072" name="Google Shape;2072;p89"/>
          <p:cNvSpPr txBox="1">
            <a:spLocks noGrp="1"/>
          </p:cNvSpPr>
          <p:nvPr>
            <p:ph type="subTitle" idx="1"/>
          </p:nvPr>
        </p:nvSpPr>
        <p:spPr>
          <a:xfrm>
            <a:off x="270337" y="1123450"/>
            <a:ext cx="7192501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Para realizar este projeto, criamos um agente para o centro de entregas que é responsável por gerir 9 agentes de </a:t>
            </a:r>
            <a:r>
              <a:rPr lang="pt-PT" dirty="0" err="1"/>
              <a:t>drones</a:t>
            </a:r>
            <a:r>
              <a:rPr lang="pt-PT" dirty="0"/>
              <a:t>.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O </a:t>
            </a:r>
            <a:r>
              <a:rPr lang="pt-PT" dirty="0" err="1"/>
              <a:t>delivery</a:t>
            </a:r>
            <a:r>
              <a:rPr lang="pt-PT" dirty="0"/>
              <a:t> </a:t>
            </a:r>
            <a:r>
              <a:rPr lang="pt-PT" dirty="0" err="1"/>
              <a:t>hub</a:t>
            </a:r>
            <a:r>
              <a:rPr lang="pt-PT" dirty="0"/>
              <a:t>, constituído por informações dos packages e dos </a:t>
            </a:r>
            <a:r>
              <a:rPr lang="pt-PT" dirty="0" err="1"/>
              <a:t>drones</a:t>
            </a:r>
            <a:r>
              <a:rPr lang="pt-PT" dirty="0"/>
              <a:t>, tem como objetivo atribuir os pacotes aos </a:t>
            </a:r>
            <a:r>
              <a:rPr lang="pt-PT" dirty="0" err="1"/>
              <a:t>drones</a:t>
            </a:r>
            <a:r>
              <a:rPr lang="pt-PT" dirty="0"/>
              <a:t> e controlar a própria entrada e saída dos mesmos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pt-PT" dirty="0"/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Os </a:t>
            </a:r>
            <a:r>
              <a:rPr lang="pt-PT" dirty="0" err="1"/>
              <a:t>drones</a:t>
            </a:r>
            <a:r>
              <a:rPr lang="pt-PT" dirty="0"/>
              <a:t>, por sua vez, obedecem às ordens do </a:t>
            </a:r>
            <a:r>
              <a:rPr lang="pt-PT" dirty="0" err="1"/>
              <a:t>delivery</a:t>
            </a:r>
            <a:r>
              <a:rPr lang="pt-PT" dirty="0"/>
              <a:t> </a:t>
            </a:r>
            <a:r>
              <a:rPr lang="pt-PT" dirty="0" err="1"/>
              <a:t>hub</a:t>
            </a:r>
            <a:r>
              <a:rPr lang="pt-PT" dirty="0"/>
              <a:t> e contém atributos como capacidade máxima de peso, velocidade, distância máxima e energia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Interações e protocolos de comunicação</a:t>
            </a:r>
            <a:endParaRPr dirty="0"/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72;p89">
            <a:extLst>
              <a:ext uri="{FF2B5EF4-FFF2-40B4-BE49-F238E27FC236}">
                <a16:creationId xmlns:a16="http://schemas.microsoft.com/office/drawing/2014/main" id="{678DF12A-A6E4-34B3-4BF0-7F29C248ADAF}"/>
              </a:ext>
            </a:extLst>
          </p:cNvPr>
          <p:cNvSpPr txBox="1">
            <a:spLocks/>
          </p:cNvSpPr>
          <p:nvPr/>
        </p:nvSpPr>
        <p:spPr>
          <a:xfrm>
            <a:off x="641470" y="1252038"/>
            <a:ext cx="5630744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400" dirty="0"/>
              <a:t>	</a:t>
            </a:r>
            <a:r>
              <a:rPr lang="pt-PT" sz="1400" dirty="0">
                <a:solidFill>
                  <a:schemeClr val="accent2"/>
                </a:solidFill>
              </a:rPr>
              <a:t>Inicialmente os </a:t>
            </a:r>
            <a:r>
              <a:rPr lang="pt-PT" sz="1400" dirty="0" err="1">
                <a:solidFill>
                  <a:schemeClr val="accent2"/>
                </a:solidFill>
              </a:rPr>
              <a:t>drones</a:t>
            </a:r>
            <a:r>
              <a:rPr lang="pt-PT" sz="1400" dirty="0">
                <a:solidFill>
                  <a:schemeClr val="accent2"/>
                </a:solidFill>
              </a:rPr>
              <a:t> e o </a:t>
            </a:r>
            <a:r>
              <a:rPr lang="pt-PT" sz="1400" dirty="0" err="1">
                <a:solidFill>
                  <a:schemeClr val="accent2"/>
                </a:solidFill>
              </a:rPr>
              <a:t>delivery</a:t>
            </a:r>
            <a:r>
              <a:rPr lang="pt-PT" sz="1400" dirty="0">
                <a:solidFill>
                  <a:schemeClr val="accent2"/>
                </a:solidFill>
              </a:rPr>
              <a:t> </a:t>
            </a:r>
            <a:r>
              <a:rPr lang="pt-PT" sz="1400" dirty="0" err="1">
                <a:solidFill>
                  <a:schemeClr val="accent2"/>
                </a:solidFill>
              </a:rPr>
              <a:t>hub</a:t>
            </a:r>
            <a:r>
              <a:rPr lang="pt-PT" sz="1400" dirty="0">
                <a:solidFill>
                  <a:schemeClr val="accent2"/>
                </a:solidFill>
              </a:rPr>
              <a:t> são identificados no ambiente (área) do problema. Logo de imediato, os </a:t>
            </a:r>
            <a:r>
              <a:rPr lang="pt-PT" sz="1400" dirty="0" err="1">
                <a:solidFill>
                  <a:schemeClr val="accent2"/>
                </a:solidFill>
              </a:rPr>
              <a:t>drones</a:t>
            </a:r>
            <a:r>
              <a:rPr lang="pt-PT" sz="1400" dirty="0">
                <a:solidFill>
                  <a:schemeClr val="accent2"/>
                </a:solidFill>
              </a:rPr>
              <a:t> são atribuídos ao </a:t>
            </a:r>
            <a:r>
              <a:rPr lang="pt-PT" sz="1400" dirty="0" err="1">
                <a:solidFill>
                  <a:schemeClr val="accent2"/>
                </a:solidFill>
              </a:rPr>
              <a:t>hub</a:t>
            </a:r>
            <a:r>
              <a:rPr lang="pt-PT" sz="1400" dirty="0">
                <a:solidFill>
                  <a:schemeClr val="accent2"/>
                </a:solidFill>
              </a:rPr>
              <a:t> em questão, juntamente com as encomendas.</a:t>
            </a: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400" dirty="0">
                <a:solidFill>
                  <a:schemeClr val="accent2"/>
                </a:solidFill>
              </a:rPr>
              <a:t>	Após o </a:t>
            </a:r>
            <a:r>
              <a:rPr lang="pt-PT" sz="1400" dirty="0" err="1">
                <a:solidFill>
                  <a:schemeClr val="accent2"/>
                </a:solidFill>
              </a:rPr>
              <a:t>hub</a:t>
            </a:r>
            <a:r>
              <a:rPr lang="pt-PT" sz="1400" dirty="0">
                <a:solidFill>
                  <a:schemeClr val="accent2"/>
                </a:solidFill>
              </a:rPr>
              <a:t> atribuir ao </a:t>
            </a:r>
            <a:r>
              <a:rPr lang="pt-PT" sz="1400" dirty="0" err="1">
                <a:solidFill>
                  <a:schemeClr val="accent2"/>
                </a:solidFill>
              </a:rPr>
              <a:t>drone</a:t>
            </a:r>
            <a:r>
              <a:rPr lang="pt-PT" sz="1400" dirty="0">
                <a:solidFill>
                  <a:schemeClr val="accent2"/>
                </a:solidFill>
              </a:rPr>
              <a:t> uma encomenda, o </a:t>
            </a:r>
            <a:r>
              <a:rPr lang="pt-PT" sz="1400" dirty="0" err="1">
                <a:solidFill>
                  <a:schemeClr val="accent2"/>
                </a:solidFill>
              </a:rPr>
              <a:t>drone</a:t>
            </a:r>
            <a:r>
              <a:rPr lang="pt-PT" sz="1400" dirty="0">
                <a:solidFill>
                  <a:schemeClr val="accent2"/>
                </a:solidFill>
              </a:rPr>
              <a:t> informa ao </a:t>
            </a:r>
            <a:r>
              <a:rPr lang="pt-PT" sz="1400" dirty="0" err="1">
                <a:solidFill>
                  <a:schemeClr val="accent2"/>
                </a:solidFill>
              </a:rPr>
              <a:t>hub</a:t>
            </a:r>
            <a:r>
              <a:rPr lang="pt-PT" sz="1400" dirty="0">
                <a:solidFill>
                  <a:schemeClr val="accent2"/>
                </a:solidFill>
              </a:rPr>
              <a:t> quando abandona o local, quando chega ao destino e faz a entrega e quando volta para o </a:t>
            </a:r>
            <a:r>
              <a:rPr lang="pt-PT" sz="1400" dirty="0" err="1">
                <a:solidFill>
                  <a:schemeClr val="accent2"/>
                </a:solidFill>
              </a:rPr>
              <a:t>hub</a:t>
            </a:r>
            <a:r>
              <a:rPr lang="pt-PT" sz="1400" dirty="0">
                <a:solidFill>
                  <a:schemeClr val="accent2"/>
                </a:solidFill>
              </a:rPr>
              <a:t>. Esta última mensagem é responsável por informar ao </a:t>
            </a:r>
            <a:r>
              <a:rPr lang="pt-PT" sz="1400" dirty="0" err="1">
                <a:solidFill>
                  <a:schemeClr val="accent2"/>
                </a:solidFill>
              </a:rPr>
              <a:t>hub</a:t>
            </a:r>
            <a:r>
              <a:rPr lang="pt-PT" sz="1400" dirty="0">
                <a:solidFill>
                  <a:schemeClr val="accent2"/>
                </a:solidFill>
              </a:rPr>
              <a:t> que já concluiu o processo todo e que está disponível para fazer outra encomenda, e assim o </a:t>
            </a:r>
            <a:r>
              <a:rPr lang="pt-PT" sz="1400" dirty="0" err="1">
                <a:solidFill>
                  <a:schemeClr val="accent2"/>
                </a:solidFill>
              </a:rPr>
              <a:t>hub</a:t>
            </a:r>
            <a:r>
              <a:rPr lang="pt-PT" sz="1400" dirty="0">
                <a:solidFill>
                  <a:schemeClr val="accent2"/>
                </a:solidFill>
              </a:rPr>
              <a:t> comunica com outro </a:t>
            </a:r>
            <a:r>
              <a:rPr lang="pt-PT" sz="1400" dirty="0" err="1">
                <a:solidFill>
                  <a:schemeClr val="accent2"/>
                </a:solidFill>
              </a:rPr>
              <a:t>drone</a:t>
            </a:r>
            <a:r>
              <a:rPr lang="pt-PT" sz="1400" dirty="0">
                <a:solidFill>
                  <a:schemeClr val="accent2"/>
                </a:solidFill>
              </a:rPr>
              <a:t> para realizar a próxima entrega.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Estratégias e arquiteturas usadas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521113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Para realizar a distribuição dos packages aos </a:t>
            </a:r>
            <a:r>
              <a:rPr lang="pt-PT" dirty="0" err="1"/>
              <a:t>drones</a:t>
            </a:r>
            <a:r>
              <a:rPr lang="pt-PT" dirty="0"/>
              <a:t>, primeiramente verificamos se os </a:t>
            </a:r>
            <a:r>
              <a:rPr lang="pt-PT" dirty="0" err="1"/>
              <a:t>drones</a:t>
            </a:r>
            <a:r>
              <a:rPr lang="pt-PT" dirty="0"/>
              <a:t> tinham a capacidade para fazer uma certa entrega:</a:t>
            </a:r>
          </a:p>
          <a:p>
            <a:pPr marL="914400" lvl="2" indent="0" algn="just">
              <a:buNone/>
            </a:pPr>
            <a:r>
              <a:rPr lang="pt-PT" dirty="0"/>
              <a:t>- capacidade do </a:t>
            </a:r>
            <a:r>
              <a:rPr lang="pt-PT" dirty="0" err="1"/>
              <a:t>drone</a:t>
            </a:r>
            <a:r>
              <a:rPr lang="pt-PT" dirty="0"/>
              <a:t> &gt; peso da encomenda</a:t>
            </a:r>
          </a:p>
          <a:p>
            <a:pPr marL="914400" lvl="2" indent="0" algn="just">
              <a:buNone/>
            </a:pPr>
            <a:r>
              <a:rPr lang="pt-PT" dirty="0"/>
              <a:t>- raio de alcance do </a:t>
            </a:r>
            <a:r>
              <a:rPr lang="pt-PT" dirty="0" err="1"/>
              <a:t>drone</a:t>
            </a:r>
            <a:r>
              <a:rPr lang="pt-PT" dirty="0"/>
              <a:t> &gt; distancia da encomenda ao </a:t>
            </a:r>
            <a:r>
              <a:rPr lang="pt-PT" dirty="0" err="1"/>
              <a:t>hub</a:t>
            </a:r>
            <a:endParaRPr lang="pt-PT" dirty="0"/>
          </a:p>
          <a:p>
            <a:pPr marL="914400" lvl="2" indent="0" algn="just">
              <a:buNone/>
            </a:pPr>
            <a:r>
              <a:rPr lang="pt-PT" dirty="0"/>
              <a:t>- energia suficiente para executar a próxima entrega (definimos que se após ser feita a entrega a energia fosse abaixo de 25, o </a:t>
            </a:r>
            <a:r>
              <a:rPr lang="pt-PT" dirty="0" err="1"/>
              <a:t>drone</a:t>
            </a:r>
            <a:r>
              <a:rPr lang="pt-PT" dirty="0"/>
              <a:t> recarregar-se-ia primeiro, como forma de precaução)</a:t>
            </a:r>
          </a:p>
          <a:p>
            <a:pPr marL="914400" lvl="2" indent="0">
              <a:buNone/>
            </a:pPr>
            <a:endParaRPr lang="pt-PT" dirty="0"/>
          </a:p>
          <a:p>
            <a:pPr marL="914400" lvl="2" indent="0">
              <a:buNone/>
            </a:pPr>
            <a:endParaRPr lang="pt-PT" dirty="0"/>
          </a:p>
          <a:p>
            <a:pPr marL="914400" lvl="2" indent="0">
              <a:buNone/>
            </a:pPr>
            <a:endParaRPr dirty="0"/>
          </a:p>
        </p:txBody>
      </p:sp>
      <p:sp>
        <p:nvSpPr>
          <p:cNvPr id="2" name="Google Shape;2085;p91">
            <a:extLst>
              <a:ext uri="{FF2B5EF4-FFF2-40B4-BE49-F238E27FC236}">
                <a16:creationId xmlns:a16="http://schemas.microsoft.com/office/drawing/2014/main" id="{5C0EC142-C474-23D3-25DA-6F4374F4E5E1}"/>
              </a:ext>
            </a:extLst>
          </p:cNvPr>
          <p:cNvSpPr txBox="1">
            <a:spLocks/>
          </p:cNvSpPr>
          <p:nvPr/>
        </p:nvSpPr>
        <p:spPr>
          <a:xfrm>
            <a:off x="713250" y="3023712"/>
            <a:ext cx="7521113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just">
              <a:buFont typeface="Ubuntu"/>
              <a:buNone/>
            </a:pPr>
            <a:r>
              <a:rPr lang="pt-PT" dirty="0"/>
              <a:t>	Já no processo de calcular o melhor caminho entre o </a:t>
            </a:r>
            <a:r>
              <a:rPr lang="pt-PT" dirty="0" err="1"/>
              <a:t>hub</a:t>
            </a:r>
            <a:r>
              <a:rPr lang="pt-PT" dirty="0"/>
              <a:t> e o destino, recorremos à </a:t>
            </a:r>
            <a:r>
              <a:rPr lang="pt-PT" dirty="0" err="1"/>
              <a:t>Euclidean</a:t>
            </a:r>
            <a:r>
              <a:rPr lang="pt-PT" dirty="0"/>
              <a:t> </a:t>
            </a:r>
            <a:r>
              <a:rPr lang="pt-PT" dirty="0" err="1"/>
              <a:t>Distance</a:t>
            </a:r>
            <a:r>
              <a:rPr lang="pt-PT" dirty="0"/>
              <a:t>, tendo em conta obstáculos presentes na área que alteram a cada vez que o programa é executado.</a:t>
            </a:r>
          </a:p>
          <a:p>
            <a:pPr marL="914400" lvl="2" indent="0">
              <a:buFont typeface="Ubuntu"/>
              <a:buNone/>
            </a:pPr>
            <a:endParaRPr lang="pt-PT" dirty="0"/>
          </a:p>
          <a:p>
            <a:pPr marL="914400" lvl="2" indent="0">
              <a:buFont typeface="Ubuntu"/>
              <a:buNone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Representação dos dados</a:t>
            </a:r>
            <a:endParaRPr dirty="0"/>
          </a:p>
        </p:txBody>
      </p:sp>
      <p:sp>
        <p:nvSpPr>
          <p:cNvPr id="2072" name="Google Shape;2072;p89"/>
          <p:cNvSpPr txBox="1">
            <a:spLocks noGrp="1"/>
          </p:cNvSpPr>
          <p:nvPr>
            <p:ph type="subTitle" idx="1"/>
          </p:nvPr>
        </p:nvSpPr>
        <p:spPr>
          <a:xfrm>
            <a:off x="514350" y="1177675"/>
            <a:ext cx="447675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Para este projeto, utilizamos uma </a:t>
            </a:r>
            <a:r>
              <a:rPr lang="pt-PT" dirty="0" err="1"/>
              <a:t>grid</a:t>
            </a:r>
            <a:r>
              <a:rPr lang="pt-PT" dirty="0"/>
              <a:t> de dimensões 40x40, onde cada quadrícula representa um metro.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pt-PT" dirty="0"/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“.” – lugar vazio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“#” – lugar com obstáculo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“H” – </a:t>
            </a:r>
            <a:r>
              <a:rPr lang="pt-PT" dirty="0" err="1"/>
              <a:t>delivery</a:t>
            </a:r>
            <a:r>
              <a:rPr lang="pt-PT" dirty="0"/>
              <a:t> </a:t>
            </a:r>
            <a:r>
              <a:rPr lang="pt-PT" dirty="0" err="1"/>
              <a:t>hub</a:t>
            </a:r>
            <a:endParaRPr lang="pt-PT" dirty="0"/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“a” – destino da encomenda “a”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pt-PT" dirty="0"/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PT" dirty="0"/>
              <a:t>	Além disso, quando o </a:t>
            </a:r>
            <a:r>
              <a:rPr lang="pt-PT" dirty="0" err="1"/>
              <a:t>drone</a:t>
            </a:r>
            <a:r>
              <a:rPr lang="pt-PT" dirty="0"/>
              <a:t> executa o seu caminho, a </a:t>
            </a:r>
            <a:r>
              <a:rPr lang="pt-PT" dirty="0" err="1"/>
              <a:t>grid</a:t>
            </a:r>
            <a:r>
              <a:rPr lang="pt-PT" dirty="0"/>
              <a:t> é atualizada com o número correspondente ao </a:t>
            </a:r>
            <a:r>
              <a:rPr lang="pt-PT" dirty="0" err="1"/>
              <a:t>drone</a:t>
            </a:r>
            <a:r>
              <a:rPr lang="pt-PT" dirty="0"/>
              <a:t> e à posição que o mesmo se encontra</a:t>
            </a:r>
          </a:p>
        </p:txBody>
      </p:sp>
      <p:pic>
        <p:nvPicPr>
          <p:cNvPr id="3" name="Imagem 2" descr="Uma imagem com estrela, espaço, constelação, astronomia&#10;&#10;Descrição gerada automaticamente">
            <a:extLst>
              <a:ext uri="{FF2B5EF4-FFF2-40B4-BE49-F238E27FC236}">
                <a16:creationId xmlns:a16="http://schemas.microsoft.com/office/drawing/2014/main" id="{480C4239-B2DE-A8CC-51BB-702A8B905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41" y="1746547"/>
            <a:ext cx="3218646" cy="26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F08B0-534E-FD3B-AC3E-47588137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Output da </a:t>
            </a:r>
            <a:r>
              <a:rPr lang="pt-PT" dirty="0" err="1"/>
              <a:t>grid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14046-91B9-EC6A-D3B3-831FB0D83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87" y="1177675"/>
            <a:ext cx="7717500" cy="3442800"/>
          </a:xfrm>
        </p:spPr>
        <p:txBody>
          <a:bodyPr/>
          <a:lstStyle/>
          <a:p>
            <a:pPr marL="114300" indent="0" algn="just">
              <a:buNone/>
            </a:pPr>
            <a:r>
              <a:rPr lang="pt-PT" dirty="0"/>
              <a:t>É gerada uma nova </a:t>
            </a:r>
            <a:r>
              <a:rPr lang="pt-PT" dirty="0" err="1"/>
              <a:t>grid</a:t>
            </a:r>
            <a:r>
              <a:rPr lang="pt-PT" dirty="0"/>
              <a:t> a cada vez que o </a:t>
            </a:r>
            <a:r>
              <a:rPr lang="pt-PT" dirty="0" err="1"/>
              <a:t>drone</a:t>
            </a:r>
            <a:r>
              <a:rPr lang="pt-PT" dirty="0"/>
              <a:t> avança uma quadrícula.</a:t>
            </a:r>
          </a:p>
          <a:p>
            <a:pPr marL="114300" indent="0" algn="just">
              <a:buNone/>
            </a:pPr>
            <a:r>
              <a:rPr lang="pt-PT" dirty="0"/>
              <a:t>Como cada </a:t>
            </a:r>
            <a:r>
              <a:rPr lang="pt-PT" dirty="0" err="1"/>
              <a:t>drone</a:t>
            </a:r>
            <a:r>
              <a:rPr lang="pt-PT" dirty="0"/>
              <a:t> tem uma velocidade diferente, diferentes </a:t>
            </a:r>
            <a:r>
              <a:rPr lang="pt-PT" dirty="0" err="1"/>
              <a:t>drones</a:t>
            </a:r>
            <a:r>
              <a:rPr lang="pt-PT" dirty="0"/>
              <a:t> geram novas </a:t>
            </a:r>
            <a:r>
              <a:rPr lang="pt-PT" dirty="0" err="1"/>
              <a:t>grids</a:t>
            </a:r>
            <a:r>
              <a:rPr lang="pt-PT" dirty="0"/>
              <a:t> a velocidades diferentes, velocidade esta que é calculada dividindo 1 pela velocidade do </a:t>
            </a:r>
            <a:r>
              <a:rPr lang="pt-PT" dirty="0" err="1"/>
              <a:t>drone</a:t>
            </a:r>
            <a:r>
              <a:rPr lang="pt-PT" dirty="0"/>
              <a:t>. (Exemplo, se a velocidade do </a:t>
            </a:r>
            <a:r>
              <a:rPr lang="pt-PT" dirty="0" err="1"/>
              <a:t>drone</a:t>
            </a:r>
            <a:r>
              <a:rPr lang="pt-PT" dirty="0"/>
              <a:t> é 4 m/s, o </a:t>
            </a:r>
            <a:r>
              <a:rPr lang="pt-PT" dirty="0" err="1"/>
              <a:t>grid</a:t>
            </a:r>
            <a:r>
              <a:rPr lang="pt-PT" dirty="0"/>
              <a:t> é atualizado a cada 0.25 segundos)</a:t>
            </a:r>
          </a:p>
        </p:txBody>
      </p:sp>
      <p:pic>
        <p:nvPicPr>
          <p:cNvPr id="5" name="Imagem 4" descr="Uma imagem com captura de ecrã, preto, espaço, astronomia&#10;&#10;Descrição gerada automaticamente">
            <a:extLst>
              <a:ext uri="{FF2B5EF4-FFF2-40B4-BE49-F238E27FC236}">
                <a16:creationId xmlns:a16="http://schemas.microsoft.com/office/drawing/2014/main" id="{DB34FC76-718D-6B8B-95FF-C32D8003A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10"/>
          <a:stretch/>
        </p:blipFill>
        <p:spPr>
          <a:xfrm>
            <a:off x="7318901" y="2844392"/>
            <a:ext cx="1111850" cy="1480198"/>
          </a:xfrm>
          <a:prstGeom prst="rect">
            <a:avLst/>
          </a:prstGeom>
        </p:spPr>
      </p:pic>
      <p:pic>
        <p:nvPicPr>
          <p:cNvPr id="7" name="Imagem 6" descr="Uma imagem com espaço, Universo, estrela, preto&#10;&#10;Descrição gerada automaticamente">
            <a:extLst>
              <a:ext uri="{FF2B5EF4-FFF2-40B4-BE49-F238E27FC236}">
                <a16:creationId xmlns:a16="http://schemas.microsoft.com/office/drawing/2014/main" id="{B0B9ED42-5D5F-7688-62C4-330B3DDFE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09"/>
          <a:stretch/>
        </p:blipFill>
        <p:spPr>
          <a:xfrm>
            <a:off x="6046785" y="2844391"/>
            <a:ext cx="1001716" cy="1480198"/>
          </a:xfrm>
          <a:prstGeom prst="rect">
            <a:avLst/>
          </a:prstGeom>
        </p:spPr>
      </p:pic>
      <p:pic>
        <p:nvPicPr>
          <p:cNvPr id="9" name="Imagem 8" descr="Uma imagem com espaço, preto, captura de ecrã, estrela&#10;&#10;Descrição gerada automaticamente">
            <a:extLst>
              <a:ext uri="{FF2B5EF4-FFF2-40B4-BE49-F238E27FC236}">
                <a16:creationId xmlns:a16="http://schemas.microsoft.com/office/drawing/2014/main" id="{B0E13250-D72D-4CC5-1723-DB19EF2711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107"/>
          <a:stretch/>
        </p:blipFill>
        <p:spPr>
          <a:xfrm>
            <a:off x="4767803" y="2844392"/>
            <a:ext cx="947725" cy="1480198"/>
          </a:xfrm>
          <a:prstGeom prst="rect">
            <a:avLst/>
          </a:prstGeom>
        </p:spPr>
      </p:pic>
      <p:pic>
        <p:nvPicPr>
          <p:cNvPr id="11" name="Imagem 10" descr="Uma imagem com preto, captura de ecrã, espaço, astronomia&#10;&#10;Descrição gerada automaticamente">
            <a:extLst>
              <a:ext uri="{FF2B5EF4-FFF2-40B4-BE49-F238E27FC236}">
                <a16:creationId xmlns:a16="http://schemas.microsoft.com/office/drawing/2014/main" id="{FE102E91-2F56-5052-8273-83DF5D3463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141"/>
          <a:stretch/>
        </p:blipFill>
        <p:spPr>
          <a:xfrm>
            <a:off x="3524719" y="2844391"/>
            <a:ext cx="875831" cy="1480198"/>
          </a:xfrm>
          <a:prstGeom prst="rect">
            <a:avLst/>
          </a:prstGeom>
        </p:spPr>
      </p:pic>
      <p:pic>
        <p:nvPicPr>
          <p:cNvPr id="13" name="Imagem 12" descr="Uma imagem com espaço, captura de ecrã, preto, padrão&#10;&#10;Descrição gerada automaticamente">
            <a:extLst>
              <a:ext uri="{FF2B5EF4-FFF2-40B4-BE49-F238E27FC236}">
                <a16:creationId xmlns:a16="http://schemas.microsoft.com/office/drawing/2014/main" id="{18D15FD0-76BD-5CA5-0831-4A871E67EB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93" r="19231"/>
          <a:stretch/>
        </p:blipFill>
        <p:spPr>
          <a:xfrm>
            <a:off x="2183355" y="2844391"/>
            <a:ext cx="981076" cy="1482665"/>
          </a:xfrm>
          <a:prstGeom prst="rect">
            <a:avLst/>
          </a:prstGeom>
        </p:spPr>
      </p:pic>
      <p:pic>
        <p:nvPicPr>
          <p:cNvPr id="15" name="Imagem 14" descr="Uma imagem com captura de ecrã, preto, espaço, astronomia&#10;&#10;Descrição gerada automaticamente">
            <a:extLst>
              <a:ext uri="{FF2B5EF4-FFF2-40B4-BE49-F238E27FC236}">
                <a16:creationId xmlns:a16="http://schemas.microsoft.com/office/drawing/2014/main" id="{3CD309A0-F515-1BBB-80F9-8E778D1BE5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555" r="23219"/>
          <a:stretch/>
        </p:blipFill>
        <p:spPr>
          <a:xfrm>
            <a:off x="823913" y="2844391"/>
            <a:ext cx="981075" cy="1480198"/>
          </a:xfrm>
          <a:prstGeom prst="rect">
            <a:avLst/>
          </a:prstGeom>
        </p:spPr>
      </p:pic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819DCAF0-EE58-E790-CE80-373C79E56D4E}"/>
              </a:ext>
            </a:extLst>
          </p:cNvPr>
          <p:cNvCxnSpPr>
            <a:cxnSpLocks/>
          </p:cNvCxnSpPr>
          <p:nvPr/>
        </p:nvCxnSpPr>
        <p:spPr>
          <a:xfrm>
            <a:off x="5886454" y="2844391"/>
            <a:ext cx="0" cy="148019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969513C-CC5A-7C0A-83A9-034AA5D72F49}"/>
              </a:ext>
            </a:extLst>
          </p:cNvPr>
          <p:cNvSpPr txBox="1"/>
          <p:nvPr/>
        </p:nvSpPr>
        <p:spPr>
          <a:xfrm>
            <a:off x="5480733" y="250715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Entrega</a:t>
            </a:r>
          </a:p>
        </p:txBody>
      </p:sp>
    </p:spTree>
    <p:extLst>
      <p:ext uri="{BB962C8B-B14F-4D97-AF65-F5344CB8AC3E}">
        <p14:creationId xmlns:p14="http://schemas.microsoft.com/office/powerpoint/2010/main" val="12706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72;p89">
            <a:extLst>
              <a:ext uri="{FF2B5EF4-FFF2-40B4-BE49-F238E27FC236}">
                <a16:creationId xmlns:a16="http://schemas.microsoft.com/office/drawing/2014/main" id="{678DF12A-A6E4-34B3-4BF0-7F29C248ADAF}"/>
              </a:ext>
            </a:extLst>
          </p:cNvPr>
          <p:cNvSpPr txBox="1">
            <a:spLocks/>
          </p:cNvSpPr>
          <p:nvPr/>
        </p:nvSpPr>
        <p:spPr>
          <a:xfrm>
            <a:off x="641469" y="1252038"/>
            <a:ext cx="7192501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	</a:t>
            </a:r>
            <a:endParaRPr lang="pt-PT" dirty="0">
              <a:solidFill>
                <a:schemeClr val="accent2"/>
              </a:solidFill>
            </a:endParaRPr>
          </a:p>
        </p:txBody>
      </p:sp>
      <p:sp>
        <p:nvSpPr>
          <p:cNvPr id="5" name="Google Shape;2011;p84">
            <a:extLst>
              <a:ext uri="{FF2B5EF4-FFF2-40B4-BE49-F238E27FC236}">
                <a16:creationId xmlns:a16="http://schemas.microsoft.com/office/drawing/2014/main" id="{04E37244-0AFD-0ACA-237A-3BD649731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	Para observar os resultados, decidimos dar print à energia gasta pelo </a:t>
            </a:r>
            <a:r>
              <a:rPr lang="pt-PT" sz="1600" dirty="0" err="1"/>
              <a:t>drone</a:t>
            </a:r>
            <a:r>
              <a:rPr lang="pt-PT" sz="1600" dirty="0"/>
              <a:t>, à respetiva energia restante do </a:t>
            </a:r>
            <a:r>
              <a:rPr lang="pt-PT" sz="1600" dirty="0" err="1"/>
              <a:t>drone</a:t>
            </a:r>
            <a:r>
              <a:rPr lang="pt-PT" sz="1600" dirty="0"/>
              <a:t> e ao tempo de entrega do package (após o </a:t>
            </a:r>
            <a:r>
              <a:rPr lang="pt-PT" sz="1600" dirty="0" err="1"/>
              <a:t>drone</a:t>
            </a:r>
            <a:r>
              <a:rPr lang="pt-PT" sz="1600" dirty="0"/>
              <a:t> regressar ao </a:t>
            </a:r>
            <a:r>
              <a:rPr lang="pt-PT" sz="1600" dirty="0" err="1"/>
              <a:t>hub</a:t>
            </a:r>
            <a:r>
              <a:rPr lang="pt-PT" sz="1600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Vamos analisar o comportamento do </a:t>
            </a:r>
            <a:r>
              <a:rPr lang="pt-PT" dirty="0" err="1"/>
              <a:t>drone</a:t>
            </a:r>
            <a:r>
              <a:rPr lang="pt-PT" dirty="0"/>
              <a:t> 8, por exemplo.</a:t>
            </a:r>
            <a:endParaRPr lang="pt-PT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16709E-D24E-9C7C-1CE1-82F115CE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25" y="4310692"/>
            <a:ext cx="6392167" cy="552527"/>
          </a:xfrm>
          <a:prstGeom prst="rect">
            <a:avLst/>
          </a:prstGeom>
        </p:spPr>
      </p:pic>
      <p:pic>
        <p:nvPicPr>
          <p:cNvPr id="9" name="Imagem 8" descr="Uma imagem com texto, Tipo de letra, captura de ecrã, preto&#10;&#10;Descrição gerada automaticamente">
            <a:extLst>
              <a:ext uri="{FF2B5EF4-FFF2-40B4-BE49-F238E27FC236}">
                <a16:creationId xmlns:a16="http://schemas.microsoft.com/office/drawing/2014/main" id="{731E9872-9FA3-4BBF-098E-024878ADA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63" y="3708211"/>
            <a:ext cx="2675838" cy="4497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85BAF5-53F7-8AE4-CE5E-4C7B017E9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50" y="3168990"/>
            <a:ext cx="6523519" cy="41750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23D0CB9-D100-061F-D5DE-25B3FF059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751" y="2650420"/>
            <a:ext cx="6523518" cy="4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	</a:t>
            </a:r>
            <a:r>
              <a:rPr lang="pt-PT" sz="1800" dirty="0"/>
              <a:t>Com este projeto pudemos ter uma melhor noção de como construir um sistema com vários agentes a comunicarem entre si, assim como, num modo geral, a colocar em prática conhecimentos adquiridos para resolver um problema que nos foi proposto.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	Não obtemos os resultados que esperávamos, uma vez que existem vários aspetos a melhorar na parte de atribuição de packages aos </a:t>
            </a:r>
            <a:r>
              <a:rPr lang="pt-PT" sz="1800" dirty="0" err="1"/>
              <a:t>drones</a:t>
            </a:r>
            <a:r>
              <a:rPr lang="pt-PT" sz="1800" dirty="0"/>
              <a:t>, por exemplo.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	No futuro, pretendemos abordar de uma melhor maneira este tipo de problemas, sendo este projeto essencial para um melhor conhecimento da área nunca antes aprofundada o suficiente.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23250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Office PowerPoint</Application>
  <PresentationFormat>Apresentação no Ecrã (16:9)</PresentationFormat>
  <Paragraphs>112</Paragraphs>
  <Slides>14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Hammersmith One</vt:lpstr>
      <vt:lpstr>Manjari</vt:lpstr>
      <vt:lpstr>Roboto Condensed Light</vt:lpstr>
      <vt:lpstr>Ubuntu</vt:lpstr>
      <vt:lpstr>Elegant Education Pack for Students XL by Slidesgo</vt:lpstr>
      <vt:lpstr>Multi-agent Autonomous Drone System</vt:lpstr>
      <vt:lpstr>Contexto do problema</vt:lpstr>
      <vt:lpstr>Tipos de agentes</vt:lpstr>
      <vt:lpstr>Interações e protocolos de comunicação</vt:lpstr>
      <vt:lpstr>Estratégias e arquiteturas usadas</vt:lpstr>
      <vt:lpstr>Representação dos dados</vt:lpstr>
      <vt:lpstr>Output da grid</vt:lpstr>
      <vt:lpstr>Resultados</vt:lpstr>
      <vt:lpstr>Conclusões</vt:lpstr>
      <vt:lpstr>Backup slides</vt:lpstr>
      <vt:lpstr>Protocolos de comunicação</vt:lpstr>
      <vt:lpstr>Teste - exemplo</vt:lpstr>
      <vt:lpstr>Teste - exemplo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Autonomous Drone System</dc:title>
  <dc:creator>JoaoSilva</dc:creator>
  <cp:lastModifiedBy>MrJohnnyPT- Clash Royale</cp:lastModifiedBy>
  <cp:revision>1</cp:revision>
  <dcterms:modified xsi:type="dcterms:W3CDTF">2023-11-21T02:32:28Z</dcterms:modified>
</cp:coreProperties>
</file>