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9" r:id="rId2"/>
    <p:sldId id="257" r:id="rId3"/>
    <p:sldId id="295" r:id="rId4"/>
    <p:sldId id="263" r:id="rId5"/>
    <p:sldId id="296" r:id="rId6"/>
    <p:sldId id="300" r:id="rId7"/>
    <p:sldId id="297" r:id="rId8"/>
    <p:sldId id="299" r:id="rId9"/>
    <p:sldId id="264" r:id="rId10"/>
    <p:sldId id="261"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Titillium Web" panose="020F0502020204030204"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D347E4-8D0D-48F3-AB85-A3CE05522D68}">
  <a:tblStyle styleId="{A8D347E4-8D0D-48F3-AB85-A3CE05522D6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209E37-47DD-4D05-A5F4-EA4EC5330A3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46" autoAdjust="0"/>
    <p:restoredTop sz="95223" autoAdjust="0"/>
  </p:normalViewPr>
  <p:slideViewPr>
    <p:cSldViewPr snapToGrid="0">
      <p:cViewPr>
        <p:scale>
          <a:sx n="100" d="100"/>
          <a:sy n="100" d="100"/>
        </p:scale>
        <p:origin x="54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7985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73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742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026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
        <p:nvSpPr>
          <p:cNvPr id="16" name="Google Shape;16;p3"/>
          <p:cNvSpPr txBox="1">
            <a:spLocks noGrp="1"/>
          </p:cNvSpPr>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a:endParaRPr/>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 name="Google Shape;37;p5"/>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 name="Google Shape;38;p5"/>
          <p:cNvSpPr txBox="1">
            <a:spLocks noGrp="1"/>
          </p:cNvSpPr>
          <p:nvPr>
            <p:ph type="body" idx="1"/>
          </p:nvPr>
        </p:nvSpPr>
        <p:spPr>
          <a:xfrm>
            <a:off x="855300" y="1627900"/>
            <a:ext cx="7433400" cy="2760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1000"/>
              </a:spcBef>
              <a:spcAft>
                <a:spcPts val="0"/>
              </a:spcAft>
              <a:buSzPts val="2400"/>
              <a:buChar char="⌾"/>
              <a:defRPr/>
            </a:lvl2pPr>
            <a:lvl3pPr marL="1371600" lvl="2" indent="-381000" rtl="0">
              <a:spcBef>
                <a:spcPts val="1000"/>
              </a:spcBef>
              <a:spcAft>
                <a:spcPts val="0"/>
              </a:spcAft>
              <a:buSzPts val="2400"/>
              <a:buChar char="•"/>
              <a:defRPr/>
            </a:lvl3pPr>
            <a:lvl4pPr marL="1828800" lvl="3" indent="-381000" rtl="0">
              <a:spcBef>
                <a:spcPts val="1000"/>
              </a:spcBef>
              <a:spcAft>
                <a:spcPts val="0"/>
              </a:spcAft>
              <a:buSzPts val="2400"/>
              <a:buChar char="●"/>
              <a:defRPr/>
            </a:lvl4pPr>
            <a:lvl5pPr marL="2286000" lvl="4" indent="-381000" rtl="0">
              <a:spcBef>
                <a:spcPts val="1000"/>
              </a:spcBef>
              <a:spcAft>
                <a:spcPts val="0"/>
              </a:spcAft>
              <a:buSzPts val="2400"/>
              <a:buChar char="○"/>
              <a:defRPr/>
            </a:lvl5pPr>
            <a:lvl6pPr marL="2743200" lvl="5" indent="-381000" rtl="0">
              <a:spcBef>
                <a:spcPts val="1000"/>
              </a:spcBef>
              <a:spcAft>
                <a:spcPts val="0"/>
              </a:spcAft>
              <a:buSzPts val="2400"/>
              <a:buChar char="■"/>
              <a:defRPr/>
            </a:lvl6pPr>
            <a:lvl7pPr marL="3200400" lvl="6" indent="-381000" rtl="0">
              <a:spcBef>
                <a:spcPts val="1000"/>
              </a:spcBef>
              <a:spcAft>
                <a:spcPts val="0"/>
              </a:spcAft>
              <a:buSzPts val="2400"/>
              <a:buChar char="●"/>
              <a:defRPr/>
            </a:lvl7pPr>
            <a:lvl8pPr marL="3657600" lvl="7" indent="-381000" rtl="0">
              <a:spcBef>
                <a:spcPts val="1000"/>
              </a:spcBef>
              <a:spcAft>
                <a:spcPts val="0"/>
              </a:spcAft>
              <a:buSzPts val="2400"/>
              <a:buChar char="○"/>
              <a:defRPr/>
            </a:lvl8pPr>
            <a:lvl9pPr marL="4114800" lvl="8" indent="-381000" rtl="0">
              <a:spcBef>
                <a:spcPts val="1000"/>
              </a:spcBef>
              <a:spcAft>
                <a:spcPts val="1000"/>
              </a:spcAft>
              <a:buSzPts val="2400"/>
              <a:buChar char="■"/>
              <a:defRPr/>
            </a:lvl9pPr>
          </a:lstStyle>
          <a:p>
            <a:endParaRPr/>
          </a:p>
        </p:txBody>
      </p:sp>
      <p:sp>
        <p:nvSpPr>
          <p:cNvPr id="39" name="Google Shape;39;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 name="Google Shape;47;p6"/>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8" name="Google Shape;48;p6"/>
          <p:cNvSpPr txBox="1">
            <a:spLocks noGrp="1"/>
          </p:cNvSpPr>
          <p:nvPr>
            <p:ph type="body" idx="1"/>
          </p:nvPr>
        </p:nvSpPr>
        <p:spPr>
          <a:xfrm>
            <a:off x="855275"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49" name="Google Shape;49;p6"/>
          <p:cNvSpPr txBox="1">
            <a:spLocks noGrp="1"/>
          </p:cNvSpPr>
          <p:nvPr>
            <p:ph type="body" idx="2"/>
          </p:nvPr>
        </p:nvSpPr>
        <p:spPr>
          <a:xfrm>
            <a:off x="4815599"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50" name="Google Shape;5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grpSp>
        <p:nvGrpSpPr>
          <p:cNvPr id="52" name="Google Shape;52;p7"/>
          <p:cNvGrpSpPr/>
          <p:nvPr/>
        </p:nvGrpSpPr>
        <p:grpSpPr>
          <a:xfrm>
            <a:off x="-5" y="-4"/>
            <a:ext cx="3882108" cy="2241339"/>
            <a:chOff x="-5" y="-4"/>
            <a:chExt cx="3882108" cy="2241339"/>
          </a:xfrm>
        </p:grpSpPr>
        <p:sp>
          <p:nvSpPr>
            <p:cNvPr id="53" name="Google Shape;53;p7"/>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7"/>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7"/>
          <p:cNvGrpSpPr/>
          <p:nvPr/>
        </p:nvGrpSpPr>
        <p:grpSpPr>
          <a:xfrm>
            <a:off x="6975702" y="3891625"/>
            <a:ext cx="2167839" cy="1251620"/>
            <a:chOff x="6975702" y="3891625"/>
            <a:chExt cx="2167839" cy="1251620"/>
          </a:xfrm>
        </p:grpSpPr>
        <p:sp>
          <p:nvSpPr>
            <p:cNvPr id="56" name="Google Shape;56;p7"/>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7"/>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58;p7"/>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9" name="Google Shape;59;p7"/>
          <p:cNvSpPr txBox="1">
            <a:spLocks noGrp="1"/>
          </p:cNvSpPr>
          <p:nvPr>
            <p:ph type="body" idx="1"/>
          </p:nvPr>
        </p:nvSpPr>
        <p:spPr>
          <a:xfrm>
            <a:off x="855300"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0" name="Google Shape;60;p7"/>
          <p:cNvSpPr txBox="1">
            <a:spLocks noGrp="1"/>
          </p:cNvSpPr>
          <p:nvPr>
            <p:ph type="body" idx="2"/>
          </p:nvPr>
        </p:nvSpPr>
        <p:spPr>
          <a:xfrm>
            <a:off x="3414199"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1" name="Google Shape;61;p7"/>
          <p:cNvSpPr txBox="1">
            <a:spLocks noGrp="1"/>
          </p:cNvSpPr>
          <p:nvPr>
            <p:ph type="body" idx="3"/>
          </p:nvPr>
        </p:nvSpPr>
        <p:spPr>
          <a:xfrm>
            <a:off x="5973097" y="1627900"/>
            <a:ext cx="2315700" cy="2870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62" name="Google Shape;62;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a:buChar char="⦿"/>
              <a:defRPr sz="2400">
                <a:solidFill>
                  <a:schemeClr val="dk2"/>
                </a:solidFill>
                <a:latin typeface="Titillium Web"/>
                <a:ea typeface="Titillium Web"/>
                <a:cs typeface="Titillium Web"/>
                <a:sym typeface="Titillium Web"/>
              </a:defRPr>
            </a:lvl1pPr>
            <a:lvl2pPr marL="914400" lvl="1" indent="-381000" rtl="0">
              <a:lnSpc>
                <a:spcPct val="115000"/>
              </a:lnSpc>
              <a:spcBef>
                <a:spcPts val="1000"/>
              </a:spcBef>
              <a:spcAft>
                <a:spcPts val="0"/>
              </a:spcAft>
              <a:buClr>
                <a:schemeClr val="accent4"/>
              </a:buClr>
              <a:buSzPts val="2400"/>
              <a:buFont typeface="Titillium Web"/>
              <a:buChar char="⌾"/>
              <a:defRPr sz="2400">
                <a:solidFill>
                  <a:schemeClr val="dk2"/>
                </a:solidFill>
                <a:latin typeface="Titillium Web"/>
                <a:ea typeface="Titillium Web"/>
                <a:cs typeface="Titillium Web"/>
                <a:sym typeface="Titillium Web"/>
              </a:defRPr>
            </a:lvl2pPr>
            <a:lvl3pPr marL="1371600" lvl="2" indent="-381000" rtl="0">
              <a:lnSpc>
                <a:spcPct val="115000"/>
              </a:lnSpc>
              <a:spcBef>
                <a:spcPts val="1000"/>
              </a:spcBef>
              <a:spcAft>
                <a:spcPts val="0"/>
              </a:spcAft>
              <a:buClr>
                <a:schemeClr val="accent5"/>
              </a:buClr>
              <a:buSzPts val="2400"/>
              <a:buFont typeface="Titillium Web"/>
              <a:buChar char="•"/>
              <a:defRPr sz="2400">
                <a:solidFill>
                  <a:schemeClr val="dk2"/>
                </a:solidFill>
                <a:latin typeface="Titillium Web"/>
                <a:ea typeface="Titillium Web"/>
                <a:cs typeface="Titillium Web"/>
                <a:sym typeface="Titillium Web"/>
              </a:defRPr>
            </a:lvl3pPr>
            <a:lvl4pPr marL="1828800" lvl="3" indent="-381000" rtl="0">
              <a:lnSpc>
                <a:spcPct val="115000"/>
              </a:lnSpc>
              <a:spcBef>
                <a:spcPts val="1000"/>
              </a:spcBef>
              <a:spcAft>
                <a:spcPts val="0"/>
              </a:spcAft>
              <a:buClr>
                <a:schemeClr val="accent6"/>
              </a:buClr>
              <a:buSzPts val="2400"/>
              <a:buFont typeface="Titillium Web"/>
              <a:buChar char="●"/>
              <a:defRPr sz="2400">
                <a:solidFill>
                  <a:schemeClr val="dk2"/>
                </a:solidFill>
                <a:latin typeface="Titillium Web"/>
                <a:ea typeface="Titillium Web"/>
                <a:cs typeface="Titillium Web"/>
                <a:sym typeface="Titillium Web"/>
              </a:defRPr>
            </a:lvl4pPr>
            <a:lvl5pPr marL="2286000" lvl="4"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5pPr>
            <a:lvl6pPr marL="2743200" lvl="5"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6pPr>
            <a:lvl7pPr marL="3200400" lvl="6"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7pPr>
            <a:lvl8pPr marL="3657600" lvl="7"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8pPr>
            <a:lvl9pPr marL="4114800" lvl="8" indent="-381000" rtl="0">
              <a:lnSpc>
                <a:spcPct val="115000"/>
              </a:lnSpc>
              <a:spcBef>
                <a:spcPts val="1000"/>
              </a:spcBef>
              <a:spcAft>
                <a:spcPts val="1000"/>
              </a:spcAft>
              <a:buClr>
                <a:schemeClr val="dk2"/>
              </a:buClr>
              <a:buSzPts val="2400"/>
              <a:buFont typeface="Titillium Web"/>
              <a:buChar char="■"/>
              <a:defRPr sz="2400">
                <a:solidFill>
                  <a:schemeClr val="dk2"/>
                </a:solidFill>
                <a:latin typeface="Titillium Web"/>
                <a:ea typeface="Titillium Web"/>
                <a:cs typeface="Titillium Web"/>
                <a:sym typeface="Titillium Web"/>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9pPr>
          </a:lstStyle>
          <a:p>
            <a:pPr marL="0" lvl="0" indent="0" algn="r" rtl="0">
              <a:spcBef>
                <a:spcPts val="0"/>
              </a:spcBef>
              <a:spcAft>
                <a:spcPts val="0"/>
              </a:spcAft>
              <a:buClr>
                <a:schemeClr val="lt1"/>
              </a:buClr>
              <a:buSzPts val="1200"/>
              <a:buFont typeface="Titillium Web"/>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11.gif"/><Relationship Id="rId7" Type="http://schemas.openxmlformats.org/officeDocument/2006/relationships/image" Target="../media/image15.gi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gif"/><Relationship Id="rId5" Type="http://schemas.openxmlformats.org/officeDocument/2006/relationships/image" Target="../media/image13.gif"/><Relationship Id="rId4" Type="http://schemas.openxmlformats.org/officeDocument/2006/relationships/image" Target="../media/image12.gi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ctrTitle"/>
          </p:nvPr>
        </p:nvSpPr>
        <p:spPr>
          <a:xfrm>
            <a:off x="812981" y="2455045"/>
            <a:ext cx="5969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Customizing OpenAi environment</a:t>
            </a:r>
            <a:endParaRPr dirty="0"/>
          </a:p>
        </p:txBody>
      </p:sp>
      <p:sp>
        <p:nvSpPr>
          <p:cNvPr id="119" name="Google Shape;119;p15"/>
          <p:cNvSpPr txBox="1"/>
          <p:nvPr/>
        </p:nvSpPr>
        <p:spPr>
          <a:xfrm>
            <a:off x="729279" y="348714"/>
            <a:ext cx="7218967" cy="16305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dirty="0">
                <a:solidFill>
                  <a:schemeClr val="accent4"/>
                </a:solidFill>
                <a:latin typeface="Titillium Web"/>
                <a:ea typeface="Titillium Web"/>
                <a:cs typeface="Titillium Web"/>
                <a:sym typeface="Titillium Web"/>
              </a:rPr>
              <a:t>ISIA</a:t>
            </a:r>
            <a:endParaRPr sz="13000" b="1" dirty="0">
              <a:solidFill>
                <a:schemeClr val="accent4"/>
              </a:solidFill>
              <a:latin typeface="Titillium Web"/>
              <a:ea typeface="Titillium Web"/>
              <a:cs typeface="Titillium Web"/>
              <a:sym typeface="Titillium Web"/>
            </a:endParaRPr>
          </a:p>
        </p:txBody>
      </p:sp>
      <p:pic>
        <p:nvPicPr>
          <p:cNvPr id="2" name="Imagem 1" descr="Uma imagem com captura de ecrã, design&#10;&#10;Descrição gerada automaticamente">
            <a:extLst>
              <a:ext uri="{FF2B5EF4-FFF2-40B4-BE49-F238E27FC236}">
                <a16:creationId xmlns:a16="http://schemas.microsoft.com/office/drawing/2014/main" id="{163F273F-02D3-73F7-6733-F6F8A9F99BAD}"/>
              </a:ext>
            </a:extLst>
          </p:cNvPr>
          <p:cNvPicPr>
            <a:picLocks noChangeAspect="1"/>
          </p:cNvPicPr>
          <p:nvPr/>
        </p:nvPicPr>
        <p:blipFill>
          <a:blip r:embed="rId3"/>
          <a:stretch>
            <a:fillRect/>
          </a:stretch>
        </p:blipFill>
        <p:spPr>
          <a:xfrm>
            <a:off x="6585750" y="0"/>
            <a:ext cx="2558250" cy="1705500"/>
          </a:xfrm>
          <a:prstGeom prst="rect">
            <a:avLst/>
          </a:prstGeom>
        </p:spPr>
      </p:pic>
      <p:sp>
        <p:nvSpPr>
          <p:cNvPr id="5" name="Google Shape;95;p12">
            <a:extLst>
              <a:ext uri="{FF2B5EF4-FFF2-40B4-BE49-F238E27FC236}">
                <a16:creationId xmlns:a16="http://schemas.microsoft.com/office/drawing/2014/main" id="{F93C2317-68A1-2301-60F9-DD0AD33F25CD}"/>
              </a:ext>
            </a:extLst>
          </p:cNvPr>
          <p:cNvSpPr txBox="1">
            <a:spLocks/>
          </p:cNvSpPr>
          <p:nvPr/>
        </p:nvSpPr>
        <p:spPr>
          <a:xfrm>
            <a:off x="900518" y="3214845"/>
            <a:ext cx="6470400" cy="17055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3"/>
              </a:buClr>
              <a:buSzPts val="4800"/>
              <a:buFont typeface="Titillium Web"/>
              <a:buNone/>
              <a:defRPr sz="4800" b="1" i="0" u="none" strike="noStrike" cap="none">
                <a:solidFill>
                  <a:schemeClr val="accent3"/>
                </a:solidFill>
                <a:latin typeface="Titillium Web"/>
                <a:ea typeface="Titillium Web"/>
                <a:cs typeface="Titillium Web"/>
                <a:sym typeface="Titillium Web"/>
              </a:defRPr>
            </a:lvl1pPr>
            <a:lvl2pPr marR="0" lvl="1" algn="l" rtl="0">
              <a:lnSpc>
                <a:spcPct val="90000"/>
              </a:lnSpc>
              <a:spcBef>
                <a:spcPts val="0"/>
              </a:spcBef>
              <a:spcAft>
                <a:spcPts val="0"/>
              </a:spcAft>
              <a:buClr>
                <a:schemeClr val="accent3"/>
              </a:buClr>
              <a:buSzPts val="4800"/>
              <a:buFont typeface="Titillium Web"/>
              <a:buNone/>
              <a:defRPr sz="4800" b="1" i="0" u="none" strike="noStrike" cap="none">
                <a:solidFill>
                  <a:schemeClr val="accent3"/>
                </a:solidFill>
                <a:latin typeface="Titillium Web"/>
                <a:ea typeface="Titillium Web"/>
                <a:cs typeface="Titillium Web"/>
                <a:sym typeface="Titillium Web"/>
              </a:defRPr>
            </a:lvl2pPr>
            <a:lvl3pPr marR="0" lvl="2" algn="l" rtl="0">
              <a:lnSpc>
                <a:spcPct val="90000"/>
              </a:lnSpc>
              <a:spcBef>
                <a:spcPts val="0"/>
              </a:spcBef>
              <a:spcAft>
                <a:spcPts val="0"/>
              </a:spcAft>
              <a:buClr>
                <a:schemeClr val="accent3"/>
              </a:buClr>
              <a:buSzPts val="4800"/>
              <a:buFont typeface="Titillium Web"/>
              <a:buNone/>
              <a:defRPr sz="4800" b="1" i="0" u="none" strike="noStrike" cap="none">
                <a:solidFill>
                  <a:schemeClr val="accent3"/>
                </a:solidFill>
                <a:latin typeface="Titillium Web"/>
                <a:ea typeface="Titillium Web"/>
                <a:cs typeface="Titillium Web"/>
                <a:sym typeface="Titillium Web"/>
              </a:defRPr>
            </a:lvl3pPr>
            <a:lvl4pPr marR="0" lvl="3" algn="l" rtl="0">
              <a:lnSpc>
                <a:spcPct val="90000"/>
              </a:lnSpc>
              <a:spcBef>
                <a:spcPts val="0"/>
              </a:spcBef>
              <a:spcAft>
                <a:spcPts val="0"/>
              </a:spcAft>
              <a:buClr>
                <a:schemeClr val="accent3"/>
              </a:buClr>
              <a:buSzPts val="4800"/>
              <a:buFont typeface="Titillium Web"/>
              <a:buNone/>
              <a:defRPr sz="4800" b="1" i="0" u="none" strike="noStrike" cap="none">
                <a:solidFill>
                  <a:schemeClr val="accent3"/>
                </a:solidFill>
                <a:latin typeface="Titillium Web"/>
                <a:ea typeface="Titillium Web"/>
                <a:cs typeface="Titillium Web"/>
                <a:sym typeface="Titillium Web"/>
              </a:defRPr>
            </a:lvl4pPr>
            <a:lvl5pPr marR="0" lvl="4" algn="l" rtl="0">
              <a:lnSpc>
                <a:spcPct val="90000"/>
              </a:lnSpc>
              <a:spcBef>
                <a:spcPts val="0"/>
              </a:spcBef>
              <a:spcAft>
                <a:spcPts val="0"/>
              </a:spcAft>
              <a:buClr>
                <a:schemeClr val="accent3"/>
              </a:buClr>
              <a:buSzPts val="4800"/>
              <a:buFont typeface="Titillium Web"/>
              <a:buNone/>
              <a:defRPr sz="4800" b="1" i="0" u="none" strike="noStrike" cap="none">
                <a:solidFill>
                  <a:schemeClr val="accent3"/>
                </a:solidFill>
                <a:latin typeface="Titillium Web"/>
                <a:ea typeface="Titillium Web"/>
                <a:cs typeface="Titillium Web"/>
                <a:sym typeface="Titillium Web"/>
              </a:defRPr>
            </a:lvl5pPr>
            <a:lvl6pPr marR="0" lvl="5" algn="l" rtl="0">
              <a:lnSpc>
                <a:spcPct val="90000"/>
              </a:lnSpc>
              <a:spcBef>
                <a:spcPts val="0"/>
              </a:spcBef>
              <a:spcAft>
                <a:spcPts val="0"/>
              </a:spcAft>
              <a:buClr>
                <a:schemeClr val="accent3"/>
              </a:buClr>
              <a:buSzPts val="4800"/>
              <a:buFont typeface="Titillium Web"/>
              <a:buNone/>
              <a:defRPr sz="4800" b="1" i="0" u="none" strike="noStrike" cap="none">
                <a:solidFill>
                  <a:schemeClr val="accent3"/>
                </a:solidFill>
                <a:latin typeface="Titillium Web"/>
                <a:ea typeface="Titillium Web"/>
                <a:cs typeface="Titillium Web"/>
                <a:sym typeface="Titillium Web"/>
              </a:defRPr>
            </a:lvl6pPr>
            <a:lvl7pPr marR="0" lvl="6" algn="l" rtl="0">
              <a:lnSpc>
                <a:spcPct val="90000"/>
              </a:lnSpc>
              <a:spcBef>
                <a:spcPts val="0"/>
              </a:spcBef>
              <a:spcAft>
                <a:spcPts val="0"/>
              </a:spcAft>
              <a:buClr>
                <a:schemeClr val="accent3"/>
              </a:buClr>
              <a:buSzPts val="4800"/>
              <a:buFont typeface="Titillium Web"/>
              <a:buNone/>
              <a:defRPr sz="4800" b="1" i="0" u="none" strike="noStrike" cap="none">
                <a:solidFill>
                  <a:schemeClr val="accent3"/>
                </a:solidFill>
                <a:latin typeface="Titillium Web"/>
                <a:ea typeface="Titillium Web"/>
                <a:cs typeface="Titillium Web"/>
                <a:sym typeface="Titillium Web"/>
              </a:defRPr>
            </a:lvl7pPr>
            <a:lvl8pPr marR="0" lvl="7" algn="l" rtl="0">
              <a:lnSpc>
                <a:spcPct val="90000"/>
              </a:lnSpc>
              <a:spcBef>
                <a:spcPts val="0"/>
              </a:spcBef>
              <a:spcAft>
                <a:spcPts val="0"/>
              </a:spcAft>
              <a:buClr>
                <a:schemeClr val="accent3"/>
              </a:buClr>
              <a:buSzPts val="4800"/>
              <a:buFont typeface="Titillium Web"/>
              <a:buNone/>
              <a:defRPr sz="4800" b="1" i="0" u="none" strike="noStrike" cap="none">
                <a:solidFill>
                  <a:schemeClr val="accent3"/>
                </a:solidFill>
                <a:latin typeface="Titillium Web"/>
                <a:ea typeface="Titillium Web"/>
                <a:cs typeface="Titillium Web"/>
                <a:sym typeface="Titillium Web"/>
              </a:defRPr>
            </a:lvl8pPr>
            <a:lvl9pPr marR="0" lvl="8" algn="l" rtl="0">
              <a:lnSpc>
                <a:spcPct val="90000"/>
              </a:lnSpc>
              <a:spcBef>
                <a:spcPts val="0"/>
              </a:spcBef>
              <a:spcAft>
                <a:spcPts val="0"/>
              </a:spcAft>
              <a:buClr>
                <a:schemeClr val="accent3"/>
              </a:buClr>
              <a:buSzPts val="4800"/>
              <a:buFont typeface="Titillium Web"/>
              <a:buNone/>
              <a:defRPr sz="4800" b="1" i="0" u="none" strike="noStrike" cap="none">
                <a:solidFill>
                  <a:schemeClr val="accent3"/>
                </a:solidFill>
                <a:latin typeface="Titillium Web"/>
                <a:ea typeface="Titillium Web"/>
                <a:cs typeface="Titillium Web"/>
                <a:sym typeface="Titillium Web"/>
              </a:defRPr>
            </a:lvl9pPr>
          </a:lstStyle>
          <a:p>
            <a:r>
              <a:rPr lang="pt-PT" sz="1800" b="0" dirty="0"/>
              <a:t>Projeto realizado por:</a:t>
            </a:r>
            <a:br>
              <a:rPr lang="pt-PT" sz="1800" dirty="0"/>
            </a:br>
            <a:r>
              <a:rPr lang="pt-PT" sz="1800" b="0" dirty="0"/>
              <a:t>Leonardo Regadas, up202108144</a:t>
            </a:r>
            <a:br>
              <a:rPr lang="pt-PT" sz="1800" b="0" dirty="0"/>
            </a:br>
            <a:r>
              <a:rPr lang="pt-PT" sz="1800" b="0" dirty="0"/>
              <a:t>João Silva, up202107600</a:t>
            </a:r>
            <a:br>
              <a:rPr lang="pt-PT" sz="1800" b="0" dirty="0"/>
            </a:br>
            <a:r>
              <a:rPr lang="pt-PT" sz="1800" b="0" dirty="0"/>
              <a:t>Diogo Miranda, up202106743</a:t>
            </a:r>
            <a:endParaRPr lang="pt-PT" sz="4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Conclusão</a:t>
            </a:r>
            <a:endParaRPr dirty="0"/>
          </a:p>
        </p:txBody>
      </p:sp>
      <p:sp>
        <p:nvSpPr>
          <p:cNvPr id="131" name="Google Shape;131;p17"/>
          <p:cNvSpPr txBox="1">
            <a:spLocks noGrp="1"/>
          </p:cNvSpPr>
          <p:nvPr>
            <p:ph type="body" idx="1"/>
          </p:nvPr>
        </p:nvSpPr>
        <p:spPr>
          <a:xfrm>
            <a:off x="855300" y="1627900"/>
            <a:ext cx="7433400" cy="2760000"/>
          </a:xfrm>
          <a:prstGeom prst="rect">
            <a:avLst/>
          </a:prstGeom>
        </p:spPr>
        <p:txBody>
          <a:bodyPr spcFirstLastPara="1" wrap="square" lIns="0" tIns="0" rIns="0" bIns="0" anchor="t" anchorCtr="0">
            <a:noAutofit/>
          </a:bodyPr>
          <a:lstStyle/>
          <a:p>
            <a:pPr marL="76200" lvl="0" indent="0" algn="just" rtl="0">
              <a:spcBef>
                <a:spcPts val="0"/>
              </a:spcBef>
              <a:spcAft>
                <a:spcPts val="0"/>
              </a:spcAft>
              <a:buSzPts val="2400"/>
              <a:buNone/>
            </a:pPr>
            <a:r>
              <a:rPr lang="pt-PT" sz="1600" dirty="0"/>
              <a:t>	</a:t>
            </a:r>
            <a:r>
              <a:rPr lang="pt-PT" sz="1400" dirty="0"/>
              <a:t>As alterações dos </a:t>
            </a:r>
            <a:r>
              <a:rPr lang="pt-PT" sz="1400" dirty="0" err="1"/>
              <a:t>rewards</a:t>
            </a:r>
            <a:r>
              <a:rPr lang="pt-PT" sz="1400" dirty="0"/>
              <a:t> que realizamos impactaram a forma como o nave foi aprendendo a pousar na plataforma ao longo das iterações. Além disso, verificamos a importância dos </a:t>
            </a:r>
            <a:r>
              <a:rPr lang="pt-PT" sz="1400" dirty="0" err="1"/>
              <a:t>hyper-parameters</a:t>
            </a:r>
            <a:r>
              <a:rPr lang="pt-PT" sz="1400" dirty="0"/>
              <a:t> neste tipo de problemas de </a:t>
            </a:r>
            <a:r>
              <a:rPr lang="pt-PT" sz="1400" dirty="0" err="1"/>
              <a:t>reinforcement</a:t>
            </a:r>
            <a:r>
              <a:rPr lang="pt-PT" sz="1400" dirty="0"/>
              <a:t> </a:t>
            </a:r>
            <a:r>
              <a:rPr lang="pt-PT" sz="1400" dirty="0" err="1"/>
              <a:t>learning</a:t>
            </a:r>
            <a:r>
              <a:rPr lang="pt-PT" sz="1400" dirty="0"/>
              <a:t>.</a:t>
            </a:r>
          </a:p>
          <a:p>
            <a:pPr marL="76200" lvl="0" indent="0" algn="just" rtl="0">
              <a:spcBef>
                <a:spcPts val="0"/>
              </a:spcBef>
              <a:spcAft>
                <a:spcPts val="0"/>
              </a:spcAft>
              <a:buSzPts val="2400"/>
              <a:buNone/>
            </a:pPr>
            <a:endParaRPr lang="pt-PT" sz="1400" dirty="0"/>
          </a:p>
          <a:p>
            <a:pPr marL="76200" lvl="0" indent="0" algn="just" rtl="0">
              <a:spcBef>
                <a:spcPts val="0"/>
              </a:spcBef>
              <a:spcAft>
                <a:spcPts val="0"/>
              </a:spcAft>
              <a:buSzPts val="2400"/>
              <a:buNone/>
            </a:pPr>
            <a:r>
              <a:rPr lang="pt-PT" sz="1400" dirty="0"/>
              <a:t>	Acreditamos que o algoritmo PPO tenha sido mais eficiente no treino do modelo, uma vez que os gráficos de A2C permaneceram sempre inferiores em termos de valores de </a:t>
            </a:r>
            <a:r>
              <a:rPr lang="pt-PT" sz="1400" dirty="0" err="1"/>
              <a:t>rewards</a:t>
            </a:r>
            <a:r>
              <a:rPr lang="pt-PT" sz="1400" dirty="0"/>
              <a:t>.</a:t>
            </a:r>
          </a:p>
          <a:p>
            <a:pPr marL="76200" lvl="0" indent="0" algn="just" rtl="0">
              <a:spcBef>
                <a:spcPts val="0"/>
              </a:spcBef>
              <a:spcAft>
                <a:spcPts val="0"/>
              </a:spcAft>
              <a:buSzPts val="2400"/>
              <a:buNone/>
            </a:pPr>
            <a:endParaRPr lang="pt-PT" sz="1400" dirty="0"/>
          </a:p>
          <a:p>
            <a:pPr marL="76200" lvl="0" indent="0" algn="just" rtl="0">
              <a:spcBef>
                <a:spcPts val="0"/>
              </a:spcBef>
              <a:spcAft>
                <a:spcPts val="0"/>
              </a:spcAft>
              <a:buSzPts val="2400"/>
              <a:buNone/>
            </a:pPr>
            <a:r>
              <a:rPr lang="pt-PT" sz="1400" dirty="0"/>
              <a:t>	Em trabalhos futuros pretendemos explorar ainda mais alguns algoritmos, alterando sempre os valores de </a:t>
            </a:r>
            <a:r>
              <a:rPr lang="pt-PT" sz="1400" dirty="0" err="1"/>
              <a:t>rewards</a:t>
            </a:r>
            <a:r>
              <a:rPr lang="pt-PT" sz="1400" dirty="0"/>
              <a:t> e os </a:t>
            </a:r>
            <a:r>
              <a:rPr lang="pt-PT" sz="1400" dirty="0" err="1"/>
              <a:t>hyperparameters</a:t>
            </a:r>
            <a:r>
              <a:rPr lang="pt-PT" sz="1400" dirty="0"/>
              <a:t> para ver o impacto de cada na aprendizagem dos modelos. Um maior número de iterações também seria fulcral para criar resultados mais precisos. Poderiam também ser adicionados obstáculos no ambiente em questão para conferir uma complexidade extra ao problema em questão.</a:t>
            </a:r>
            <a:endParaRPr sz="1400" dirty="0"/>
          </a:p>
        </p:txBody>
      </p:sp>
      <p:sp>
        <p:nvSpPr>
          <p:cNvPr id="132" name="Google Shape;132;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Descrição do ambiente</a:t>
            </a:r>
            <a:endParaRPr dirty="0"/>
          </a:p>
        </p:txBody>
      </p:sp>
      <p:sp>
        <p:nvSpPr>
          <p:cNvPr id="102" name="Google Shape;102;p13"/>
          <p:cNvSpPr txBox="1">
            <a:spLocks noGrp="1"/>
          </p:cNvSpPr>
          <p:nvPr>
            <p:ph type="body" idx="1"/>
          </p:nvPr>
        </p:nvSpPr>
        <p:spPr>
          <a:xfrm>
            <a:off x="855300" y="1589711"/>
            <a:ext cx="7433399" cy="3160140"/>
          </a:xfrm>
          <a:prstGeom prst="rect">
            <a:avLst/>
          </a:prstGeom>
        </p:spPr>
        <p:txBody>
          <a:bodyPr spcFirstLastPara="1" wrap="square" lIns="0" tIns="0" rIns="0" bIns="0" anchor="t" anchorCtr="0">
            <a:noAutofit/>
          </a:bodyPr>
          <a:lstStyle/>
          <a:p>
            <a:pPr marL="0" lvl="0" indent="0" algn="just" rtl="0">
              <a:spcBef>
                <a:spcPts val="0"/>
              </a:spcBef>
              <a:spcAft>
                <a:spcPts val="0"/>
              </a:spcAft>
              <a:buClr>
                <a:schemeClr val="dk1"/>
              </a:buClr>
              <a:buSzPts val="1100"/>
              <a:buFont typeface="Arial"/>
              <a:buNone/>
            </a:pPr>
            <a:r>
              <a:rPr lang="pt-PT" sz="1600" dirty="0"/>
              <a:t>	Este ambiente discreto trata-se de um problema de  otimização da trajetória de uma nave. Neste problema, o motor da nave pode-se encontrar em dois estados: ligado e desligado.</a:t>
            </a:r>
          </a:p>
          <a:p>
            <a:pPr marL="0" lvl="0" indent="0" algn="just" rtl="0">
              <a:spcBef>
                <a:spcPts val="0"/>
              </a:spcBef>
              <a:spcAft>
                <a:spcPts val="0"/>
              </a:spcAft>
              <a:buClr>
                <a:schemeClr val="dk1"/>
              </a:buClr>
              <a:buSzPts val="1100"/>
              <a:buFont typeface="Arial"/>
              <a:buNone/>
            </a:pPr>
            <a:r>
              <a:rPr lang="pt-PT" sz="1600" dirty="0"/>
              <a:t>A nave tem como objetivo pousar numa plataforma (cujo centro tem coordenadas (0,0)), com um combustível infinito.</a:t>
            </a:r>
          </a:p>
          <a:p>
            <a:pPr marL="0" lvl="0" indent="0" algn="just" rtl="0">
              <a:spcBef>
                <a:spcPts val="0"/>
              </a:spcBef>
              <a:spcAft>
                <a:spcPts val="0"/>
              </a:spcAft>
              <a:buClr>
                <a:schemeClr val="dk1"/>
              </a:buClr>
              <a:buSzPts val="1100"/>
              <a:buFont typeface="Arial"/>
              <a:buNone/>
            </a:pPr>
            <a:endParaRPr lang="pt-PT" sz="1600" dirty="0"/>
          </a:p>
          <a:p>
            <a:pPr marL="0" lvl="0" indent="0" algn="just" rtl="0">
              <a:spcBef>
                <a:spcPts val="0"/>
              </a:spcBef>
              <a:spcAft>
                <a:spcPts val="0"/>
              </a:spcAft>
              <a:buClr>
                <a:schemeClr val="dk1"/>
              </a:buClr>
              <a:buSzPts val="1100"/>
              <a:buFont typeface="Arial"/>
              <a:buNone/>
            </a:pPr>
            <a:r>
              <a:rPr lang="pt-PT" sz="1600" dirty="0"/>
              <a:t>A nave pode tomar uma das seguintes decisões discretas:</a:t>
            </a:r>
          </a:p>
          <a:p>
            <a:pPr marL="0" lvl="0" indent="0" algn="just" rtl="0">
              <a:spcBef>
                <a:spcPts val="0"/>
              </a:spcBef>
              <a:spcAft>
                <a:spcPts val="0"/>
              </a:spcAft>
              <a:buClr>
                <a:schemeClr val="dk1"/>
              </a:buClr>
              <a:buSzPts val="1100"/>
              <a:buFont typeface="Arial"/>
              <a:buNone/>
            </a:pPr>
            <a:r>
              <a:rPr lang="pt-PT" sz="1600" dirty="0"/>
              <a:t>- 0: não fazer nada;</a:t>
            </a:r>
          </a:p>
          <a:p>
            <a:pPr marL="0" lvl="0" indent="0" algn="just" rtl="0">
              <a:spcBef>
                <a:spcPts val="0"/>
              </a:spcBef>
              <a:spcAft>
                <a:spcPts val="0"/>
              </a:spcAft>
              <a:buClr>
                <a:schemeClr val="dk1"/>
              </a:buClr>
              <a:buSzPts val="1100"/>
              <a:buFont typeface="Arial"/>
              <a:buNone/>
            </a:pPr>
            <a:r>
              <a:rPr lang="pt-PT" sz="1600" dirty="0"/>
              <a:t>- 1: ligar o motor “esquerdo”;</a:t>
            </a:r>
          </a:p>
          <a:p>
            <a:pPr marL="0" lvl="0" indent="0" algn="just" rtl="0">
              <a:spcBef>
                <a:spcPts val="0"/>
              </a:spcBef>
              <a:spcAft>
                <a:spcPts val="0"/>
              </a:spcAft>
              <a:buClr>
                <a:schemeClr val="dk1"/>
              </a:buClr>
              <a:buSzPts val="1100"/>
              <a:buFont typeface="Arial"/>
              <a:buNone/>
            </a:pPr>
            <a:r>
              <a:rPr lang="pt-PT" sz="1600" dirty="0"/>
              <a:t>- 2: ligar o motor principal;</a:t>
            </a:r>
          </a:p>
          <a:p>
            <a:pPr marL="0" lvl="0" indent="0" algn="just" rtl="0">
              <a:spcBef>
                <a:spcPts val="0"/>
              </a:spcBef>
              <a:spcAft>
                <a:spcPts val="0"/>
              </a:spcAft>
              <a:buClr>
                <a:schemeClr val="dk1"/>
              </a:buClr>
              <a:buSzPts val="1100"/>
              <a:buFont typeface="Arial"/>
              <a:buNone/>
            </a:pPr>
            <a:r>
              <a:rPr lang="pt-PT" sz="1600" dirty="0"/>
              <a:t>- 3: ligar o motor “direito”.</a:t>
            </a:r>
            <a:endParaRPr sz="1600" dirty="0"/>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855300" y="516233"/>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Descrição do ambiente</a:t>
            </a:r>
            <a:endParaRPr dirty="0"/>
          </a:p>
        </p:txBody>
      </p:sp>
      <p:sp>
        <p:nvSpPr>
          <p:cNvPr id="102" name="Google Shape;102;p13"/>
          <p:cNvSpPr txBox="1">
            <a:spLocks noGrp="1"/>
          </p:cNvSpPr>
          <p:nvPr>
            <p:ph type="body" idx="1"/>
          </p:nvPr>
        </p:nvSpPr>
        <p:spPr>
          <a:xfrm>
            <a:off x="855301" y="1155628"/>
            <a:ext cx="7433399" cy="3160140"/>
          </a:xfrm>
          <a:prstGeom prst="rect">
            <a:avLst/>
          </a:prstGeom>
        </p:spPr>
        <p:txBody>
          <a:bodyPr spcFirstLastPara="1" wrap="square" lIns="0" tIns="0" rIns="0" bIns="0" anchor="t" anchorCtr="0">
            <a:noAutofit/>
          </a:bodyPr>
          <a:lstStyle/>
          <a:p>
            <a:pPr marL="0" lvl="0" indent="0" algn="just" rtl="0">
              <a:spcBef>
                <a:spcPts val="0"/>
              </a:spcBef>
              <a:spcAft>
                <a:spcPts val="0"/>
              </a:spcAft>
              <a:buClr>
                <a:schemeClr val="dk1"/>
              </a:buClr>
              <a:buSzPts val="1100"/>
              <a:buFont typeface="Arial"/>
              <a:buNone/>
            </a:pPr>
            <a:r>
              <a:rPr lang="pt-PT" sz="1600" dirty="0"/>
              <a:t>	O espaço de observação é constituído por vetor com 8 dimensões: as coordenadas x e y da nave, as velocidades lineares correspondentes, o ângulo, a velocidade angular, e dois valores booleanos responsáveis por ver se cada uma das pernas da nave se encontra em contacto com uma superfície ou não.</a:t>
            </a:r>
          </a:p>
          <a:p>
            <a:pPr marL="0" lvl="0" indent="0" algn="just" rtl="0">
              <a:spcBef>
                <a:spcPts val="0"/>
              </a:spcBef>
              <a:spcAft>
                <a:spcPts val="0"/>
              </a:spcAft>
              <a:buClr>
                <a:schemeClr val="dk1"/>
              </a:buClr>
              <a:buSzPts val="1100"/>
              <a:buFont typeface="Arial"/>
              <a:buNone/>
            </a:pPr>
            <a:endParaRPr lang="pt-PT" sz="1600" dirty="0"/>
          </a:p>
          <a:p>
            <a:pPr marL="0" lvl="0" indent="0" algn="just" rtl="0">
              <a:spcBef>
                <a:spcPts val="0"/>
              </a:spcBef>
              <a:spcAft>
                <a:spcPts val="0"/>
              </a:spcAft>
              <a:buClr>
                <a:schemeClr val="dk1"/>
              </a:buClr>
              <a:buSzPts val="1100"/>
              <a:buFont typeface="Arial"/>
              <a:buNone/>
            </a:pPr>
            <a:r>
              <a:rPr lang="pt-PT" sz="1600" dirty="0"/>
              <a:t>	Para cada passo, o valor de recompensa (</a:t>
            </a:r>
            <a:r>
              <a:rPr lang="pt-PT" sz="1600" dirty="0" err="1"/>
              <a:t>reward</a:t>
            </a:r>
            <a:r>
              <a:rPr lang="pt-PT" sz="1600" dirty="0"/>
              <a:t>):</a:t>
            </a:r>
          </a:p>
          <a:p>
            <a:pPr marL="0" lvl="0" indent="0" algn="just" rtl="0">
              <a:spcBef>
                <a:spcPts val="0"/>
              </a:spcBef>
              <a:spcAft>
                <a:spcPts val="0"/>
              </a:spcAft>
              <a:buClr>
                <a:schemeClr val="dk1"/>
              </a:buClr>
              <a:buSzPts val="1100"/>
              <a:buFont typeface="Arial"/>
              <a:buNone/>
            </a:pPr>
            <a:r>
              <a:rPr lang="pt-PT" sz="1600" dirty="0"/>
              <a:t>	- altera tendo em conta a distância até à plataforma de pouso;</a:t>
            </a:r>
          </a:p>
          <a:p>
            <a:pPr marL="0" lvl="0" indent="0" algn="just" rtl="0">
              <a:spcBef>
                <a:spcPts val="0"/>
              </a:spcBef>
              <a:spcAft>
                <a:spcPts val="0"/>
              </a:spcAft>
              <a:buClr>
                <a:schemeClr val="dk1"/>
              </a:buClr>
              <a:buSzPts val="1100"/>
              <a:buFont typeface="Arial"/>
              <a:buNone/>
            </a:pPr>
            <a:r>
              <a:rPr lang="pt-PT" sz="1600" dirty="0"/>
              <a:t>	- altera de acordo com a velocidade da nave;</a:t>
            </a:r>
          </a:p>
          <a:p>
            <a:pPr marL="0" lvl="0" indent="0" algn="just" rtl="0">
              <a:spcBef>
                <a:spcPts val="0"/>
              </a:spcBef>
              <a:spcAft>
                <a:spcPts val="0"/>
              </a:spcAft>
              <a:buClr>
                <a:schemeClr val="dk1"/>
              </a:buClr>
              <a:buSzPts val="1100"/>
              <a:buFont typeface="Arial"/>
              <a:buNone/>
            </a:pPr>
            <a:r>
              <a:rPr lang="pt-PT" sz="1600" dirty="0"/>
              <a:t>	- diminui quanto mais inclinada a nave estiver;</a:t>
            </a:r>
          </a:p>
          <a:p>
            <a:pPr marL="0" lvl="0" indent="0" algn="just" rtl="0">
              <a:spcBef>
                <a:spcPts val="0"/>
              </a:spcBef>
              <a:spcAft>
                <a:spcPts val="0"/>
              </a:spcAft>
              <a:buClr>
                <a:schemeClr val="dk1"/>
              </a:buClr>
              <a:buSzPts val="1100"/>
              <a:buFont typeface="Arial"/>
              <a:buNone/>
            </a:pPr>
            <a:r>
              <a:rPr lang="pt-PT" sz="1600" dirty="0"/>
              <a:t>	- aumenta em 10 pontos para cada perna que pouse no chão;</a:t>
            </a:r>
          </a:p>
          <a:p>
            <a:pPr marL="0" lvl="0" indent="0" algn="just" rtl="0">
              <a:spcBef>
                <a:spcPts val="0"/>
              </a:spcBef>
              <a:spcAft>
                <a:spcPts val="0"/>
              </a:spcAft>
              <a:buClr>
                <a:schemeClr val="dk1"/>
              </a:buClr>
              <a:buSzPts val="1100"/>
              <a:buFont typeface="Arial"/>
              <a:buNone/>
            </a:pPr>
            <a:r>
              <a:rPr lang="pt-PT" sz="1600" dirty="0"/>
              <a:t>	- aumenta em 0.03 em cada </a:t>
            </a:r>
            <a:r>
              <a:rPr lang="pt-PT" sz="1600" dirty="0" err="1"/>
              <a:t>frame</a:t>
            </a:r>
            <a:r>
              <a:rPr lang="pt-PT" sz="1600" dirty="0"/>
              <a:t> em que algum motor lateral é usado;</a:t>
            </a:r>
          </a:p>
          <a:p>
            <a:pPr marL="0" lvl="0" indent="0" algn="just" rtl="0">
              <a:spcBef>
                <a:spcPts val="0"/>
              </a:spcBef>
              <a:spcAft>
                <a:spcPts val="0"/>
              </a:spcAft>
              <a:buClr>
                <a:schemeClr val="dk1"/>
              </a:buClr>
              <a:buSzPts val="1100"/>
              <a:buFont typeface="Arial"/>
              <a:buNone/>
            </a:pPr>
            <a:r>
              <a:rPr lang="pt-PT" sz="1600" dirty="0"/>
              <a:t>	- aumenta em 0.3 em cada </a:t>
            </a:r>
            <a:r>
              <a:rPr lang="pt-PT" sz="1600" dirty="0" err="1"/>
              <a:t>frame</a:t>
            </a:r>
            <a:r>
              <a:rPr lang="pt-PT" sz="1600" dirty="0"/>
              <a:t> em que o motor principal é usado.</a:t>
            </a:r>
          </a:p>
          <a:p>
            <a:pPr marL="0" lvl="0" indent="0" algn="just" rtl="0">
              <a:spcBef>
                <a:spcPts val="0"/>
              </a:spcBef>
              <a:spcAft>
                <a:spcPts val="0"/>
              </a:spcAft>
              <a:buClr>
                <a:schemeClr val="dk1"/>
              </a:buClr>
              <a:buSzPts val="1100"/>
              <a:buFont typeface="Arial"/>
              <a:buNone/>
            </a:pPr>
            <a:r>
              <a:rPr lang="pt-PT" sz="1600" dirty="0"/>
              <a:t>Aterrar de forma certa fornece + 100 pontos e de forma errada -100 pontos.</a:t>
            </a:r>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52422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body" idx="1"/>
          </p:nvPr>
        </p:nvSpPr>
        <p:spPr>
          <a:xfrm>
            <a:off x="855300" y="1820923"/>
            <a:ext cx="3473100" cy="28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PT" b="1" dirty="0"/>
              <a:t>Aterragem soft da nave</a:t>
            </a:r>
          </a:p>
          <a:p>
            <a:pPr marL="0" lvl="0" indent="0" algn="just" rtl="0">
              <a:spcBef>
                <a:spcPts val="0"/>
              </a:spcBef>
              <a:spcAft>
                <a:spcPts val="0"/>
              </a:spcAft>
              <a:buNone/>
            </a:pPr>
            <a:r>
              <a:rPr lang="pt-PT" sz="1600" dirty="0" err="1"/>
              <a:t>Reward</a:t>
            </a:r>
            <a:r>
              <a:rPr lang="pt-PT" sz="1600" dirty="0"/>
              <a:t> responsável por penalizar de uma forma proporcional à velocidade vertical no momento da aterragem.</a:t>
            </a:r>
            <a:endParaRPr sz="1600" dirty="0"/>
          </a:p>
        </p:txBody>
      </p:sp>
      <p:sp>
        <p:nvSpPr>
          <p:cNvPr id="157" name="Google Shape;157;p19"/>
          <p:cNvSpPr txBox="1">
            <a:spLocks noGrp="1"/>
          </p:cNvSpPr>
          <p:nvPr>
            <p:ph type="title"/>
          </p:nvPr>
        </p:nvSpPr>
        <p:spPr>
          <a:xfrm>
            <a:off x="855300" y="439091"/>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Mudanças no ambiente</a:t>
            </a:r>
            <a:endParaRPr dirty="0"/>
          </a:p>
        </p:txBody>
      </p:sp>
      <p:sp>
        <p:nvSpPr>
          <p:cNvPr id="158" name="Google Shape;158;p19"/>
          <p:cNvSpPr txBox="1">
            <a:spLocks noGrp="1"/>
          </p:cNvSpPr>
          <p:nvPr>
            <p:ph type="body" idx="2"/>
          </p:nvPr>
        </p:nvSpPr>
        <p:spPr>
          <a:xfrm>
            <a:off x="4815600" y="1820874"/>
            <a:ext cx="3780766" cy="28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PT" b="1" dirty="0"/>
              <a:t>Distância ao centro da plataforma</a:t>
            </a:r>
          </a:p>
          <a:p>
            <a:pPr marL="0" lvl="0" indent="0" algn="l" rtl="0">
              <a:spcBef>
                <a:spcPts val="1000"/>
              </a:spcBef>
              <a:spcAft>
                <a:spcPts val="1000"/>
              </a:spcAft>
              <a:buNone/>
            </a:pPr>
            <a:r>
              <a:rPr lang="en" sz="1600" dirty="0"/>
              <a:t>Reward responsável por penalizar de uma forma proporcional à distância da nave ao centro da plataforma</a:t>
            </a:r>
            <a:endParaRPr sz="1600" dirty="0"/>
          </a:p>
        </p:txBody>
      </p:sp>
      <p:sp>
        <p:nvSpPr>
          <p:cNvPr id="159" name="Google Shape;15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Imagem 2">
            <a:extLst>
              <a:ext uri="{FF2B5EF4-FFF2-40B4-BE49-F238E27FC236}">
                <a16:creationId xmlns:a16="http://schemas.microsoft.com/office/drawing/2014/main" id="{2A04FC25-9CBC-BC30-D3FC-C12D138B3E9A}"/>
              </a:ext>
            </a:extLst>
          </p:cNvPr>
          <p:cNvPicPr>
            <a:picLocks noChangeAspect="1"/>
          </p:cNvPicPr>
          <p:nvPr/>
        </p:nvPicPr>
        <p:blipFill>
          <a:blip r:embed="rId3"/>
          <a:stretch>
            <a:fillRect/>
          </a:stretch>
        </p:blipFill>
        <p:spPr>
          <a:xfrm>
            <a:off x="2188765" y="3238781"/>
            <a:ext cx="4443965" cy="1639211"/>
          </a:xfrm>
          <a:prstGeom prst="rect">
            <a:avLst/>
          </a:prstGeom>
        </p:spPr>
      </p:pic>
      <p:sp>
        <p:nvSpPr>
          <p:cNvPr id="4" name="Google Shape;156;p19">
            <a:extLst>
              <a:ext uri="{FF2B5EF4-FFF2-40B4-BE49-F238E27FC236}">
                <a16:creationId xmlns:a16="http://schemas.microsoft.com/office/drawing/2014/main" id="{6006C07E-D5B1-9E93-AD26-31A84B18D489}"/>
              </a:ext>
            </a:extLst>
          </p:cNvPr>
          <p:cNvSpPr txBox="1">
            <a:spLocks/>
          </p:cNvSpPr>
          <p:nvPr/>
        </p:nvSpPr>
        <p:spPr>
          <a:xfrm>
            <a:off x="772952" y="1062089"/>
            <a:ext cx="7707632" cy="287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3"/>
              </a:buClr>
              <a:buSzPts val="2000"/>
              <a:buFont typeface="Titillium Web"/>
              <a:buChar char="⦿"/>
              <a:defRPr sz="2000" b="0" i="0" u="none" strike="noStrike" cap="none">
                <a:solidFill>
                  <a:schemeClr val="dk2"/>
                </a:solidFill>
                <a:latin typeface="Titillium Web"/>
                <a:ea typeface="Titillium Web"/>
                <a:cs typeface="Titillium Web"/>
                <a:sym typeface="Titillium Web"/>
              </a:defRPr>
            </a:lvl1pPr>
            <a:lvl2pPr marL="914400" marR="0" lvl="1" indent="-355600" algn="l" rtl="0">
              <a:lnSpc>
                <a:spcPct val="115000"/>
              </a:lnSpc>
              <a:spcBef>
                <a:spcPts val="1000"/>
              </a:spcBef>
              <a:spcAft>
                <a:spcPts val="0"/>
              </a:spcAft>
              <a:buClr>
                <a:schemeClr val="accent4"/>
              </a:buClr>
              <a:buSzPts val="2000"/>
              <a:buFont typeface="Titillium Web"/>
              <a:buChar char="⌾"/>
              <a:defRPr sz="2000" b="0" i="0" u="none" strike="noStrike" cap="none">
                <a:solidFill>
                  <a:schemeClr val="dk2"/>
                </a:solidFill>
                <a:latin typeface="Titillium Web"/>
                <a:ea typeface="Titillium Web"/>
                <a:cs typeface="Titillium Web"/>
                <a:sym typeface="Titillium Web"/>
              </a:defRPr>
            </a:lvl2pPr>
            <a:lvl3pPr marL="1371600" marR="0" lvl="2" indent="-355600" algn="l" rtl="0">
              <a:lnSpc>
                <a:spcPct val="115000"/>
              </a:lnSpc>
              <a:spcBef>
                <a:spcPts val="1000"/>
              </a:spcBef>
              <a:spcAft>
                <a:spcPts val="0"/>
              </a:spcAft>
              <a:buClr>
                <a:schemeClr val="accent5"/>
              </a:buClr>
              <a:buSzPts val="2000"/>
              <a:buFont typeface="Titillium Web"/>
              <a:buChar char="•"/>
              <a:defRPr sz="2000" b="0" i="0" u="none" strike="noStrike" cap="none">
                <a:solidFill>
                  <a:schemeClr val="dk2"/>
                </a:solidFill>
                <a:latin typeface="Titillium Web"/>
                <a:ea typeface="Titillium Web"/>
                <a:cs typeface="Titillium Web"/>
                <a:sym typeface="Titillium Web"/>
              </a:defRPr>
            </a:lvl3pPr>
            <a:lvl4pPr marL="1828800" marR="0" lvl="3" indent="-355600" algn="l" rtl="0">
              <a:lnSpc>
                <a:spcPct val="115000"/>
              </a:lnSpc>
              <a:spcBef>
                <a:spcPts val="1000"/>
              </a:spcBef>
              <a:spcAft>
                <a:spcPts val="0"/>
              </a:spcAft>
              <a:buClr>
                <a:schemeClr val="accent6"/>
              </a:buClr>
              <a:buSzPts val="2000"/>
              <a:buFont typeface="Titillium Web"/>
              <a:buChar char="●"/>
              <a:defRPr sz="2000" b="0" i="0" u="none" strike="noStrike" cap="none">
                <a:solidFill>
                  <a:schemeClr val="dk2"/>
                </a:solidFill>
                <a:latin typeface="Titillium Web"/>
                <a:ea typeface="Titillium Web"/>
                <a:cs typeface="Titillium Web"/>
                <a:sym typeface="Titillium Web"/>
              </a:defRPr>
            </a:lvl4pPr>
            <a:lvl5pPr marL="2286000" marR="0" lvl="4" indent="-355600" algn="l" rtl="0">
              <a:lnSpc>
                <a:spcPct val="115000"/>
              </a:lnSpc>
              <a:spcBef>
                <a:spcPts val="1000"/>
              </a:spcBef>
              <a:spcAft>
                <a:spcPts val="0"/>
              </a:spcAft>
              <a:buClr>
                <a:schemeClr val="dk2"/>
              </a:buClr>
              <a:buSzPts val="2000"/>
              <a:buFont typeface="Titillium Web"/>
              <a:buChar char="○"/>
              <a:defRPr sz="2000" b="0" i="0" u="none" strike="noStrike" cap="none">
                <a:solidFill>
                  <a:schemeClr val="dk2"/>
                </a:solidFill>
                <a:latin typeface="Titillium Web"/>
                <a:ea typeface="Titillium Web"/>
                <a:cs typeface="Titillium Web"/>
                <a:sym typeface="Titillium Web"/>
              </a:defRPr>
            </a:lvl5pPr>
            <a:lvl6pPr marL="2743200" marR="0" lvl="5" indent="-355600" algn="l" rtl="0">
              <a:lnSpc>
                <a:spcPct val="115000"/>
              </a:lnSpc>
              <a:spcBef>
                <a:spcPts val="1000"/>
              </a:spcBef>
              <a:spcAft>
                <a:spcPts val="0"/>
              </a:spcAft>
              <a:buClr>
                <a:schemeClr val="dk2"/>
              </a:buClr>
              <a:buSzPts val="2000"/>
              <a:buFont typeface="Titillium Web"/>
              <a:buChar char="■"/>
              <a:defRPr sz="2000" b="0" i="0" u="none" strike="noStrike" cap="none">
                <a:solidFill>
                  <a:schemeClr val="dk2"/>
                </a:solidFill>
                <a:latin typeface="Titillium Web"/>
                <a:ea typeface="Titillium Web"/>
                <a:cs typeface="Titillium Web"/>
                <a:sym typeface="Titillium Web"/>
              </a:defRPr>
            </a:lvl6pPr>
            <a:lvl7pPr marL="3200400" marR="0" lvl="6" indent="-355600" algn="l" rtl="0">
              <a:lnSpc>
                <a:spcPct val="115000"/>
              </a:lnSpc>
              <a:spcBef>
                <a:spcPts val="1000"/>
              </a:spcBef>
              <a:spcAft>
                <a:spcPts val="0"/>
              </a:spcAft>
              <a:buClr>
                <a:schemeClr val="dk2"/>
              </a:buClr>
              <a:buSzPts val="2000"/>
              <a:buFont typeface="Titillium Web"/>
              <a:buChar char="●"/>
              <a:defRPr sz="2000" b="0" i="0" u="none" strike="noStrike" cap="none">
                <a:solidFill>
                  <a:schemeClr val="dk2"/>
                </a:solidFill>
                <a:latin typeface="Titillium Web"/>
                <a:ea typeface="Titillium Web"/>
                <a:cs typeface="Titillium Web"/>
                <a:sym typeface="Titillium Web"/>
              </a:defRPr>
            </a:lvl7pPr>
            <a:lvl8pPr marL="3657600" marR="0" lvl="7" indent="-355600" algn="l" rtl="0">
              <a:lnSpc>
                <a:spcPct val="115000"/>
              </a:lnSpc>
              <a:spcBef>
                <a:spcPts val="1000"/>
              </a:spcBef>
              <a:spcAft>
                <a:spcPts val="0"/>
              </a:spcAft>
              <a:buClr>
                <a:schemeClr val="dk2"/>
              </a:buClr>
              <a:buSzPts val="2000"/>
              <a:buFont typeface="Titillium Web"/>
              <a:buChar char="○"/>
              <a:defRPr sz="2000" b="0" i="0" u="none" strike="noStrike" cap="none">
                <a:solidFill>
                  <a:schemeClr val="dk2"/>
                </a:solidFill>
                <a:latin typeface="Titillium Web"/>
                <a:ea typeface="Titillium Web"/>
                <a:cs typeface="Titillium Web"/>
                <a:sym typeface="Titillium Web"/>
              </a:defRPr>
            </a:lvl8pPr>
            <a:lvl9pPr marL="4114800" marR="0" lvl="8" indent="-355600" algn="l" rtl="0">
              <a:lnSpc>
                <a:spcPct val="115000"/>
              </a:lnSpc>
              <a:spcBef>
                <a:spcPts val="1000"/>
              </a:spcBef>
              <a:spcAft>
                <a:spcPts val="1000"/>
              </a:spcAft>
              <a:buClr>
                <a:schemeClr val="dk2"/>
              </a:buClr>
              <a:buSzPts val="2000"/>
              <a:buFont typeface="Titillium Web"/>
              <a:buChar char="■"/>
              <a:defRPr sz="2000" b="0" i="0" u="none" strike="noStrike" cap="none">
                <a:solidFill>
                  <a:schemeClr val="dk2"/>
                </a:solidFill>
                <a:latin typeface="Titillium Web"/>
                <a:ea typeface="Titillium Web"/>
                <a:cs typeface="Titillium Web"/>
                <a:sym typeface="Titillium Web"/>
              </a:defRPr>
            </a:lvl9pPr>
          </a:lstStyle>
          <a:p>
            <a:pPr marL="0" indent="0" algn="just">
              <a:buFont typeface="Titillium Web"/>
              <a:buNone/>
            </a:pPr>
            <a:r>
              <a:rPr lang="pt-PT" sz="1600" dirty="0"/>
              <a:t>Como objetivo de melhorar a eficácia da nave e também considerando situações de vida real, decidimos alterar alguns valores das recompensas, entre eles: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4E582B-8BB4-5647-746E-81F049B27AB5}"/>
              </a:ext>
            </a:extLst>
          </p:cNvPr>
          <p:cNvSpPr>
            <a:spLocks noGrp="1"/>
          </p:cNvSpPr>
          <p:nvPr>
            <p:ph type="title"/>
          </p:nvPr>
        </p:nvSpPr>
        <p:spPr/>
        <p:txBody>
          <a:bodyPr/>
          <a:lstStyle/>
          <a:p>
            <a:r>
              <a:rPr lang="pt-PT" dirty="0"/>
              <a:t>Algoritmos de RL escolhidos</a:t>
            </a:r>
          </a:p>
        </p:txBody>
      </p:sp>
      <p:sp>
        <p:nvSpPr>
          <p:cNvPr id="3" name="Marcador de Posição do Texto 2">
            <a:extLst>
              <a:ext uri="{FF2B5EF4-FFF2-40B4-BE49-F238E27FC236}">
                <a16:creationId xmlns:a16="http://schemas.microsoft.com/office/drawing/2014/main" id="{416B24E0-0B38-DECF-D462-1F20F33E3AB8}"/>
              </a:ext>
            </a:extLst>
          </p:cNvPr>
          <p:cNvSpPr>
            <a:spLocks noGrp="1"/>
          </p:cNvSpPr>
          <p:nvPr>
            <p:ph type="body" idx="1"/>
          </p:nvPr>
        </p:nvSpPr>
        <p:spPr/>
        <p:txBody>
          <a:bodyPr/>
          <a:lstStyle/>
          <a:p>
            <a:r>
              <a:rPr lang="pt-PT" dirty="0"/>
              <a:t>PPO</a:t>
            </a:r>
          </a:p>
          <a:p>
            <a:pPr marL="101600" indent="0" algn="just">
              <a:buNone/>
            </a:pPr>
            <a:r>
              <a:rPr lang="pt-PT" sz="1600" dirty="0"/>
              <a:t>Recolhe um conjunto de experiências com o objetivo de dar </a:t>
            </a:r>
            <a:r>
              <a:rPr lang="pt-PT" sz="1600" dirty="0" err="1"/>
              <a:t>update</a:t>
            </a:r>
            <a:r>
              <a:rPr lang="pt-PT" sz="1600" dirty="0"/>
              <a:t> à política de </a:t>
            </a:r>
            <a:r>
              <a:rPr lang="pt-PT" sz="1600" dirty="0" err="1"/>
              <a:t>decision-making</a:t>
            </a:r>
            <a:r>
              <a:rPr lang="pt-PT" sz="1600" dirty="0"/>
              <a:t>. Após dar </a:t>
            </a:r>
            <a:r>
              <a:rPr lang="pt-PT" sz="1600" dirty="0" err="1"/>
              <a:t>update</a:t>
            </a:r>
            <a:r>
              <a:rPr lang="pt-PT" sz="1600" dirty="0"/>
              <a:t>, as experiências já usadas são trocadas por outro conjunto de forma a dar outro </a:t>
            </a:r>
            <a:r>
              <a:rPr lang="pt-PT" sz="1600" dirty="0" err="1"/>
              <a:t>update</a:t>
            </a:r>
            <a:r>
              <a:rPr lang="pt-PT" sz="1600" dirty="0"/>
              <a:t> ao seu </a:t>
            </a:r>
            <a:r>
              <a:rPr lang="pt-PT" sz="1600" dirty="0" err="1"/>
              <a:t>decision-making</a:t>
            </a:r>
            <a:r>
              <a:rPr lang="pt-PT" sz="1600" dirty="0"/>
              <a:t>, sem que altere muito em relação ao modelo anterior.</a:t>
            </a:r>
          </a:p>
          <a:p>
            <a:pPr marL="101600" indent="0" algn="just">
              <a:buNone/>
            </a:pPr>
            <a:endParaRPr lang="pt-PT" sz="1600" dirty="0"/>
          </a:p>
        </p:txBody>
      </p:sp>
      <p:sp>
        <p:nvSpPr>
          <p:cNvPr id="4" name="Marcador de Posição do Texto 3">
            <a:extLst>
              <a:ext uri="{FF2B5EF4-FFF2-40B4-BE49-F238E27FC236}">
                <a16:creationId xmlns:a16="http://schemas.microsoft.com/office/drawing/2014/main" id="{20D89223-142C-46B9-0264-5CBAB6E7C4A0}"/>
              </a:ext>
            </a:extLst>
          </p:cNvPr>
          <p:cNvSpPr>
            <a:spLocks noGrp="1"/>
          </p:cNvSpPr>
          <p:nvPr>
            <p:ph type="body" idx="2"/>
          </p:nvPr>
        </p:nvSpPr>
        <p:spPr/>
        <p:txBody>
          <a:bodyPr/>
          <a:lstStyle/>
          <a:p>
            <a:pPr algn="just"/>
            <a:r>
              <a:rPr lang="pt-PT" dirty="0"/>
              <a:t>A2C</a:t>
            </a:r>
            <a:endParaRPr lang="pt-PT" sz="1600" dirty="0"/>
          </a:p>
          <a:p>
            <a:pPr marL="101600" indent="0" algn="just">
              <a:buNone/>
            </a:pPr>
            <a:r>
              <a:rPr lang="pt-PT" sz="1600" dirty="0"/>
              <a:t>Implementação determinística que espera pelo término da tarefa específica do agente antes de dar </a:t>
            </a:r>
            <a:r>
              <a:rPr lang="pt-PT" sz="1600" dirty="0" err="1"/>
              <a:t>update</a:t>
            </a:r>
            <a:r>
              <a:rPr lang="pt-PT" sz="1600" dirty="0"/>
              <a:t>. É uma alternativa do A3C </a:t>
            </a:r>
            <a:r>
              <a:rPr lang="pt-PT" sz="1600" dirty="0" err="1"/>
              <a:t>policy</a:t>
            </a:r>
            <a:r>
              <a:rPr lang="pt-PT" sz="1600" dirty="0"/>
              <a:t> </a:t>
            </a:r>
            <a:r>
              <a:rPr lang="pt-PT" sz="1600" dirty="0" err="1"/>
              <a:t>gradient</a:t>
            </a:r>
            <a:r>
              <a:rPr lang="pt-PT" sz="1600" dirty="0"/>
              <a:t>.</a:t>
            </a:r>
          </a:p>
        </p:txBody>
      </p:sp>
      <p:sp>
        <p:nvSpPr>
          <p:cNvPr id="5" name="Marcador de Posição do Número do Diapositivo 4">
            <a:extLst>
              <a:ext uri="{FF2B5EF4-FFF2-40B4-BE49-F238E27FC236}">
                <a16:creationId xmlns:a16="http://schemas.microsoft.com/office/drawing/2014/main" id="{2DA64FCB-BE49-1C9D-7124-69CC0E48C4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PT" smtClean="0"/>
              <a:t>5</a:t>
            </a:fld>
            <a:endParaRPr lang="pt-PT"/>
          </a:p>
        </p:txBody>
      </p:sp>
    </p:spTree>
    <p:extLst>
      <p:ext uri="{BB962C8B-B14F-4D97-AF65-F5344CB8AC3E}">
        <p14:creationId xmlns:p14="http://schemas.microsoft.com/office/powerpoint/2010/main" val="2006232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Resultados experimentais</a:t>
            </a:r>
            <a:endParaRPr dirty="0"/>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Imagem 2" descr="Uma imagem com texto, captura de ecrã, Tipo de letra, número&#10;&#10;Descrição gerada automaticamente">
            <a:extLst>
              <a:ext uri="{FF2B5EF4-FFF2-40B4-BE49-F238E27FC236}">
                <a16:creationId xmlns:a16="http://schemas.microsoft.com/office/drawing/2014/main" id="{D22D132E-DC39-FC2F-5248-0CC93A4FC3AA}"/>
              </a:ext>
            </a:extLst>
          </p:cNvPr>
          <p:cNvPicPr>
            <a:picLocks noChangeAspect="1"/>
          </p:cNvPicPr>
          <p:nvPr/>
        </p:nvPicPr>
        <p:blipFill rotWithShape="1">
          <a:blip r:embed="rId3"/>
          <a:srcRect t="4292" b="1"/>
          <a:stretch/>
        </p:blipFill>
        <p:spPr>
          <a:xfrm>
            <a:off x="6343492" y="1943100"/>
            <a:ext cx="2257740" cy="1595554"/>
          </a:xfrm>
          <a:prstGeom prst="rect">
            <a:avLst/>
          </a:prstGeom>
        </p:spPr>
      </p:pic>
      <p:pic>
        <p:nvPicPr>
          <p:cNvPr id="6" name="Imagem 5" descr="Uma imagem com file, Gráfico, texto, Tipo de letra&#10;&#10;Descrição gerada automaticamente">
            <a:extLst>
              <a:ext uri="{FF2B5EF4-FFF2-40B4-BE49-F238E27FC236}">
                <a16:creationId xmlns:a16="http://schemas.microsoft.com/office/drawing/2014/main" id="{D03A96EB-6700-AC6F-4B0D-2ADF49C80EA4}"/>
              </a:ext>
            </a:extLst>
          </p:cNvPr>
          <p:cNvPicPr>
            <a:picLocks noChangeAspect="1"/>
          </p:cNvPicPr>
          <p:nvPr/>
        </p:nvPicPr>
        <p:blipFill>
          <a:blip r:embed="rId4"/>
          <a:stretch>
            <a:fillRect/>
          </a:stretch>
        </p:blipFill>
        <p:spPr>
          <a:xfrm>
            <a:off x="987746" y="2024063"/>
            <a:ext cx="4658467" cy="2195842"/>
          </a:xfrm>
          <a:prstGeom prst="rect">
            <a:avLst/>
          </a:prstGeom>
        </p:spPr>
      </p:pic>
    </p:spTree>
    <p:extLst>
      <p:ext uri="{BB962C8B-B14F-4D97-AF65-F5344CB8AC3E}">
        <p14:creationId xmlns:p14="http://schemas.microsoft.com/office/powerpoint/2010/main" val="8555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Resultados experimentais</a:t>
            </a:r>
            <a:endParaRPr dirty="0"/>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5" name="Imagem 4" descr="Uma imagem com texto, Gráfico, file, Tipo de letra&#10;&#10;Descrição gerada automaticamente">
            <a:extLst>
              <a:ext uri="{FF2B5EF4-FFF2-40B4-BE49-F238E27FC236}">
                <a16:creationId xmlns:a16="http://schemas.microsoft.com/office/drawing/2014/main" id="{DEE02F0F-1FA6-B377-DDD6-F9C75B149438}"/>
              </a:ext>
            </a:extLst>
          </p:cNvPr>
          <p:cNvPicPr>
            <a:picLocks noChangeAspect="1"/>
          </p:cNvPicPr>
          <p:nvPr/>
        </p:nvPicPr>
        <p:blipFill>
          <a:blip r:embed="rId3"/>
          <a:stretch>
            <a:fillRect/>
          </a:stretch>
        </p:blipFill>
        <p:spPr>
          <a:xfrm>
            <a:off x="6142123" y="3317493"/>
            <a:ext cx="2198559" cy="1050924"/>
          </a:xfrm>
          <a:prstGeom prst="rect">
            <a:avLst/>
          </a:prstGeom>
        </p:spPr>
      </p:pic>
      <p:pic>
        <p:nvPicPr>
          <p:cNvPr id="7" name="Imagem 6" descr="Uma imagem com file, diagrama, Gráfico, Tipo de letra&#10;&#10;Descrição gerada automaticamente">
            <a:extLst>
              <a:ext uri="{FF2B5EF4-FFF2-40B4-BE49-F238E27FC236}">
                <a16:creationId xmlns:a16="http://schemas.microsoft.com/office/drawing/2014/main" id="{F263862C-EC9F-943A-DB13-3E2F91EE40E5}"/>
              </a:ext>
            </a:extLst>
          </p:cNvPr>
          <p:cNvPicPr>
            <a:picLocks noChangeAspect="1"/>
          </p:cNvPicPr>
          <p:nvPr/>
        </p:nvPicPr>
        <p:blipFill>
          <a:blip r:embed="rId4"/>
          <a:stretch>
            <a:fillRect/>
          </a:stretch>
        </p:blipFill>
        <p:spPr>
          <a:xfrm>
            <a:off x="6100345" y="1714576"/>
            <a:ext cx="2188355" cy="1050923"/>
          </a:xfrm>
          <a:prstGeom prst="rect">
            <a:avLst/>
          </a:prstGeom>
        </p:spPr>
      </p:pic>
      <p:pic>
        <p:nvPicPr>
          <p:cNvPr id="9" name="Imagem 8" descr="Uma imagem com Gráfico, file, texto, Tipo de letra&#10;&#10;Descrição gerada automaticamente">
            <a:extLst>
              <a:ext uri="{FF2B5EF4-FFF2-40B4-BE49-F238E27FC236}">
                <a16:creationId xmlns:a16="http://schemas.microsoft.com/office/drawing/2014/main" id="{9B4F70E8-5A2E-4369-CF59-3CC232A5D6B3}"/>
              </a:ext>
            </a:extLst>
          </p:cNvPr>
          <p:cNvPicPr>
            <a:picLocks noChangeAspect="1"/>
          </p:cNvPicPr>
          <p:nvPr/>
        </p:nvPicPr>
        <p:blipFill>
          <a:blip r:embed="rId5"/>
          <a:stretch>
            <a:fillRect/>
          </a:stretch>
        </p:blipFill>
        <p:spPr>
          <a:xfrm>
            <a:off x="3426407" y="1714576"/>
            <a:ext cx="2203366" cy="1077488"/>
          </a:xfrm>
          <a:prstGeom prst="rect">
            <a:avLst/>
          </a:prstGeom>
        </p:spPr>
      </p:pic>
      <p:pic>
        <p:nvPicPr>
          <p:cNvPr id="11" name="Imagem 10" descr="Uma imagem com Gráfico, file, texto, Tipo de letra&#10;&#10;Descrição gerada automaticamente">
            <a:extLst>
              <a:ext uri="{FF2B5EF4-FFF2-40B4-BE49-F238E27FC236}">
                <a16:creationId xmlns:a16="http://schemas.microsoft.com/office/drawing/2014/main" id="{190195BD-7585-D493-7A2F-A1BC9612604E}"/>
              </a:ext>
            </a:extLst>
          </p:cNvPr>
          <p:cNvPicPr>
            <a:picLocks noChangeAspect="1"/>
          </p:cNvPicPr>
          <p:nvPr/>
        </p:nvPicPr>
        <p:blipFill>
          <a:blip r:embed="rId6"/>
          <a:stretch>
            <a:fillRect/>
          </a:stretch>
        </p:blipFill>
        <p:spPr>
          <a:xfrm>
            <a:off x="3307162" y="3275711"/>
            <a:ext cx="2260880" cy="1069380"/>
          </a:xfrm>
          <a:prstGeom prst="rect">
            <a:avLst/>
          </a:prstGeom>
        </p:spPr>
      </p:pic>
      <p:pic>
        <p:nvPicPr>
          <p:cNvPr id="13" name="Imagem 12" descr="Uma imagem com file, Gráfico, Tipo de letra, texto&#10;&#10;Descrição gerada automaticamente">
            <a:extLst>
              <a:ext uri="{FF2B5EF4-FFF2-40B4-BE49-F238E27FC236}">
                <a16:creationId xmlns:a16="http://schemas.microsoft.com/office/drawing/2014/main" id="{535F7B4B-D7A0-3260-CDC6-D686B2B39F5C}"/>
              </a:ext>
            </a:extLst>
          </p:cNvPr>
          <p:cNvPicPr>
            <a:picLocks noChangeAspect="1"/>
          </p:cNvPicPr>
          <p:nvPr/>
        </p:nvPicPr>
        <p:blipFill>
          <a:blip r:embed="rId7"/>
          <a:stretch>
            <a:fillRect/>
          </a:stretch>
        </p:blipFill>
        <p:spPr>
          <a:xfrm>
            <a:off x="632232" y="1741141"/>
            <a:ext cx="2211451" cy="1050923"/>
          </a:xfrm>
          <a:prstGeom prst="rect">
            <a:avLst/>
          </a:prstGeom>
        </p:spPr>
      </p:pic>
      <p:pic>
        <p:nvPicPr>
          <p:cNvPr id="15" name="Imagem 14" descr="Uma imagem com texto, Gráfico, escrita à mão, file&#10;&#10;Descrição gerada automaticamente">
            <a:extLst>
              <a:ext uri="{FF2B5EF4-FFF2-40B4-BE49-F238E27FC236}">
                <a16:creationId xmlns:a16="http://schemas.microsoft.com/office/drawing/2014/main" id="{8A0EB681-1348-989E-3D00-5AC00626226E}"/>
              </a:ext>
            </a:extLst>
          </p:cNvPr>
          <p:cNvPicPr>
            <a:picLocks noChangeAspect="1"/>
          </p:cNvPicPr>
          <p:nvPr/>
        </p:nvPicPr>
        <p:blipFill>
          <a:blip r:embed="rId8"/>
          <a:stretch>
            <a:fillRect/>
          </a:stretch>
        </p:blipFill>
        <p:spPr>
          <a:xfrm>
            <a:off x="632232" y="3267111"/>
            <a:ext cx="2211451" cy="1055831"/>
          </a:xfrm>
          <a:prstGeom prst="rect">
            <a:avLst/>
          </a:prstGeom>
        </p:spPr>
      </p:pic>
      <p:sp>
        <p:nvSpPr>
          <p:cNvPr id="18" name="CaixaDeTexto 17">
            <a:extLst>
              <a:ext uri="{FF2B5EF4-FFF2-40B4-BE49-F238E27FC236}">
                <a16:creationId xmlns:a16="http://schemas.microsoft.com/office/drawing/2014/main" id="{6B52B491-2685-CE7B-3DD8-83CE53DD7A63}"/>
              </a:ext>
            </a:extLst>
          </p:cNvPr>
          <p:cNvSpPr txBox="1"/>
          <p:nvPr/>
        </p:nvSpPr>
        <p:spPr>
          <a:xfrm>
            <a:off x="595313" y="1433364"/>
            <a:ext cx="958917" cy="276999"/>
          </a:xfrm>
          <a:prstGeom prst="rect">
            <a:avLst/>
          </a:prstGeom>
          <a:noFill/>
        </p:spPr>
        <p:txBody>
          <a:bodyPr wrap="none" rtlCol="0">
            <a:spAutoFit/>
          </a:bodyPr>
          <a:lstStyle/>
          <a:p>
            <a:r>
              <a:rPr lang="pt-PT" sz="1200" dirty="0">
                <a:latin typeface="Titillium Web" panose="020F0502020204030204" pitchFamily="2" charset="0"/>
              </a:rPr>
              <a:t>PPO </a:t>
            </a:r>
            <a:r>
              <a:rPr lang="pt-PT" sz="1200" dirty="0" err="1">
                <a:latin typeface="Titillium Web" panose="020F0502020204030204" pitchFamily="2" charset="0"/>
              </a:rPr>
              <a:t>default</a:t>
            </a:r>
            <a:r>
              <a:rPr lang="pt-PT" sz="1200" dirty="0">
                <a:latin typeface="Titillium Web" panose="020F0502020204030204" pitchFamily="2" charset="0"/>
              </a:rPr>
              <a:t>:</a:t>
            </a:r>
          </a:p>
        </p:txBody>
      </p:sp>
      <p:sp>
        <p:nvSpPr>
          <p:cNvPr id="19" name="CaixaDeTexto 18">
            <a:extLst>
              <a:ext uri="{FF2B5EF4-FFF2-40B4-BE49-F238E27FC236}">
                <a16:creationId xmlns:a16="http://schemas.microsoft.com/office/drawing/2014/main" id="{1E57A516-0F78-0507-C183-A7E6420E4A57}"/>
              </a:ext>
            </a:extLst>
          </p:cNvPr>
          <p:cNvSpPr txBox="1"/>
          <p:nvPr/>
        </p:nvSpPr>
        <p:spPr>
          <a:xfrm>
            <a:off x="3347829" y="1406799"/>
            <a:ext cx="1241045" cy="276999"/>
          </a:xfrm>
          <a:prstGeom prst="rect">
            <a:avLst/>
          </a:prstGeom>
          <a:noFill/>
        </p:spPr>
        <p:txBody>
          <a:bodyPr wrap="none" rtlCol="0">
            <a:spAutoFit/>
          </a:bodyPr>
          <a:lstStyle/>
          <a:p>
            <a:r>
              <a:rPr lang="pt-PT" sz="1200" dirty="0">
                <a:latin typeface="Titillium Web" panose="020F0502020204030204" pitchFamily="2" charset="0"/>
              </a:rPr>
              <a:t>PPO </a:t>
            </a:r>
            <a:r>
              <a:rPr lang="pt-PT" sz="1200" dirty="0" err="1">
                <a:latin typeface="Titillium Web" panose="020F0502020204030204" pitchFamily="2" charset="0"/>
              </a:rPr>
              <a:t>customized</a:t>
            </a:r>
            <a:r>
              <a:rPr lang="pt-PT" sz="1200" dirty="0">
                <a:latin typeface="Titillium Web" panose="020F0502020204030204" pitchFamily="2" charset="0"/>
              </a:rPr>
              <a:t>:</a:t>
            </a:r>
          </a:p>
        </p:txBody>
      </p:sp>
      <p:sp>
        <p:nvSpPr>
          <p:cNvPr id="20" name="CaixaDeTexto 19">
            <a:extLst>
              <a:ext uri="{FF2B5EF4-FFF2-40B4-BE49-F238E27FC236}">
                <a16:creationId xmlns:a16="http://schemas.microsoft.com/office/drawing/2014/main" id="{5D12EF40-4BAC-A73F-184B-203D0F031C25}"/>
              </a:ext>
            </a:extLst>
          </p:cNvPr>
          <p:cNvSpPr txBox="1"/>
          <p:nvPr/>
        </p:nvSpPr>
        <p:spPr>
          <a:xfrm>
            <a:off x="632232" y="2945952"/>
            <a:ext cx="2339102" cy="276999"/>
          </a:xfrm>
          <a:prstGeom prst="rect">
            <a:avLst/>
          </a:prstGeom>
          <a:noFill/>
        </p:spPr>
        <p:txBody>
          <a:bodyPr wrap="none" rtlCol="0">
            <a:spAutoFit/>
          </a:bodyPr>
          <a:lstStyle/>
          <a:p>
            <a:r>
              <a:rPr lang="pt-PT" sz="1200" dirty="0">
                <a:latin typeface="Titillium Web" panose="020F0502020204030204" pitchFamily="2" charset="0"/>
              </a:rPr>
              <a:t>PPO </a:t>
            </a:r>
            <a:r>
              <a:rPr lang="pt-PT" sz="1200" dirty="0" err="1">
                <a:latin typeface="Titillium Web" panose="020F0502020204030204" pitchFamily="2" charset="0"/>
              </a:rPr>
              <a:t>default</a:t>
            </a:r>
            <a:r>
              <a:rPr lang="pt-PT" sz="1200" dirty="0">
                <a:latin typeface="Titillium Web" panose="020F0502020204030204" pitchFamily="2" charset="0"/>
              </a:rPr>
              <a:t> </a:t>
            </a:r>
            <a:r>
              <a:rPr lang="pt-PT" sz="1200" dirty="0" err="1">
                <a:latin typeface="Titillium Web" panose="020F0502020204030204" pitchFamily="2" charset="0"/>
              </a:rPr>
              <a:t>with</a:t>
            </a:r>
            <a:r>
              <a:rPr lang="pt-PT" sz="1200" dirty="0">
                <a:latin typeface="Titillium Web" panose="020F0502020204030204" pitchFamily="2" charset="0"/>
              </a:rPr>
              <a:t> </a:t>
            </a:r>
            <a:r>
              <a:rPr lang="pt-PT" sz="1200" dirty="0" err="1">
                <a:latin typeface="Titillium Web" panose="020F0502020204030204" pitchFamily="2" charset="0"/>
              </a:rPr>
              <a:t>hyperparametes</a:t>
            </a:r>
            <a:r>
              <a:rPr lang="pt-PT" sz="1200" dirty="0">
                <a:latin typeface="Titillium Web" panose="020F0502020204030204" pitchFamily="2" charset="0"/>
              </a:rPr>
              <a:t>:</a:t>
            </a:r>
          </a:p>
        </p:txBody>
      </p:sp>
      <p:sp>
        <p:nvSpPr>
          <p:cNvPr id="21" name="CaixaDeTexto 20">
            <a:extLst>
              <a:ext uri="{FF2B5EF4-FFF2-40B4-BE49-F238E27FC236}">
                <a16:creationId xmlns:a16="http://schemas.microsoft.com/office/drawing/2014/main" id="{398E2FCF-E896-E2ED-82D9-A39733B26107}"/>
              </a:ext>
            </a:extLst>
          </p:cNvPr>
          <p:cNvSpPr txBox="1"/>
          <p:nvPr/>
        </p:nvSpPr>
        <p:spPr>
          <a:xfrm>
            <a:off x="3290671" y="2939527"/>
            <a:ext cx="2621230" cy="276999"/>
          </a:xfrm>
          <a:prstGeom prst="rect">
            <a:avLst/>
          </a:prstGeom>
          <a:noFill/>
        </p:spPr>
        <p:txBody>
          <a:bodyPr wrap="none" rtlCol="0">
            <a:spAutoFit/>
          </a:bodyPr>
          <a:lstStyle/>
          <a:p>
            <a:r>
              <a:rPr lang="pt-PT" sz="1200" dirty="0">
                <a:latin typeface="Titillium Web" panose="020F0502020204030204" pitchFamily="2" charset="0"/>
              </a:rPr>
              <a:t>PPO </a:t>
            </a:r>
            <a:r>
              <a:rPr lang="pt-PT" sz="1200" dirty="0" err="1">
                <a:latin typeface="Titillium Web" panose="020F0502020204030204" pitchFamily="2" charset="0"/>
              </a:rPr>
              <a:t>customized</a:t>
            </a:r>
            <a:r>
              <a:rPr lang="pt-PT" sz="1200" dirty="0">
                <a:latin typeface="Titillium Web" panose="020F0502020204030204" pitchFamily="2" charset="0"/>
              </a:rPr>
              <a:t> </a:t>
            </a:r>
            <a:r>
              <a:rPr lang="pt-PT" sz="1200" dirty="0" err="1">
                <a:latin typeface="Titillium Web" panose="020F0502020204030204" pitchFamily="2" charset="0"/>
              </a:rPr>
              <a:t>with</a:t>
            </a:r>
            <a:r>
              <a:rPr lang="pt-PT" sz="1200" dirty="0">
                <a:latin typeface="Titillium Web" panose="020F0502020204030204" pitchFamily="2" charset="0"/>
              </a:rPr>
              <a:t> </a:t>
            </a:r>
            <a:r>
              <a:rPr lang="pt-PT" sz="1200" dirty="0" err="1">
                <a:latin typeface="Titillium Web" panose="020F0502020204030204" pitchFamily="2" charset="0"/>
              </a:rPr>
              <a:t>hyperparametes</a:t>
            </a:r>
            <a:r>
              <a:rPr lang="pt-PT" sz="1200" dirty="0">
                <a:latin typeface="Titillium Web" panose="020F0502020204030204" pitchFamily="2" charset="0"/>
              </a:rPr>
              <a:t>:</a:t>
            </a:r>
          </a:p>
        </p:txBody>
      </p:sp>
      <p:sp>
        <p:nvSpPr>
          <p:cNvPr id="22" name="CaixaDeTexto 21">
            <a:extLst>
              <a:ext uri="{FF2B5EF4-FFF2-40B4-BE49-F238E27FC236}">
                <a16:creationId xmlns:a16="http://schemas.microsoft.com/office/drawing/2014/main" id="{E054CD29-962B-039B-D77E-45EA701DBCA1}"/>
              </a:ext>
            </a:extLst>
          </p:cNvPr>
          <p:cNvSpPr txBox="1"/>
          <p:nvPr/>
        </p:nvSpPr>
        <p:spPr>
          <a:xfrm>
            <a:off x="6186279" y="1336290"/>
            <a:ext cx="922047" cy="276999"/>
          </a:xfrm>
          <a:prstGeom prst="rect">
            <a:avLst/>
          </a:prstGeom>
          <a:noFill/>
        </p:spPr>
        <p:txBody>
          <a:bodyPr wrap="none" rtlCol="0">
            <a:spAutoFit/>
          </a:bodyPr>
          <a:lstStyle/>
          <a:p>
            <a:r>
              <a:rPr lang="pt-PT" sz="1200" dirty="0">
                <a:latin typeface="Titillium Web" panose="020F0502020204030204" pitchFamily="2" charset="0"/>
              </a:rPr>
              <a:t>A2C </a:t>
            </a:r>
            <a:r>
              <a:rPr lang="pt-PT" sz="1200" dirty="0" err="1">
                <a:latin typeface="Titillium Web" panose="020F0502020204030204" pitchFamily="2" charset="0"/>
              </a:rPr>
              <a:t>default</a:t>
            </a:r>
            <a:endParaRPr lang="pt-PT" sz="1200" dirty="0">
              <a:latin typeface="Titillium Web" panose="020F0502020204030204" pitchFamily="2" charset="0"/>
            </a:endParaRPr>
          </a:p>
        </p:txBody>
      </p:sp>
      <p:sp>
        <p:nvSpPr>
          <p:cNvPr id="23" name="CaixaDeTexto 22">
            <a:extLst>
              <a:ext uri="{FF2B5EF4-FFF2-40B4-BE49-F238E27FC236}">
                <a16:creationId xmlns:a16="http://schemas.microsoft.com/office/drawing/2014/main" id="{5F3AC543-D668-4D70-F642-9AE02B7EBEC1}"/>
              </a:ext>
            </a:extLst>
          </p:cNvPr>
          <p:cNvSpPr txBox="1"/>
          <p:nvPr/>
        </p:nvSpPr>
        <p:spPr>
          <a:xfrm>
            <a:off x="6186279" y="2939526"/>
            <a:ext cx="1204176" cy="276999"/>
          </a:xfrm>
          <a:prstGeom prst="rect">
            <a:avLst/>
          </a:prstGeom>
          <a:noFill/>
        </p:spPr>
        <p:txBody>
          <a:bodyPr wrap="none" rtlCol="0">
            <a:spAutoFit/>
          </a:bodyPr>
          <a:lstStyle/>
          <a:p>
            <a:r>
              <a:rPr lang="pt-PT" sz="1200" dirty="0">
                <a:latin typeface="Titillium Web" panose="020F0502020204030204" pitchFamily="2" charset="0"/>
              </a:rPr>
              <a:t>A2C </a:t>
            </a:r>
            <a:r>
              <a:rPr lang="pt-PT" sz="1200" dirty="0" err="1">
                <a:latin typeface="Titillium Web" panose="020F0502020204030204" pitchFamily="2" charset="0"/>
              </a:rPr>
              <a:t>customized</a:t>
            </a:r>
            <a:endParaRPr lang="pt-PT" sz="1200" dirty="0">
              <a:latin typeface="Titillium Web" panose="020F0502020204030204" pitchFamily="2" charset="0"/>
            </a:endParaRPr>
          </a:p>
        </p:txBody>
      </p:sp>
    </p:spTree>
    <p:extLst>
      <p:ext uri="{BB962C8B-B14F-4D97-AF65-F5344CB8AC3E}">
        <p14:creationId xmlns:p14="http://schemas.microsoft.com/office/powerpoint/2010/main" val="80030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Resultados experimentais</a:t>
            </a:r>
            <a:endParaRPr dirty="0"/>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8" name="CaixaDeTexto 17">
            <a:extLst>
              <a:ext uri="{FF2B5EF4-FFF2-40B4-BE49-F238E27FC236}">
                <a16:creationId xmlns:a16="http://schemas.microsoft.com/office/drawing/2014/main" id="{6B52B491-2685-CE7B-3DD8-83CE53DD7A63}"/>
              </a:ext>
            </a:extLst>
          </p:cNvPr>
          <p:cNvSpPr txBox="1"/>
          <p:nvPr/>
        </p:nvSpPr>
        <p:spPr>
          <a:xfrm>
            <a:off x="595313" y="1433364"/>
            <a:ext cx="958917" cy="276999"/>
          </a:xfrm>
          <a:prstGeom prst="rect">
            <a:avLst/>
          </a:prstGeom>
          <a:noFill/>
        </p:spPr>
        <p:txBody>
          <a:bodyPr wrap="none" rtlCol="0">
            <a:spAutoFit/>
          </a:bodyPr>
          <a:lstStyle/>
          <a:p>
            <a:r>
              <a:rPr lang="pt-PT" sz="1200" dirty="0">
                <a:latin typeface="Titillium Web" panose="020F0502020204030204" pitchFamily="2" charset="0"/>
              </a:rPr>
              <a:t>PPO </a:t>
            </a:r>
            <a:r>
              <a:rPr lang="pt-PT" sz="1200" dirty="0" err="1">
                <a:latin typeface="Titillium Web" panose="020F0502020204030204" pitchFamily="2" charset="0"/>
              </a:rPr>
              <a:t>default</a:t>
            </a:r>
            <a:r>
              <a:rPr lang="pt-PT" sz="1200" dirty="0">
                <a:latin typeface="Titillium Web" panose="020F0502020204030204" pitchFamily="2" charset="0"/>
              </a:rPr>
              <a:t>:</a:t>
            </a:r>
          </a:p>
        </p:txBody>
      </p:sp>
      <p:sp>
        <p:nvSpPr>
          <p:cNvPr id="19" name="CaixaDeTexto 18">
            <a:extLst>
              <a:ext uri="{FF2B5EF4-FFF2-40B4-BE49-F238E27FC236}">
                <a16:creationId xmlns:a16="http://schemas.microsoft.com/office/drawing/2014/main" id="{1E57A516-0F78-0507-C183-A7E6420E4A57}"/>
              </a:ext>
            </a:extLst>
          </p:cNvPr>
          <p:cNvSpPr txBox="1"/>
          <p:nvPr/>
        </p:nvSpPr>
        <p:spPr>
          <a:xfrm>
            <a:off x="3347829" y="1406799"/>
            <a:ext cx="1241045" cy="276999"/>
          </a:xfrm>
          <a:prstGeom prst="rect">
            <a:avLst/>
          </a:prstGeom>
          <a:noFill/>
        </p:spPr>
        <p:txBody>
          <a:bodyPr wrap="none" rtlCol="0">
            <a:spAutoFit/>
          </a:bodyPr>
          <a:lstStyle/>
          <a:p>
            <a:r>
              <a:rPr lang="pt-PT" sz="1200" dirty="0">
                <a:latin typeface="Titillium Web" panose="020F0502020204030204" pitchFamily="2" charset="0"/>
              </a:rPr>
              <a:t>PPO </a:t>
            </a:r>
            <a:r>
              <a:rPr lang="pt-PT" sz="1200" dirty="0" err="1">
                <a:latin typeface="Titillium Web" panose="020F0502020204030204" pitchFamily="2" charset="0"/>
              </a:rPr>
              <a:t>customized</a:t>
            </a:r>
            <a:r>
              <a:rPr lang="pt-PT" sz="1200" dirty="0">
                <a:latin typeface="Titillium Web" panose="020F0502020204030204" pitchFamily="2" charset="0"/>
              </a:rPr>
              <a:t>:</a:t>
            </a:r>
          </a:p>
        </p:txBody>
      </p:sp>
      <p:sp>
        <p:nvSpPr>
          <p:cNvPr id="20" name="CaixaDeTexto 19">
            <a:extLst>
              <a:ext uri="{FF2B5EF4-FFF2-40B4-BE49-F238E27FC236}">
                <a16:creationId xmlns:a16="http://schemas.microsoft.com/office/drawing/2014/main" id="{5D12EF40-4BAC-A73F-184B-203D0F031C25}"/>
              </a:ext>
            </a:extLst>
          </p:cNvPr>
          <p:cNvSpPr txBox="1"/>
          <p:nvPr/>
        </p:nvSpPr>
        <p:spPr>
          <a:xfrm>
            <a:off x="632232" y="3288854"/>
            <a:ext cx="2339102" cy="276999"/>
          </a:xfrm>
          <a:prstGeom prst="rect">
            <a:avLst/>
          </a:prstGeom>
          <a:noFill/>
        </p:spPr>
        <p:txBody>
          <a:bodyPr wrap="none" rtlCol="0">
            <a:spAutoFit/>
          </a:bodyPr>
          <a:lstStyle/>
          <a:p>
            <a:r>
              <a:rPr lang="pt-PT" sz="1200" dirty="0">
                <a:latin typeface="Titillium Web" panose="020F0502020204030204" pitchFamily="2" charset="0"/>
              </a:rPr>
              <a:t>PPO </a:t>
            </a:r>
            <a:r>
              <a:rPr lang="pt-PT" sz="1200" dirty="0" err="1">
                <a:latin typeface="Titillium Web" panose="020F0502020204030204" pitchFamily="2" charset="0"/>
              </a:rPr>
              <a:t>default</a:t>
            </a:r>
            <a:r>
              <a:rPr lang="pt-PT" sz="1200" dirty="0">
                <a:latin typeface="Titillium Web" panose="020F0502020204030204" pitchFamily="2" charset="0"/>
              </a:rPr>
              <a:t> </a:t>
            </a:r>
            <a:r>
              <a:rPr lang="pt-PT" sz="1200" dirty="0" err="1">
                <a:latin typeface="Titillium Web" panose="020F0502020204030204" pitchFamily="2" charset="0"/>
              </a:rPr>
              <a:t>with</a:t>
            </a:r>
            <a:r>
              <a:rPr lang="pt-PT" sz="1200" dirty="0">
                <a:latin typeface="Titillium Web" panose="020F0502020204030204" pitchFamily="2" charset="0"/>
              </a:rPr>
              <a:t> </a:t>
            </a:r>
            <a:r>
              <a:rPr lang="pt-PT" sz="1200" dirty="0" err="1">
                <a:latin typeface="Titillium Web" panose="020F0502020204030204" pitchFamily="2" charset="0"/>
              </a:rPr>
              <a:t>hyperparametes</a:t>
            </a:r>
            <a:r>
              <a:rPr lang="pt-PT" sz="1200" dirty="0">
                <a:latin typeface="Titillium Web" panose="020F0502020204030204" pitchFamily="2" charset="0"/>
              </a:rPr>
              <a:t>:</a:t>
            </a:r>
          </a:p>
        </p:txBody>
      </p:sp>
      <p:sp>
        <p:nvSpPr>
          <p:cNvPr id="21" name="CaixaDeTexto 20">
            <a:extLst>
              <a:ext uri="{FF2B5EF4-FFF2-40B4-BE49-F238E27FC236}">
                <a16:creationId xmlns:a16="http://schemas.microsoft.com/office/drawing/2014/main" id="{398E2FCF-E896-E2ED-82D9-A39733B26107}"/>
              </a:ext>
            </a:extLst>
          </p:cNvPr>
          <p:cNvSpPr txBox="1"/>
          <p:nvPr/>
        </p:nvSpPr>
        <p:spPr>
          <a:xfrm>
            <a:off x="3290671" y="3282429"/>
            <a:ext cx="2621230" cy="276999"/>
          </a:xfrm>
          <a:prstGeom prst="rect">
            <a:avLst/>
          </a:prstGeom>
          <a:noFill/>
        </p:spPr>
        <p:txBody>
          <a:bodyPr wrap="none" rtlCol="0">
            <a:spAutoFit/>
          </a:bodyPr>
          <a:lstStyle/>
          <a:p>
            <a:r>
              <a:rPr lang="pt-PT" sz="1200" dirty="0">
                <a:latin typeface="Titillium Web" panose="020F0502020204030204" pitchFamily="2" charset="0"/>
              </a:rPr>
              <a:t>PPO </a:t>
            </a:r>
            <a:r>
              <a:rPr lang="pt-PT" sz="1200" dirty="0" err="1">
                <a:latin typeface="Titillium Web" panose="020F0502020204030204" pitchFamily="2" charset="0"/>
              </a:rPr>
              <a:t>customized</a:t>
            </a:r>
            <a:r>
              <a:rPr lang="pt-PT" sz="1200" dirty="0">
                <a:latin typeface="Titillium Web" panose="020F0502020204030204" pitchFamily="2" charset="0"/>
              </a:rPr>
              <a:t> </a:t>
            </a:r>
            <a:r>
              <a:rPr lang="pt-PT" sz="1200" dirty="0" err="1">
                <a:latin typeface="Titillium Web" panose="020F0502020204030204" pitchFamily="2" charset="0"/>
              </a:rPr>
              <a:t>with</a:t>
            </a:r>
            <a:r>
              <a:rPr lang="pt-PT" sz="1200" dirty="0">
                <a:latin typeface="Titillium Web" panose="020F0502020204030204" pitchFamily="2" charset="0"/>
              </a:rPr>
              <a:t> </a:t>
            </a:r>
            <a:r>
              <a:rPr lang="pt-PT" sz="1200" dirty="0" err="1">
                <a:latin typeface="Titillium Web" panose="020F0502020204030204" pitchFamily="2" charset="0"/>
              </a:rPr>
              <a:t>hyperparametes</a:t>
            </a:r>
            <a:r>
              <a:rPr lang="pt-PT" sz="1200" dirty="0">
                <a:latin typeface="Titillium Web" panose="020F0502020204030204" pitchFamily="2" charset="0"/>
              </a:rPr>
              <a:t>:</a:t>
            </a:r>
          </a:p>
        </p:txBody>
      </p:sp>
      <p:sp>
        <p:nvSpPr>
          <p:cNvPr id="22" name="CaixaDeTexto 21">
            <a:extLst>
              <a:ext uri="{FF2B5EF4-FFF2-40B4-BE49-F238E27FC236}">
                <a16:creationId xmlns:a16="http://schemas.microsoft.com/office/drawing/2014/main" id="{E054CD29-962B-039B-D77E-45EA701DBCA1}"/>
              </a:ext>
            </a:extLst>
          </p:cNvPr>
          <p:cNvSpPr txBox="1"/>
          <p:nvPr/>
        </p:nvSpPr>
        <p:spPr>
          <a:xfrm>
            <a:off x="6186279" y="1336290"/>
            <a:ext cx="922047" cy="276999"/>
          </a:xfrm>
          <a:prstGeom prst="rect">
            <a:avLst/>
          </a:prstGeom>
          <a:noFill/>
        </p:spPr>
        <p:txBody>
          <a:bodyPr wrap="none" rtlCol="0">
            <a:spAutoFit/>
          </a:bodyPr>
          <a:lstStyle/>
          <a:p>
            <a:r>
              <a:rPr lang="pt-PT" sz="1200" dirty="0">
                <a:latin typeface="Titillium Web" panose="020F0502020204030204" pitchFamily="2" charset="0"/>
              </a:rPr>
              <a:t>A2C </a:t>
            </a:r>
            <a:r>
              <a:rPr lang="pt-PT" sz="1200" dirty="0" err="1">
                <a:latin typeface="Titillium Web" panose="020F0502020204030204" pitchFamily="2" charset="0"/>
              </a:rPr>
              <a:t>default</a:t>
            </a:r>
            <a:endParaRPr lang="pt-PT" sz="1200" dirty="0">
              <a:latin typeface="Titillium Web" panose="020F0502020204030204" pitchFamily="2" charset="0"/>
            </a:endParaRPr>
          </a:p>
        </p:txBody>
      </p:sp>
      <p:sp>
        <p:nvSpPr>
          <p:cNvPr id="23" name="CaixaDeTexto 22">
            <a:extLst>
              <a:ext uri="{FF2B5EF4-FFF2-40B4-BE49-F238E27FC236}">
                <a16:creationId xmlns:a16="http://schemas.microsoft.com/office/drawing/2014/main" id="{5F3AC543-D668-4D70-F642-9AE02B7EBEC1}"/>
              </a:ext>
            </a:extLst>
          </p:cNvPr>
          <p:cNvSpPr txBox="1"/>
          <p:nvPr/>
        </p:nvSpPr>
        <p:spPr>
          <a:xfrm>
            <a:off x="6186279" y="3282428"/>
            <a:ext cx="1204176" cy="276999"/>
          </a:xfrm>
          <a:prstGeom prst="rect">
            <a:avLst/>
          </a:prstGeom>
          <a:noFill/>
        </p:spPr>
        <p:txBody>
          <a:bodyPr wrap="none" rtlCol="0">
            <a:spAutoFit/>
          </a:bodyPr>
          <a:lstStyle/>
          <a:p>
            <a:r>
              <a:rPr lang="pt-PT" sz="1200" dirty="0">
                <a:latin typeface="Titillium Web" panose="020F0502020204030204" pitchFamily="2" charset="0"/>
              </a:rPr>
              <a:t>A2C </a:t>
            </a:r>
            <a:r>
              <a:rPr lang="pt-PT" sz="1200" dirty="0" err="1">
                <a:latin typeface="Titillium Web" panose="020F0502020204030204" pitchFamily="2" charset="0"/>
              </a:rPr>
              <a:t>customized</a:t>
            </a:r>
            <a:endParaRPr lang="pt-PT" sz="1200" dirty="0">
              <a:latin typeface="Titillium Web" panose="020F0502020204030204" pitchFamily="2" charset="0"/>
            </a:endParaRPr>
          </a:p>
        </p:txBody>
      </p:sp>
      <p:pic>
        <p:nvPicPr>
          <p:cNvPr id="3" name="Imagem 2" descr="Uma imagem com captura de ecrã, computador, Software de multimédia, software&#10;&#10;Descrição gerada automaticamente">
            <a:extLst>
              <a:ext uri="{FF2B5EF4-FFF2-40B4-BE49-F238E27FC236}">
                <a16:creationId xmlns:a16="http://schemas.microsoft.com/office/drawing/2014/main" id="{A923AC44-D8CC-A31A-D7AD-674605069B5A}"/>
              </a:ext>
            </a:extLst>
          </p:cNvPr>
          <p:cNvPicPr>
            <a:picLocks noChangeAspect="1"/>
          </p:cNvPicPr>
          <p:nvPr/>
        </p:nvPicPr>
        <p:blipFill>
          <a:blip r:embed="rId3"/>
          <a:stretch>
            <a:fillRect/>
          </a:stretch>
        </p:blipFill>
        <p:spPr>
          <a:xfrm>
            <a:off x="739842" y="1810626"/>
            <a:ext cx="1628775" cy="1181661"/>
          </a:xfrm>
          <a:prstGeom prst="rect">
            <a:avLst/>
          </a:prstGeom>
        </p:spPr>
      </p:pic>
      <p:pic>
        <p:nvPicPr>
          <p:cNvPr id="6" name="Imagem 5" descr="Uma imagem com captura de ecrã, Software de multimédia, Software gráfico, software&#10;&#10;Descrição gerada automaticamente">
            <a:extLst>
              <a:ext uri="{FF2B5EF4-FFF2-40B4-BE49-F238E27FC236}">
                <a16:creationId xmlns:a16="http://schemas.microsoft.com/office/drawing/2014/main" id="{D67D01F6-14A3-BC8D-A904-F3BA213D3104}"/>
              </a:ext>
            </a:extLst>
          </p:cNvPr>
          <p:cNvPicPr>
            <a:picLocks noChangeAspect="1"/>
          </p:cNvPicPr>
          <p:nvPr/>
        </p:nvPicPr>
        <p:blipFill>
          <a:blip r:embed="rId4"/>
          <a:stretch>
            <a:fillRect/>
          </a:stretch>
        </p:blipFill>
        <p:spPr>
          <a:xfrm>
            <a:off x="3476408" y="1810625"/>
            <a:ext cx="1667092" cy="1200105"/>
          </a:xfrm>
          <a:prstGeom prst="rect">
            <a:avLst/>
          </a:prstGeom>
        </p:spPr>
      </p:pic>
      <p:pic>
        <p:nvPicPr>
          <p:cNvPr id="10" name="Imagem 9" descr="Uma imagem com captura de ecrã, computador, Software de multimédia, Software gráfico&#10;&#10;Descrição gerada automaticamente">
            <a:extLst>
              <a:ext uri="{FF2B5EF4-FFF2-40B4-BE49-F238E27FC236}">
                <a16:creationId xmlns:a16="http://schemas.microsoft.com/office/drawing/2014/main" id="{7B23A9A0-BF5B-3B0B-58C8-B3844A000DCA}"/>
              </a:ext>
            </a:extLst>
          </p:cNvPr>
          <p:cNvPicPr>
            <a:picLocks noChangeAspect="1"/>
          </p:cNvPicPr>
          <p:nvPr/>
        </p:nvPicPr>
        <p:blipFill>
          <a:blip r:embed="rId5"/>
          <a:stretch>
            <a:fillRect/>
          </a:stretch>
        </p:blipFill>
        <p:spPr>
          <a:xfrm>
            <a:off x="6186279" y="1804955"/>
            <a:ext cx="1714500" cy="1211443"/>
          </a:xfrm>
          <a:prstGeom prst="rect">
            <a:avLst/>
          </a:prstGeom>
        </p:spPr>
      </p:pic>
      <p:pic>
        <p:nvPicPr>
          <p:cNvPr id="14" name="Imagem 13" descr="Uma imagem com captura de ecrã, Software de multimédia, software, Software gráfico&#10;&#10;Descrição gerada automaticamente">
            <a:extLst>
              <a:ext uri="{FF2B5EF4-FFF2-40B4-BE49-F238E27FC236}">
                <a16:creationId xmlns:a16="http://schemas.microsoft.com/office/drawing/2014/main" id="{567BA7DA-4188-68D3-0528-1A1AE144CC41}"/>
              </a:ext>
            </a:extLst>
          </p:cNvPr>
          <p:cNvPicPr>
            <a:picLocks noChangeAspect="1"/>
          </p:cNvPicPr>
          <p:nvPr/>
        </p:nvPicPr>
        <p:blipFill>
          <a:blip r:embed="rId6"/>
          <a:stretch>
            <a:fillRect/>
          </a:stretch>
        </p:blipFill>
        <p:spPr>
          <a:xfrm>
            <a:off x="739842" y="3694114"/>
            <a:ext cx="1628775" cy="1167201"/>
          </a:xfrm>
          <a:prstGeom prst="rect">
            <a:avLst/>
          </a:prstGeom>
        </p:spPr>
      </p:pic>
      <p:pic>
        <p:nvPicPr>
          <p:cNvPr id="17" name="Imagem 16" descr="Uma imagem com captura de ecrã, Software de multimédia, software, computador&#10;&#10;Descrição gerada automaticamente">
            <a:extLst>
              <a:ext uri="{FF2B5EF4-FFF2-40B4-BE49-F238E27FC236}">
                <a16:creationId xmlns:a16="http://schemas.microsoft.com/office/drawing/2014/main" id="{5E6BF440-053F-2B9E-1304-C4A6733F5669}"/>
              </a:ext>
            </a:extLst>
          </p:cNvPr>
          <p:cNvPicPr>
            <a:picLocks noChangeAspect="1"/>
          </p:cNvPicPr>
          <p:nvPr/>
        </p:nvPicPr>
        <p:blipFill>
          <a:blip r:embed="rId7"/>
          <a:stretch>
            <a:fillRect/>
          </a:stretch>
        </p:blipFill>
        <p:spPr>
          <a:xfrm>
            <a:off x="3476408" y="3694114"/>
            <a:ext cx="1638846" cy="1167201"/>
          </a:xfrm>
          <a:prstGeom prst="rect">
            <a:avLst/>
          </a:prstGeom>
        </p:spPr>
      </p:pic>
      <p:pic>
        <p:nvPicPr>
          <p:cNvPr id="25" name="Imagem 24" descr="Uma imagem com captura de ecrã, computador, texto, Software de multimédia&#10;&#10;Descrição gerada automaticamente">
            <a:extLst>
              <a:ext uri="{FF2B5EF4-FFF2-40B4-BE49-F238E27FC236}">
                <a16:creationId xmlns:a16="http://schemas.microsoft.com/office/drawing/2014/main" id="{874C99B5-A933-7967-8216-6B2B33233EFD}"/>
              </a:ext>
            </a:extLst>
          </p:cNvPr>
          <p:cNvPicPr>
            <a:picLocks noChangeAspect="1"/>
          </p:cNvPicPr>
          <p:nvPr/>
        </p:nvPicPr>
        <p:blipFill>
          <a:blip r:embed="rId8"/>
          <a:stretch>
            <a:fillRect/>
          </a:stretch>
        </p:blipFill>
        <p:spPr>
          <a:xfrm>
            <a:off x="6160594" y="3649064"/>
            <a:ext cx="1714500" cy="1220724"/>
          </a:xfrm>
          <a:prstGeom prst="rect">
            <a:avLst/>
          </a:prstGeom>
        </p:spPr>
      </p:pic>
    </p:spTree>
    <p:extLst>
      <p:ext uri="{BB962C8B-B14F-4D97-AF65-F5344CB8AC3E}">
        <p14:creationId xmlns:p14="http://schemas.microsoft.com/office/powerpoint/2010/main" val="2164617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855300" y="455027"/>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Resultados experimentais</a:t>
            </a:r>
            <a:endParaRPr dirty="0"/>
          </a:p>
        </p:txBody>
      </p:sp>
      <p:sp>
        <p:nvSpPr>
          <p:cNvPr id="165" name="Google Shape;165;p20"/>
          <p:cNvSpPr txBox="1">
            <a:spLocks noGrp="1"/>
          </p:cNvSpPr>
          <p:nvPr>
            <p:ph type="body" idx="1"/>
          </p:nvPr>
        </p:nvSpPr>
        <p:spPr>
          <a:xfrm>
            <a:off x="855300" y="1427872"/>
            <a:ext cx="2315700" cy="2870400"/>
          </a:xfrm>
          <a:prstGeom prst="rect">
            <a:avLst/>
          </a:prstGeom>
        </p:spPr>
        <p:txBody>
          <a:bodyPr spcFirstLastPara="1" wrap="square" lIns="0" tIns="0" rIns="0" bIns="0" anchor="t" anchorCtr="0">
            <a:noAutofit/>
          </a:bodyPr>
          <a:lstStyle/>
          <a:p>
            <a:pPr marL="0" indent="0">
              <a:buNone/>
            </a:pPr>
            <a:r>
              <a:rPr lang="pt-PT" sz="1800" b="1" dirty="0"/>
              <a:t>PPO </a:t>
            </a:r>
            <a:r>
              <a:rPr lang="pt-PT" sz="1800" b="1" dirty="0" err="1"/>
              <a:t>default</a:t>
            </a:r>
            <a:r>
              <a:rPr lang="pt-PT" sz="1800" b="1" dirty="0"/>
              <a:t> x </a:t>
            </a:r>
          </a:p>
          <a:p>
            <a:pPr marL="0" indent="0">
              <a:buNone/>
            </a:pPr>
            <a:r>
              <a:rPr lang="pt-PT" sz="1800" b="1" dirty="0"/>
              <a:t>PPO </a:t>
            </a:r>
            <a:r>
              <a:rPr lang="pt-PT" sz="1800" b="1" dirty="0" err="1"/>
              <a:t>customized</a:t>
            </a:r>
            <a:endParaRPr lang="pt-PT" sz="1800" b="1" dirty="0"/>
          </a:p>
          <a:p>
            <a:pPr marL="0" lvl="0" indent="0" algn="l" rtl="0">
              <a:spcBef>
                <a:spcPts val="0"/>
              </a:spcBef>
              <a:spcAft>
                <a:spcPts val="0"/>
              </a:spcAft>
              <a:buNone/>
            </a:pPr>
            <a:endParaRPr lang="pt-PT" b="1" dirty="0"/>
          </a:p>
        </p:txBody>
      </p:sp>
      <p:sp>
        <p:nvSpPr>
          <p:cNvPr id="166" name="Google Shape;166;p20"/>
          <p:cNvSpPr txBox="1">
            <a:spLocks noGrp="1"/>
          </p:cNvSpPr>
          <p:nvPr>
            <p:ph type="body" idx="2"/>
          </p:nvPr>
        </p:nvSpPr>
        <p:spPr>
          <a:xfrm>
            <a:off x="855300" y="2608980"/>
            <a:ext cx="2315700" cy="28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PT" b="1" dirty="0"/>
              <a:t>PPO </a:t>
            </a:r>
            <a:r>
              <a:rPr lang="pt-PT" b="1" dirty="0" err="1"/>
              <a:t>default</a:t>
            </a:r>
            <a:r>
              <a:rPr lang="pt-PT" b="1" dirty="0"/>
              <a:t> x </a:t>
            </a:r>
          </a:p>
          <a:p>
            <a:pPr marL="0" lvl="0" indent="0" algn="l" rtl="0">
              <a:spcBef>
                <a:spcPts val="0"/>
              </a:spcBef>
              <a:spcAft>
                <a:spcPts val="0"/>
              </a:spcAft>
              <a:buNone/>
            </a:pPr>
            <a:r>
              <a:rPr lang="pt-PT" b="1" dirty="0"/>
              <a:t>PPO </a:t>
            </a:r>
            <a:r>
              <a:rPr lang="pt-PT" b="1" dirty="0" err="1"/>
              <a:t>hyperparams</a:t>
            </a:r>
            <a:endParaRPr lang="pt-PT" b="1" dirty="0"/>
          </a:p>
          <a:p>
            <a:pPr marL="0" lvl="0" indent="0" algn="l" rtl="0">
              <a:spcBef>
                <a:spcPts val="0"/>
              </a:spcBef>
              <a:spcAft>
                <a:spcPts val="0"/>
              </a:spcAft>
              <a:buNone/>
            </a:pPr>
            <a:endParaRPr lang="pt-PT" b="1" dirty="0"/>
          </a:p>
        </p:txBody>
      </p:sp>
      <p:sp>
        <p:nvSpPr>
          <p:cNvPr id="167" name="Google Shape;167;p20"/>
          <p:cNvSpPr txBox="1">
            <a:spLocks noGrp="1"/>
          </p:cNvSpPr>
          <p:nvPr>
            <p:ph type="body" idx="3"/>
          </p:nvPr>
        </p:nvSpPr>
        <p:spPr>
          <a:xfrm>
            <a:off x="855300" y="3866272"/>
            <a:ext cx="2315700" cy="28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pt-PT" b="1" dirty="0"/>
              <a:t>A2C </a:t>
            </a:r>
            <a:r>
              <a:rPr lang="pt-PT" b="1" dirty="0" err="1"/>
              <a:t>default</a:t>
            </a:r>
            <a:r>
              <a:rPr lang="pt-PT" b="1" dirty="0"/>
              <a:t> x</a:t>
            </a:r>
          </a:p>
          <a:p>
            <a:pPr marL="0" lvl="0" indent="0" algn="l" rtl="0">
              <a:spcBef>
                <a:spcPts val="0"/>
              </a:spcBef>
              <a:spcAft>
                <a:spcPts val="0"/>
              </a:spcAft>
              <a:buNone/>
            </a:pPr>
            <a:r>
              <a:rPr lang="pt-PT" b="1" dirty="0"/>
              <a:t>A2C </a:t>
            </a:r>
            <a:r>
              <a:rPr lang="pt-PT" b="1" dirty="0" err="1"/>
              <a:t>customized</a:t>
            </a:r>
            <a:endParaRPr b="1" dirty="0"/>
          </a:p>
          <a:p>
            <a:pPr marL="0" lvl="0" indent="0" algn="l" rtl="0">
              <a:spcBef>
                <a:spcPts val="1000"/>
              </a:spcBef>
              <a:spcAft>
                <a:spcPts val="1000"/>
              </a:spcAft>
              <a:buNone/>
            </a:pPr>
            <a:endParaRPr dirty="0"/>
          </a:p>
        </p:txBody>
      </p:sp>
      <p:sp>
        <p:nvSpPr>
          <p:cNvPr id="168" name="Google Shape;168;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Imagem 2" descr="Uma imagem com Gráfico, file, texto&#10;&#10;Descrição gerada automaticamente">
            <a:extLst>
              <a:ext uri="{FF2B5EF4-FFF2-40B4-BE49-F238E27FC236}">
                <a16:creationId xmlns:a16="http://schemas.microsoft.com/office/drawing/2014/main" id="{02FE18E0-2EA2-6304-32D8-35BBE9AFE2AF}"/>
              </a:ext>
            </a:extLst>
          </p:cNvPr>
          <p:cNvPicPr>
            <a:picLocks noChangeAspect="1"/>
          </p:cNvPicPr>
          <p:nvPr/>
        </p:nvPicPr>
        <p:blipFill>
          <a:blip r:embed="rId3"/>
          <a:stretch>
            <a:fillRect/>
          </a:stretch>
        </p:blipFill>
        <p:spPr>
          <a:xfrm>
            <a:off x="3259704" y="1203257"/>
            <a:ext cx="2426722" cy="1161992"/>
          </a:xfrm>
          <a:prstGeom prst="rect">
            <a:avLst/>
          </a:prstGeom>
        </p:spPr>
      </p:pic>
      <p:pic>
        <p:nvPicPr>
          <p:cNvPr id="5" name="Imagem 4" descr="Uma imagem com file, Gráfico, Tipo de letra, texto&#10;&#10;Descrição gerada automaticamente">
            <a:extLst>
              <a:ext uri="{FF2B5EF4-FFF2-40B4-BE49-F238E27FC236}">
                <a16:creationId xmlns:a16="http://schemas.microsoft.com/office/drawing/2014/main" id="{B9946C97-D10C-5251-C452-5E6B6A3DAD35}"/>
              </a:ext>
            </a:extLst>
          </p:cNvPr>
          <p:cNvPicPr>
            <a:picLocks noChangeAspect="1"/>
          </p:cNvPicPr>
          <p:nvPr/>
        </p:nvPicPr>
        <p:blipFill>
          <a:blip r:embed="rId4"/>
          <a:stretch>
            <a:fillRect/>
          </a:stretch>
        </p:blipFill>
        <p:spPr>
          <a:xfrm>
            <a:off x="3259705" y="2442947"/>
            <a:ext cx="2393384" cy="1130403"/>
          </a:xfrm>
          <a:prstGeom prst="rect">
            <a:avLst/>
          </a:prstGeom>
        </p:spPr>
      </p:pic>
      <p:pic>
        <p:nvPicPr>
          <p:cNvPr id="7" name="Imagem 6" descr="Uma imagem com Gráfico, texto, file, captura de ecrã&#10;&#10;Descrição gerada automaticamente">
            <a:extLst>
              <a:ext uri="{FF2B5EF4-FFF2-40B4-BE49-F238E27FC236}">
                <a16:creationId xmlns:a16="http://schemas.microsoft.com/office/drawing/2014/main" id="{335A2E7E-6F36-E159-7CB3-27851647C8D2}"/>
              </a:ext>
            </a:extLst>
          </p:cNvPr>
          <p:cNvPicPr>
            <a:picLocks noChangeAspect="1"/>
          </p:cNvPicPr>
          <p:nvPr/>
        </p:nvPicPr>
        <p:blipFill>
          <a:blip r:embed="rId5"/>
          <a:stretch>
            <a:fillRect/>
          </a:stretch>
        </p:blipFill>
        <p:spPr>
          <a:xfrm>
            <a:off x="3220300" y="3670206"/>
            <a:ext cx="2426723" cy="1167104"/>
          </a:xfrm>
          <a:prstGeom prst="rect">
            <a:avLst/>
          </a:prstGeom>
        </p:spPr>
      </p:pic>
      <p:pic>
        <p:nvPicPr>
          <p:cNvPr id="8" name="Imagem 7" descr="Uma imagem com texto, captura de ecrã, Tipo de letra, número&#10;&#10;Descrição gerada automaticamente">
            <a:extLst>
              <a:ext uri="{FF2B5EF4-FFF2-40B4-BE49-F238E27FC236}">
                <a16:creationId xmlns:a16="http://schemas.microsoft.com/office/drawing/2014/main" id="{049F50C2-9C55-C113-7AA9-09D2C60D5702}"/>
              </a:ext>
            </a:extLst>
          </p:cNvPr>
          <p:cNvPicPr>
            <a:picLocks noChangeAspect="1"/>
          </p:cNvPicPr>
          <p:nvPr/>
        </p:nvPicPr>
        <p:blipFill rotWithShape="1">
          <a:blip r:embed="rId6"/>
          <a:srcRect t="4292" b="1"/>
          <a:stretch/>
        </p:blipFill>
        <p:spPr>
          <a:xfrm>
            <a:off x="6497194" y="1427872"/>
            <a:ext cx="2257740" cy="1595554"/>
          </a:xfrm>
          <a:prstGeom prst="rect">
            <a:avLst/>
          </a:prstGeom>
        </p:spPr>
      </p:pic>
    </p:spTree>
  </p:cSld>
  <p:clrMapOvr>
    <a:masterClrMapping/>
  </p:clrMapOvr>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650</Words>
  <Application>Microsoft Office PowerPoint</Application>
  <PresentationFormat>Apresentação no Ecrã (16:9)</PresentationFormat>
  <Paragraphs>71</Paragraphs>
  <Slides>10</Slides>
  <Notes>9</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10</vt:i4>
      </vt:variant>
    </vt:vector>
  </HeadingPairs>
  <TitlesOfParts>
    <vt:vector size="14" baseType="lpstr">
      <vt:lpstr>Titillium Web</vt:lpstr>
      <vt:lpstr>Arial</vt:lpstr>
      <vt:lpstr>Calibri</vt:lpstr>
      <vt:lpstr>Donalbain template</vt:lpstr>
      <vt:lpstr>Customizing OpenAi environment</vt:lpstr>
      <vt:lpstr>Descrição do ambiente</vt:lpstr>
      <vt:lpstr>Descrição do ambiente</vt:lpstr>
      <vt:lpstr>Mudanças no ambiente</vt:lpstr>
      <vt:lpstr>Algoritmos de RL escolhidos</vt:lpstr>
      <vt:lpstr>Resultados experimentais</vt:lpstr>
      <vt:lpstr>Resultados experimentais</vt:lpstr>
      <vt:lpstr>Resultados experimentais</vt:lpstr>
      <vt:lpstr>Resultados experimentais</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Customizing OpenAi environment</dc:title>
  <dc:creator>JoaoSilva</dc:creator>
  <cp:lastModifiedBy>MrJohnnyPT- Clash Royale</cp:lastModifiedBy>
  <cp:revision>1</cp:revision>
  <dcterms:modified xsi:type="dcterms:W3CDTF">2023-12-15T14:30:25Z</dcterms:modified>
</cp:coreProperties>
</file>