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514e522e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7514e522e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7514e522e0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7514e522e0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7514e522e0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7514e522e0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7514e522e0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7514e522e0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514e522e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7514e522e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7514e522e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7514e522e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7514e522e0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514e522e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629e8048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7629e8048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629e804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629e804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7629e804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7629e804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514e522e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514e522e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7629e8048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7629e8048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7629e8048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7629e8048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629e8048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7629e8048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629e8048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7629e8048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7629e8048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7629e8048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7514e522e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7514e522e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514e522e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514e522e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514e522e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514e522e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514e522e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514e522e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7514e522e0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7514e522e0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7514e522e0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7514e522e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514e522e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7514e522e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7514e522e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7514e522e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Clase #2</a:t>
            </a:r>
            <a:endParaRPr/>
          </a:p>
          <a:p>
            <a:pPr indent="0" lvl="0" marL="0" rtl="0" algn="l">
              <a:spcBef>
                <a:spcPts val="0"/>
              </a:spcBef>
              <a:spcAft>
                <a:spcPts val="0"/>
              </a:spcAft>
              <a:buNone/>
            </a:pPr>
            <a:r>
              <a:rPr lang="es"/>
              <a:t>IDEs y Variables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Ing. Edwin Fernando Torrado Arenas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Estrategias de aprendizaje para Java</a:t>
            </a:r>
            <a:endParaRPr/>
          </a:p>
        </p:txBody>
      </p:sp>
      <p:sp>
        <p:nvSpPr>
          <p:cNvPr id="193" name="Google Shape;193;p22"/>
          <p:cNvSpPr txBox="1"/>
          <p:nvPr>
            <p:ph idx="1" type="body"/>
          </p:nvPr>
        </p:nvSpPr>
        <p:spPr>
          <a:xfrm>
            <a:off x="1297500" y="1014550"/>
            <a:ext cx="7644600" cy="389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200">
                <a:latin typeface="Roboto"/>
                <a:ea typeface="Roboto"/>
                <a:cs typeface="Roboto"/>
                <a:sym typeface="Roboto"/>
              </a:rPr>
              <a:t>Cometer errores rápido</a:t>
            </a:r>
            <a:endParaRPr sz="1200">
              <a:latin typeface="Roboto"/>
              <a:ea typeface="Roboto"/>
              <a:cs typeface="Roboto"/>
              <a:sym typeface="Roboto"/>
            </a:endParaRPr>
          </a:p>
          <a:p>
            <a:pPr indent="0" lvl="0" marL="0" rtl="0" algn="l">
              <a:spcBef>
                <a:spcPts val="1100"/>
              </a:spcBef>
              <a:spcAft>
                <a:spcPts val="0"/>
              </a:spcAft>
              <a:buNone/>
            </a:pPr>
            <a:r>
              <a:rPr lang="es" sz="1200">
                <a:latin typeface="Roboto"/>
                <a:ea typeface="Roboto"/>
                <a:cs typeface="Roboto"/>
                <a:sym typeface="Roboto"/>
              </a:rPr>
              <a:t>Será muy común cometer errores mientras aprendemos el lenguaje. No somos expertos aún en el tema y mucho menos memorizamos el contenido mientras lo vamos cubriendo. Sin embargo es importante identificar en lo que hemos fallado y no dedicar demasiado tiempo a un problema sin buscar otros recursos.</a:t>
            </a:r>
            <a:endParaRPr sz="1200">
              <a:latin typeface="Roboto"/>
              <a:ea typeface="Roboto"/>
              <a:cs typeface="Roboto"/>
              <a:sym typeface="Roboto"/>
            </a:endParaRPr>
          </a:p>
          <a:p>
            <a:pPr indent="0" lvl="0" marL="0" rtl="0" algn="l">
              <a:spcBef>
                <a:spcPts val="1100"/>
              </a:spcBef>
              <a:spcAft>
                <a:spcPts val="0"/>
              </a:spcAft>
              <a:buNone/>
            </a:pPr>
            <a:r>
              <a:rPr lang="es" sz="1200">
                <a:latin typeface="Roboto"/>
                <a:ea typeface="Roboto"/>
                <a:cs typeface="Roboto"/>
                <a:sym typeface="Roboto"/>
              </a:rPr>
              <a:t>Fracasar temprano</a:t>
            </a:r>
            <a:endParaRPr sz="1200">
              <a:latin typeface="Roboto"/>
              <a:ea typeface="Roboto"/>
              <a:cs typeface="Roboto"/>
              <a:sym typeface="Roboto"/>
            </a:endParaRPr>
          </a:p>
          <a:p>
            <a:pPr indent="0" lvl="0" marL="0" rtl="0" algn="l">
              <a:spcBef>
                <a:spcPts val="1100"/>
              </a:spcBef>
              <a:spcAft>
                <a:spcPts val="0"/>
              </a:spcAft>
              <a:buNone/>
            </a:pPr>
            <a:r>
              <a:rPr lang="es" sz="1200">
                <a:latin typeface="Roboto"/>
                <a:ea typeface="Roboto"/>
                <a:cs typeface="Roboto"/>
                <a:sym typeface="Roboto"/>
              </a:rPr>
              <a:t>Tú mismo te darás cuenta que al estar codificando eventualmente nuestro código se volverá más extenso. No esperes demasiado para probar tu código. Es más rápido y fácil reconocer y corregir un error mientras creamos la solución parte por parte a hacerlo una sola vez al final de nuestro desarrollo.</a:t>
            </a:r>
            <a:endParaRPr sz="1200">
              <a:latin typeface="Roboto"/>
              <a:ea typeface="Roboto"/>
              <a:cs typeface="Roboto"/>
              <a:sym typeface="Roboto"/>
            </a:endParaRPr>
          </a:p>
          <a:p>
            <a:pPr indent="0" lvl="0" marL="0" rtl="0" algn="l">
              <a:spcBef>
                <a:spcPts val="1100"/>
              </a:spcBef>
              <a:spcAft>
                <a:spcPts val="0"/>
              </a:spcAft>
              <a:buNone/>
            </a:pPr>
            <a:r>
              <a:rPr lang="es" sz="1200">
                <a:latin typeface="Roboto"/>
                <a:ea typeface="Roboto"/>
                <a:cs typeface="Roboto"/>
                <a:sym typeface="Roboto"/>
              </a:rPr>
              <a:t>Fallar constantemente</a:t>
            </a:r>
            <a:endParaRPr sz="1200">
              <a:latin typeface="Roboto"/>
              <a:ea typeface="Roboto"/>
              <a:cs typeface="Roboto"/>
              <a:sym typeface="Roboto"/>
            </a:endParaRPr>
          </a:p>
          <a:p>
            <a:pPr indent="0" lvl="0" marL="0" rtl="0" algn="l">
              <a:spcBef>
                <a:spcPts val="1100"/>
              </a:spcBef>
              <a:spcAft>
                <a:spcPts val="0"/>
              </a:spcAft>
              <a:buNone/>
            </a:pPr>
            <a:r>
              <a:rPr lang="es" sz="1200">
                <a:latin typeface="Roboto"/>
                <a:ea typeface="Roboto"/>
                <a:cs typeface="Roboto"/>
                <a:sym typeface="Roboto"/>
              </a:rPr>
              <a:t>Si evitas correr riesgos o experimentar en busca de posibles errores, no podrás identificarlos rápidamente sin práctica, y perderás la oportunidad de obtener un verdadero conocimiento. Al aprender Java, reconocemos nuestros propios errores, lo que facilita y acelera su corrección cuando se vuelven a presentar en el futuro.</a:t>
            </a:r>
            <a:endParaRPr sz="1200">
              <a:latin typeface="Roboto"/>
              <a:ea typeface="Roboto"/>
              <a:cs typeface="Roboto"/>
              <a:sym typeface="Roboto"/>
            </a:endParaRPr>
          </a:p>
          <a:p>
            <a:pPr indent="0" lvl="0" marL="0" rtl="0" algn="l">
              <a:spcBef>
                <a:spcPts val="1100"/>
              </a:spcBef>
              <a:spcAft>
                <a:spcPts val="0"/>
              </a:spcAft>
              <a:buNone/>
            </a:pPr>
            <a:r>
              <a:t/>
            </a:r>
            <a:endParaRPr sz="1200">
              <a:latin typeface="Roboto"/>
              <a:ea typeface="Roboto"/>
              <a:cs typeface="Roboto"/>
              <a:sym typeface="Roboto"/>
            </a:endParaRPr>
          </a:p>
          <a:p>
            <a:pPr indent="0" lvl="0" marL="0" rtl="0" algn="l">
              <a:spcBef>
                <a:spcPts val="11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Variables</a:t>
            </a:r>
            <a:endParaRPr/>
          </a:p>
        </p:txBody>
      </p:sp>
      <p:sp>
        <p:nvSpPr>
          <p:cNvPr id="199" name="Google Shape;199;p23"/>
          <p:cNvSpPr txBox="1"/>
          <p:nvPr>
            <p:ph idx="1" type="body"/>
          </p:nvPr>
        </p:nvSpPr>
        <p:spPr>
          <a:xfrm>
            <a:off x="1297500" y="1014550"/>
            <a:ext cx="7275000" cy="38223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 sz="1200">
                <a:latin typeface="Roboto"/>
                <a:ea typeface="Roboto"/>
                <a:cs typeface="Roboto"/>
                <a:sym typeface="Roboto"/>
              </a:rPr>
              <a:t>Una variable en Java es un contenedor que almacena información que puede cambiar durante la ejecución del programa. La variable está asociada a un tipo de dato que define el tipo de valor que puede almacenar, como números enteros, decimales, caracteres, entre otros. Las variables tienen un nombre único que se utiliza para hacer referencia a ellas dentro del código y pueden ser inicializadas con un valor específico al momento de su declaración o más adelante en el programa.</a:t>
            </a:r>
            <a:endParaRPr sz="1200">
              <a:latin typeface="Roboto"/>
              <a:ea typeface="Roboto"/>
              <a:cs typeface="Roboto"/>
              <a:sym typeface="Roboto"/>
            </a:endParaRPr>
          </a:p>
          <a:p>
            <a:pPr indent="-299085" lvl="0" marL="457200" rtl="0" algn="l">
              <a:lnSpc>
                <a:spcPct val="150000"/>
              </a:lnSpc>
              <a:spcBef>
                <a:spcPts val="1200"/>
              </a:spcBef>
              <a:spcAft>
                <a:spcPts val="0"/>
              </a:spcAft>
              <a:buClr>
                <a:schemeClr val="lt1"/>
              </a:buClr>
              <a:buSzPct val="100000"/>
              <a:buFont typeface="Roboto"/>
              <a:buChar char="●"/>
            </a:pPr>
            <a:r>
              <a:rPr lang="es" sz="1200" u="sng">
                <a:latin typeface="Roboto"/>
                <a:ea typeface="Roboto"/>
                <a:cs typeface="Roboto"/>
                <a:sym typeface="Roboto"/>
              </a:rPr>
              <a:t>Nombres claros y descriptivos:</a:t>
            </a:r>
            <a:r>
              <a:rPr lang="es" sz="1200">
                <a:latin typeface="Roboto"/>
                <a:ea typeface="Roboto"/>
                <a:cs typeface="Roboto"/>
                <a:sym typeface="Roboto"/>
              </a:rPr>
              <a:t> Elige nombres que reflejen claramente el propósito y la función de la variable en el programa. Evita nombres ambiguos o confusos.</a:t>
            </a:r>
            <a:endParaRPr sz="1200">
              <a:latin typeface="Roboto"/>
              <a:ea typeface="Roboto"/>
              <a:cs typeface="Roboto"/>
              <a:sym typeface="Roboto"/>
            </a:endParaRPr>
          </a:p>
          <a:p>
            <a:pPr indent="-299085" lvl="0" marL="457200" rtl="0" algn="l">
              <a:lnSpc>
                <a:spcPct val="150000"/>
              </a:lnSpc>
              <a:spcBef>
                <a:spcPts val="0"/>
              </a:spcBef>
              <a:spcAft>
                <a:spcPts val="0"/>
              </a:spcAft>
              <a:buClr>
                <a:schemeClr val="lt1"/>
              </a:buClr>
              <a:buSzPct val="100000"/>
              <a:buFont typeface="Roboto"/>
              <a:buChar char="●"/>
            </a:pPr>
            <a:r>
              <a:rPr lang="es" sz="1200" u="sng">
                <a:latin typeface="Roboto"/>
                <a:ea typeface="Roboto"/>
                <a:cs typeface="Roboto"/>
                <a:sym typeface="Roboto"/>
              </a:rPr>
              <a:t>Sigue las convenciones de nomenclatura:</a:t>
            </a:r>
            <a:r>
              <a:rPr lang="es" sz="1200">
                <a:latin typeface="Roboto"/>
                <a:ea typeface="Roboto"/>
                <a:cs typeface="Roboto"/>
                <a:sym typeface="Roboto"/>
              </a:rPr>
              <a:t> Adhiérete a las convenciones de nomenclatura de Java, como empezar los nombres de variables con minúsculas y utilizar formato de </a:t>
            </a:r>
            <a:r>
              <a:rPr i="1" lang="es" sz="1200">
                <a:latin typeface="Roboto"/>
                <a:ea typeface="Roboto"/>
                <a:cs typeface="Roboto"/>
                <a:sym typeface="Roboto"/>
              </a:rPr>
              <a:t>CamelCase</a:t>
            </a:r>
            <a:r>
              <a:rPr lang="es" sz="1200">
                <a:latin typeface="Roboto"/>
                <a:ea typeface="Roboto"/>
                <a:cs typeface="Roboto"/>
                <a:sym typeface="Roboto"/>
              </a:rPr>
              <a:t> para nombres compuestos.</a:t>
            </a:r>
            <a:endParaRPr sz="1200">
              <a:latin typeface="Roboto"/>
              <a:ea typeface="Roboto"/>
              <a:cs typeface="Roboto"/>
              <a:sym typeface="Roboto"/>
            </a:endParaRPr>
          </a:p>
          <a:p>
            <a:pPr indent="-299085" lvl="0" marL="457200" rtl="0" algn="l">
              <a:lnSpc>
                <a:spcPct val="150000"/>
              </a:lnSpc>
              <a:spcBef>
                <a:spcPts val="0"/>
              </a:spcBef>
              <a:spcAft>
                <a:spcPts val="0"/>
              </a:spcAft>
              <a:buClr>
                <a:schemeClr val="lt1"/>
              </a:buClr>
              <a:buSzPct val="100000"/>
              <a:buFont typeface="Roboto"/>
              <a:buChar char="●"/>
            </a:pPr>
            <a:r>
              <a:rPr lang="es" sz="1200" u="sng">
                <a:latin typeface="Roboto"/>
                <a:ea typeface="Roboto"/>
                <a:cs typeface="Roboto"/>
                <a:sym typeface="Roboto"/>
              </a:rPr>
              <a:t>Declaración y asignación por separado:</a:t>
            </a:r>
            <a:r>
              <a:rPr lang="es" sz="1200">
                <a:latin typeface="Roboto"/>
                <a:ea typeface="Roboto"/>
                <a:cs typeface="Roboto"/>
                <a:sym typeface="Roboto"/>
              </a:rPr>
              <a:t> Declara tus variables cerca de donde se van a utilizar y </a:t>
            </a:r>
            <a:r>
              <a:rPr lang="es" sz="1200">
                <a:latin typeface="Roboto"/>
                <a:ea typeface="Roboto"/>
                <a:cs typeface="Roboto"/>
                <a:sym typeface="Roboto"/>
              </a:rPr>
              <a:t>asignarles</a:t>
            </a:r>
            <a:r>
              <a:rPr lang="es" sz="1200">
                <a:latin typeface="Roboto"/>
                <a:ea typeface="Roboto"/>
                <a:cs typeface="Roboto"/>
                <a:sym typeface="Roboto"/>
              </a:rPr>
              <a:t> un valor en un paso separado para mejorar la claridad del código.</a:t>
            </a:r>
            <a:endParaRPr sz="1200">
              <a:latin typeface="Roboto"/>
              <a:ea typeface="Roboto"/>
              <a:cs typeface="Roboto"/>
              <a:sym typeface="Roboto"/>
            </a:endParaRPr>
          </a:p>
          <a:p>
            <a:pPr indent="-299085" lvl="0" marL="457200" rtl="0" algn="l">
              <a:lnSpc>
                <a:spcPct val="150000"/>
              </a:lnSpc>
              <a:spcBef>
                <a:spcPts val="0"/>
              </a:spcBef>
              <a:spcAft>
                <a:spcPts val="0"/>
              </a:spcAft>
              <a:buClr>
                <a:schemeClr val="lt1"/>
              </a:buClr>
              <a:buSzPct val="100000"/>
              <a:buFont typeface="Roboto"/>
              <a:buChar char="●"/>
            </a:pPr>
            <a:r>
              <a:rPr lang="es" sz="1200" u="sng">
                <a:latin typeface="Roboto"/>
                <a:ea typeface="Roboto"/>
                <a:cs typeface="Roboto"/>
                <a:sym typeface="Roboto"/>
              </a:rPr>
              <a:t>Inicialización adecuada:</a:t>
            </a:r>
            <a:r>
              <a:rPr lang="es" sz="1200">
                <a:latin typeface="Roboto"/>
                <a:ea typeface="Roboto"/>
                <a:cs typeface="Roboto"/>
                <a:sym typeface="Roboto"/>
              </a:rPr>
              <a:t> Siempre inicializa </a:t>
            </a:r>
            <a:r>
              <a:rPr lang="es" sz="1200">
                <a:latin typeface="Roboto"/>
                <a:ea typeface="Roboto"/>
                <a:cs typeface="Roboto"/>
                <a:sym typeface="Roboto"/>
              </a:rPr>
              <a:t>sus</a:t>
            </a:r>
            <a:r>
              <a:rPr lang="es" sz="1200">
                <a:latin typeface="Roboto"/>
                <a:ea typeface="Roboto"/>
                <a:cs typeface="Roboto"/>
                <a:sym typeface="Roboto"/>
              </a:rPr>
              <a:t> variables antes de usarlas para evitar errores. Esto es especialmente importante para variables locales que no tienen un valor predeterminado.</a:t>
            </a:r>
            <a:endParaRPr sz="1200">
              <a:latin typeface="Roboto"/>
              <a:ea typeface="Roboto"/>
              <a:cs typeface="Roboto"/>
              <a:sym typeface="Roboto"/>
            </a:endParaRPr>
          </a:p>
          <a:p>
            <a:pPr indent="-299085" lvl="0" marL="457200" rtl="0" algn="l">
              <a:lnSpc>
                <a:spcPct val="150000"/>
              </a:lnSpc>
              <a:spcBef>
                <a:spcPts val="0"/>
              </a:spcBef>
              <a:spcAft>
                <a:spcPts val="0"/>
              </a:spcAft>
              <a:buClr>
                <a:schemeClr val="lt1"/>
              </a:buClr>
              <a:buSzPct val="100000"/>
              <a:buFont typeface="Roboto"/>
              <a:buChar char="●"/>
            </a:pPr>
            <a:r>
              <a:rPr lang="es" sz="1200" u="sng">
                <a:latin typeface="Roboto"/>
                <a:ea typeface="Roboto"/>
                <a:cs typeface="Roboto"/>
                <a:sym typeface="Roboto"/>
              </a:rPr>
              <a:t>Controla el alcance:</a:t>
            </a:r>
            <a:r>
              <a:rPr lang="es" sz="1200">
                <a:latin typeface="Roboto"/>
                <a:ea typeface="Roboto"/>
                <a:cs typeface="Roboto"/>
                <a:sym typeface="Roboto"/>
              </a:rPr>
              <a:t> Limita el alcance de tus variables tanto como sea posible. </a:t>
            </a:r>
            <a:r>
              <a:rPr lang="es" sz="1200">
                <a:latin typeface="Roboto"/>
                <a:ea typeface="Roboto"/>
                <a:cs typeface="Roboto"/>
                <a:sym typeface="Roboto"/>
              </a:rPr>
              <a:t>Declararlas</a:t>
            </a:r>
            <a:r>
              <a:rPr lang="es" sz="1200">
                <a:latin typeface="Roboto"/>
                <a:ea typeface="Roboto"/>
                <a:cs typeface="Roboto"/>
                <a:sym typeface="Roboto"/>
              </a:rPr>
              <a:t> en el bloque más interno donde se necesiten y evita variables globales siempre que sea posible.</a:t>
            </a:r>
            <a:endParaRPr sz="1200">
              <a:latin typeface="Roboto"/>
              <a:ea typeface="Roboto"/>
              <a:cs typeface="Roboto"/>
              <a:sym typeface="Roboto"/>
            </a:endParaRPr>
          </a:p>
          <a:p>
            <a:pPr indent="0" lvl="0" marL="0" rtl="0" algn="just">
              <a:spcBef>
                <a:spcPts val="0"/>
              </a:spcBef>
              <a:spcAft>
                <a:spcPts val="1200"/>
              </a:spcAft>
              <a:buNone/>
            </a:pPr>
            <a:r>
              <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Declaración de variables</a:t>
            </a:r>
            <a:endParaRPr/>
          </a:p>
        </p:txBody>
      </p:sp>
      <p:sp>
        <p:nvSpPr>
          <p:cNvPr id="205" name="Google Shape;205;p24"/>
          <p:cNvSpPr txBox="1"/>
          <p:nvPr>
            <p:ph idx="1" type="body"/>
          </p:nvPr>
        </p:nvSpPr>
        <p:spPr>
          <a:xfrm>
            <a:off x="1297500" y="1203300"/>
            <a:ext cx="7550400" cy="36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latin typeface="Roboto"/>
                <a:ea typeface="Roboto"/>
                <a:cs typeface="Roboto"/>
                <a:sym typeface="Roboto"/>
              </a:rPr>
              <a:t>Cada vez que inicializamos una variable, es necesario declarar su tipo. Esto se hace para mejorar tanto la velocidad como la seguridad del programa. En cuanto a la velocidad, al especificar el tipo durante la inicialización, Java puede asignar la cantidad adecuada de memoria, ya que todas las variables del mismo tipo requieren la misma cantidad de memoria. Por otro lado, contribuye a la seguridad del código, ya que si intentamos asignar un valor de tipo incorrecto a una variable, se generará un error incluso antes de ejecutar el código. Esto nos permite detectar errores previamente, evitando potenciales fallos durante la ejecución del programa.</a:t>
            </a:r>
            <a:endParaRPr sz="1200">
              <a:latin typeface="Roboto"/>
              <a:ea typeface="Roboto"/>
              <a:cs typeface="Roboto"/>
              <a:sym typeface="Roboto"/>
            </a:endParaRPr>
          </a:p>
          <a:p>
            <a:pPr indent="0" lvl="0" marL="0" rtl="0" algn="l">
              <a:spcBef>
                <a:spcPts val="1200"/>
              </a:spcBef>
              <a:spcAft>
                <a:spcPts val="0"/>
              </a:spcAft>
              <a:buNone/>
            </a:pPr>
            <a:r>
              <a:rPr lang="es" sz="1200">
                <a:latin typeface="Roboto"/>
                <a:ea typeface="Roboto"/>
                <a:cs typeface="Roboto"/>
                <a:sym typeface="Roboto"/>
              </a:rPr>
              <a:t>La convención para declarar una variable en Java es: tipo nombreVariable;.</a:t>
            </a:r>
            <a:endParaRPr sz="1200">
              <a:latin typeface="Roboto"/>
              <a:ea typeface="Roboto"/>
              <a:cs typeface="Roboto"/>
              <a:sym typeface="Roboto"/>
            </a:endParaRPr>
          </a:p>
          <a:p>
            <a:pPr indent="0" lvl="0" marL="0" rtl="0" algn="l">
              <a:spcBef>
                <a:spcPts val="1100"/>
              </a:spcBef>
              <a:spcAft>
                <a:spcPts val="0"/>
              </a:spcAft>
              <a:buNone/>
            </a:pPr>
            <a:r>
              <a:rPr lang="es" sz="1200">
                <a:latin typeface="Roboto"/>
                <a:ea typeface="Roboto"/>
                <a:cs typeface="Roboto"/>
                <a:sym typeface="Roboto"/>
              </a:rPr>
              <a:t>Para asignar un valor a una variable, se utiliza: nombreVariable = valor;</a:t>
            </a:r>
            <a:endParaRPr sz="1200">
              <a:latin typeface="Roboto"/>
              <a:ea typeface="Roboto"/>
              <a:cs typeface="Roboto"/>
              <a:sym typeface="Roboto"/>
            </a:endParaRPr>
          </a:p>
          <a:p>
            <a:pPr indent="0" lvl="0" marL="0" rtl="0" algn="l">
              <a:spcBef>
                <a:spcPts val="1100"/>
              </a:spcBef>
              <a:spcAft>
                <a:spcPts val="1200"/>
              </a:spcAft>
              <a:buNone/>
            </a:pPr>
            <a:r>
              <a:t/>
            </a:r>
            <a:endParaRPr sz="12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1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25"/>
          <p:cNvSpPr txBox="1"/>
          <p:nvPr>
            <p:ph idx="1" type="body"/>
          </p:nvPr>
        </p:nvSpPr>
        <p:spPr>
          <a:xfrm>
            <a:off x="1297500" y="715675"/>
            <a:ext cx="7038900" cy="42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Escritura de Variables en Java</a:t>
            </a:r>
            <a:endParaRPr/>
          </a:p>
          <a:p>
            <a:pPr indent="0" lvl="0" marL="0" rtl="0" algn="l">
              <a:spcBef>
                <a:spcPts val="1200"/>
              </a:spcBef>
              <a:spcAft>
                <a:spcPts val="0"/>
              </a:spcAft>
              <a:buNone/>
            </a:pPr>
            <a:r>
              <a:rPr lang="es"/>
              <a:t> Estructura: </a:t>
            </a:r>
            <a:endParaRPr/>
          </a:p>
          <a:p>
            <a:pPr indent="-311150" lvl="0" marL="457200" rtl="0" algn="l">
              <a:spcBef>
                <a:spcPts val="1200"/>
              </a:spcBef>
              <a:spcAft>
                <a:spcPts val="0"/>
              </a:spcAft>
              <a:buSzPts val="1300"/>
              <a:buChar char="-"/>
            </a:pPr>
            <a:r>
              <a:rPr lang="es"/>
              <a:t>Clases y métodos.</a:t>
            </a:r>
            <a:endParaRPr/>
          </a:p>
          <a:p>
            <a:pPr indent="-311150" lvl="0" marL="457200" rtl="0" algn="l">
              <a:spcBef>
                <a:spcPts val="0"/>
              </a:spcBef>
              <a:spcAft>
                <a:spcPts val="0"/>
              </a:spcAft>
              <a:buSzPts val="1300"/>
              <a:buChar char="-"/>
            </a:pPr>
            <a:r>
              <a:rPr lang="es"/>
              <a:t>Palabras reservadas (class, public, void, etc.).</a:t>
            </a:r>
            <a:endParaRPr/>
          </a:p>
          <a:p>
            <a:pPr indent="0" lvl="0" marL="0" rtl="0" algn="l">
              <a:spcBef>
                <a:spcPts val="1200"/>
              </a:spcBef>
              <a:spcAft>
                <a:spcPts val="0"/>
              </a:spcAft>
              <a:buNone/>
            </a:pPr>
            <a:r>
              <a:rPr lang="es"/>
              <a:t>Nomenclaturas:</a:t>
            </a:r>
            <a:endParaRPr/>
          </a:p>
          <a:p>
            <a:pPr indent="-311150" lvl="0" marL="457200" rtl="0" algn="l">
              <a:spcBef>
                <a:spcPts val="1200"/>
              </a:spcBef>
              <a:spcAft>
                <a:spcPts val="0"/>
              </a:spcAft>
              <a:buSzPts val="1300"/>
              <a:buChar char="-"/>
            </a:pPr>
            <a:r>
              <a:rPr lang="es" sz="1100">
                <a:latin typeface="Arial"/>
                <a:ea typeface="Arial"/>
                <a:cs typeface="Arial"/>
                <a:sym typeface="Arial"/>
              </a:rPr>
              <a:t>Clases: UpperCamelCase (Ejemplo: MiPrimeraClase)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 sz="1100">
                <a:latin typeface="Arial"/>
                <a:ea typeface="Arial"/>
                <a:cs typeface="Arial"/>
                <a:sym typeface="Arial"/>
              </a:rPr>
              <a:t>Métodos y variables: </a:t>
            </a:r>
            <a:r>
              <a:rPr lang="es" sz="950">
                <a:latin typeface="Courier New"/>
                <a:ea typeface="Courier New"/>
                <a:cs typeface="Courier New"/>
                <a:sym typeface="Courier New"/>
              </a:rPr>
              <a:t>lowerCamelCase</a:t>
            </a:r>
            <a:r>
              <a:rPr lang="es" sz="1100">
                <a:latin typeface="Arial"/>
                <a:ea typeface="Arial"/>
                <a:cs typeface="Arial"/>
                <a:sym typeface="Arial"/>
              </a:rPr>
              <a:t> (Ejemplo: </a:t>
            </a:r>
            <a:r>
              <a:rPr lang="es" sz="950">
                <a:latin typeface="Courier New"/>
                <a:ea typeface="Courier New"/>
                <a:cs typeface="Courier New"/>
                <a:sym typeface="Courier New"/>
              </a:rPr>
              <a:t>calcularTotal</a:t>
            </a:r>
            <a:r>
              <a:rPr lang="es"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 sz="1100">
                <a:latin typeface="Arial"/>
                <a:ea typeface="Arial"/>
                <a:cs typeface="Arial"/>
                <a:sym typeface="Arial"/>
              </a:rPr>
              <a:t>Constantes: </a:t>
            </a:r>
            <a:r>
              <a:rPr lang="es" sz="950">
                <a:latin typeface="Courier New"/>
                <a:ea typeface="Courier New"/>
                <a:cs typeface="Courier New"/>
                <a:sym typeface="Courier New"/>
              </a:rPr>
              <a:t>SCREAMING_SNAKE_CASE</a:t>
            </a:r>
            <a:r>
              <a:rPr lang="es" sz="1100">
                <a:latin typeface="Arial"/>
                <a:ea typeface="Arial"/>
                <a:cs typeface="Arial"/>
                <a:sym typeface="Arial"/>
              </a:rPr>
              <a:t> (Ejemplo: </a:t>
            </a:r>
            <a:r>
              <a:rPr lang="es" sz="950">
                <a:latin typeface="Courier New"/>
                <a:ea typeface="Courier New"/>
                <a:cs typeface="Courier New"/>
                <a:sym typeface="Courier New"/>
              </a:rPr>
              <a:t>VALOR_MAXIMO</a:t>
            </a:r>
            <a:r>
              <a:rPr lang="es"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rPr lang="es" sz="1100">
                <a:latin typeface="Arial"/>
                <a:ea typeface="Arial"/>
                <a:cs typeface="Arial"/>
                <a:sym typeface="Arial"/>
              </a:rPr>
              <a:t>Nombres adecuados:</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 sz="1100">
                <a:latin typeface="Arial"/>
                <a:ea typeface="Arial"/>
                <a:cs typeface="Arial"/>
                <a:sym typeface="Arial"/>
              </a:rPr>
              <a:t>Usar nombres descriptivos: </a:t>
            </a:r>
            <a:r>
              <a:rPr lang="es" sz="950">
                <a:latin typeface="Courier New"/>
                <a:ea typeface="Courier New"/>
                <a:cs typeface="Courier New"/>
                <a:sym typeface="Courier New"/>
              </a:rPr>
              <a:t>nombre</a:t>
            </a:r>
            <a:r>
              <a:rPr lang="es" sz="1100">
                <a:latin typeface="Arial"/>
                <a:ea typeface="Arial"/>
                <a:cs typeface="Arial"/>
                <a:sym typeface="Arial"/>
              </a:rPr>
              <a:t>, </a:t>
            </a:r>
            <a:r>
              <a:rPr lang="es" sz="950">
                <a:latin typeface="Courier New"/>
                <a:ea typeface="Courier New"/>
                <a:cs typeface="Courier New"/>
                <a:sym typeface="Courier New"/>
              </a:rPr>
              <a:t>numero</a:t>
            </a:r>
            <a:r>
              <a:rPr lang="es" sz="1100">
                <a:latin typeface="Arial"/>
                <a:ea typeface="Arial"/>
                <a:cs typeface="Arial"/>
                <a:sym typeface="Arial"/>
              </a:rPr>
              <a:t>, </a:t>
            </a:r>
            <a:r>
              <a:rPr lang="es" sz="950">
                <a:latin typeface="Courier New"/>
                <a:ea typeface="Courier New"/>
                <a:cs typeface="Courier New"/>
                <a:sym typeface="Courier New"/>
              </a:rPr>
              <a:t>total</a:t>
            </a:r>
            <a:r>
              <a:rPr lang="es" sz="1100">
                <a:latin typeface="Arial"/>
                <a:ea typeface="Arial"/>
                <a:cs typeface="Arial"/>
                <a:sym typeface="Arial"/>
              </a:rPr>
              <a: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 sz="1100">
                <a:latin typeface="Arial"/>
                <a:ea typeface="Arial"/>
                <a:cs typeface="Arial"/>
                <a:sym typeface="Arial"/>
              </a:rPr>
              <a:t>No usar tildes, caracteres especiales ni números al inicio.</a:t>
            </a:r>
            <a:endParaRPr sz="11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8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Datos en Java</a:t>
            </a:r>
            <a:endParaRPr/>
          </a:p>
        </p:txBody>
      </p:sp>
      <p:sp>
        <p:nvSpPr>
          <p:cNvPr id="217" name="Google Shape;217;p26"/>
          <p:cNvSpPr txBox="1"/>
          <p:nvPr>
            <p:ph idx="1" type="body"/>
          </p:nvPr>
        </p:nvSpPr>
        <p:spPr>
          <a:xfrm>
            <a:off x="1297500" y="1337000"/>
            <a:ext cx="7038900" cy="31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Fuertemente tipado:</a:t>
            </a:r>
            <a:endParaRPr/>
          </a:p>
          <a:p>
            <a:pPr indent="-311150" lvl="0" marL="457200" rtl="0" algn="l">
              <a:spcBef>
                <a:spcPts val="1200"/>
              </a:spcBef>
              <a:spcAft>
                <a:spcPts val="0"/>
              </a:spcAft>
              <a:buSzPts val="1300"/>
              <a:buChar char="-"/>
            </a:pPr>
            <a:r>
              <a:rPr lang="es" sz="1100">
                <a:latin typeface="Arial"/>
                <a:ea typeface="Arial"/>
                <a:cs typeface="Arial"/>
                <a:sym typeface="Arial"/>
              </a:rPr>
              <a:t>Enteros: </a:t>
            </a:r>
            <a:r>
              <a:rPr lang="es" sz="950">
                <a:latin typeface="Courier New"/>
                <a:ea typeface="Courier New"/>
                <a:cs typeface="Courier New"/>
                <a:sym typeface="Courier New"/>
              </a:rPr>
              <a:t>byte</a:t>
            </a:r>
            <a:r>
              <a:rPr lang="es" sz="1100">
                <a:latin typeface="Arial"/>
                <a:ea typeface="Arial"/>
                <a:cs typeface="Arial"/>
                <a:sym typeface="Arial"/>
              </a:rPr>
              <a:t>, </a:t>
            </a:r>
            <a:r>
              <a:rPr lang="es" sz="950">
                <a:latin typeface="Courier New"/>
                <a:ea typeface="Courier New"/>
                <a:cs typeface="Courier New"/>
                <a:sym typeface="Courier New"/>
              </a:rPr>
              <a:t>short</a:t>
            </a:r>
            <a:r>
              <a:rPr lang="es" sz="1100">
                <a:latin typeface="Arial"/>
                <a:ea typeface="Arial"/>
                <a:cs typeface="Arial"/>
                <a:sym typeface="Arial"/>
              </a:rPr>
              <a:t>, </a:t>
            </a:r>
            <a:r>
              <a:rPr lang="es" sz="950">
                <a:latin typeface="Courier New"/>
                <a:ea typeface="Courier New"/>
                <a:cs typeface="Courier New"/>
                <a:sym typeface="Courier New"/>
              </a:rPr>
              <a:t>int</a:t>
            </a:r>
            <a:r>
              <a:rPr lang="es" sz="1100">
                <a:latin typeface="Arial"/>
                <a:ea typeface="Arial"/>
                <a:cs typeface="Arial"/>
                <a:sym typeface="Arial"/>
              </a:rPr>
              <a:t>, </a:t>
            </a:r>
            <a:r>
              <a:rPr lang="es" sz="950">
                <a:latin typeface="Courier New"/>
                <a:ea typeface="Courier New"/>
                <a:cs typeface="Courier New"/>
                <a:sym typeface="Courier New"/>
              </a:rPr>
              <a:t>long</a:t>
            </a:r>
            <a:endParaRPr sz="950">
              <a:latin typeface="Courier New"/>
              <a:ea typeface="Courier New"/>
              <a:cs typeface="Courier New"/>
              <a:sym typeface="Courier New"/>
            </a:endParaRPr>
          </a:p>
          <a:p>
            <a:pPr indent="-288925" lvl="0" marL="457200" rtl="0" algn="l">
              <a:spcBef>
                <a:spcPts val="0"/>
              </a:spcBef>
              <a:spcAft>
                <a:spcPts val="0"/>
              </a:spcAft>
              <a:buSzPts val="950"/>
              <a:buFont typeface="Courier New"/>
              <a:buChar char="-"/>
            </a:pPr>
            <a:r>
              <a:rPr lang="es" sz="1100">
                <a:latin typeface="Arial"/>
                <a:ea typeface="Arial"/>
                <a:cs typeface="Arial"/>
                <a:sym typeface="Arial"/>
              </a:rPr>
              <a:t>Decimales: </a:t>
            </a:r>
            <a:r>
              <a:rPr lang="es" sz="950">
                <a:latin typeface="Courier New"/>
                <a:ea typeface="Courier New"/>
                <a:cs typeface="Courier New"/>
                <a:sym typeface="Courier New"/>
              </a:rPr>
              <a:t>float</a:t>
            </a:r>
            <a:r>
              <a:rPr lang="es" sz="1100">
                <a:latin typeface="Arial"/>
                <a:ea typeface="Arial"/>
                <a:cs typeface="Arial"/>
                <a:sym typeface="Arial"/>
              </a:rPr>
              <a:t>, </a:t>
            </a:r>
            <a:r>
              <a:rPr lang="es" sz="950">
                <a:latin typeface="Courier New"/>
                <a:ea typeface="Courier New"/>
                <a:cs typeface="Courier New"/>
                <a:sym typeface="Courier New"/>
              </a:rPr>
              <a:t>double</a:t>
            </a:r>
            <a:endParaRPr sz="950">
              <a:latin typeface="Courier New"/>
              <a:ea typeface="Courier New"/>
              <a:cs typeface="Courier New"/>
              <a:sym typeface="Courier New"/>
            </a:endParaRPr>
          </a:p>
          <a:p>
            <a:pPr indent="-288925" lvl="0" marL="457200" rtl="0" algn="l">
              <a:spcBef>
                <a:spcPts val="0"/>
              </a:spcBef>
              <a:spcAft>
                <a:spcPts val="0"/>
              </a:spcAft>
              <a:buSzPts val="950"/>
              <a:buFont typeface="Courier New"/>
              <a:buChar char="-"/>
            </a:pPr>
            <a:r>
              <a:rPr lang="es" sz="1100">
                <a:latin typeface="Arial"/>
                <a:ea typeface="Arial"/>
                <a:cs typeface="Arial"/>
                <a:sym typeface="Arial"/>
              </a:rPr>
              <a:t>Texto: </a:t>
            </a:r>
            <a:r>
              <a:rPr lang="es" sz="950">
                <a:latin typeface="Courier New"/>
                <a:ea typeface="Courier New"/>
                <a:cs typeface="Courier New"/>
                <a:sym typeface="Courier New"/>
              </a:rPr>
              <a:t>String</a:t>
            </a:r>
            <a:endParaRPr sz="950">
              <a:latin typeface="Courier New"/>
              <a:ea typeface="Courier New"/>
              <a:cs typeface="Courier New"/>
              <a:sym typeface="Courier New"/>
            </a:endParaRPr>
          </a:p>
          <a:p>
            <a:pPr indent="-288925" lvl="0" marL="457200" rtl="0" algn="l">
              <a:spcBef>
                <a:spcPts val="0"/>
              </a:spcBef>
              <a:spcAft>
                <a:spcPts val="0"/>
              </a:spcAft>
              <a:buSzPts val="950"/>
              <a:buFont typeface="Courier New"/>
              <a:buChar char="-"/>
            </a:pPr>
            <a:r>
              <a:rPr b="1" lang="es" sz="1100">
                <a:latin typeface="Courier New"/>
                <a:ea typeface="Courier New"/>
                <a:cs typeface="Courier New"/>
                <a:sym typeface="Courier New"/>
              </a:rPr>
              <a:t>Especiales</a:t>
            </a:r>
            <a:r>
              <a:rPr lang="es" sz="950">
                <a:latin typeface="Courier New"/>
                <a:ea typeface="Courier New"/>
                <a:cs typeface="Courier New"/>
                <a:sym typeface="Courier New"/>
              </a:rPr>
              <a:t>: char, boolean</a:t>
            </a:r>
            <a:endParaRPr sz="950">
              <a:latin typeface="Courier New"/>
              <a:ea typeface="Courier New"/>
              <a:cs typeface="Courier New"/>
              <a:sym typeface="Courier New"/>
            </a:endParaRPr>
          </a:p>
          <a:p>
            <a:pPr indent="0" lvl="0" marL="0" rtl="0" algn="l">
              <a:spcBef>
                <a:spcPts val="1200"/>
              </a:spcBef>
              <a:spcAft>
                <a:spcPts val="0"/>
              </a:spcAft>
              <a:buNone/>
            </a:pPr>
            <a:r>
              <a:rPr b="1" lang="es">
                <a:latin typeface="Courier New"/>
                <a:ea typeface="Courier New"/>
                <a:cs typeface="Courier New"/>
                <a:sym typeface="Courier New"/>
              </a:rPr>
              <a:t>Constantes:</a:t>
            </a:r>
            <a:endParaRPr b="1">
              <a:latin typeface="Courier New"/>
              <a:ea typeface="Courier New"/>
              <a:cs typeface="Courier New"/>
              <a:sym typeface="Courier New"/>
            </a:endParaRPr>
          </a:p>
          <a:p>
            <a:pPr indent="-298450" lvl="0" marL="457200" rtl="0" algn="l">
              <a:spcBef>
                <a:spcPts val="1200"/>
              </a:spcBef>
              <a:spcAft>
                <a:spcPts val="0"/>
              </a:spcAft>
              <a:buSzPts val="1100"/>
              <a:buFont typeface="Courier New"/>
              <a:buChar char="-"/>
            </a:pPr>
            <a:r>
              <a:rPr b="1" lang="es" sz="1100">
                <a:latin typeface="Courier New"/>
                <a:ea typeface="Courier New"/>
                <a:cs typeface="Courier New"/>
                <a:sym typeface="Courier New"/>
              </a:rPr>
              <a:t>Declaración y uso.</a:t>
            </a:r>
            <a:endParaRPr b="1" sz="1100">
              <a:latin typeface="Courier New"/>
              <a:ea typeface="Courier New"/>
              <a:cs typeface="Courier New"/>
              <a:sym typeface="Courier New"/>
            </a:endParaRPr>
          </a:p>
          <a:p>
            <a:pPr indent="-298450" lvl="0" marL="457200" rtl="0" algn="l">
              <a:spcBef>
                <a:spcPts val="0"/>
              </a:spcBef>
              <a:spcAft>
                <a:spcPts val="0"/>
              </a:spcAft>
              <a:buSzPts val="1100"/>
              <a:buFont typeface="Courier New"/>
              <a:buChar char="-"/>
            </a:pPr>
            <a:r>
              <a:rPr b="1" lang="es" sz="1100">
                <a:latin typeface="Courier New"/>
                <a:ea typeface="Courier New"/>
                <a:cs typeface="Courier New"/>
                <a:sym typeface="Courier New"/>
              </a:rPr>
              <a:t>Ejemplo: </a:t>
            </a:r>
            <a:r>
              <a:rPr lang="es" sz="1100">
                <a:latin typeface="Courier New"/>
                <a:ea typeface="Courier New"/>
                <a:cs typeface="Courier New"/>
                <a:sym typeface="Courier New"/>
              </a:rPr>
              <a:t>final int EDAD_MINIMA = 18;</a:t>
            </a:r>
            <a:endParaRPr sz="1100">
              <a:latin typeface="Courier New"/>
              <a:ea typeface="Courier New"/>
              <a:cs typeface="Courier New"/>
              <a:sym typeface="Courier New"/>
            </a:endParaRPr>
          </a:p>
          <a:p>
            <a:pPr indent="0" lvl="0" marL="0" rtl="0" algn="l">
              <a:spcBef>
                <a:spcPts val="1200"/>
              </a:spcBef>
              <a:spcAft>
                <a:spcPts val="1200"/>
              </a:spcAft>
              <a:buNone/>
            </a:pPr>
            <a:r>
              <a:t/>
            </a:r>
            <a:endParaRPr b="1">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de Datos en Java</a:t>
            </a:r>
            <a:endParaRPr/>
          </a:p>
        </p:txBody>
      </p:sp>
      <p:sp>
        <p:nvSpPr>
          <p:cNvPr id="223" name="Google Shape;223;p27"/>
          <p:cNvSpPr txBox="1"/>
          <p:nvPr>
            <p:ph idx="1" type="body"/>
          </p:nvPr>
        </p:nvSpPr>
        <p:spPr>
          <a:xfrm>
            <a:off x="1297500" y="1116775"/>
            <a:ext cx="7038900" cy="3362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7"/>
          <p:cNvPicPr preferRelativeResize="0"/>
          <p:nvPr/>
        </p:nvPicPr>
        <p:blipFill>
          <a:blip r:embed="rId3">
            <a:alphaModFix/>
          </a:blip>
          <a:stretch>
            <a:fillRect/>
          </a:stretch>
        </p:blipFill>
        <p:spPr>
          <a:xfrm>
            <a:off x="1777737" y="534800"/>
            <a:ext cx="5848325" cy="3798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Ejemplos de variables</a:t>
            </a:r>
            <a:endParaRPr/>
          </a:p>
        </p:txBody>
      </p:sp>
      <p:sp>
        <p:nvSpPr>
          <p:cNvPr id="230" name="Google Shape;230;p28"/>
          <p:cNvSpPr txBox="1"/>
          <p:nvPr>
            <p:ph idx="1" type="body"/>
          </p:nvPr>
        </p:nvSpPr>
        <p:spPr>
          <a:xfrm>
            <a:off x="1297500" y="1038150"/>
            <a:ext cx="7038900" cy="36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Tipos primitivos en Java</a:t>
            </a:r>
            <a:endParaRPr/>
          </a:p>
          <a:p>
            <a:pPr indent="-311150" lvl="0" marL="457200" rtl="0" algn="l">
              <a:spcBef>
                <a:spcPts val="1200"/>
              </a:spcBef>
              <a:spcAft>
                <a:spcPts val="0"/>
              </a:spcAft>
              <a:buSzPts val="1300"/>
              <a:buChar char="-"/>
            </a:pPr>
            <a:r>
              <a:rPr lang="es"/>
              <a:t>En Java existen 8 tipos primitivos, que son los más básicos y eficientes:</a:t>
            </a:r>
            <a:endParaRPr/>
          </a:p>
          <a:p>
            <a:pPr indent="-311150" lvl="0" marL="457200" rtl="0" algn="l">
              <a:spcBef>
                <a:spcPts val="0"/>
              </a:spcBef>
              <a:spcAft>
                <a:spcPts val="0"/>
              </a:spcAft>
              <a:buSzPts val="1300"/>
              <a:buChar char="-"/>
            </a:pPr>
            <a:r>
              <a:rPr lang="es"/>
              <a:t>Números enteros: byte, short, int, long</a:t>
            </a:r>
            <a:endParaRPr/>
          </a:p>
          <a:p>
            <a:pPr indent="-311150" lvl="0" marL="457200" rtl="0" algn="l">
              <a:spcBef>
                <a:spcPts val="0"/>
              </a:spcBef>
              <a:spcAft>
                <a:spcPts val="0"/>
              </a:spcAft>
              <a:buSzPts val="1300"/>
              <a:buChar char="-"/>
            </a:pPr>
            <a:r>
              <a:rPr lang="es"/>
              <a:t>Números decimales: float, double</a:t>
            </a:r>
            <a:endParaRPr/>
          </a:p>
          <a:p>
            <a:pPr indent="-311150" lvl="0" marL="457200" rtl="0" algn="l">
              <a:spcBef>
                <a:spcPts val="0"/>
              </a:spcBef>
              <a:spcAft>
                <a:spcPts val="0"/>
              </a:spcAft>
              <a:buSzPts val="1300"/>
              <a:buChar char="-"/>
            </a:pPr>
            <a:r>
              <a:rPr lang="es"/>
              <a:t>Caracteres: c</a:t>
            </a:r>
            <a:r>
              <a:rPr lang="es"/>
              <a:t>h</a:t>
            </a:r>
            <a:r>
              <a:rPr lang="es"/>
              <a:t>a</a:t>
            </a:r>
            <a:r>
              <a:rPr lang="es"/>
              <a:t>r</a:t>
            </a:r>
            <a:endParaRPr/>
          </a:p>
          <a:p>
            <a:pPr indent="-311150" lvl="0" marL="457200" rtl="0" algn="l">
              <a:spcBef>
                <a:spcPts val="0"/>
              </a:spcBef>
              <a:spcAft>
                <a:spcPts val="0"/>
              </a:spcAft>
              <a:buSzPts val="1300"/>
              <a:buChar char="-"/>
            </a:pPr>
            <a:r>
              <a:rPr lang="es"/>
              <a:t>Booleanos: boolean</a:t>
            </a:r>
            <a:endParaRPr/>
          </a:p>
          <a:p>
            <a:pPr indent="0" lvl="0" marL="0" rtl="0" algn="l">
              <a:spcBef>
                <a:spcPts val="1200"/>
              </a:spcBef>
              <a:spcAft>
                <a:spcPts val="0"/>
              </a:spcAft>
              <a:buNone/>
            </a:pPr>
            <a:r>
              <a:rPr lang="es"/>
              <a:t>👉 Características de los primitivos:</a:t>
            </a:r>
            <a:endParaRPr/>
          </a:p>
          <a:p>
            <a:pPr indent="-311150" lvl="0" marL="457200" rtl="0" algn="l">
              <a:spcBef>
                <a:spcPts val="1200"/>
              </a:spcBef>
              <a:spcAft>
                <a:spcPts val="0"/>
              </a:spcAft>
              <a:buSzPts val="1300"/>
              <a:buChar char="-"/>
            </a:pPr>
            <a:r>
              <a:rPr lang="es"/>
              <a:t>Son ligeros y ocupan poca memoria.</a:t>
            </a:r>
            <a:endParaRPr/>
          </a:p>
          <a:p>
            <a:pPr indent="-311150" lvl="0" marL="457200" rtl="0" algn="l">
              <a:spcBef>
                <a:spcPts val="0"/>
              </a:spcBef>
              <a:spcAft>
                <a:spcPts val="0"/>
              </a:spcAft>
              <a:buSzPts val="1300"/>
              <a:buChar char="-"/>
            </a:pPr>
            <a:r>
              <a:rPr lang="es"/>
              <a:t>No son objetos, por lo que no tienen métodos.</a:t>
            </a:r>
            <a:endParaRPr/>
          </a:p>
          <a:p>
            <a:pPr indent="-311150" lvl="0" marL="457200" rtl="0" algn="l">
              <a:spcBef>
                <a:spcPts val="0"/>
              </a:spcBef>
              <a:spcAft>
                <a:spcPts val="0"/>
              </a:spcAft>
              <a:buSzPts val="1300"/>
              <a:buChar char="-"/>
            </a:pPr>
            <a:r>
              <a:rPr lang="es"/>
              <a:t>Se almacenan en la stack memory, lo que los hace muy rápidos.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6" name="Google Shape;236;p29"/>
          <p:cNvSpPr txBox="1"/>
          <p:nvPr>
            <p:ph idx="1" type="body"/>
          </p:nvPr>
        </p:nvSpPr>
        <p:spPr>
          <a:xfrm>
            <a:off x="1297500" y="825800"/>
            <a:ext cx="7038900" cy="365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7" name="Google Shape;237;p29"/>
          <p:cNvPicPr preferRelativeResize="0"/>
          <p:nvPr/>
        </p:nvPicPr>
        <p:blipFill>
          <a:blip r:embed="rId3">
            <a:alphaModFix/>
          </a:blip>
          <a:stretch>
            <a:fillRect/>
          </a:stretch>
        </p:blipFill>
        <p:spPr>
          <a:xfrm>
            <a:off x="1314525" y="824023"/>
            <a:ext cx="7038899" cy="37765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MAX_VALUE y MIN_VALUE</a:t>
            </a:r>
            <a:endParaRPr/>
          </a:p>
          <a:p>
            <a:pPr indent="0" lvl="0" marL="0" rtl="0" algn="l">
              <a:spcBef>
                <a:spcPts val="0"/>
              </a:spcBef>
              <a:spcAft>
                <a:spcPts val="0"/>
              </a:spcAft>
              <a:buNone/>
            </a:pPr>
            <a:r>
              <a:t/>
            </a:r>
            <a:endParaRPr/>
          </a:p>
        </p:txBody>
      </p:sp>
      <p:sp>
        <p:nvSpPr>
          <p:cNvPr id="243" name="Google Shape;243;p30"/>
          <p:cNvSpPr txBox="1"/>
          <p:nvPr>
            <p:ph idx="1" type="body"/>
          </p:nvPr>
        </p:nvSpPr>
        <p:spPr>
          <a:xfrm>
            <a:off x="1297500" y="951625"/>
            <a:ext cx="7038900" cy="39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Cada tipo de dato primitivo en Java tiene valores máximos y mínimos predefinidos.</a:t>
            </a:r>
            <a:endParaRPr/>
          </a:p>
          <a:p>
            <a:pPr indent="0" lvl="0" marL="0" rtl="0" algn="l">
              <a:spcBef>
                <a:spcPts val="1200"/>
              </a:spcBef>
              <a:spcAft>
                <a:spcPts val="1200"/>
              </a:spcAft>
              <a:buNone/>
            </a:pPr>
            <a:r>
              <a:t/>
            </a:r>
            <a:endParaRPr/>
          </a:p>
        </p:txBody>
      </p:sp>
      <p:pic>
        <p:nvPicPr>
          <p:cNvPr id="244" name="Google Shape;244;p30"/>
          <p:cNvPicPr preferRelativeResize="0"/>
          <p:nvPr/>
        </p:nvPicPr>
        <p:blipFill>
          <a:blip r:embed="rId3">
            <a:alphaModFix/>
          </a:blip>
          <a:stretch>
            <a:fillRect/>
          </a:stretch>
        </p:blipFill>
        <p:spPr>
          <a:xfrm>
            <a:off x="2152125" y="1341150"/>
            <a:ext cx="4839749" cy="3364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0" name="Google Shape;250;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1" name="Google Shape;251;p31"/>
          <p:cNvPicPr preferRelativeResize="0"/>
          <p:nvPr/>
        </p:nvPicPr>
        <p:blipFill>
          <a:blip r:embed="rId3">
            <a:alphaModFix/>
          </a:blip>
          <a:stretch>
            <a:fillRect/>
          </a:stretch>
        </p:blipFill>
        <p:spPr>
          <a:xfrm>
            <a:off x="2344385" y="1937200"/>
            <a:ext cx="4455240" cy="1556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¿Por qué adentrarse en el aprendizaje de Java?</a:t>
            </a:r>
            <a:endParaRPr/>
          </a:p>
        </p:txBody>
      </p:sp>
      <p:sp>
        <p:nvSpPr>
          <p:cNvPr id="141" name="Google Shape;141;p14"/>
          <p:cNvSpPr txBox="1"/>
          <p:nvPr>
            <p:ph idx="1" type="body"/>
          </p:nvPr>
        </p:nvSpPr>
        <p:spPr>
          <a:xfrm>
            <a:off x="1297500" y="1116775"/>
            <a:ext cx="7361400" cy="3362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t>Java destaca como uno de los lenguajes de programación más empleados, contando con una base de más de 10 millones de desarrolladores en todo el mundo. Esta cifra resulta significativa, considerando que el total de desarrolladores de software global ronda los 24 millones.</a:t>
            </a:r>
            <a:endParaRPr sz="1400"/>
          </a:p>
          <a:p>
            <a:pPr indent="0" lvl="0" marL="0" rtl="0" algn="just">
              <a:spcBef>
                <a:spcPts val="1200"/>
              </a:spcBef>
              <a:spcAft>
                <a:spcPts val="1200"/>
              </a:spcAft>
              <a:buNone/>
            </a:pPr>
            <a:r>
              <a:rPr lang="es" sz="1400"/>
              <a:t>Además de su amplia aceptación, Java ofrece la ventaja de ser compatible con prácticamente cualquier computadora sin necesidad de modificar su comportamiento. Su extenso repertorio de bibliotecas y herramientas también lo sitúa como la elección preferida de numerosos desarrolladores. A lo largo del tiempo, ha mantenido una posición de liderazgo en entornos educativos, debido a los principios que inculca y su capacidad para interoperar entre diferentes sistemas.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Memoria en Java: Stack vs Heap</a:t>
            </a:r>
            <a:endParaRPr/>
          </a:p>
        </p:txBody>
      </p:sp>
      <p:sp>
        <p:nvSpPr>
          <p:cNvPr id="257" name="Google Shape;257;p32"/>
          <p:cNvSpPr txBox="1"/>
          <p:nvPr>
            <p:ph idx="1" type="body"/>
          </p:nvPr>
        </p:nvSpPr>
        <p:spPr>
          <a:xfrm>
            <a:off x="1297500" y="1046000"/>
            <a:ext cx="7038900" cy="3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Cuando ejecutamos un programa en Java, la JVM (Java Virtual Machine) divide la memoria en varias áreas.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Las dos más importantes para un desarrollador son:</a:t>
            </a:r>
            <a:endParaRPr/>
          </a:p>
          <a:p>
            <a:pPr indent="0" lvl="0" marL="0" rtl="0" algn="l">
              <a:spcBef>
                <a:spcPts val="1200"/>
              </a:spcBef>
              <a:spcAft>
                <a:spcPts val="0"/>
              </a:spcAft>
              <a:buNone/>
            </a:pPr>
            <a:r>
              <a:rPr lang="es"/>
              <a:t>✅ Stack (Pila)</a:t>
            </a:r>
            <a:endParaRPr/>
          </a:p>
          <a:p>
            <a:pPr indent="0" lvl="0" marL="0" rtl="0" algn="l">
              <a:spcBef>
                <a:spcPts val="1200"/>
              </a:spcBef>
              <a:spcAft>
                <a:spcPts val="0"/>
              </a:spcAft>
              <a:buNone/>
            </a:pPr>
            <a:r>
              <a:rPr lang="es"/>
              <a:t>✅ Heap (Montículo)</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 Cada una tiene un propósito distinto y entenderlas ayuda a evitar errores como fugas de memoria, overflow, o un mal uso de variables.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3" name="Google Shape;263;p33"/>
          <p:cNvSpPr txBox="1"/>
          <p:nvPr>
            <p:ph idx="1" type="body"/>
          </p:nvPr>
        </p:nvSpPr>
        <p:spPr>
          <a:xfrm>
            <a:off x="1352550" y="1053875"/>
            <a:ext cx="7038900" cy="328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500"/>
              <a:t>Memoria Stack (Pila)</a:t>
            </a:r>
            <a:endParaRPr sz="1500"/>
          </a:p>
          <a:p>
            <a:pPr indent="0" lvl="0" marL="0" rtl="0" algn="l">
              <a:spcBef>
                <a:spcPts val="1200"/>
              </a:spcBef>
              <a:spcAft>
                <a:spcPts val="0"/>
              </a:spcAft>
              <a:buNone/>
            </a:pPr>
            <a:r>
              <a:rPr lang="es" sz="1500"/>
              <a:t>📌 Características:</a:t>
            </a:r>
            <a:endParaRPr sz="1500"/>
          </a:p>
          <a:p>
            <a:pPr indent="0" lvl="0" marL="0" rtl="0" algn="l">
              <a:spcBef>
                <a:spcPts val="1200"/>
              </a:spcBef>
              <a:spcAft>
                <a:spcPts val="0"/>
              </a:spcAft>
              <a:buNone/>
            </a:pPr>
            <a:r>
              <a:rPr lang="es" sz="1500"/>
              <a:t>Se usa para almacenar variables locales, parámetros de métodos y referencias a objetos.</a:t>
            </a:r>
            <a:endParaRPr sz="1500"/>
          </a:p>
          <a:p>
            <a:pPr indent="0" lvl="0" marL="0" rtl="0" algn="l">
              <a:spcBef>
                <a:spcPts val="1200"/>
              </a:spcBef>
              <a:spcAft>
                <a:spcPts val="0"/>
              </a:spcAft>
              <a:buNone/>
            </a:pPr>
            <a:r>
              <a:rPr lang="es" sz="1500"/>
              <a:t>Es LIFO (Last In, First Out) → el último método que entra es el primero en salir.</a:t>
            </a:r>
            <a:endParaRPr sz="1500"/>
          </a:p>
          <a:p>
            <a:pPr indent="0" lvl="0" marL="0" rtl="0" algn="l">
              <a:spcBef>
                <a:spcPts val="1200"/>
              </a:spcBef>
              <a:spcAft>
                <a:spcPts val="0"/>
              </a:spcAft>
              <a:buNone/>
            </a:pPr>
            <a:r>
              <a:rPr lang="es" sz="1500"/>
              <a:t>Se gestiona automáticamente cuando un método termina.</a:t>
            </a:r>
            <a:endParaRPr sz="1500"/>
          </a:p>
          <a:p>
            <a:pPr indent="0" lvl="0" marL="0" rtl="0" algn="l">
              <a:spcBef>
                <a:spcPts val="1200"/>
              </a:spcBef>
              <a:spcAft>
                <a:spcPts val="0"/>
              </a:spcAft>
              <a:buNone/>
            </a:pPr>
            <a:r>
              <a:rPr lang="es" sz="1500"/>
              <a:t>Es rápida y de tamaño limitado.</a:t>
            </a:r>
            <a:endParaRPr sz="1500"/>
          </a:p>
          <a:p>
            <a:pPr indent="0" lvl="0" marL="0" rtl="0" algn="l">
              <a:spcBef>
                <a:spcPts val="1200"/>
              </a:spcBef>
              <a:spcAft>
                <a:spcPts val="1200"/>
              </a:spcAft>
              <a:buNone/>
            </a:pPr>
            <a:r>
              <a:rPr lang="es" sz="1500"/>
              <a:t>No guarda objetos completos, solo referencias a ellos si se crean en el heap.</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9" name="Google Shape;269;p34"/>
          <p:cNvSpPr txBox="1"/>
          <p:nvPr>
            <p:ph idx="1" type="body"/>
          </p:nvPr>
        </p:nvSpPr>
        <p:spPr>
          <a:xfrm>
            <a:off x="1297500" y="1022400"/>
            <a:ext cx="7038900" cy="34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Memoria Heap (Montículo)</a:t>
            </a:r>
            <a:endParaRPr/>
          </a:p>
          <a:p>
            <a:pPr indent="0" lvl="0" marL="0" rtl="0" algn="l">
              <a:spcBef>
                <a:spcPts val="1200"/>
              </a:spcBef>
              <a:spcAft>
                <a:spcPts val="0"/>
              </a:spcAft>
              <a:buNone/>
            </a:pPr>
            <a:r>
              <a:rPr lang="es"/>
              <a:t>📌 Características:</a:t>
            </a:r>
            <a:endParaRPr/>
          </a:p>
          <a:p>
            <a:pPr indent="0" lvl="0" marL="0" rtl="0" algn="l">
              <a:spcBef>
                <a:spcPts val="1200"/>
              </a:spcBef>
              <a:spcAft>
                <a:spcPts val="0"/>
              </a:spcAft>
              <a:buNone/>
            </a:pPr>
            <a:r>
              <a:rPr lang="es"/>
              <a:t>Es el área donde se almacenan objetos creados con new.</a:t>
            </a:r>
            <a:endParaRPr/>
          </a:p>
          <a:p>
            <a:pPr indent="0" lvl="0" marL="0" rtl="0" algn="l">
              <a:spcBef>
                <a:spcPts val="1200"/>
              </a:spcBef>
              <a:spcAft>
                <a:spcPts val="0"/>
              </a:spcAft>
              <a:buNone/>
            </a:pPr>
            <a:r>
              <a:rPr lang="es"/>
              <a:t>Tiene más espacio que el stack, pero es más lenta.</a:t>
            </a:r>
            <a:endParaRPr/>
          </a:p>
          <a:p>
            <a:pPr indent="0" lvl="0" marL="0" rtl="0" algn="l">
              <a:spcBef>
                <a:spcPts val="1200"/>
              </a:spcBef>
              <a:spcAft>
                <a:spcPts val="0"/>
              </a:spcAft>
              <a:buNone/>
            </a:pPr>
            <a:r>
              <a:rPr lang="es"/>
              <a:t>Es compartida por todos los hilos (threads) del programa.</a:t>
            </a:r>
            <a:endParaRPr/>
          </a:p>
          <a:p>
            <a:pPr indent="0" lvl="0" marL="0" rtl="0" algn="l">
              <a:spcBef>
                <a:spcPts val="1200"/>
              </a:spcBef>
              <a:spcAft>
                <a:spcPts val="1200"/>
              </a:spcAft>
              <a:buNone/>
            </a:pPr>
            <a:r>
              <a:rPr lang="es"/>
              <a:t>Los objetos se mantienen en memoria hasta que nadie los use más → ahí entra el Garbage Collector (GC).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Funciones útiles para Strings</a:t>
            </a:r>
            <a:endParaRPr/>
          </a:p>
        </p:txBody>
      </p:sp>
      <p:sp>
        <p:nvSpPr>
          <p:cNvPr id="275" name="Google Shape;275;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6" name="Google Shape;276;p35"/>
          <p:cNvPicPr preferRelativeResize="0"/>
          <p:nvPr/>
        </p:nvPicPr>
        <p:blipFill>
          <a:blip r:embed="rId3">
            <a:alphaModFix/>
          </a:blip>
          <a:stretch>
            <a:fillRect/>
          </a:stretch>
        </p:blipFill>
        <p:spPr>
          <a:xfrm>
            <a:off x="2042011" y="957763"/>
            <a:ext cx="5549874" cy="4130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2" name="Google Shape;282;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3" name="Google Shape;283;p36"/>
          <p:cNvPicPr preferRelativeResize="0"/>
          <p:nvPr/>
        </p:nvPicPr>
        <p:blipFill>
          <a:blip r:embed="rId3">
            <a:alphaModFix/>
          </a:blip>
          <a:stretch>
            <a:fillRect/>
          </a:stretch>
        </p:blipFill>
        <p:spPr>
          <a:xfrm>
            <a:off x="1926675" y="1567550"/>
            <a:ext cx="5780550" cy="1935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Ejercicios</a:t>
            </a:r>
            <a:endParaRPr/>
          </a:p>
        </p:txBody>
      </p:sp>
      <p:sp>
        <p:nvSpPr>
          <p:cNvPr id="289" name="Google Shape;289;p37"/>
          <p:cNvSpPr txBox="1"/>
          <p:nvPr>
            <p:ph idx="1" type="body"/>
          </p:nvPr>
        </p:nvSpPr>
        <p:spPr>
          <a:xfrm>
            <a:off x="1297500" y="1046000"/>
            <a:ext cx="7329900" cy="35862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s" sz="1100">
                <a:latin typeface="Arial"/>
                <a:ea typeface="Arial"/>
                <a:cs typeface="Arial"/>
                <a:sym typeface="Arial"/>
              </a:rPr>
              <a:t>Declara variables para guardar tu nombre, tu edad, tu altura y si te gusta la pizza. Asigna valores a cada una y muestra los datos en consola usando </a:t>
            </a:r>
            <a:r>
              <a:rPr lang="es" sz="950">
                <a:latin typeface="Courier New"/>
                <a:ea typeface="Courier New"/>
                <a:cs typeface="Courier New"/>
                <a:sym typeface="Courier New"/>
              </a:rPr>
              <a:t>System.out.println</a:t>
            </a:r>
            <a:r>
              <a:rPr lang="es" sz="1100">
                <a:latin typeface="Arial"/>
                <a:ea typeface="Arial"/>
                <a:cs typeface="Arial"/>
                <a:sym typeface="Arial"/>
              </a:rPr>
              <a:t>.</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s" sz="1100">
                <a:latin typeface="Arial"/>
                <a:ea typeface="Arial"/>
                <a:cs typeface="Arial"/>
                <a:sym typeface="Arial"/>
              </a:rPr>
              <a:t>Declara una constante para el valor de PI (3.1416) y otra para el país de nacimiento. Muestra ambas en pantalla.</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s" sz="1100">
                <a:latin typeface="Arial"/>
                <a:ea typeface="Arial"/>
                <a:cs typeface="Arial"/>
                <a:sym typeface="Arial"/>
              </a:rPr>
              <a:t>Declara variables para nombre, apellido y edad. Crea una variable mensaje que contenga el siguiente formato usando concatenación.</a:t>
            </a:r>
            <a:endParaRPr sz="1100">
              <a:latin typeface="Arial"/>
              <a:ea typeface="Arial"/>
              <a:cs typeface="Arial"/>
              <a:sym typeface="Arial"/>
            </a:endParaRPr>
          </a:p>
          <a:p>
            <a:pPr indent="-298450" lvl="0" marL="457200" rtl="0" algn="l">
              <a:lnSpc>
                <a:spcPct val="150000"/>
              </a:lnSpc>
              <a:spcBef>
                <a:spcPts val="0"/>
              </a:spcBef>
              <a:spcAft>
                <a:spcPts val="0"/>
              </a:spcAft>
              <a:buSzPts val="1100"/>
              <a:buFont typeface="Arial"/>
              <a:buChar char="●"/>
            </a:pPr>
            <a:r>
              <a:rPr lang="es" sz="1100">
                <a:latin typeface="Arial"/>
                <a:ea typeface="Arial"/>
                <a:cs typeface="Arial"/>
                <a:sym typeface="Arial"/>
              </a:rPr>
              <a:t>Declara una variable para el precio de un producto. Muestra el precio inicial. Luego, cambia el valor de la variable para simular un descuento y muestra el nuevo precio.</a:t>
            </a:r>
            <a:endParaRPr sz="11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1336200" y="132775"/>
            <a:ext cx="6835200" cy="4695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Índice</a:t>
            </a:r>
            <a:r>
              <a:rPr lang="es"/>
              <a:t> TIOBE</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p:cNvPicPr preferRelativeResize="0"/>
          <p:nvPr/>
        </p:nvPicPr>
        <p:blipFill>
          <a:blip r:embed="rId3">
            <a:alphaModFix/>
          </a:blip>
          <a:stretch>
            <a:fillRect/>
          </a:stretch>
        </p:blipFill>
        <p:spPr>
          <a:xfrm>
            <a:off x="1192637" y="1374449"/>
            <a:ext cx="7468826" cy="310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Instalación del JDK</a:t>
            </a:r>
            <a:endParaRPr/>
          </a:p>
        </p:txBody>
      </p:sp>
      <p:sp>
        <p:nvSpPr>
          <p:cNvPr id="161" name="Google Shape;161;p17"/>
          <p:cNvSpPr txBox="1"/>
          <p:nvPr>
            <p:ph idx="1" type="body"/>
          </p:nvPr>
        </p:nvSpPr>
        <p:spPr>
          <a:xfrm>
            <a:off x="1297500" y="959500"/>
            <a:ext cx="7377300" cy="339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400"/>
              <a:t>En el resumen del curso mencionamos que Java puede ejecutarse en casi todos los sistemas operativos. Esto se debe a la Máquina Virtual de Java (JVM). Estamos instalando otro sistema operativo como una máquina virtual dedicada a interpretar el bytecode de Java. ¿Qué es el bytecode de Java? El bytecode es en lo que se convertirá el código Java que escribes y permite que una amplia gama de sistemas ejecuten tu aplicación Java de la misma manera. </a:t>
            </a:r>
            <a:r>
              <a:rPr lang="es" sz="1400"/>
              <a:t>Generarán</a:t>
            </a:r>
            <a:r>
              <a:rPr lang="es" sz="1400"/>
              <a:t> el bytecode de Java a partir de tu código Java utilizando el compilador de Java (javac) en el Kit de Desarrollo de Java (JDK). El JDK incluye el Entorno de Ejecución de Java (JRE), que contiene nuestra JVM.</a:t>
            </a:r>
            <a:endParaRPr sz="1400"/>
          </a:p>
          <a:p>
            <a:pPr indent="0" lvl="0" marL="0" rtl="0" algn="just">
              <a:spcBef>
                <a:spcPts val="1200"/>
              </a:spcBef>
              <a:spcAft>
                <a:spcPts val="1200"/>
              </a:spcAft>
              <a:buNone/>
            </a:pPr>
            <a:r>
              <a:rPr lang="es" sz="1400"/>
              <a:t>En este momento, es importante que entiendas que el Java Development Kit (JDK) es el software necesario para ejecutar código en Java. Utilizarás el JDK para compilar tu código Java en archivos .class, que contienen una versión optimizada del código fuente que escribiste, conocida como bytecode. Aunque también es posible compilar en archivos .jar, en este momento nos enfocaremos únicamente en compilar en archivos .class. Una vez que hayamos compilado, podremos ejecutar el bytecode utilizando las herramientas proporcionadas dentro del JDK.</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Instalación</a:t>
            </a:r>
            <a:endParaRPr/>
          </a:p>
        </p:txBody>
      </p:sp>
      <p:sp>
        <p:nvSpPr>
          <p:cNvPr id="167" name="Google Shape;167;p18"/>
          <p:cNvSpPr txBox="1"/>
          <p:nvPr>
            <p:ph idx="1" type="body"/>
          </p:nvPr>
        </p:nvSpPr>
        <p:spPr>
          <a:xfrm>
            <a:off x="188600" y="1438500"/>
            <a:ext cx="3075300" cy="30660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s"/>
              <a:t>Para obtener el JDK, accede al enlace proporcionado y elige el paquete correspondiente a tu sistema operativo. Recuerda aceptar los términos del acuerdo de licencia. Es recomendable descargar el JDK desde Oracle, ya que es la opción más confiable. Si se requiere la creación de una cuenta, te sugerimos que procedas con este paso.</a:t>
            </a:r>
            <a:endParaRPr/>
          </a:p>
          <a:p>
            <a:pPr indent="0" lvl="0" marL="0" rtl="0" algn="l">
              <a:spcBef>
                <a:spcPts val="1200"/>
              </a:spcBef>
              <a:spcAft>
                <a:spcPts val="0"/>
              </a:spcAft>
              <a:buNone/>
            </a:pPr>
            <a:r>
              <a:rPr lang="es"/>
              <a:t>https://www.oracle.com/java/technologies/downloads/#jdk21-windows</a:t>
            </a:r>
            <a:endParaRPr/>
          </a:p>
          <a:p>
            <a:pPr indent="0" lvl="0" marL="0" rtl="0" algn="l">
              <a:spcBef>
                <a:spcPts val="1200"/>
              </a:spcBef>
              <a:spcAft>
                <a:spcPts val="1200"/>
              </a:spcAft>
              <a:buNone/>
            </a:pPr>
            <a:r>
              <a:t/>
            </a:r>
            <a:endParaRPr/>
          </a:p>
        </p:txBody>
      </p:sp>
      <p:pic>
        <p:nvPicPr>
          <p:cNvPr id="168" name="Google Shape;168;p18"/>
          <p:cNvPicPr preferRelativeResize="0"/>
          <p:nvPr/>
        </p:nvPicPr>
        <p:blipFill>
          <a:blip r:embed="rId3">
            <a:alphaModFix/>
          </a:blip>
          <a:stretch>
            <a:fillRect/>
          </a:stretch>
        </p:blipFill>
        <p:spPr>
          <a:xfrm>
            <a:off x="3633550" y="1307850"/>
            <a:ext cx="5418025" cy="324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Configuración de variables de entorno</a:t>
            </a:r>
            <a:endParaRPr/>
          </a:p>
        </p:txBody>
      </p:sp>
      <p:sp>
        <p:nvSpPr>
          <p:cNvPr id="174" name="Google Shape;174;p19"/>
          <p:cNvSpPr txBox="1"/>
          <p:nvPr>
            <p:ph idx="1" type="body"/>
          </p:nvPr>
        </p:nvSpPr>
        <p:spPr>
          <a:xfrm>
            <a:off x="1297500" y="1140375"/>
            <a:ext cx="7621200" cy="3783000"/>
          </a:xfrm>
          <a:prstGeom prst="rect">
            <a:avLst/>
          </a:prstGeom>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SzPts val="1200"/>
              <a:buAutoNum type="arabicPeriod"/>
            </a:pPr>
            <a:r>
              <a:rPr lang="es" sz="1200"/>
              <a:t>Dirígete a la parte izquierda de la pantalla para acceder al menú de tareas de usuario avanzado.</a:t>
            </a:r>
            <a:endParaRPr sz="1200"/>
          </a:p>
          <a:p>
            <a:pPr indent="-304800" lvl="0" marL="457200" rtl="0" algn="l">
              <a:lnSpc>
                <a:spcPct val="115000"/>
              </a:lnSpc>
              <a:spcBef>
                <a:spcPts val="0"/>
              </a:spcBef>
              <a:spcAft>
                <a:spcPts val="0"/>
              </a:spcAft>
              <a:buSzPts val="1200"/>
              <a:buAutoNum type="arabicPeriod"/>
            </a:pPr>
            <a:r>
              <a:rPr lang="es" sz="1200"/>
              <a:t> Dentro de dicho menú, selecciona la opción “Sistema”. </a:t>
            </a:r>
            <a:endParaRPr sz="1200"/>
          </a:p>
          <a:p>
            <a:pPr indent="-304800" lvl="0" marL="457200" rtl="0" algn="l">
              <a:lnSpc>
                <a:spcPct val="115000"/>
              </a:lnSpc>
              <a:spcBef>
                <a:spcPts val="0"/>
              </a:spcBef>
              <a:spcAft>
                <a:spcPts val="0"/>
              </a:spcAft>
              <a:buSzPts val="1200"/>
              <a:buAutoNum type="arabicPeriod"/>
            </a:pPr>
            <a:r>
              <a:rPr lang="es" sz="1200"/>
              <a:t>Posteriormente, haz clic en el enlace “Configuración avanzada del sistema” ubicado en la columna de la izquierda. </a:t>
            </a:r>
            <a:endParaRPr sz="1200"/>
          </a:p>
          <a:p>
            <a:pPr indent="-304800" lvl="0" marL="457200" rtl="0" algn="l">
              <a:lnSpc>
                <a:spcPct val="115000"/>
              </a:lnSpc>
              <a:spcBef>
                <a:spcPts val="0"/>
              </a:spcBef>
              <a:spcAft>
                <a:spcPts val="0"/>
              </a:spcAft>
              <a:buSzPts val="1200"/>
              <a:buAutoNum type="arabicPeriod"/>
            </a:pPr>
            <a:r>
              <a:rPr lang="es" sz="1200"/>
              <a:t>Una vez en la ventana de “Propiedades del sistema”, dirígete a la pestaña “Avanzado”.</a:t>
            </a:r>
            <a:endParaRPr sz="1200"/>
          </a:p>
          <a:p>
            <a:pPr indent="-304800" lvl="0" marL="457200" rtl="0" algn="l">
              <a:lnSpc>
                <a:spcPct val="115000"/>
              </a:lnSpc>
              <a:spcBef>
                <a:spcPts val="0"/>
              </a:spcBef>
              <a:spcAft>
                <a:spcPts val="0"/>
              </a:spcAft>
              <a:buSzPts val="1200"/>
              <a:buAutoNum type="arabicPeriod"/>
            </a:pPr>
            <a:r>
              <a:rPr lang="es" sz="1200"/>
              <a:t> Luego, haz clic en el botón “Variables de entorno” que se encuentra cerca de la parte inferior de dicha pestaña. </a:t>
            </a:r>
            <a:endParaRPr sz="1200"/>
          </a:p>
          <a:p>
            <a:pPr indent="-304800" lvl="0" marL="457200" rtl="0" algn="l">
              <a:lnSpc>
                <a:spcPct val="115000"/>
              </a:lnSpc>
              <a:spcBef>
                <a:spcPts val="0"/>
              </a:spcBef>
              <a:spcAft>
                <a:spcPts val="0"/>
              </a:spcAft>
              <a:buSzPts val="1200"/>
              <a:buAutoNum type="arabicPeriod"/>
            </a:pPr>
            <a:r>
              <a:rPr lang="es" sz="1200"/>
              <a:t>En la ventana de “Variables de entorno”, localiza la variable “Path” en la sección de “Variables de usuario” y, si no existe, añádela. </a:t>
            </a:r>
            <a:endParaRPr sz="1200"/>
          </a:p>
          <a:p>
            <a:pPr indent="-304800" lvl="0" marL="457200" rtl="0" algn="l">
              <a:lnSpc>
                <a:spcPct val="115000"/>
              </a:lnSpc>
              <a:spcBef>
                <a:spcPts val="0"/>
              </a:spcBef>
              <a:spcAft>
                <a:spcPts val="0"/>
              </a:spcAft>
              <a:buSzPts val="1200"/>
              <a:buAutoNum type="arabicPeriod"/>
            </a:pPr>
            <a:r>
              <a:rPr lang="es" sz="1200"/>
              <a:t>Posteriormente, haz clic en el botón “Editar”. </a:t>
            </a:r>
            <a:endParaRPr sz="1200"/>
          </a:p>
          <a:p>
            <a:pPr indent="-304800" lvl="0" marL="457200" rtl="0" algn="l">
              <a:lnSpc>
                <a:spcPct val="115000"/>
              </a:lnSpc>
              <a:spcBef>
                <a:spcPts val="0"/>
              </a:spcBef>
              <a:spcAft>
                <a:spcPts val="0"/>
              </a:spcAft>
              <a:buSzPts val="1200"/>
              <a:buAutoNum type="arabicPeriod"/>
            </a:pPr>
            <a:r>
              <a:rPr lang="es" sz="1200"/>
              <a:t>En la ventana de edición que se abre, haz clic en “Nuevo” para añadir una nueva variable de ruta. </a:t>
            </a:r>
            <a:endParaRPr sz="1200"/>
          </a:p>
          <a:p>
            <a:pPr indent="-304800" lvl="0" marL="457200" rtl="0" algn="l">
              <a:lnSpc>
                <a:spcPct val="115000"/>
              </a:lnSpc>
              <a:spcBef>
                <a:spcPts val="0"/>
              </a:spcBef>
              <a:spcAft>
                <a:spcPts val="0"/>
              </a:spcAft>
              <a:buSzPts val="1200"/>
              <a:buAutoNum type="arabicPeriod"/>
            </a:pPr>
            <a:r>
              <a:rPr lang="es" sz="1200"/>
              <a:t>A continuación, selecciona “Examinar” y navega hasta la carpeta “Archivos de programa” en el disco (C:). </a:t>
            </a:r>
            <a:endParaRPr sz="1200"/>
          </a:p>
          <a:p>
            <a:pPr indent="-304800" lvl="0" marL="457200" rtl="0" algn="l">
              <a:lnSpc>
                <a:spcPct val="115000"/>
              </a:lnSpc>
              <a:spcBef>
                <a:spcPts val="0"/>
              </a:spcBef>
              <a:spcAft>
                <a:spcPts val="0"/>
              </a:spcAft>
              <a:buSzPts val="1200"/>
              <a:buAutoNum type="arabicPeriod"/>
            </a:pPr>
            <a:r>
              <a:rPr lang="es" sz="1200"/>
              <a:t>Dentro de la carpeta “Java”, busca la carpeta “JDK” y selecciona la carpeta “bin” que se encuentra dentro de ella. </a:t>
            </a:r>
            <a:endParaRPr sz="1200"/>
          </a:p>
          <a:p>
            <a:pPr indent="-304800" lvl="0" marL="457200" rtl="0" algn="l">
              <a:lnSpc>
                <a:spcPct val="115000"/>
              </a:lnSpc>
              <a:spcBef>
                <a:spcPts val="0"/>
              </a:spcBef>
              <a:spcAft>
                <a:spcPts val="0"/>
              </a:spcAft>
              <a:buSzPts val="1200"/>
              <a:buAutoNum type="arabicPeriod"/>
            </a:pPr>
            <a:r>
              <a:rPr lang="es" sz="1200"/>
              <a:t>Finalmente, haz clic en “Aceptar” en cada uno de los cuadros de diálogo para guardar los cambios realizados. </a:t>
            </a:r>
            <a:endParaRPr sz="1200"/>
          </a:p>
          <a:p>
            <a:pPr indent="-304800" lvl="0" marL="457200" rtl="0" algn="l">
              <a:lnSpc>
                <a:spcPct val="115000"/>
              </a:lnSpc>
              <a:spcBef>
                <a:spcPts val="0"/>
              </a:spcBef>
              <a:spcAft>
                <a:spcPts val="0"/>
              </a:spcAft>
              <a:buSzPts val="1200"/>
              <a:buAutoNum type="arabicPeriod"/>
            </a:pPr>
            <a:r>
              <a:rPr lang="es" sz="1200"/>
              <a:t>Para confirmar que la configuración se ha aplicado correctamente, abre tu terminal y ejecuta nuevamente el comando javac.</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0" name="Google Shape;180;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1" name="Google Shape;181;p20"/>
          <p:cNvPicPr preferRelativeResize="0"/>
          <p:nvPr/>
        </p:nvPicPr>
        <p:blipFill>
          <a:blip r:embed="rId3">
            <a:alphaModFix/>
          </a:blip>
          <a:stretch>
            <a:fillRect/>
          </a:stretch>
        </p:blipFill>
        <p:spPr>
          <a:xfrm>
            <a:off x="1292075" y="356707"/>
            <a:ext cx="7038901" cy="42991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Control de versiones de Java</a:t>
            </a:r>
            <a:endParaRPr/>
          </a:p>
          <a:p>
            <a:pPr indent="0" lvl="0" marL="0" rtl="0" algn="l">
              <a:spcBef>
                <a:spcPts val="0"/>
              </a:spcBef>
              <a:spcAft>
                <a:spcPts val="0"/>
              </a:spcAft>
              <a:buNone/>
            </a:pPr>
            <a:r>
              <a:t/>
            </a:r>
            <a:endParaRPr/>
          </a:p>
        </p:txBody>
      </p:sp>
      <p:sp>
        <p:nvSpPr>
          <p:cNvPr id="187" name="Google Shape;187;p21"/>
          <p:cNvSpPr txBox="1"/>
          <p:nvPr>
            <p:ph idx="1" type="body"/>
          </p:nvPr>
        </p:nvSpPr>
        <p:spPr>
          <a:xfrm>
            <a:off x="1297500" y="1108925"/>
            <a:ext cx="7038900" cy="336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sz="1200">
                <a:highlight>
                  <a:schemeClr val="dk1"/>
                </a:highlight>
                <a:latin typeface="Roboto"/>
                <a:ea typeface="Roboto"/>
                <a:cs typeface="Roboto"/>
                <a:sym typeface="Roboto"/>
              </a:rPr>
              <a:t>1. Importancia en la industria. Si te conviertes en desarrollador de Java cuando te gradúes, es probable que trabajes en una versión Java distinta a la que estudiaremos. Esto se debe a que hay empresas que han preferido mantener una versión previa a la actual por tener un gran número de proyectos en esas versiones y actualizar proyectos es un costo monetario grande. Sin embargo, desde la versión de Java 8 se sigue dando soporte por parte de los desarrolladores de Java y además hay muy pocas diferencias entre una versión contra otra.</a:t>
            </a:r>
            <a:endParaRPr sz="1200">
              <a:highlight>
                <a:schemeClr val="dk1"/>
              </a:highlight>
              <a:latin typeface="Roboto"/>
              <a:ea typeface="Roboto"/>
              <a:cs typeface="Roboto"/>
              <a:sym typeface="Roboto"/>
            </a:endParaRPr>
          </a:p>
          <a:p>
            <a:pPr indent="0" lvl="0" marL="0" rtl="0" algn="l">
              <a:spcBef>
                <a:spcPts val="1100"/>
              </a:spcBef>
              <a:spcAft>
                <a:spcPts val="0"/>
              </a:spcAft>
              <a:buNone/>
            </a:pPr>
            <a:r>
              <a:t/>
            </a:r>
            <a:endParaRPr sz="1200">
              <a:highlight>
                <a:schemeClr val="dk1"/>
              </a:highlight>
              <a:latin typeface="Roboto"/>
              <a:ea typeface="Roboto"/>
              <a:cs typeface="Roboto"/>
              <a:sym typeface="Roboto"/>
            </a:endParaRPr>
          </a:p>
          <a:p>
            <a:pPr indent="0" lvl="0" marL="0" rtl="0" algn="l">
              <a:spcBef>
                <a:spcPts val="1100"/>
              </a:spcBef>
              <a:spcAft>
                <a:spcPts val="0"/>
              </a:spcAft>
              <a:buNone/>
            </a:pPr>
            <a:r>
              <a:rPr lang="es" sz="1200">
                <a:highlight>
                  <a:schemeClr val="dk1"/>
                </a:highlight>
                <a:latin typeface="Roboto"/>
                <a:ea typeface="Roboto"/>
                <a:cs typeface="Roboto"/>
                <a:sym typeface="Roboto"/>
              </a:rPr>
              <a:t> 2. Permanencia a largo plazo. Aunque se han lanzado muchas versiones de Java, generalmente es recomendable desarrollar (y aprender) utilizando una de las versiones estables, también conocidas como versiones de soporte a largo plazo (LTS). Java 8, 11, 17 y 21 son ejemplos de estas versiones estables con soporte a largo plazo.</a:t>
            </a:r>
            <a:endParaRPr sz="1200">
              <a:highlight>
                <a:schemeClr val="dk1"/>
              </a:highlight>
              <a:latin typeface="Roboto"/>
              <a:ea typeface="Roboto"/>
              <a:cs typeface="Roboto"/>
              <a:sym typeface="Roboto"/>
            </a:endParaRPr>
          </a:p>
          <a:p>
            <a:pPr indent="0" lvl="0" marL="0" rtl="0" algn="l">
              <a:spcBef>
                <a:spcPts val="1100"/>
              </a:spcBef>
              <a:spcAft>
                <a:spcPts val="0"/>
              </a:spcAft>
              <a:buNone/>
            </a:pPr>
            <a:r>
              <a:t/>
            </a:r>
            <a:endParaRPr sz="1200">
              <a:highlight>
                <a:schemeClr val="dk1"/>
              </a:highlight>
              <a:latin typeface="Roboto"/>
              <a:ea typeface="Roboto"/>
              <a:cs typeface="Roboto"/>
              <a:sym typeface="Roboto"/>
            </a:endParaRPr>
          </a:p>
          <a:p>
            <a:pPr indent="0" lvl="0" marL="0" rtl="0" algn="l">
              <a:spcBef>
                <a:spcPts val="1100"/>
              </a:spcBef>
              <a:spcAft>
                <a:spcPts val="0"/>
              </a:spcAft>
              <a:buNone/>
            </a:pPr>
            <a:r>
              <a:rPr lang="es" sz="1200">
                <a:highlight>
                  <a:schemeClr val="dk1"/>
                </a:highlight>
                <a:latin typeface="Roboto"/>
                <a:ea typeface="Roboto"/>
                <a:cs typeface="Roboto"/>
                <a:sym typeface="Roboto"/>
              </a:rPr>
              <a:t> 3. Impacto en tu proceso de aprendizaje de Java. En resumen, no será significativo. Java es un lenguaje con una larga trayectoria, y debido a su robustez y eficacia, no experimenta cambios drásticos con el tiempo.</a:t>
            </a:r>
            <a:endParaRPr sz="1200">
              <a:highlight>
                <a:schemeClr val="dk1"/>
              </a:highlight>
              <a:latin typeface="Roboto"/>
              <a:ea typeface="Roboto"/>
              <a:cs typeface="Roboto"/>
              <a:sym typeface="Roboto"/>
            </a:endParaRPr>
          </a:p>
          <a:p>
            <a:pPr indent="0" lvl="0" marL="0" rtl="0" algn="l">
              <a:spcBef>
                <a:spcPts val="11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