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3"/>
    <p:sldId id="257" r:id="rId4"/>
    <p:sldId id="258" r:id="rId5"/>
    <p:sldId id="262" r:id="rId6"/>
    <p:sldId id="261" r:id="rId7"/>
    <p:sldId id="259" r:id="rId8"/>
    <p:sldId id="265" r:id="rId9"/>
    <p:sldId id="260" r:id="rId10"/>
    <p:sldId id="271" r:id="rId11"/>
    <p:sldId id="273" r:id="rId12"/>
    <p:sldId id="274" r:id="rId13"/>
    <p:sldId id="275" r:id="rId14"/>
    <p:sldId id="276" r:id="rId15"/>
    <p:sldId id="277" r:id="rId16"/>
    <p:sldId id="278" r:id="rId17"/>
    <p:sldId id="269" r:id="rId18"/>
    <p:sldId id="267" r:id="rId19"/>
    <p:sldId id="268" r:id="rId20"/>
    <p:sldId id="270" r:id="rId21"/>
    <p:sldId id="266" r:id="rId22"/>
    <p:sldId id="264" r:id="rId23"/>
    <p:sldId id="26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sz="4800"/>
              <a:t>Project on Q&amp;A on food data</a:t>
            </a:r>
            <a:endParaRPr lang="en-US" sz="4800"/>
          </a:p>
        </p:txBody>
      </p:sp>
      <p:sp>
        <p:nvSpPr>
          <p:cNvPr id="3" name="Subtitle 2"/>
          <p:cNvSpPr>
            <a:spLocks noGrp="1"/>
          </p:cNvSpPr>
          <p:nvPr>
            <p:ph type="subTitle" idx="1"/>
          </p:nvPr>
        </p:nvSpPr>
        <p:spPr/>
        <p:txBody>
          <a:bodyPr/>
          <a:p>
            <a:r>
              <a:rPr lang="en-US"/>
              <a:t>Passionfruit assignment</a:t>
            </a:r>
            <a:endParaRPr lang="en-US"/>
          </a:p>
          <a:p>
            <a:r>
              <a:rPr lang="en-US"/>
              <a:t>Jan 15, 2025</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sz="2800"/>
              <a:t>Use cases 2 - </a:t>
            </a:r>
            <a:r>
              <a:rPr lang="en-US" altLang="en-US" sz="2800">
                <a:sym typeface="+mn-ea"/>
              </a:rPr>
              <a:t>List all food items in the dataset that contain traces of "CARTA." (openai)</a:t>
            </a:r>
            <a:endParaRPr lang="en-US" altLang="en-US" sz="2800">
              <a:sym typeface="+mn-ea"/>
            </a:endParaRPr>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
        <p:nvSpPr>
          <p:cNvPr id="5" name="Content Placeholder 4"/>
          <p:cNvSpPr/>
          <p:nvPr>
            <p:ph idx="1"/>
          </p:nvPr>
        </p:nvSpPr>
        <p:spPr/>
        <p:txBody>
          <a:bodyPr/>
          <a:p>
            <a:endParaRPr lang="en-US"/>
          </a:p>
        </p:txBody>
      </p:sp>
      <p:pic>
        <p:nvPicPr>
          <p:cNvPr id="3" name="Picture 2" descr="3"/>
          <p:cNvPicPr>
            <a:picLocks noChangeAspect="1"/>
          </p:cNvPicPr>
          <p:nvPr/>
        </p:nvPicPr>
        <p:blipFill>
          <a:blip r:embed="rId1"/>
          <a:stretch>
            <a:fillRect/>
          </a:stretch>
        </p:blipFill>
        <p:spPr>
          <a:xfrm>
            <a:off x="2145665" y="1791335"/>
            <a:ext cx="8979535" cy="45046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sz="2800"/>
              <a:t>Use cases 3 - </a:t>
            </a:r>
            <a:r>
              <a:rPr lang="en-US" altLang="en-US" sz="2800">
                <a:sym typeface="+mn-ea"/>
              </a:rPr>
              <a:t>Which vegetable in the dataset has the highest amount of vitamin C per 100 grams?</a:t>
            </a:r>
            <a:r>
              <a:rPr lang="en-US" altLang="en-US" sz="2800">
                <a:sym typeface="+mn-ea"/>
              </a:rPr>
              <a:t> (openai)</a:t>
            </a:r>
            <a:endParaRPr lang="en-US" altLang="en-US" sz="2800">
              <a:sym typeface="+mn-ea"/>
            </a:endParaRPr>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
        <p:nvSpPr>
          <p:cNvPr id="5" name="Content Placeholder 4"/>
          <p:cNvSpPr/>
          <p:nvPr>
            <p:ph idx="1"/>
          </p:nvPr>
        </p:nvSpPr>
        <p:spPr/>
        <p:txBody>
          <a:bodyPr/>
          <a:p>
            <a:endParaRPr lang="en-US"/>
          </a:p>
        </p:txBody>
      </p:sp>
      <p:pic>
        <p:nvPicPr>
          <p:cNvPr id="7" name="Picture 6" descr="3"/>
          <p:cNvPicPr>
            <a:picLocks noChangeAspect="1"/>
          </p:cNvPicPr>
          <p:nvPr/>
        </p:nvPicPr>
        <p:blipFill>
          <a:blip r:embed="rId1"/>
          <a:stretch>
            <a:fillRect/>
          </a:stretch>
        </p:blipFill>
        <p:spPr>
          <a:xfrm>
            <a:off x="1631950" y="1520190"/>
            <a:ext cx="8648065" cy="53378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sz="2000"/>
              <a:t>Use cases 4 - </a:t>
            </a:r>
            <a:r>
              <a:rPr lang="en-US" altLang="en-US" sz="2000">
                <a:sym typeface="+mn-ea"/>
              </a:rPr>
              <a:t>Find the protein content (in grams) of "Rijst witte rauw" (raw white rice) and compare it with "Pasta witte rauw" (raw white pasta). Which one has more protein?? (openai)</a:t>
            </a:r>
            <a:endParaRPr lang="en-US" altLang="en-US" sz="2000">
              <a:sym typeface="+mn-ea"/>
            </a:endParaRPr>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
        <p:nvSpPr>
          <p:cNvPr id="5" name="Content Placeholder 4"/>
          <p:cNvSpPr/>
          <p:nvPr>
            <p:ph idx="1"/>
          </p:nvPr>
        </p:nvSpPr>
        <p:spPr/>
        <p:txBody>
          <a:bodyPr/>
          <a:p>
            <a:endParaRPr lang="en-US"/>
          </a:p>
        </p:txBody>
      </p:sp>
      <p:pic>
        <p:nvPicPr>
          <p:cNvPr id="3" name="Picture 2" descr="4"/>
          <p:cNvPicPr>
            <a:picLocks noChangeAspect="1"/>
          </p:cNvPicPr>
          <p:nvPr/>
        </p:nvPicPr>
        <p:blipFill>
          <a:blip r:embed="rId1"/>
          <a:stretch>
            <a:fillRect/>
          </a:stretch>
        </p:blipFill>
        <p:spPr>
          <a:xfrm>
            <a:off x="1828165" y="1507490"/>
            <a:ext cx="8877935" cy="53505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sz="2800"/>
              <a:t>Use cases 5 - </a:t>
            </a:r>
            <a:r>
              <a:rPr lang="en-US" altLang="en-US" sz="2800">
                <a:sym typeface="+mn-ea"/>
              </a:rPr>
              <a:t>Which food items contain more than 10 grams of fiber per 100 grams?</a:t>
            </a:r>
            <a:r>
              <a:rPr lang="en-US" altLang="en-US" sz="2800">
                <a:sym typeface="+mn-ea"/>
              </a:rPr>
              <a:t> (openai)</a:t>
            </a:r>
            <a:endParaRPr lang="en-US" altLang="en-US" sz="2800">
              <a:sym typeface="+mn-ea"/>
            </a:endParaRPr>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
        <p:nvSpPr>
          <p:cNvPr id="5" name="Content Placeholder 4"/>
          <p:cNvSpPr/>
          <p:nvPr>
            <p:ph idx="1"/>
          </p:nvPr>
        </p:nvSpPr>
        <p:spPr/>
        <p:txBody>
          <a:bodyPr/>
          <a:p>
            <a:endParaRPr lang="en-US"/>
          </a:p>
        </p:txBody>
      </p:sp>
      <p:pic>
        <p:nvPicPr>
          <p:cNvPr id="3" name="Picture 2" descr="5"/>
          <p:cNvPicPr>
            <a:picLocks noChangeAspect="1"/>
          </p:cNvPicPr>
          <p:nvPr/>
        </p:nvPicPr>
        <p:blipFill>
          <a:blip r:embed="rId1"/>
          <a:stretch>
            <a:fillRect/>
          </a:stretch>
        </p:blipFill>
        <p:spPr>
          <a:xfrm>
            <a:off x="2686050" y="1691005"/>
            <a:ext cx="7302500" cy="48469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sz="2800"/>
              <a:t>Use cases 6 - </a:t>
            </a:r>
            <a:r>
              <a:rPr lang="en-US" altLang="en-US" sz="2800">
                <a:sym typeface="+mn-ea"/>
              </a:rPr>
              <a:t>Calculate the average fat content (in grams) for all foods in the "Groente" (vegetables) category</a:t>
            </a:r>
            <a:r>
              <a:rPr lang="en-US" altLang="en-US" sz="2800">
                <a:sym typeface="+mn-ea"/>
              </a:rPr>
              <a:t> - openai</a:t>
            </a:r>
            <a:endParaRPr lang="en-US" altLang="en-US" sz="2800">
              <a:sym typeface="+mn-ea"/>
            </a:endParaRPr>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
        <p:nvSpPr>
          <p:cNvPr id="5" name="Content Placeholder 4"/>
          <p:cNvSpPr/>
          <p:nvPr>
            <p:ph idx="1"/>
          </p:nvPr>
        </p:nvSpPr>
        <p:spPr/>
        <p:txBody>
          <a:bodyPr/>
          <a:p>
            <a:endParaRPr lang="en-US"/>
          </a:p>
        </p:txBody>
      </p:sp>
      <p:pic>
        <p:nvPicPr>
          <p:cNvPr id="6" name="Picture 5" descr="6"/>
          <p:cNvPicPr>
            <a:picLocks noChangeAspect="1"/>
          </p:cNvPicPr>
          <p:nvPr/>
        </p:nvPicPr>
        <p:blipFill>
          <a:blip r:embed="rId1"/>
          <a:stretch>
            <a:fillRect/>
          </a:stretch>
        </p:blipFill>
        <p:spPr>
          <a:xfrm>
            <a:off x="1664335" y="1691005"/>
            <a:ext cx="10159365" cy="45389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sz="2800"/>
              <a:t>Use cases 7 - </a:t>
            </a:r>
            <a:r>
              <a:rPr lang="en-US" altLang="en-US" sz="2800">
                <a:sym typeface="+mn-ea"/>
              </a:rPr>
              <a:t>What is the recommended daily intake of dietary fiber for an adult? - perplexity</a:t>
            </a:r>
            <a:endParaRPr lang="en-US" altLang="en-US" sz="2800">
              <a:sym typeface="+mn-ea"/>
            </a:endParaRPr>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
        <p:nvSpPr>
          <p:cNvPr id="5" name="Content Placeholder 4"/>
          <p:cNvSpPr/>
          <p:nvPr>
            <p:ph idx="1"/>
          </p:nvPr>
        </p:nvSpPr>
        <p:spPr/>
        <p:txBody>
          <a:bodyPr>
            <a:noAutofit/>
          </a:bodyPr>
          <a:p>
            <a:r>
              <a:rPr lang="en-US" altLang="en-US" sz="1800"/>
              <a:t>The recommended daily intake of dietary fiber varies based on age and sex, but generally, adult men require about 31 to 34 grams per day, while adult women require about 25 to 28 grams per day for those under 50. For women and men aged 51 and older, the recommendations are 22 and 28 grams, respectively[1][2][3].</a:t>
            </a:r>
            <a:endParaRPr lang="en-US" altLang="en-US" sz="1800"/>
          </a:p>
          <a:p>
            <a:endParaRPr lang="en-US" altLang="en-US" sz="1800"/>
          </a:p>
          <a:p>
            <a:r>
              <a:rPr lang="en-US" altLang="en-US" sz="1800"/>
              <a:t>The following are the citations used:</a:t>
            </a:r>
            <a:endParaRPr lang="en-US" altLang="en-US" sz="1800"/>
          </a:p>
          <a:p>
            <a:endParaRPr lang="en-US" altLang="en-US" sz="1800"/>
          </a:p>
          <a:p>
            <a:r>
              <a:rPr lang="en-US" altLang="en-US" sz="1800"/>
              <a:t>[1]https://www.health.harvard.edu/blog/should-i-be-eating-more-fiber-2019022115927</a:t>
            </a:r>
            <a:endParaRPr lang="en-US" altLang="en-US" sz="1800"/>
          </a:p>
          <a:p>
            <a:r>
              <a:rPr lang="en-US" altLang="en-US" sz="1800"/>
              <a:t>[2]https://www.medicalnewstoday.com/articles/321993</a:t>
            </a:r>
            <a:endParaRPr lang="en-US" altLang="en-US" sz="1800"/>
          </a:p>
          <a:p>
            <a:r>
              <a:rPr lang="en-US" altLang="en-US" sz="1800"/>
              <a:t>[3]https://www.healthline.com/health/food-nutrition/how-much-fiber-per-day</a:t>
            </a:r>
            <a:endParaRPr lang="en-US" altLang="en-US" sz="1800"/>
          </a:p>
          <a:p>
            <a:r>
              <a:rPr lang="en-US" altLang="en-US" sz="1800"/>
              <a:t>[4]https://www.eatright.org/health/essential-nutrients/carbohydrates/easy-ways-to-boost-fiber-in-your-daily-diet</a:t>
            </a:r>
            <a:endParaRPr lang="en-US" altLang="en-US" sz="1800"/>
          </a:p>
          <a:p>
            <a:r>
              <a:rPr lang="en-US" altLang="en-US" sz="1800"/>
              <a:t>[5]https://www.mayoclinic.org/healthy-lifestyle/nutrition-and-healthy-eating/in-depth/high-fiber-foods/art-20050948</a:t>
            </a:r>
            <a:endParaRPr lang="en-US" altLang="en-US"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t>Use Case 8 - OpenAI</a:t>
            </a:r>
            <a:endParaRPr lang="en-US" sz="3200"/>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
        <p:nvSpPr>
          <p:cNvPr id="6" name="Content Placeholder 5"/>
          <p:cNvSpPr/>
          <p:nvPr>
            <p:ph idx="1"/>
          </p:nvPr>
        </p:nvSpPr>
        <p:spPr/>
        <p:txBody>
          <a:bodyPr/>
          <a:p>
            <a:endParaRPr lang="en-US"/>
          </a:p>
        </p:txBody>
      </p:sp>
      <p:pic>
        <p:nvPicPr>
          <p:cNvPr id="7" name="Picture 6" descr="8_openai"/>
          <p:cNvPicPr>
            <a:picLocks noChangeAspect="1"/>
          </p:cNvPicPr>
          <p:nvPr/>
        </p:nvPicPr>
        <p:blipFill>
          <a:blip r:embed="rId1"/>
          <a:stretch>
            <a:fillRect/>
          </a:stretch>
        </p:blipFill>
        <p:spPr>
          <a:xfrm>
            <a:off x="2560955" y="1405255"/>
            <a:ext cx="8275320" cy="51930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t>Use Case 8 - Perplexity (simple prompt)</a:t>
            </a:r>
            <a:endParaRPr lang="en-US" sz="3200"/>
          </a:p>
        </p:txBody>
      </p:sp>
      <p:pic>
        <p:nvPicPr>
          <p:cNvPr id="5" name="Content Placeholder 4"/>
          <p:cNvPicPr>
            <a:picLocks noChangeAspect="1"/>
          </p:cNvPicPr>
          <p:nvPr>
            <p:ph idx="1"/>
          </p:nvPr>
        </p:nvPicPr>
        <p:blipFill>
          <a:blip r:embed="rId1"/>
          <a:stretch>
            <a:fillRect/>
          </a:stretch>
        </p:blipFill>
        <p:spPr>
          <a:xfrm>
            <a:off x="1536700" y="1491615"/>
            <a:ext cx="9271635" cy="4356100"/>
          </a:xfrm>
          <a:prstGeom prst="rect">
            <a:avLst/>
          </a:prstGeom>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
        <p:nvSpPr>
          <p:cNvPr id="6" name="Rounded Rectangle 5"/>
          <p:cNvSpPr/>
          <p:nvPr/>
        </p:nvSpPr>
        <p:spPr>
          <a:xfrm>
            <a:off x="1682750" y="3812540"/>
            <a:ext cx="4267200" cy="457200"/>
          </a:xfrm>
          <a:prstGeom prst="roundRect">
            <a:avLst/>
          </a:prstGeom>
          <a:ln w="34925"/>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7" name="Text Box 6"/>
          <p:cNvSpPr txBox="1"/>
          <p:nvPr/>
        </p:nvSpPr>
        <p:spPr>
          <a:xfrm>
            <a:off x="4184650" y="6149975"/>
            <a:ext cx="3162300" cy="368300"/>
          </a:xfrm>
          <a:prstGeom prst="rect">
            <a:avLst/>
          </a:prstGeom>
          <a:noFill/>
        </p:spPr>
        <p:txBody>
          <a:bodyPr wrap="square" rtlCol="0">
            <a:spAutoFit/>
          </a:bodyPr>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t>Use case 8 - </a:t>
            </a:r>
            <a:r>
              <a:rPr lang="en-US" sz="3200">
                <a:sym typeface="+mn-ea"/>
              </a:rPr>
              <a:t>Perplexity (1)</a:t>
            </a:r>
            <a:endParaRPr lang="en-US" sz="3200"/>
          </a:p>
        </p:txBody>
      </p:sp>
      <p:sp>
        <p:nvSpPr>
          <p:cNvPr id="3" name="Content Placeholder 2"/>
          <p:cNvSpPr>
            <a:spLocks noGrp="1"/>
          </p:cNvSpPr>
          <p:nvPr>
            <p:ph sz="half" idx="1"/>
          </p:nvPr>
        </p:nvSpPr>
        <p:spPr>
          <a:xfrm>
            <a:off x="6388100" y="1508125"/>
            <a:ext cx="5181600" cy="643255"/>
          </a:xfrm>
        </p:spPr>
        <p:txBody>
          <a:bodyPr>
            <a:normAutofit fontScale="80000"/>
          </a:bodyPr>
          <a:p>
            <a:r>
              <a:rPr lang="en-US"/>
              <a:t>After editing, results shown below</a:t>
            </a:r>
            <a:endParaRPr lang="en-US"/>
          </a:p>
        </p:txBody>
      </p:sp>
      <p:sp>
        <p:nvSpPr>
          <p:cNvPr id="5" name="Content Placeholder 4"/>
          <p:cNvSpPr>
            <a:spLocks noGrp="1"/>
          </p:cNvSpPr>
          <p:nvPr>
            <p:ph sz="half" idx="2"/>
          </p:nvPr>
        </p:nvSpPr>
        <p:spPr>
          <a:xfrm>
            <a:off x="215900" y="1605280"/>
            <a:ext cx="6172200" cy="4351655"/>
          </a:xfrm>
        </p:spPr>
        <p:txBody>
          <a:bodyPr>
            <a:noAutofit/>
          </a:bodyPr>
          <a:p>
            <a:pPr marL="0" indent="0">
              <a:buNone/>
            </a:pPr>
            <a:r>
              <a:rPr lang="en-US" altLang="en-US" sz="1600" b="1"/>
              <a:t>Give an example in prompt</a:t>
            </a:r>
            <a:endParaRPr lang="en-US" altLang="en-US" sz="1600" b="1"/>
          </a:p>
          <a:p>
            <a:pPr marL="0" indent="0">
              <a:buNone/>
            </a:pPr>
            <a:r>
              <a:rPr lang="en-US" altLang="en-US" sz="1400"/>
              <a:t>There is also some scenario where you may need to take into account the input from the internet and then query the dataset for computation.</a:t>
            </a:r>
            <a:endParaRPr lang="en-US" altLang="en-US" sz="1400"/>
          </a:p>
          <a:p>
            <a:pPr marL="0" indent="0">
              <a:buNone/>
            </a:pPr>
            <a:r>
              <a:rPr lang="en-US" altLang="en-US" sz="1400"/>
              <a:t>        For example, if the user asks "If a person consumes 200 grams of potato, how much of their daily protein requirement does it fulfill?"</a:t>
            </a:r>
            <a:endParaRPr lang="en-US" altLang="en-US" sz="1400"/>
          </a:p>
          <a:p>
            <a:pPr marL="0" indent="0">
              <a:buNone/>
            </a:pPr>
            <a:r>
              <a:rPr lang="en-US" altLang="en-US" sz="1400"/>
              <a:t>        You first identify which part of the question can be answered by querying the dataset, e.g., in this case, the part how much protein 100 grams of potato contains can be answered by querying the dataset.</a:t>
            </a:r>
            <a:endParaRPr lang="en-US" altLang="en-US" sz="1400"/>
          </a:p>
          <a:p>
            <a:pPr marL="0" indent="0">
              <a:buNone/>
            </a:pPr>
            <a:r>
              <a:rPr lang="en-US" altLang="en-US" sz="1400"/>
              <a:t>        df_vegetables = df[df['Engelse naam/Food name'] == 'potato']['PROT (g)']</a:t>
            </a:r>
            <a:endParaRPr lang="en-US" altLang="en-US" sz="1400"/>
          </a:p>
          <a:p>
            <a:pPr marL="0" indent="0">
              <a:buNone/>
            </a:pPr>
            <a:r>
              <a:rPr lang="en-US" altLang="en-US" sz="1400"/>
              <a:t>        You search the internet for other information, e.g., the daily protein requirement of a person.</a:t>
            </a:r>
            <a:endParaRPr lang="en-US" altLang="en-US" sz="1400"/>
          </a:p>
          <a:p>
            <a:pPr marL="0" indent="0">
              <a:buNone/>
            </a:pPr>
            <a:r>
              <a:rPr lang="en-US" altLang="en-US" sz="1400"/>
              <a:t>        [steps to compute]        </a:t>
            </a:r>
            <a:endParaRPr lang="en-US" altLang="en-US" sz="1400"/>
          </a:p>
          <a:p>
            <a:pPr marL="0" indent="0">
              <a:buNone/>
            </a:pPr>
            <a:r>
              <a:rPr lang="en-US" altLang="en-US" sz="1400"/>
              <a:t>        Then you return the answer:</a:t>
            </a:r>
            <a:endParaRPr lang="en-US" altLang="en-US" sz="1400"/>
          </a:p>
          <a:p>
            <a:pPr marL="0" indent="0">
              <a:buNone/>
            </a:pPr>
            <a:r>
              <a:rPr lang="en-US" altLang="en-US" sz="1400"/>
              <a:t>        "The consumption of 200 grams of potato fulfills X% of the daily protein requirement."</a:t>
            </a:r>
            <a:endParaRPr lang="en-US" altLang="en-US" sz="1400"/>
          </a:p>
          <a:p>
            <a:pPr marL="0" indent="0">
              <a:buNone/>
            </a:pPr>
            <a:endParaRPr lang="en-US" altLang="en-US" sz="1400"/>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
        <p:nvSpPr>
          <p:cNvPr id="8" name="Text Box 7"/>
          <p:cNvSpPr txBox="1"/>
          <p:nvPr/>
        </p:nvSpPr>
        <p:spPr>
          <a:xfrm>
            <a:off x="6388100" y="2237105"/>
            <a:ext cx="5715000" cy="4246245"/>
          </a:xfrm>
          <a:prstGeom prst="rect">
            <a:avLst/>
          </a:prstGeom>
          <a:noFill/>
        </p:spPr>
        <p:txBody>
          <a:bodyPr wrap="square" rtlCol="0">
            <a:spAutoFit/>
          </a:bodyPr>
          <a:p>
            <a:r>
              <a:rPr lang="en-US" altLang="en-US"/>
              <a:t>The consumption of 200 grams of white asparagus fulfills 66.67% of the daily vitamin C requirement.</a:t>
            </a:r>
            <a:endParaRPr lang="en-US" altLang="en-US"/>
          </a:p>
          <a:p>
            <a:endParaRPr lang="en-US" altLang="en-US"/>
          </a:p>
          <a:p>
            <a:r>
              <a:rPr lang="en-US" altLang="en-US"/>
              <a:t>To determine how much of the daily vitamin C requirement is fulfilled by consuming 200 grams of raw white asparagus, we need to follow these steps:</a:t>
            </a:r>
            <a:endParaRPr lang="en-US" altLang="en-US"/>
          </a:p>
          <a:p>
            <a:r>
              <a:rPr lang="en-US" altLang="en-US"/>
              <a:t>1. - 4. ... Consuming 200 grams of raw white asparagus provides approximately 16.67% of the daily vitamin C requirement for men.</a:t>
            </a:r>
            <a:endParaRPr lang="en-US" altLang="en-US"/>
          </a:p>
          <a:p>
            <a:endParaRPr lang="en-US" altLang="en-US"/>
          </a:p>
          <a:p>
            <a:r>
              <a:rPr lang="en-US" altLang="en-US"/>
              <a:t>**Python Query for Validation:**</a:t>
            </a:r>
            <a:endParaRPr lang="en-US" altLang="en-US"/>
          </a:p>
          <a:p>
            <a:r>
              <a:rPr lang="en-US" altLang="en-US"/>
              <a:t>...</a:t>
            </a:r>
            <a:endParaRPr lang="en-US" altLang="en-US"/>
          </a:p>
          <a:p>
            <a:endParaRPr lang="en-US" altLang="en-US"/>
          </a:p>
          <a:p>
            <a:r>
              <a:rPr lang="en-US" altLang="en-US"/>
              <a:t>The following are the citations used:</a:t>
            </a:r>
            <a:endParaRPr lang="en-US" altLang="en-US"/>
          </a:p>
          <a:p>
            <a:r>
              <a:rPr lang="en-US" altLang="en-US"/>
              <a:t>...</a:t>
            </a:r>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t>Use Case 8 </a:t>
            </a:r>
            <a:br>
              <a:rPr lang="en-US" sz="3200"/>
            </a:br>
            <a:r>
              <a:rPr lang="en-US" sz="3200"/>
              <a:t>Perplexity (2)</a:t>
            </a:r>
            <a:endParaRPr lang="en-US" sz="3200"/>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pic>
        <p:nvPicPr>
          <p:cNvPr id="7" name="Picture 6" descr="8"/>
          <p:cNvPicPr>
            <a:picLocks noChangeAspect="1"/>
          </p:cNvPicPr>
          <p:nvPr/>
        </p:nvPicPr>
        <p:blipFill>
          <a:blip r:embed="rId1"/>
          <a:stretch>
            <a:fillRect/>
          </a:stretch>
        </p:blipFill>
        <p:spPr>
          <a:xfrm>
            <a:off x="4022090" y="119380"/>
            <a:ext cx="7496810" cy="64865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Skeleton</a:t>
            </a:r>
            <a:endParaRPr lang="en-US"/>
          </a:p>
        </p:txBody>
      </p:sp>
      <p:sp>
        <p:nvSpPr>
          <p:cNvPr id="3" name="Content Placeholder 2"/>
          <p:cNvSpPr>
            <a:spLocks noGrp="1"/>
          </p:cNvSpPr>
          <p:nvPr>
            <p:ph idx="1"/>
          </p:nvPr>
        </p:nvSpPr>
        <p:spPr/>
        <p:txBody>
          <a:bodyPr/>
          <a:p>
            <a:r>
              <a:rPr lang="en-US"/>
              <a:t>Exploratory data analysis</a:t>
            </a:r>
            <a:endParaRPr lang="en-US"/>
          </a:p>
          <a:p>
            <a:r>
              <a:rPr lang="en-US"/>
              <a:t>Solution in a brief</a:t>
            </a:r>
            <a:endParaRPr lang="en-US"/>
          </a:p>
          <a:p>
            <a:r>
              <a:rPr lang="en-US"/>
              <a:t>Example use cases</a:t>
            </a:r>
            <a:endParaRPr lang="en-US"/>
          </a:p>
          <a:p>
            <a:r>
              <a:rPr lang="en-US"/>
              <a:t>Comparison</a:t>
            </a:r>
            <a:endParaRPr lang="en-US"/>
          </a:p>
          <a:p>
            <a:r>
              <a:rPr lang="en-US"/>
              <a:t>Conclusion</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Comparison of the use of LLMs</a:t>
            </a:r>
            <a:endParaRPr lang="en-US"/>
          </a:p>
        </p:txBody>
      </p:sp>
      <p:sp>
        <p:nvSpPr>
          <p:cNvPr id="3" name="Content Placeholder 2"/>
          <p:cNvSpPr>
            <a:spLocks noGrp="1"/>
          </p:cNvSpPr>
          <p:nvPr>
            <p:ph idx="1"/>
          </p:nvPr>
        </p:nvSpPr>
        <p:spPr/>
        <p:txBody>
          <a:bodyPr/>
          <a:p>
            <a:r>
              <a:rPr lang="en-US"/>
              <a:t>OpenAI</a:t>
            </a:r>
            <a:endParaRPr lang="en-US"/>
          </a:p>
          <a:p>
            <a:pPr lvl="1"/>
            <a:r>
              <a:rPr lang="en-US" sz="2400"/>
              <a:t>Good at following command and present the result in decidated form</a:t>
            </a:r>
            <a:endParaRPr lang="en-US"/>
          </a:p>
          <a:p>
            <a:r>
              <a:rPr lang="en-US"/>
              <a:t>Perplexity</a:t>
            </a:r>
            <a:endParaRPr lang="en-US"/>
          </a:p>
          <a:p>
            <a:pPr lvl="1"/>
            <a:r>
              <a:rPr lang="en-US"/>
              <a:t>Access to online resources with references</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OpenAI</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pic>
        <p:nvPicPr>
          <p:cNvPr id="7" name="Content Placeholder 6"/>
          <p:cNvPicPr>
            <a:picLocks noChangeAspect="1"/>
          </p:cNvPicPr>
          <p:nvPr>
            <p:ph idx="1"/>
          </p:nvPr>
        </p:nvPicPr>
        <p:blipFill>
          <a:blip r:embed="rId1"/>
          <a:stretch>
            <a:fillRect/>
          </a:stretch>
        </p:blipFill>
        <p:spPr>
          <a:xfrm>
            <a:off x="3390265" y="3219450"/>
            <a:ext cx="7618095" cy="3136900"/>
          </a:xfrm>
          <a:prstGeom prst="rect">
            <a:avLst/>
          </a:prstGeom>
          <a:ln>
            <a:solidFill>
              <a:schemeClr val="tx1"/>
            </a:solidFill>
          </a:ln>
        </p:spPr>
      </p:pic>
      <p:pic>
        <p:nvPicPr>
          <p:cNvPr id="8" name="Picture 7"/>
          <p:cNvPicPr>
            <a:picLocks noChangeAspect="1"/>
          </p:cNvPicPr>
          <p:nvPr/>
        </p:nvPicPr>
        <p:blipFill>
          <a:blip r:embed="rId2"/>
          <a:srcRect b="35726"/>
          <a:stretch>
            <a:fillRect/>
          </a:stretch>
        </p:blipFill>
        <p:spPr>
          <a:xfrm>
            <a:off x="3390265" y="365125"/>
            <a:ext cx="7453630" cy="2286000"/>
          </a:xfrm>
          <a:prstGeom prst="rect">
            <a:avLst/>
          </a:prstGeom>
          <a:ln w="12700" cmpd="sng">
            <a:solidFill>
              <a:schemeClr val="tx1"/>
            </a:solidFill>
            <a:prstDash val="solid"/>
          </a:ln>
        </p:spPr>
      </p:pic>
      <p:sp>
        <p:nvSpPr>
          <p:cNvPr id="9" name="Text Box 8"/>
          <p:cNvSpPr txBox="1"/>
          <p:nvPr/>
        </p:nvSpPr>
        <p:spPr>
          <a:xfrm>
            <a:off x="609600" y="4616450"/>
            <a:ext cx="2578100" cy="583565"/>
          </a:xfrm>
          <a:prstGeom prst="rect">
            <a:avLst/>
          </a:prstGeom>
          <a:noFill/>
        </p:spPr>
        <p:txBody>
          <a:bodyPr wrap="square" rtlCol="0" anchor="t">
            <a:spAutoFit/>
          </a:bodyPr>
          <a:p>
            <a:r>
              <a:rPr lang="en-US" sz="3200">
                <a:sym typeface="+mn-ea"/>
              </a:rPr>
              <a:t>Perplexity</a:t>
            </a:r>
            <a:endParaRPr lang="en-US" sz="320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6100" y="0"/>
            <a:ext cx="10515600" cy="1325563"/>
          </a:xfrm>
        </p:spPr>
        <p:txBody>
          <a:bodyPr/>
          <a:p>
            <a:r>
              <a:rPr lang="en-US"/>
              <a:t>OpenAI</a:t>
            </a:r>
            <a:endParaRPr lang="en-US"/>
          </a:p>
        </p:txBody>
      </p:sp>
      <p:pic>
        <p:nvPicPr>
          <p:cNvPr id="5" name="Content Placeholder 4"/>
          <p:cNvPicPr>
            <a:picLocks noChangeAspect="1"/>
          </p:cNvPicPr>
          <p:nvPr>
            <p:ph idx="1"/>
          </p:nvPr>
        </p:nvPicPr>
        <p:blipFill>
          <a:blip r:embed="rId1"/>
          <a:stretch>
            <a:fillRect/>
          </a:stretch>
        </p:blipFill>
        <p:spPr>
          <a:xfrm>
            <a:off x="2193290" y="3488690"/>
            <a:ext cx="10151110" cy="3232785"/>
          </a:xfrm>
          <a:prstGeom prst="rect">
            <a:avLst/>
          </a:prstGeom>
        </p:spPr>
      </p:pic>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pic>
        <p:nvPicPr>
          <p:cNvPr id="6" name="Picture 5"/>
          <p:cNvPicPr>
            <a:picLocks noChangeAspect="1"/>
          </p:cNvPicPr>
          <p:nvPr/>
        </p:nvPicPr>
        <p:blipFill>
          <a:blip r:embed="rId2"/>
          <a:stretch>
            <a:fillRect/>
          </a:stretch>
        </p:blipFill>
        <p:spPr>
          <a:xfrm>
            <a:off x="152400" y="917575"/>
            <a:ext cx="12192000" cy="2317115"/>
          </a:xfrm>
          <a:prstGeom prst="rect">
            <a:avLst/>
          </a:prstGeom>
        </p:spPr>
      </p:pic>
      <p:sp>
        <p:nvSpPr>
          <p:cNvPr id="7" name="Text Box 6"/>
          <p:cNvSpPr txBox="1"/>
          <p:nvPr/>
        </p:nvSpPr>
        <p:spPr>
          <a:xfrm>
            <a:off x="76200" y="4616450"/>
            <a:ext cx="2578100" cy="583565"/>
          </a:xfrm>
          <a:prstGeom prst="rect">
            <a:avLst/>
          </a:prstGeom>
          <a:noFill/>
        </p:spPr>
        <p:txBody>
          <a:bodyPr wrap="square" rtlCol="0" anchor="t">
            <a:spAutoFit/>
          </a:bodyPr>
          <a:p>
            <a:r>
              <a:rPr lang="en-US" sz="3200">
                <a:sym typeface="+mn-ea"/>
              </a:rPr>
              <a:t>Perplexity</a:t>
            </a:r>
            <a:endParaRPr lang="en-US" sz="3200">
              <a:sym typeface="+mn-ea"/>
            </a:endParaRPr>
          </a:p>
        </p:txBody>
      </p:sp>
      <p:sp>
        <p:nvSpPr>
          <p:cNvPr id="8" name="Rounded Rectangle 7"/>
          <p:cNvSpPr/>
          <p:nvPr/>
        </p:nvSpPr>
        <p:spPr>
          <a:xfrm>
            <a:off x="152400" y="1490980"/>
            <a:ext cx="11353800" cy="780415"/>
          </a:xfrm>
          <a:prstGeom prst="roundRect">
            <a:avLst/>
          </a:prstGeom>
          <a:ln w="28575"/>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9" name="Rounded Rectangle 8"/>
          <p:cNvSpPr/>
          <p:nvPr/>
        </p:nvSpPr>
        <p:spPr>
          <a:xfrm>
            <a:off x="2193290" y="3488690"/>
            <a:ext cx="7823835" cy="780415"/>
          </a:xfrm>
          <a:prstGeom prst="roundRect">
            <a:avLst/>
          </a:prstGeom>
          <a:ln w="28575">
            <a:solidFill>
              <a:schemeClr val="accent4">
                <a:lumMod val="60000"/>
                <a:lumOff val="40000"/>
              </a:schemeClr>
            </a:solidFill>
          </a:ln>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Exploratory data analysis</a:t>
            </a:r>
            <a:endParaRPr lang="en-US"/>
          </a:p>
        </p:txBody>
      </p:sp>
      <p:pic>
        <p:nvPicPr>
          <p:cNvPr id="4" name="Content Placeholder 3"/>
          <p:cNvPicPr>
            <a:picLocks noChangeAspect="1"/>
          </p:cNvPicPr>
          <p:nvPr>
            <p:ph idx="1"/>
          </p:nvPr>
        </p:nvPicPr>
        <p:blipFill>
          <a:blip r:embed="rId1"/>
          <a:stretch>
            <a:fillRect/>
          </a:stretch>
        </p:blipFill>
        <p:spPr>
          <a:xfrm>
            <a:off x="952500" y="1691005"/>
            <a:ext cx="9733280" cy="2700655"/>
          </a:xfrm>
          <a:prstGeom prst="rect">
            <a:avLst/>
          </a:prstGeom>
        </p:spPr>
      </p:pic>
      <p:sp>
        <p:nvSpPr>
          <p:cNvPr id="5" name="Text Box 4"/>
          <p:cNvSpPr txBox="1"/>
          <p:nvPr/>
        </p:nvSpPr>
        <p:spPr>
          <a:xfrm>
            <a:off x="928370" y="1372870"/>
            <a:ext cx="6807200" cy="368300"/>
          </a:xfrm>
          <a:prstGeom prst="rect">
            <a:avLst/>
          </a:prstGeom>
          <a:noFill/>
        </p:spPr>
        <p:txBody>
          <a:bodyPr wrap="square" rtlCol="0">
            <a:spAutoFit/>
          </a:bodyPr>
          <a:p>
            <a:r>
              <a:rPr lang="en-US"/>
              <a:t>Basic statistics of each column</a:t>
            </a:r>
            <a:endParaRPr lang="en-US"/>
          </a:p>
        </p:txBody>
      </p:sp>
      <p:pic>
        <p:nvPicPr>
          <p:cNvPr id="6" name="Picture 5"/>
          <p:cNvPicPr>
            <a:picLocks noChangeAspect="1"/>
          </p:cNvPicPr>
          <p:nvPr/>
        </p:nvPicPr>
        <p:blipFill>
          <a:blip r:embed="rId2"/>
          <a:stretch>
            <a:fillRect/>
          </a:stretch>
        </p:blipFill>
        <p:spPr>
          <a:xfrm>
            <a:off x="1355725" y="4311650"/>
            <a:ext cx="8926195" cy="2546350"/>
          </a:xfrm>
          <a:prstGeom prst="rect">
            <a:avLst/>
          </a:prstGeom>
        </p:spPr>
      </p:pic>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Cleaning the data</a:t>
            </a:r>
            <a:endParaRPr lang="en-US"/>
          </a:p>
        </p:txBody>
      </p:sp>
      <p:sp>
        <p:nvSpPr>
          <p:cNvPr id="3" name="Content Placeholder 2"/>
          <p:cNvSpPr>
            <a:spLocks noGrp="1"/>
          </p:cNvSpPr>
          <p:nvPr>
            <p:ph idx="1"/>
          </p:nvPr>
        </p:nvSpPr>
        <p:spPr/>
        <p:txBody>
          <a:bodyPr/>
          <a:p>
            <a:r>
              <a:rPr lang="en-US" altLang="en-US">
                <a:sym typeface="+mn-ea"/>
              </a:rPr>
              <a:t>ValueError: could not convert string to float: '0,3'</a:t>
            </a:r>
            <a:endParaRPr lang="en-US" altLang="en-US"/>
          </a:p>
          <a:p>
            <a:pPr lvl="1"/>
            <a:r>
              <a:rPr lang="en-US" altLang="en-US"/>
              <a:t>df_clean[col] = df[col].str.replace(',', '').astype(float)</a:t>
            </a:r>
            <a:endParaRPr lang="en-US" altLang="en-US"/>
          </a:p>
          <a:p>
            <a:r>
              <a:rPr lang="en-US" altLang="en-US"/>
              <a:t>Null Value</a:t>
            </a:r>
            <a:endParaRPr lang="en-US" altLang="en-US"/>
          </a:p>
          <a:p>
            <a:pPr lvl="1"/>
            <a:r>
              <a:rPr lang="en-US" altLang="en-US"/>
              <a:t>df_clean[col].replace(np.nan, 0, inplace=True)</a:t>
            </a:r>
            <a:endParaRPr lang="en-US" altLang="en-US"/>
          </a:p>
          <a:p>
            <a:r>
              <a:rPr lang="en-US" altLang="en-US"/>
              <a:t>Save the clean data as ‘NEVO2023_8.0_clean.csv’</a:t>
            </a:r>
            <a:endParaRPr lang="en-US" altLang="en-US"/>
          </a:p>
          <a:p>
            <a:endParaRPr lang="en-US" alt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Solution</a:t>
            </a:r>
            <a:endParaRPr lang="en-US"/>
          </a:p>
        </p:txBody>
      </p:sp>
      <p:sp>
        <p:nvSpPr>
          <p:cNvPr id="3" name="Content Placeholder 2"/>
          <p:cNvSpPr>
            <a:spLocks noGrp="1"/>
          </p:cNvSpPr>
          <p:nvPr>
            <p:ph sz="half" idx="1"/>
          </p:nvPr>
        </p:nvSpPr>
        <p:spPr/>
        <p:txBody>
          <a:bodyPr>
            <a:normAutofit/>
          </a:bodyPr>
          <a:p>
            <a:r>
              <a:rPr lang="en-US" sz="2000"/>
              <a:t>Use LLMs to process user request on the target dataset and return python script</a:t>
            </a:r>
            <a:endParaRPr lang="en-US" sz="2000"/>
          </a:p>
          <a:p>
            <a:r>
              <a:rPr lang="en-US" sz="2000"/>
              <a:t>Execute the python script and display the result </a:t>
            </a:r>
            <a:endParaRPr lang="en-US" sz="2000"/>
          </a:p>
          <a:p>
            <a:r>
              <a:rPr lang="en-US" sz="2000"/>
              <a:t>UI</a:t>
            </a:r>
            <a:endParaRPr lang="en-US" sz="2000"/>
          </a:p>
          <a:p>
            <a:pPr lvl="1"/>
            <a:r>
              <a:rPr lang="en-US" sz="1800"/>
              <a:t>Python</a:t>
            </a:r>
            <a:endParaRPr lang="en-US" sz="1800"/>
          </a:p>
          <a:p>
            <a:pPr lvl="1"/>
            <a:r>
              <a:rPr lang="en-US" sz="1800"/>
              <a:t>Library: Dash, Pandas</a:t>
            </a:r>
            <a:endParaRPr lang="en-US" sz="1800"/>
          </a:p>
          <a:p>
            <a:r>
              <a:rPr lang="en-US" sz="2000"/>
              <a:t>Back-end</a:t>
            </a:r>
            <a:endParaRPr lang="en-US" sz="2000"/>
          </a:p>
          <a:p>
            <a:pPr lvl="1"/>
            <a:r>
              <a:rPr lang="en-US" sz="1800"/>
              <a:t>Python</a:t>
            </a:r>
            <a:endParaRPr lang="en-US" sz="1800"/>
          </a:p>
          <a:p>
            <a:pPr lvl="1"/>
            <a:r>
              <a:rPr lang="en-US" sz="1800">
                <a:sym typeface="+mn-ea"/>
              </a:rPr>
              <a:t>API</a:t>
            </a:r>
            <a:endParaRPr lang="en-US" sz="1800">
              <a:sym typeface="+mn-ea"/>
            </a:endParaRPr>
          </a:p>
          <a:p>
            <a:pPr lvl="2"/>
            <a:r>
              <a:rPr lang="en-US" sz="1500">
                <a:sym typeface="+mn-ea"/>
              </a:rPr>
              <a:t>OpenAI - </a:t>
            </a:r>
            <a:r>
              <a:rPr lang="en-US" altLang="en-US" sz="1500">
                <a:sym typeface="+mn-ea"/>
              </a:rPr>
              <a:t>gpt-4o</a:t>
            </a:r>
            <a:endParaRPr lang="en-US" altLang="en-US" sz="1500">
              <a:sym typeface="+mn-ea"/>
            </a:endParaRPr>
          </a:p>
          <a:p>
            <a:pPr lvl="2"/>
            <a:r>
              <a:rPr lang="en-US" sz="1500">
                <a:sym typeface="+mn-ea"/>
              </a:rPr>
              <a:t>Perplexity</a:t>
            </a:r>
            <a:r>
              <a:rPr lang="en-US" sz="1500"/>
              <a:t> - </a:t>
            </a:r>
            <a:endParaRPr lang="en-US" sz="1800"/>
          </a:p>
        </p:txBody>
      </p:sp>
      <p:sp>
        <p:nvSpPr>
          <p:cNvPr id="5" name="Content Placeholder 4"/>
          <p:cNvSpPr>
            <a:spLocks noGrp="1"/>
          </p:cNvSpPr>
          <p:nvPr>
            <p:ph sz="half" idx="2"/>
          </p:nvPr>
        </p:nvSpPr>
        <p:spPr>
          <a:xfrm>
            <a:off x="6197600" y="1847850"/>
            <a:ext cx="5994400" cy="4351655"/>
          </a:xfrm>
        </p:spPr>
        <p:txBody>
          <a:bodyPr/>
          <a:p>
            <a:pPr marL="0" indent="0">
              <a:buNone/>
            </a:pPr>
            <a:r>
              <a:rPr lang="en-US" altLang="en-US" sz="1600"/>
              <a:t>completion = client.chat.completions.create(</a:t>
            </a:r>
            <a:endParaRPr lang="en-US" altLang="en-US" sz="1600"/>
          </a:p>
          <a:p>
            <a:pPr marL="0" indent="0">
              <a:buNone/>
            </a:pPr>
            <a:r>
              <a:rPr lang="en-US" altLang="en-US" sz="1600"/>
              <a:t>        model="llama-3.1-sonar-large-128k-online",</a:t>
            </a:r>
            <a:endParaRPr lang="en-US" altLang="en-US" sz="1600"/>
          </a:p>
          <a:p>
            <a:pPr marL="0" indent="0">
              <a:buNone/>
            </a:pPr>
            <a:r>
              <a:rPr lang="en-US" altLang="en-US" sz="1600"/>
              <a:t>        messages=[</a:t>
            </a:r>
            <a:endParaRPr lang="en-US" altLang="en-US" sz="1600"/>
          </a:p>
          <a:p>
            <a:pPr marL="0" indent="0">
              <a:buNone/>
            </a:pPr>
            <a:r>
              <a:rPr lang="en-US" altLang="en-US" sz="1600"/>
              <a:t>            {"role": "system", "content": sys_prompt}, </a:t>
            </a:r>
            <a:r>
              <a:rPr lang="en-US" altLang="en-US" sz="1600">
                <a:solidFill>
                  <a:schemeClr val="accent6"/>
                </a:solidFill>
                <a:sym typeface="+mn-ea"/>
              </a:rPr>
              <a:t># context</a:t>
            </a:r>
            <a:r>
              <a:rPr lang="en-US" altLang="en-US" sz="1600"/>
              <a:t>                 	{"role": "user", "content": prompt} </a:t>
            </a:r>
            <a:r>
              <a:rPr lang="en-US" altLang="en-US" sz="1600">
                <a:solidFill>
                  <a:schemeClr val="accent6"/>
                </a:solidFill>
              </a:rPr>
              <a:t># user question</a:t>
            </a:r>
            <a:endParaRPr lang="en-US" altLang="en-US" sz="1600"/>
          </a:p>
          <a:p>
            <a:pPr marL="0" indent="0">
              <a:buNone/>
            </a:pPr>
            <a:r>
              <a:rPr lang="en-US" altLang="en-US" sz="1600"/>
              <a:t>        ],</a:t>
            </a:r>
            <a:endParaRPr lang="en-US" altLang="en-US" sz="1600"/>
          </a:p>
          <a:p>
            <a:pPr marL="0" indent="0">
              <a:buNone/>
            </a:pPr>
            <a:r>
              <a:rPr lang="en-US" altLang="en-US" sz="1600"/>
              <a:t>        max_tokens=2048,</a:t>
            </a:r>
            <a:endParaRPr lang="en-US" altLang="en-US" sz="1600"/>
          </a:p>
          <a:p>
            <a:pPr marL="0" indent="0">
              <a:buNone/>
            </a:pPr>
            <a:r>
              <a:rPr lang="en-US" altLang="en-US" sz="1600"/>
              <a:t>        temperature=0.9,</a:t>
            </a:r>
            <a:endParaRPr lang="en-US" altLang="en-US" sz="1600"/>
          </a:p>
          <a:p>
            <a:pPr marL="0" indent="0">
              <a:buNone/>
            </a:pPr>
            <a:r>
              <a:rPr lang="en-US" altLang="en-US" sz="1600"/>
              <a:t>    )</a:t>
            </a:r>
            <a:endParaRPr lang="en-US" altLang="en-US" sz="1600"/>
          </a:p>
          <a:p>
            <a:pPr marL="0" indent="0">
              <a:buNone/>
            </a:pPr>
            <a:r>
              <a:rPr lang="en-US" altLang="en-US" sz="1600"/>
              <a:t>    message = completion.choices[0].message</a:t>
            </a:r>
            <a:endParaRPr lang="en-US" altLang="en-US" sz="1600"/>
          </a:p>
          <a:p>
            <a:pPr marL="0" indent="0">
              <a:buNone/>
            </a:pPr>
            <a:r>
              <a:rPr lang="en-US" altLang="en-US" sz="1600"/>
              <a:t>    citations = completion.citations </a:t>
            </a:r>
            <a:r>
              <a:rPr lang="en-US" altLang="en-US" sz="1600">
                <a:solidFill>
                  <a:schemeClr val="accent6"/>
                </a:solidFill>
                <a:sym typeface="+mn-ea"/>
              </a:rPr>
              <a:t>#applicable in Perplexity</a:t>
            </a:r>
            <a:endParaRPr lang="en-US" altLang="en-US" sz="1600"/>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Usage</a:t>
            </a:r>
            <a:endParaRPr lang="en-US"/>
          </a:p>
        </p:txBody>
      </p:sp>
      <p:sp>
        <p:nvSpPr>
          <p:cNvPr id="3" name="Content Placeholder 2"/>
          <p:cNvSpPr>
            <a:spLocks noGrp="1"/>
          </p:cNvSpPr>
          <p:nvPr>
            <p:ph idx="1"/>
          </p:nvPr>
        </p:nvSpPr>
        <p:spPr>
          <a:xfrm>
            <a:off x="838200" y="1405255"/>
            <a:ext cx="10515600" cy="4351338"/>
          </a:xfrm>
        </p:spPr>
        <p:txBody>
          <a:bodyPr/>
          <a:p>
            <a:r>
              <a:rPr lang="en-US" sz="2000"/>
              <a:t>Using Dash to create dashboard</a:t>
            </a:r>
            <a:endParaRPr lang="en-US" sz="2000"/>
          </a:p>
          <a:p>
            <a:r>
              <a:rPr lang="en-US" sz="2000"/>
              <a:t>Users can explore the dataset with selected food group and value to display</a:t>
            </a:r>
            <a:endParaRPr lang="en-US" sz="2000"/>
          </a:p>
          <a:p>
            <a:r>
              <a:rPr lang="en-US" sz="2000"/>
              <a:t>Usesrs can also type in requests in the text box</a:t>
            </a:r>
            <a:endParaRPr lang="en-US" sz="2000"/>
          </a:p>
          <a:p>
            <a:r>
              <a:rPr lang="en-US" sz="2000"/>
              <a:t>Usage: python3 dashboard.py, then check out </a:t>
            </a:r>
            <a:r>
              <a:rPr lang="en-US" altLang="en-US" sz="2000"/>
              <a:t>http://127.0.0.1:8050/</a:t>
            </a:r>
            <a:endParaRPr lang="en-US" altLang="en-US" sz="2000"/>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pic>
        <p:nvPicPr>
          <p:cNvPr id="8" name="Picture 7"/>
          <p:cNvPicPr>
            <a:picLocks noChangeAspect="1"/>
          </p:cNvPicPr>
          <p:nvPr/>
        </p:nvPicPr>
        <p:blipFill>
          <a:blip r:embed="rId1"/>
          <a:stretch>
            <a:fillRect/>
          </a:stretch>
        </p:blipFill>
        <p:spPr>
          <a:xfrm>
            <a:off x="856615" y="3046095"/>
            <a:ext cx="10377805" cy="31476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UI</a:t>
            </a:r>
            <a:endParaRPr lang="en-US"/>
          </a:p>
        </p:txBody>
      </p:sp>
      <p:pic>
        <p:nvPicPr>
          <p:cNvPr id="6" name="Content Placeholder 5"/>
          <p:cNvPicPr>
            <a:picLocks noChangeAspect="1"/>
          </p:cNvPicPr>
          <p:nvPr>
            <p:ph sz="half" idx="1"/>
          </p:nvPr>
        </p:nvPicPr>
        <p:blipFill>
          <a:blip r:embed="rId1"/>
          <a:stretch>
            <a:fillRect/>
          </a:stretch>
        </p:blipFill>
        <p:spPr>
          <a:xfrm>
            <a:off x="2895600" y="653415"/>
            <a:ext cx="8695055" cy="5509895"/>
          </a:xfrm>
          <a:prstGeom prst="rect">
            <a:avLst/>
          </a:prstGeom>
        </p:spPr>
      </p:pic>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
        <p:nvSpPr>
          <p:cNvPr id="7" name="Text Box 6"/>
          <p:cNvSpPr txBox="1"/>
          <p:nvPr/>
        </p:nvSpPr>
        <p:spPr>
          <a:xfrm>
            <a:off x="1701800" y="1892300"/>
            <a:ext cx="1193800" cy="368300"/>
          </a:xfrm>
          <a:prstGeom prst="rect">
            <a:avLst/>
          </a:prstGeom>
          <a:noFill/>
        </p:spPr>
        <p:txBody>
          <a:bodyPr wrap="square" rtlCol="0">
            <a:spAutoFit/>
          </a:bodyPr>
          <a:p>
            <a:r>
              <a:rPr lang="en-US"/>
              <a:t>Plot</a:t>
            </a:r>
            <a:endParaRPr lang="en-US"/>
          </a:p>
        </p:txBody>
      </p:sp>
      <p:sp>
        <p:nvSpPr>
          <p:cNvPr id="8" name="Text Box 7"/>
          <p:cNvSpPr txBox="1"/>
          <p:nvPr/>
        </p:nvSpPr>
        <p:spPr>
          <a:xfrm>
            <a:off x="1047750" y="4762500"/>
            <a:ext cx="1676400" cy="368300"/>
          </a:xfrm>
          <a:prstGeom prst="rect">
            <a:avLst/>
          </a:prstGeom>
          <a:noFill/>
        </p:spPr>
        <p:txBody>
          <a:bodyPr wrap="square" rtlCol="0">
            <a:spAutoFit/>
          </a:bodyPr>
          <a:p>
            <a:r>
              <a:rPr lang="en-US"/>
              <a:t>Data preview</a:t>
            </a:r>
            <a:endParaRPr lang="en-US"/>
          </a:p>
        </p:txBody>
      </p:sp>
      <p:sp>
        <p:nvSpPr>
          <p:cNvPr id="9" name="Text Box 8"/>
          <p:cNvSpPr txBox="1"/>
          <p:nvPr/>
        </p:nvSpPr>
        <p:spPr>
          <a:xfrm>
            <a:off x="7918450" y="5334000"/>
            <a:ext cx="3434715" cy="368300"/>
          </a:xfrm>
          <a:prstGeom prst="rect">
            <a:avLst/>
          </a:prstGeom>
          <a:noFill/>
        </p:spPr>
        <p:txBody>
          <a:bodyPr wrap="square" rtlCol="0">
            <a:spAutoFit/>
          </a:bodyPr>
          <a:p>
            <a:r>
              <a:rPr lang="en-US"/>
              <a:t>User request and output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 cases</a:t>
            </a:r>
            <a:endParaRPr lang="en-US"/>
          </a:p>
        </p:txBody>
      </p:sp>
      <p:sp>
        <p:nvSpPr>
          <p:cNvPr id="3" name="Content Placeholder 2"/>
          <p:cNvSpPr>
            <a:spLocks noGrp="1"/>
          </p:cNvSpPr>
          <p:nvPr>
            <p:ph idx="1"/>
          </p:nvPr>
        </p:nvSpPr>
        <p:spPr/>
        <p:txBody>
          <a:bodyPr>
            <a:normAutofit fontScale="70000"/>
          </a:bodyPr>
          <a:p>
            <a:r>
              <a:rPr lang="en-US" altLang="en-US"/>
              <a:t>1. What is the energy content (in kcal) of 100 grams of "Aardappelen rauw" (raw potatoes)?</a:t>
            </a:r>
            <a:endParaRPr lang="en-US" altLang="en-US"/>
          </a:p>
          <a:p>
            <a:r>
              <a:rPr lang="en-US" altLang="en-US"/>
              <a:t>2. List all food items in the dataset that contain traces of "CARTA."</a:t>
            </a:r>
            <a:endParaRPr lang="en-US" altLang="en-US"/>
          </a:p>
          <a:p>
            <a:r>
              <a:rPr lang="en-US" altLang="en-US"/>
              <a:t>3. Which vegetable in the dataset has the highest amount of vitamin C per 100 grams?</a:t>
            </a:r>
            <a:endParaRPr lang="en-US" altLang="en-US"/>
          </a:p>
          <a:p>
            <a:r>
              <a:rPr lang="en-US" altLang="en-US"/>
              <a:t>4. Find the protein content (in grams) of "Rijst witte rauw" (raw white rice) and compare it with "Pasta witte rauw" (raw white pasta). Which one has more protein?</a:t>
            </a:r>
            <a:endParaRPr lang="en-US" altLang="en-US"/>
          </a:p>
          <a:p>
            <a:r>
              <a:rPr lang="en-US" altLang="en-US"/>
              <a:t>5. Which food items contain more than 10 grams of fiber per 100 grams?</a:t>
            </a:r>
            <a:endParaRPr lang="en-US" altLang="en-US"/>
          </a:p>
          <a:p>
            <a:r>
              <a:rPr lang="en-US" altLang="en-US"/>
              <a:t>6. Calculate the average fat content (in grams) for all foods in the "Groente" (vegetables) category.</a:t>
            </a:r>
            <a:endParaRPr lang="en-US" altLang="en-US"/>
          </a:p>
          <a:p>
            <a:r>
              <a:rPr lang="en-US" altLang="en-US"/>
              <a:t>7. What is the recommended daily intake of dietary fiber for an adult?</a:t>
            </a:r>
            <a:endParaRPr lang="en-US" altLang="en-US"/>
          </a:p>
          <a:p>
            <a:r>
              <a:rPr lang="en-US" altLang="en-US"/>
              <a:t>8. If a person consumes 200 grams of "Asperge witte rauw" (raw white asparagus), how much of their daily vitamin C requirement does it fulfill?</a:t>
            </a:r>
            <a:endParaRPr lang="en-US" alt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sz="2800"/>
              <a:t>Use cases 1 - </a:t>
            </a:r>
            <a:r>
              <a:rPr lang="en-US" altLang="en-US" sz="2800">
                <a:sym typeface="+mn-ea"/>
              </a:rPr>
              <a:t>What is the energy content (in kcal) of 100 grams of "Aardappelen rauw" (raw potatoes)?</a:t>
            </a:r>
            <a:endParaRPr lang="en-US" altLang="en-US" sz="2800">
              <a:sym typeface="+mn-ea"/>
            </a:endParaRPr>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
        <p:nvSpPr>
          <p:cNvPr id="5" name="Content Placeholder 4"/>
          <p:cNvSpPr/>
          <p:nvPr>
            <p:ph idx="1"/>
          </p:nvPr>
        </p:nvSpPr>
        <p:spPr/>
        <p:txBody>
          <a:bodyPr/>
          <a:p>
            <a:endParaRPr lang="en-US"/>
          </a:p>
        </p:txBody>
      </p:sp>
      <p:pic>
        <p:nvPicPr>
          <p:cNvPr id="6" name="Picture 5" descr="1-perplexity"/>
          <p:cNvPicPr>
            <a:picLocks noChangeAspect="1"/>
          </p:cNvPicPr>
          <p:nvPr/>
        </p:nvPicPr>
        <p:blipFill>
          <a:blip r:embed="rId1"/>
          <a:stretch>
            <a:fillRect/>
          </a:stretch>
        </p:blipFill>
        <p:spPr>
          <a:xfrm>
            <a:off x="1104900" y="1691005"/>
            <a:ext cx="9982200" cy="39223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5353</Words>
  <Application>WPS Writer</Application>
  <PresentationFormat>Widescreen</PresentationFormat>
  <Paragraphs>191</Paragraphs>
  <Slides>22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SimSun</vt:lpstr>
      <vt:lpstr>Wingdings</vt:lpstr>
      <vt:lpstr>Arial Unicode MS</vt:lpstr>
      <vt:lpstr>Calibri Light</vt:lpstr>
      <vt:lpstr>Helvetica Neue</vt:lpstr>
      <vt:lpstr>Calibri</vt:lpstr>
      <vt:lpstr>Microsoft YaHei</vt:lpstr>
      <vt:lpstr>汉仪旗黑</vt:lpstr>
      <vt:lpstr>宋体-简</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Use cases</vt:lpstr>
      <vt:lpstr>Use cases 1 - What is the energy content (in kcal) of 100 grams of "Aardappelen rauw" (raw potatoes)?</vt:lpstr>
      <vt:lpstr>Use cases 2 - List all food items in the dataset that contain traces of "CARTA." (openai)</vt:lpstr>
      <vt:lpstr>Use cases 3 - Which vegetable in the dataset has the highest amount of vitamin C per 100 grams? (perplexity)</vt:lpstr>
      <vt:lpstr>Use cases 3 - Which vegetable in the dataset has the highest amount of vitamin C per 100 grams? (perplexity)</vt:lpstr>
      <vt:lpstr>Use cases 5 - Which food items contain more than 10 grams of fiber per 100 grams? (perplexity)</vt:lpstr>
      <vt:lpstr>Use cases 6 - Calculate the average fat content (in grams) for all foods in the "Groente" (vegetables) category - perplexity</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Q&amp;A on food data</dc:title>
  <dc:creator>lizy</dc:creator>
  <cp:lastModifiedBy>lizy</cp:lastModifiedBy>
  <cp:revision>128</cp:revision>
  <dcterms:created xsi:type="dcterms:W3CDTF">2025-01-16T14:07:14Z</dcterms:created>
  <dcterms:modified xsi:type="dcterms:W3CDTF">2025-01-16T14:07:14Z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C569117C9D1CE426B8BE8767979CE94F_41</vt:lpwstr>
  </property>
  <property fmtid="{D5CDD505-2E9C-101B-9397-08002B2CF9AE}" pid="3" name="KSOProductBuildVer">
    <vt:lpwstr>1033-6.11.0.8608</vt:lpwstr>
  </property>
</Properties>
</file>