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94" r:id="rId12"/>
    <p:sldId id="295" r:id="rId13"/>
    <p:sldId id="296" r:id="rId14"/>
    <p:sldId id="297" r:id="rId15"/>
    <p:sldId id="261" r:id="rId16"/>
    <p:sldId id="262" r:id="rId17"/>
    <p:sldId id="263" r:id="rId18"/>
    <p:sldId id="300" r:id="rId19"/>
    <p:sldId id="301" r:id="rId20"/>
    <p:sldId id="302" r:id="rId21"/>
    <p:sldId id="303" r:id="rId22"/>
    <p:sldId id="304" r:id="rId23"/>
    <p:sldId id="305" r:id="rId24"/>
    <p:sldId id="306" r:id="rId25"/>
    <p:sldId id="307" r:id="rId26"/>
    <p:sldId id="308" r:id="rId27"/>
    <p:sldId id="309" r:id="rId28"/>
    <p:sldId id="314" r:id="rId29"/>
    <p:sldId id="315" r:id="rId30"/>
    <p:sldId id="310" r:id="rId31"/>
    <p:sldId id="311" r:id="rId32"/>
    <p:sldId id="312" r:id="rId33"/>
    <p:sldId id="313" r:id="rId34"/>
    <p:sldId id="316" r:id="rId35"/>
    <p:sldId id="298" r:id="rId36"/>
    <p:sldId id="299" r:id="rId37"/>
    <p:sldId id="317" r:id="rId38"/>
    <p:sldId id="318" r:id="rId39"/>
    <p:sldId id="319" r:id="rId40"/>
    <p:sldId id="320" r:id="rId41"/>
    <p:sldId id="321" r:id="rId42"/>
    <p:sldId id="322" r:id="rId43"/>
    <p:sldId id="323" r:id="rId44"/>
    <p:sldId id="324" r:id="rId45"/>
    <p:sldId id="325" r:id="rId46"/>
    <p:sldId id="326" r:id="rId47"/>
    <p:sldId id="327" r:id="rId48"/>
    <p:sldId id="276" r:id="rId49"/>
    <p:sldId id="332" r:id="rId50"/>
    <p:sldId id="277" r:id="rId51"/>
    <p:sldId id="328" r:id="rId52"/>
    <p:sldId id="329" r:id="rId53"/>
    <p:sldId id="330" r:id="rId54"/>
    <p:sldId id="331" r:id="rId55"/>
    <p:sldId id="281" r:id="rId56"/>
    <p:sldId id="282" r:id="rId57"/>
    <p:sldId id="287" r:id="rId58"/>
    <p:sldId id="288" r:id="rId59"/>
    <p:sldId id="33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9/19/2018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Tables (oh, my)</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#19</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It stands for table data.</a:t>
            </a:r>
          </a:p>
        </p:txBody>
      </p:sp>
    </p:spTree>
    <p:extLst>
      <p:ext uri="{BB962C8B-B14F-4D97-AF65-F5344CB8AC3E}">
        <p14:creationId xmlns:p14="http://schemas.microsoft.com/office/powerpoint/2010/main" val="71152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If you create 3 rows and put 4 cells into each row, those cells will line up into columns.  Columns are never created </a:t>
            </a:r>
            <a:r>
              <a:rPr lang="en-US" b="1" i="1" dirty="0"/>
              <a:t>as</a:t>
            </a:r>
            <a:r>
              <a:rPr lang="en-US" dirty="0"/>
              <a:t> columns.  Instead, it’s up to the browser to align the cells in the rows and create columns that way.  It works fine until you start creating uneven rows. Then, you’re thinking you want cell B in row 4 to line up with cell C in row 3 and the browser just isn’t having it.  But, as a clever programmer, you’ll soon learn to navigate this jungle and create beautiful and useful tables.</a:t>
            </a:r>
          </a:p>
        </p:txBody>
      </p:sp>
    </p:spTree>
    <p:extLst>
      <p:ext uri="{BB962C8B-B14F-4D97-AF65-F5344CB8AC3E}">
        <p14:creationId xmlns:p14="http://schemas.microsoft.com/office/powerpoint/2010/main" val="36784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You can also manipulate tables dynamically, which is really important because the percentage of time that your data is fixed and you can set it up statically is less than 1%.  Data comes from databases that are stored on servers and are constantly being updated. Data comes from users who are terrible, </a:t>
            </a:r>
            <a:r>
              <a:rPr lang="en-US" dirty="0" err="1"/>
              <a:t>vandalous</a:t>
            </a:r>
            <a:r>
              <a:rPr lang="en-US" dirty="0"/>
              <a:t> creatures who will do anything to mess up you page.  Data comes from anywhere and everywhere, but it only rarely comes from your code.</a:t>
            </a:r>
          </a:p>
        </p:txBody>
      </p:sp>
    </p:spTree>
    <p:extLst>
      <p:ext uri="{BB962C8B-B14F-4D97-AF65-F5344CB8AC3E}">
        <p14:creationId xmlns:p14="http://schemas.microsoft.com/office/powerpoint/2010/main" val="1192739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If you want to work with your table, you can grab it the same way you grab a div for using the </a:t>
            </a:r>
            <a:r>
              <a:rPr lang="en-US" dirty="0" err="1"/>
              <a:t>innerHTML</a:t>
            </a:r>
            <a:r>
              <a:rPr lang="en-US" dirty="0"/>
              <a:t>.  The table object has a function called </a:t>
            </a:r>
            <a:r>
              <a:rPr lang="en-US" dirty="0" err="1"/>
              <a:t>addRow</a:t>
            </a:r>
            <a:r>
              <a:rPr lang="en-US" dirty="0"/>
              <a:t>(), which adds and returns a new row as an object. The row object has a function called </a:t>
            </a:r>
            <a:r>
              <a:rPr lang="en-US" dirty="0" err="1"/>
              <a:t>addCell</a:t>
            </a:r>
            <a:r>
              <a:rPr lang="en-US" dirty="0"/>
              <a:t>(), which add and returns a new cell as an object.  Then you can just add data to the cell.</a:t>
            </a:r>
          </a:p>
        </p:txBody>
      </p:sp>
    </p:spTree>
    <p:extLst>
      <p:ext uri="{BB962C8B-B14F-4D97-AF65-F5344CB8AC3E}">
        <p14:creationId xmlns:p14="http://schemas.microsoft.com/office/powerpoint/2010/main" val="421268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key here is knowing, understanding, and controlling the format of your data.</a:t>
            </a:r>
          </a:p>
        </p:txBody>
      </p:sp>
    </p:spTree>
    <p:extLst>
      <p:ext uri="{BB962C8B-B14F-4D97-AF65-F5344CB8AC3E}">
        <p14:creationId xmlns:p14="http://schemas.microsoft.com/office/powerpoint/2010/main" val="128293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 #1</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lnSpcReduction="10000"/>
          </a:bodyPr>
          <a:lstStyle/>
          <a:p>
            <a:pPr marL="457200" indent="-457200" fontAlgn="base">
              <a:buFont typeface="+mj-lt"/>
              <a:buAutoNum type="arabicPeriod"/>
            </a:pPr>
            <a:r>
              <a:rPr lang="en-US" dirty="0"/>
              <a:t>Create a folder somewhere on your drive and label it Tables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6" name="Picture 5">
            <a:extLst>
              <a:ext uri="{FF2B5EF4-FFF2-40B4-BE49-F238E27FC236}">
                <a16:creationId xmlns:a16="http://schemas.microsoft.com/office/drawing/2014/main" id="{A5215F1C-FE82-49E0-9FCB-7229CE5525A3}"/>
              </a:ext>
            </a:extLst>
          </p:cNvPr>
          <p:cNvPicPr>
            <a:picLocks noChangeAspect="1"/>
          </p:cNvPicPr>
          <p:nvPr/>
        </p:nvPicPr>
        <p:blipFill>
          <a:blip r:embed="rId2"/>
          <a:stretch>
            <a:fillRect/>
          </a:stretch>
        </p:blipFill>
        <p:spPr>
          <a:xfrm>
            <a:off x="1295113" y="2092098"/>
            <a:ext cx="9601773" cy="3579359"/>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8B8DEF18-C1C7-4440-A549-EDD4DED37454}"/>
              </a:ext>
            </a:extLst>
          </p:cNvPr>
          <p:cNvPicPr>
            <a:picLocks noChangeAspect="1"/>
          </p:cNvPicPr>
          <p:nvPr/>
        </p:nvPicPr>
        <p:blipFill>
          <a:blip r:embed="rId2"/>
          <a:stretch>
            <a:fillRect/>
          </a:stretch>
        </p:blipFill>
        <p:spPr>
          <a:xfrm>
            <a:off x="1545516" y="1580469"/>
            <a:ext cx="9100967" cy="4578332"/>
          </a:xfrm>
          <a:prstGeom prst="rect">
            <a:avLst/>
          </a:prstGeom>
        </p:spPr>
      </p:pic>
    </p:spTree>
    <p:extLst>
      <p:ext uri="{BB962C8B-B14F-4D97-AF65-F5344CB8AC3E}">
        <p14:creationId xmlns:p14="http://schemas.microsoft.com/office/powerpoint/2010/main" val="2514299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C6264DDC-EBFF-4867-8C7D-500BA8718791}"/>
              </a:ext>
            </a:extLst>
          </p:cNvPr>
          <p:cNvPicPr>
            <a:picLocks noChangeAspect="1"/>
          </p:cNvPicPr>
          <p:nvPr/>
        </p:nvPicPr>
        <p:blipFill>
          <a:blip r:embed="rId2"/>
          <a:stretch>
            <a:fillRect/>
          </a:stretch>
        </p:blipFill>
        <p:spPr>
          <a:xfrm>
            <a:off x="1166472" y="2188028"/>
            <a:ext cx="9859056" cy="3668486"/>
          </a:xfrm>
          <a:prstGeom prst="rect">
            <a:avLst/>
          </a:prstGeom>
        </p:spPr>
      </p:pic>
    </p:spTree>
    <p:extLst>
      <p:ext uri="{BB962C8B-B14F-4D97-AF65-F5344CB8AC3E}">
        <p14:creationId xmlns:p14="http://schemas.microsoft.com/office/powerpoint/2010/main" val="247494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F60A2287-E796-454B-AC51-0CAE295D36F0}"/>
              </a:ext>
            </a:extLst>
          </p:cNvPr>
          <p:cNvPicPr>
            <a:picLocks noChangeAspect="1"/>
          </p:cNvPicPr>
          <p:nvPr/>
        </p:nvPicPr>
        <p:blipFill>
          <a:blip r:embed="rId2"/>
          <a:stretch>
            <a:fillRect/>
          </a:stretch>
        </p:blipFill>
        <p:spPr>
          <a:xfrm>
            <a:off x="1175657" y="2503035"/>
            <a:ext cx="10021087" cy="2357206"/>
          </a:xfrm>
          <a:prstGeom prst="rect">
            <a:avLst/>
          </a:prstGeom>
        </p:spPr>
      </p:pic>
    </p:spTree>
    <p:extLst>
      <p:ext uri="{BB962C8B-B14F-4D97-AF65-F5344CB8AC3E}">
        <p14:creationId xmlns:p14="http://schemas.microsoft.com/office/powerpoint/2010/main" val="732613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77F9EA88-761F-473A-B4E2-E71F804ED146}"/>
              </a:ext>
            </a:extLst>
          </p:cNvPr>
          <p:cNvPicPr>
            <a:picLocks noChangeAspect="1"/>
          </p:cNvPicPr>
          <p:nvPr/>
        </p:nvPicPr>
        <p:blipFill>
          <a:blip r:embed="rId2"/>
          <a:stretch>
            <a:fillRect/>
          </a:stretch>
        </p:blipFill>
        <p:spPr>
          <a:xfrm>
            <a:off x="1621861" y="1835812"/>
            <a:ext cx="8781280" cy="4214132"/>
          </a:xfrm>
          <a:prstGeom prst="rect">
            <a:avLst/>
          </a:prstGeom>
        </p:spPr>
      </p:pic>
    </p:spTree>
    <p:extLst>
      <p:ext uri="{BB962C8B-B14F-4D97-AF65-F5344CB8AC3E}">
        <p14:creationId xmlns:p14="http://schemas.microsoft.com/office/powerpoint/2010/main" val="1764808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50B4C571-2134-4902-B7A0-417C1FFD3A83}"/>
              </a:ext>
            </a:extLst>
          </p:cNvPr>
          <p:cNvPicPr>
            <a:picLocks noChangeAspect="1"/>
          </p:cNvPicPr>
          <p:nvPr/>
        </p:nvPicPr>
        <p:blipFill>
          <a:blip r:embed="rId2"/>
          <a:stretch>
            <a:fillRect/>
          </a:stretch>
        </p:blipFill>
        <p:spPr>
          <a:xfrm>
            <a:off x="1547170" y="2403021"/>
            <a:ext cx="9097660" cy="2876550"/>
          </a:xfrm>
          <a:prstGeom prst="rect">
            <a:avLst/>
          </a:prstGeom>
        </p:spPr>
      </p:pic>
    </p:spTree>
    <p:extLst>
      <p:ext uri="{BB962C8B-B14F-4D97-AF65-F5344CB8AC3E}">
        <p14:creationId xmlns:p14="http://schemas.microsoft.com/office/powerpoint/2010/main" val="2669009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9B88D472-10A2-468F-8BCD-7F3335AFE4B0}"/>
              </a:ext>
            </a:extLst>
          </p:cNvPr>
          <p:cNvPicPr>
            <a:picLocks noChangeAspect="1"/>
          </p:cNvPicPr>
          <p:nvPr/>
        </p:nvPicPr>
        <p:blipFill>
          <a:blip r:embed="rId2"/>
          <a:stretch>
            <a:fillRect/>
          </a:stretch>
        </p:blipFill>
        <p:spPr>
          <a:xfrm>
            <a:off x="1381109" y="2158772"/>
            <a:ext cx="9429781" cy="3567113"/>
          </a:xfrm>
          <a:prstGeom prst="rect">
            <a:avLst/>
          </a:prstGeom>
        </p:spPr>
      </p:pic>
    </p:spTree>
    <p:extLst>
      <p:ext uri="{BB962C8B-B14F-4D97-AF65-F5344CB8AC3E}">
        <p14:creationId xmlns:p14="http://schemas.microsoft.com/office/powerpoint/2010/main" val="14549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394A2AB4-530A-4918-A065-8F6CA33887CD}"/>
              </a:ext>
            </a:extLst>
          </p:cNvPr>
          <p:cNvPicPr>
            <a:picLocks noChangeAspect="1"/>
          </p:cNvPicPr>
          <p:nvPr/>
        </p:nvPicPr>
        <p:blipFill>
          <a:blip r:embed="rId2"/>
          <a:stretch>
            <a:fillRect/>
          </a:stretch>
        </p:blipFill>
        <p:spPr>
          <a:xfrm>
            <a:off x="1535055" y="1763486"/>
            <a:ext cx="9121889" cy="4049486"/>
          </a:xfrm>
          <a:prstGeom prst="rect">
            <a:avLst/>
          </a:prstGeom>
        </p:spPr>
      </p:pic>
    </p:spTree>
    <p:extLst>
      <p:ext uri="{BB962C8B-B14F-4D97-AF65-F5344CB8AC3E}">
        <p14:creationId xmlns:p14="http://schemas.microsoft.com/office/powerpoint/2010/main" val="336329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AF7E3E92-D9B3-43C1-9AF2-0D4C99595C94}"/>
              </a:ext>
            </a:extLst>
          </p:cNvPr>
          <p:cNvPicPr>
            <a:picLocks noChangeAspect="1"/>
          </p:cNvPicPr>
          <p:nvPr/>
        </p:nvPicPr>
        <p:blipFill>
          <a:blip r:embed="rId2"/>
          <a:stretch>
            <a:fillRect/>
          </a:stretch>
        </p:blipFill>
        <p:spPr>
          <a:xfrm>
            <a:off x="1155634" y="2169659"/>
            <a:ext cx="9880731" cy="3458256"/>
          </a:xfrm>
          <a:prstGeom prst="rect">
            <a:avLst/>
          </a:prstGeom>
        </p:spPr>
      </p:pic>
    </p:spTree>
    <p:extLst>
      <p:ext uri="{BB962C8B-B14F-4D97-AF65-F5344CB8AC3E}">
        <p14:creationId xmlns:p14="http://schemas.microsoft.com/office/powerpoint/2010/main" val="1829236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312D822D-5F9D-4AE5-94A8-8A86DF9D1F0B}"/>
              </a:ext>
            </a:extLst>
          </p:cNvPr>
          <p:cNvPicPr>
            <a:picLocks noChangeAspect="1"/>
          </p:cNvPicPr>
          <p:nvPr/>
        </p:nvPicPr>
        <p:blipFill>
          <a:blip r:embed="rId2"/>
          <a:stretch>
            <a:fillRect/>
          </a:stretch>
        </p:blipFill>
        <p:spPr>
          <a:xfrm>
            <a:off x="1769585" y="1590675"/>
            <a:ext cx="8652830" cy="4459269"/>
          </a:xfrm>
          <a:prstGeom prst="rect">
            <a:avLst/>
          </a:prstGeom>
        </p:spPr>
      </p:pic>
    </p:spTree>
    <p:extLst>
      <p:ext uri="{BB962C8B-B14F-4D97-AF65-F5344CB8AC3E}">
        <p14:creationId xmlns:p14="http://schemas.microsoft.com/office/powerpoint/2010/main" val="863004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7A45F4BA-150D-4A46-91BC-CF868C9AAE13}"/>
              </a:ext>
            </a:extLst>
          </p:cNvPr>
          <p:cNvPicPr>
            <a:picLocks noChangeAspect="1"/>
          </p:cNvPicPr>
          <p:nvPr/>
        </p:nvPicPr>
        <p:blipFill>
          <a:blip r:embed="rId2"/>
          <a:stretch>
            <a:fillRect/>
          </a:stretch>
        </p:blipFill>
        <p:spPr>
          <a:xfrm>
            <a:off x="2185125" y="2517321"/>
            <a:ext cx="7821750" cy="2588079"/>
          </a:xfrm>
          <a:prstGeom prst="rect">
            <a:avLst/>
          </a:prstGeom>
        </p:spPr>
      </p:pic>
    </p:spTree>
    <p:extLst>
      <p:ext uri="{BB962C8B-B14F-4D97-AF65-F5344CB8AC3E}">
        <p14:creationId xmlns:p14="http://schemas.microsoft.com/office/powerpoint/2010/main" val="511472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FD7C8E1E-79E2-4E12-A925-AB2297712CEB}"/>
              </a:ext>
            </a:extLst>
          </p:cNvPr>
          <p:cNvPicPr>
            <a:picLocks noChangeAspect="1"/>
          </p:cNvPicPr>
          <p:nvPr/>
        </p:nvPicPr>
        <p:blipFill>
          <a:blip r:embed="rId2"/>
          <a:stretch>
            <a:fillRect/>
          </a:stretch>
        </p:blipFill>
        <p:spPr>
          <a:xfrm>
            <a:off x="2076450" y="1464129"/>
            <a:ext cx="8039100" cy="4953000"/>
          </a:xfrm>
          <a:prstGeom prst="rect">
            <a:avLst/>
          </a:prstGeom>
        </p:spPr>
      </p:pic>
    </p:spTree>
    <p:extLst>
      <p:ext uri="{BB962C8B-B14F-4D97-AF65-F5344CB8AC3E}">
        <p14:creationId xmlns:p14="http://schemas.microsoft.com/office/powerpoint/2010/main" val="2858809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7FC3A8-AE44-4531-A96E-41BBE5E3AB6A}"/>
              </a:ext>
            </a:extLst>
          </p:cNvPr>
          <p:cNvPicPr>
            <a:picLocks noChangeAspect="1"/>
          </p:cNvPicPr>
          <p:nvPr/>
        </p:nvPicPr>
        <p:blipFill>
          <a:blip r:embed="rId2"/>
          <a:stretch>
            <a:fillRect/>
          </a:stretch>
        </p:blipFill>
        <p:spPr>
          <a:xfrm>
            <a:off x="3548062" y="728662"/>
            <a:ext cx="5095875" cy="5400675"/>
          </a:xfrm>
          <a:prstGeom prst="rect">
            <a:avLst/>
          </a:prstGeom>
        </p:spPr>
      </p:pic>
    </p:spTree>
    <p:extLst>
      <p:ext uri="{BB962C8B-B14F-4D97-AF65-F5344CB8AC3E}">
        <p14:creationId xmlns:p14="http://schemas.microsoft.com/office/powerpoint/2010/main" val="193114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By the end of this tutorial, you should know how to assemble a table using HTML and how to dynamically update that table using </a:t>
            </a:r>
            <a:r>
              <a:rPr lang="en-US" dirty="0" err="1"/>
              <a:t>Javascript</a:t>
            </a:r>
            <a:r>
              <a:rPr lang="en-US" dirty="0"/>
              <a:t>.</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1240BF-E0C7-40BF-9997-826EF5FDF900}"/>
              </a:ext>
            </a:extLst>
          </p:cNvPr>
          <p:cNvPicPr>
            <a:picLocks noChangeAspect="1"/>
          </p:cNvPicPr>
          <p:nvPr/>
        </p:nvPicPr>
        <p:blipFill>
          <a:blip r:embed="rId2"/>
          <a:stretch>
            <a:fillRect/>
          </a:stretch>
        </p:blipFill>
        <p:spPr>
          <a:xfrm>
            <a:off x="2343829" y="638175"/>
            <a:ext cx="7743825" cy="5886450"/>
          </a:xfrm>
          <a:prstGeom prst="rect">
            <a:avLst/>
          </a:prstGeom>
        </p:spPr>
      </p:pic>
    </p:spTree>
    <p:extLst>
      <p:ext uri="{BB962C8B-B14F-4D97-AF65-F5344CB8AC3E}">
        <p14:creationId xmlns:p14="http://schemas.microsoft.com/office/powerpoint/2010/main" val="525811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8895FE90-E77E-4781-83D2-63F2642BB5FD}"/>
              </a:ext>
            </a:extLst>
          </p:cNvPr>
          <p:cNvPicPr>
            <a:picLocks noChangeAspect="1"/>
          </p:cNvPicPr>
          <p:nvPr/>
        </p:nvPicPr>
        <p:blipFill>
          <a:blip r:embed="rId2"/>
          <a:stretch>
            <a:fillRect/>
          </a:stretch>
        </p:blipFill>
        <p:spPr>
          <a:xfrm>
            <a:off x="1734163" y="1885285"/>
            <a:ext cx="8931795" cy="3697742"/>
          </a:xfrm>
          <a:prstGeom prst="rect">
            <a:avLst/>
          </a:prstGeom>
        </p:spPr>
      </p:pic>
    </p:spTree>
    <p:extLst>
      <p:ext uri="{BB962C8B-B14F-4D97-AF65-F5344CB8AC3E}">
        <p14:creationId xmlns:p14="http://schemas.microsoft.com/office/powerpoint/2010/main" val="408555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5B0DB03E-E20C-4800-8567-874084256B10}"/>
              </a:ext>
            </a:extLst>
          </p:cNvPr>
          <p:cNvPicPr>
            <a:picLocks noChangeAspect="1"/>
          </p:cNvPicPr>
          <p:nvPr/>
        </p:nvPicPr>
        <p:blipFill>
          <a:blip r:embed="rId2"/>
          <a:stretch>
            <a:fillRect/>
          </a:stretch>
        </p:blipFill>
        <p:spPr>
          <a:xfrm>
            <a:off x="1568859" y="1586120"/>
            <a:ext cx="9054281" cy="4463824"/>
          </a:xfrm>
          <a:prstGeom prst="rect">
            <a:avLst/>
          </a:prstGeom>
        </p:spPr>
      </p:pic>
    </p:spTree>
    <p:extLst>
      <p:ext uri="{BB962C8B-B14F-4D97-AF65-F5344CB8AC3E}">
        <p14:creationId xmlns:p14="http://schemas.microsoft.com/office/powerpoint/2010/main" val="142644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171374C4-B002-4C89-A7B3-0E8455FEAB92}"/>
              </a:ext>
            </a:extLst>
          </p:cNvPr>
          <p:cNvPicPr>
            <a:picLocks noChangeAspect="1"/>
          </p:cNvPicPr>
          <p:nvPr/>
        </p:nvPicPr>
        <p:blipFill>
          <a:blip r:embed="rId2"/>
          <a:stretch>
            <a:fillRect/>
          </a:stretch>
        </p:blipFill>
        <p:spPr>
          <a:xfrm>
            <a:off x="1266485" y="2854453"/>
            <a:ext cx="9659030" cy="2054388"/>
          </a:xfrm>
          <a:prstGeom prst="rect">
            <a:avLst/>
          </a:prstGeom>
        </p:spPr>
      </p:pic>
    </p:spTree>
    <p:extLst>
      <p:ext uri="{BB962C8B-B14F-4D97-AF65-F5344CB8AC3E}">
        <p14:creationId xmlns:p14="http://schemas.microsoft.com/office/powerpoint/2010/main" val="1009127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#1</a:t>
            </a:r>
          </a:p>
        </p:txBody>
      </p:sp>
      <p:pic>
        <p:nvPicPr>
          <p:cNvPr id="3" name="Picture 2">
            <a:extLst>
              <a:ext uri="{FF2B5EF4-FFF2-40B4-BE49-F238E27FC236}">
                <a16:creationId xmlns:a16="http://schemas.microsoft.com/office/drawing/2014/main" id="{1274820C-5E93-42C4-83D6-39E79B8EFD77}"/>
              </a:ext>
            </a:extLst>
          </p:cNvPr>
          <p:cNvPicPr>
            <a:picLocks noChangeAspect="1"/>
          </p:cNvPicPr>
          <p:nvPr/>
        </p:nvPicPr>
        <p:blipFill>
          <a:blip r:embed="rId2"/>
          <a:stretch>
            <a:fillRect/>
          </a:stretch>
        </p:blipFill>
        <p:spPr>
          <a:xfrm>
            <a:off x="1781174" y="2610530"/>
            <a:ext cx="8629652" cy="2157413"/>
          </a:xfrm>
          <a:prstGeom prst="rect">
            <a:avLst/>
          </a:prstGeom>
        </p:spPr>
      </p:pic>
    </p:spTree>
    <p:extLst>
      <p:ext uri="{BB962C8B-B14F-4D97-AF65-F5344CB8AC3E}">
        <p14:creationId xmlns:p14="http://schemas.microsoft.com/office/powerpoint/2010/main" val="3083152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 #2</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Dynamic Tables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363898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4" name="Picture 3">
            <a:extLst>
              <a:ext uri="{FF2B5EF4-FFF2-40B4-BE49-F238E27FC236}">
                <a16:creationId xmlns:a16="http://schemas.microsoft.com/office/drawing/2014/main" id="{E0ED0445-2124-4C04-A224-D77BC3B7AA0E}"/>
              </a:ext>
            </a:extLst>
          </p:cNvPr>
          <p:cNvPicPr>
            <a:picLocks noChangeAspect="1"/>
          </p:cNvPicPr>
          <p:nvPr/>
        </p:nvPicPr>
        <p:blipFill>
          <a:blip r:embed="rId2"/>
          <a:stretch>
            <a:fillRect/>
          </a:stretch>
        </p:blipFill>
        <p:spPr>
          <a:xfrm>
            <a:off x="1459226" y="2633662"/>
            <a:ext cx="9273548" cy="2526167"/>
          </a:xfrm>
          <a:prstGeom prst="rect">
            <a:avLst/>
          </a:prstGeom>
        </p:spPr>
      </p:pic>
    </p:spTree>
    <p:extLst>
      <p:ext uri="{BB962C8B-B14F-4D97-AF65-F5344CB8AC3E}">
        <p14:creationId xmlns:p14="http://schemas.microsoft.com/office/powerpoint/2010/main" val="3386286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AC07E46D-48D0-46AC-B468-D96F602049CC}"/>
              </a:ext>
            </a:extLst>
          </p:cNvPr>
          <p:cNvPicPr>
            <a:picLocks noChangeAspect="1"/>
          </p:cNvPicPr>
          <p:nvPr/>
        </p:nvPicPr>
        <p:blipFill>
          <a:blip r:embed="rId2"/>
          <a:stretch>
            <a:fillRect/>
          </a:stretch>
        </p:blipFill>
        <p:spPr>
          <a:xfrm>
            <a:off x="1621861" y="1643742"/>
            <a:ext cx="8894528" cy="4602144"/>
          </a:xfrm>
          <a:prstGeom prst="rect">
            <a:avLst/>
          </a:prstGeom>
        </p:spPr>
      </p:pic>
    </p:spTree>
    <p:extLst>
      <p:ext uri="{BB962C8B-B14F-4D97-AF65-F5344CB8AC3E}">
        <p14:creationId xmlns:p14="http://schemas.microsoft.com/office/powerpoint/2010/main" val="3264463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309F041B-13E3-473C-B53D-596C9F615E53}"/>
              </a:ext>
            </a:extLst>
          </p:cNvPr>
          <p:cNvPicPr>
            <a:picLocks noChangeAspect="1"/>
          </p:cNvPicPr>
          <p:nvPr/>
        </p:nvPicPr>
        <p:blipFill>
          <a:blip r:embed="rId2"/>
          <a:stretch>
            <a:fillRect/>
          </a:stretch>
        </p:blipFill>
        <p:spPr>
          <a:xfrm>
            <a:off x="1376092" y="2239055"/>
            <a:ext cx="9439816" cy="3029631"/>
          </a:xfrm>
          <a:prstGeom prst="rect">
            <a:avLst/>
          </a:prstGeom>
        </p:spPr>
      </p:pic>
    </p:spTree>
    <p:extLst>
      <p:ext uri="{BB962C8B-B14F-4D97-AF65-F5344CB8AC3E}">
        <p14:creationId xmlns:p14="http://schemas.microsoft.com/office/powerpoint/2010/main" val="1840917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795B6A76-A523-4395-B170-4061E919A84C}"/>
              </a:ext>
            </a:extLst>
          </p:cNvPr>
          <p:cNvPicPr>
            <a:picLocks noChangeAspect="1"/>
          </p:cNvPicPr>
          <p:nvPr/>
        </p:nvPicPr>
        <p:blipFill>
          <a:blip r:embed="rId2"/>
          <a:stretch>
            <a:fillRect/>
          </a:stretch>
        </p:blipFill>
        <p:spPr>
          <a:xfrm>
            <a:off x="1534674" y="2422070"/>
            <a:ext cx="9122651" cy="2748643"/>
          </a:xfrm>
          <a:prstGeom prst="rect">
            <a:avLst/>
          </a:prstGeom>
        </p:spPr>
      </p:pic>
    </p:spTree>
    <p:extLst>
      <p:ext uri="{BB962C8B-B14F-4D97-AF65-F5344CB8AC3E}">
        <p14:creationId xmlns:p14="http://schemas.microsoft.com/office/powerpoint/2010/main" val="416015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3A883472-A43E-4098-82E0-8CA0B858CD3B}"/>
              </a:ext>
            </a:extLst>
          </p:cNvPr>
          <p:cNvPicPr>
            <a:picLocks noChangeAspect="1"/>
          </p:cNvPicPr>
          <p:nvPr/>
        </p:nvPicPr>
        <p:blipFill>
          <a:blip r:embed="rId2"/>
          <a:stretch>
            <a:fillRect/>
          </a:stretch>
        </p:blipFill>
        <p:spPr>
          <a:xfrm>
            <a:off x="1635988" y="2430916"/>
            <a:ext cx="8920024" cy="3088142"/>
          </a:xfrm>
          <a:prstGeom prst="rect">
            <a:avLst/>
          </a:prstGeom>
        </p:spPr>
      </p:pic>
    </p:spTree>
    <p:extLst>
      <p:ext uri="{BB962C8B-B14F-4D97-AF65-F5344CB8AC3E}">
        <p14:creationId xmlns:p14="http://schemas.microsoft.com/office/powerpoint/2010/main" val="550475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7FD517CE-59CF-4143-8E0C-BB766373523E}"/>
              </a:ext>
            </a:extLst>
          </p:cNvPr>
          <p:cNvPicPr>
            <a:picLocks noChangeAspect="1"/>
          </p:cNvPicPr>
          <p:nvPr/>
        </p:nvPicPr>
        <p:blipFill>
          <a:blip r:embed="rId2"/>
          <a:stretch>
            <a:fillRect/>
          </a:stretch>
        </p:blipFill>
        <p:spPr>
          <a:xfrm>
            <a:off x="1207084" y="2326820"/>
            <a:ext cx="9777832" cy="3126921"/>
          </a:xfrm>
          <a:prstGeom prst="rect">
            <a:avLst/>
          </a:prstGeom>
        </p:spPr>
      </p:pic>
    </p:spTree>
    <p:extLst>
      <p:ext uri="{BB962C8B-B14F-4D97-AF65-F5344CB8AC3E}">
        <p14:creationId xmlns:p14="http://schemas.microsoft.com/office/powerpoint/2010/main" val="1759026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CC6806EF-46ED-40D9-8F13-5100C2B6606F}"/>
              </a:ext>
            </a:extLst>
          </p:cNvPr>
          <p:cNvPicPr>
            <a:picLocks noChangeAspect="1"/>
          </p:cNvPicPr>
          <p:nvPr/>
        </p:nvPicPr>
        <p:blipFill>
          <a:blip r:embed="rId2"/>
          <a:stretch>
            <a:fillRect/>
          </a:stretch>
        </p:blipFill>
        <p:spPr>
          <a:xfrm>
            <a:off x="1591745" y="1453242"/>
            <a:ext cx="9008510" cy="5023757"/>
          </a:xfrm>
          <a:prstGeom prst="rect">
            <a:avLst/>
          </a:prstGeom>
        </p:spPr>
      </p:pic>
    </p:spTree>
    <p:extLst>
      <p:ext uri="{BB962C8B-B14F-4D97-AF65-F5344CB8AC3E}">
        <p14:creationId xmlns:p14="http://schemas.microsoft.com/office/powerpoint/2010/main" val="984604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EED2A7A9-834E-4CD9-BCD9-8C9715F70470}"/>
              </a:ext>
            </a:extLst>
          </p:cNvPr>
          <p:cNvPicPr>
            <a:picLocks noChangeAspect="1"/>
          </p:cNvPicPr>
          <p:nvPr/>
        </p:nvPicPr>
        <p:blipFill>
          <a:blip r:embed="rId2"/>
          <a:stretch>
            <a:fillRect/>
          </a:stretch>
        </p:blipFill>
        <p:spPr>
          <a:xfrm>
            <a:off x="1638228" y="1995487"/>
            <a:ext cx="8915543" cy="3588884"/>
          </a:xfrm>
          <a:prstGeom prst="rect">
            <a:avLst/>
          </a:prstGeom>
        </p:spPr>
      </p:pic>
    </p:spTree>
    <p:extLst>
      <p:ext uri="{BB962C8B-B14F-4D97-AF65-F5344CB8AC3E}">
        <p14:creationId xmlns:p14="http://schemas.microsoft.com/office/powerpoint/2010/main" val="2032268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3924EE73-78F1-4567-82E6-7C73923C0C22}"/>
              </a:ext>
            </a:extLst>
          </p:cNvPr>
          <p:cNvPicPr>
            <a:picLocks noChangeAspect="1"/>
          </p:cNvPicPr>
          <p:nvPr/>
        </p:nvPicPr>
        <p:blipFill>
          <a:blip r:embed="rId2"/>
          <a:stretch>
            <a:fillRect/>
          </a:stretch>
        </p:blipFill>
        <p:spPr>
          <a:xfrm>
            <a:off x="1621861" y="1838533"/>
            <a:ext cx="9172310" cy="4211411"/>
          </a:xfrm>
          <a:prstGeom prst="rect">
            <a:avLst/>
          </a:prstGeom>
        </p:spPr>
      </p:pic>
    </p:spTree>
    <p:extLst>
      <p:ext uri="{BB962C8B-B14F-4D97-AF65-F5344CB8AC3E}">
        <p14:creationId xmlns:p14="http://schemas.microsoft.com/office/powerpoint/2010/main" val="3229092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5AE8789D-5A3B-4CA6-83A5-371247D4C65F}"/>
              </a:ext>
            </a:extLst>
          </p:cNvPr>
          <p:cNvPicPr>
            <a:picLocks noChangeAspect="1"/>
          </p:cNvPicPr>
          <p:nvPr/>
        </p:nvPicPr>
        <p:blipFill>
          <a:blip r:embed="rId2"/>
          <a:stretch>
            <a:fillRect/>
          </a:stretch>
        </p:blipFill>
        <p:spPr>
          <a:xfrm>
            <a:off x="1890550" y="1723552"/>
            <a:ext cx="8810107" cy="4326392"/>
          </a:xfrm>
          <a:prstGeom prst="rect">
            <a:avLst/>
          </a:prstGeom>
        </p:spPr>
      </p:pic>
    </p:spTree>
    <p:extLst>
      <p:ext uri="{BB962C8B-B14F-4D97-AF65-F5344CB8AC3E}">
        <p14:creationId xmlns:p14="http://schemas.microsoft.com/office/powerpoint/2010/main" val="1910708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192D4ED9-2A5F-453A-AB18-65CD41F7A96E}"/>
              </a:ext>
            </a:extLst>
          </p:cNvPr>
          <p:cNvPicPr>
            <a:picLocks noChangeAspect="1"/>
          </p:cNvPicPr>
          <p:nvPr/>
        </p:nvPicPr>
        <p:blipFill>
          <a:blip r:embed="rId2"/>
          <a:stretch>
            <a:fillRect/>
          </a:stretch>
        </p:blipFill>
        <p:spPr>
          <a:xfrm>
            <a:off x="2116834" y="1377042"/>
            <a:ext cx="7958331" cy="5271761"/>
          </a:xfrm>
          <a:prstGeom prst="rect">
            <a:avLst/>
          </a:prstGeom>
        </p:spPr>
      </p:pic>
    </p:spTree>
    <p:extLst>
      <p:ext uri="{BB962C8B-B14F-4D97-AF65-F5344CB8AC3E}">
        <p14:creationId xmlns:p14="http://schemas.microsoft.com/office/powerpoint/2010/main" val="800231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 #2</a:t>
            </a:r>
          </a:p>
        </p:txBody>
      </p:sp>
      <p:pic>
        <p:nvPicPr>
          <p:cNvPr id="3" name="Picture 2">
            <a:extLst>
              <a:ext uri="{FF2B5EF4-FFF2-40B4-BE49-F238E27FC236}">
                <a16:creationId xmlns:a16="http://schemas.microsoft.com/office/drawing/2014/main" id="{22BC69E2-BAB0-4D65-88BA-D0768C6D1B90}"/>
              </a:ext>
            </a:extLst>
          </p:cNvPr>
          <p:cNvPicPr>
            <a:picLocks noChangeAspect="1"/>
          </p:cNvPicPr>
          <p:nvPr/>
        </p:nvPicPr>
        <p:blipFill>
          <a:blip r:embed="rId2"/>
          <a:stretch>
            <a:fillRect/>
          </a:stretch>
        </p:blipFill>
        <p:spPr>
          <a:xfrm>
            <a:off x="1697621" y="1347787"/>
            <a:ext cx="8796758" cy="5248956"/>
          </a:xfrm>
          <a:prstGeom prst="rect">
            <a:avLst/>
          </a:prstGeom>
        </p:spPr>
      </p:pic>
    </p:spTree>
    <p:extLst>
      <p:ext uri="{BB962C8B-B14F-4D97-AF65-F5344CB8AC3E}">
        <p14:creationId xmlns:p14="http://schemas.microsoft.com/office/powerpoint/2010/main" val="3061696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Tables are for data.</a:t>
            </a:r>
          </a:p>
        </p:txBody>
      </p:sp>
    </p:spTree>
    <p:extLst>
      <p:ext uri="{BB962C8B-B14F-4D97-AF65-F5344CB8AC3E}">
        <p14:creationId xmlns:p14="http://schemas.microsoft.com/office/powerpoint/2010/main" val="361953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Tables are another construct that’s built by combining several tags together.  They are used for pages that need to display data in an organized manner.</a:t>
            </a:r>
          </a:p>
        </p:txBody>
      </p:sp>
    </p:spTree>
    <p:extLst>
      <p:ext uri="{BB962C8B-B14F-4D97-AF65-F5344CB8AC3E}">
        <p14:creationId xmlns:p14="http://schemas.microsoft.com/office/powerpoint/2010/main" val="1973553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Way back in prehistoric times, before CSS became the norm, cavemen used to organize their web pages using tables.  Table design was all the rage back then, but quickly fell out of favor as CSS provided better functionality.</a:t>
            </a:r>
          </a:p>
        </p:txBody>
      </p:sp>
    </p:spTree>
    <p:extLst>
      <p:ext uri="{BB962C8B-B14F-4D97-AF65-F5344CB8AC3E}">
        <p14:creationId xmlns:p14="http://schemas.microsoft.com/office/powerpoint/2010/main" val="643301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When designing your page using tables, things can get really complicated.  You need tables inside of tables inside of tables. It’s an ugly affair that confuses humans and puts extra stress on processors.  Don’t do it.</a:t>
            </a:r>
          </a:p>
        </p:txBody>
      </p:sp>
    </p:spTree>
    <p:extLst>
      <p:ext uri="{BB962C8B-B14F-4D97-AF65-F5344CB8AC3E}">
        <p14:creationId xmlns:p14="http://schemas.microsoft.com/office/powerpoint/2010/main" val="753658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Ever.</a:t>
            </a:r>
          </a:p>
        </p:txBody>
      </p:sp>
    </p:spTree>
    <p:extLst>
      <p:ext uri="{BB962C8B-B14F-4D97-AF65-F5344CB8AC3E}">
        <p14:creationId xmlns:p14="http://schemas.microsoft.com/office/powerpoint/2010/main" val="185719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Tables are for data.</a:t>
            </a:r>
          </a:p>
        </p:txBody>
      </p:sp>
    </p:spTree>
    <p:extLst>
      <p:ext uri="{BB962C8B-B14F-4D97-AF65-F5344CB8AC3E}">
        <p14:creationId xmlns:p14="http://schemas.microsoft.com/office/powerpoint/2010/main" val="543058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Do great things with your table data.</a:t>
            </a:r>
          </a:p>
        </p:txBody>
      </p:sp>
    </p:spTree>
    <p:extLst>
      <p:ext uri="{BB962C8B-B14F-4D97-AF65-F5344CB8AC3E}">
        <p14:creationId xmlns:p14="http://schemas.microsoft.com/office/powerpoint/2010/main" val="9842995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Questions?</a:t>
            </a:r>
          </a:p>
          <a:p>
            <a:pPr lvl="1" fontAlgn="base">
              <a:buFont typeface="Wingdings" panose="05000000000000000000" pitchFamily="2" charset="2"/>
              <a:buChar char="v"/>
            </a:pPr>
            <a:r>
              <a:rPr lang="en-US" dirty="0"/>
              <a:t>No.</a:t>
            </a:r>
          </a:p>
        </p:txBody>
      </p:sp>
    </p:spTree>
    <p:extLst>
      <p:ext uri="{BB962C8B-B14F-4D97-AF65-F5344CB8AC3E}">
        <p14:creationId xmlns:p14="http://schemas.microsoft.com/office/powerpoint/2010/main" val="2556095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Dice Table</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Expand the dice table.  </a:t>
            </a:r>
          </a:p>
          <a:p>
            <a:pPr lvl="1"/>
            <a:r>
              <a:rPr lang="en-US" dirty="0"/>
              <a:t>Base the number of results on user input instead of making them random.  </a:t>
            </a:r>
          </a:p>
          <a:p>
            <a:pPr lvl="1"/>
            <a:r>
              <a:rPr lang="en-US" dirty="0"/>
              <a:t>As the results are calculated and added to the table, keep a running total of each result (number of times each result has been rolled) and add that to the row.  </a:t>
            </a:r>
          </a:p>
          <a:p>
            <a:pPr lvl="1"/>
            <a:r>
              <a:rPr lang="en-US" dirty="0"/>
              <a:t>At the bottom of the table, list the mean, median, and mode of all of the rolls.</a:t>
            </a:r>
          </a:p>
        </p:txBody>
      </p:sp>
    </p:spTree>
    <p:extLst>
      <p:ext uri="{BB962C8B-B14F-4D97-AF65-F5344CB8AC3E}">
        <p14:creationId xmlns:p14="http://schemas.microsoft.com/office/powerpoint/2010/main" val="790816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Level 2</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pPr marL="0" indent="0">
              <a:buNone/>
            </a:pPr>
            <a:r>
              <a:rPr lang="en-US" dirty="0"/>
              <a:t>You are now ready to take on a Level 2 project.  Please choose one of the spec sheets (or create your own) and have it approved.  Good luck!</a:t>
            </a:r>
          </a:p>
        </p:txBody>
      </p:sp>
    </p:spTree>
    <p:extLst>
      <p:ext uri="{BB962C8B-B14F-4D97-AF65-F5344CB8AC3E}">
        <p14:creationId xmlns:p14="http://schemas.microsoft.com/office/powerpoint/2010/main" val="111881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At the top of the food chain is the &lt;table&gt;&lt;/table&gt; tag.  Like a list, this is the container tag. The hardest part about putting a table together is building columns and rows using code that just heads down the screen.  The HTML gods decided that we should all work in rows and that the columns would get built naturally. I guess they figured that most tables are built down, which makes sense, but when you’re building one across, the coding gets tough.</a:t>
            </a:r>
          </a:p>
        </p:txBody>
      </p:sp>
    </p:spTree>
    <p:extLst>
      <p:ext uri="{BB962C8B-B14F-4D97-AF65-F5344CB8AC3E}">
        <p14:creationId xmlns:p14="http://schemas.microsoft.com/office/powerpoint/2010/main" val="367910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We started with the &lt;table&gt; tag.  Inside the &lt;table&gt; tag, you have to create rows using the &lt;tr&gt;&lt;/tr&gt; tag.  The </a:t>
            </a:r>
            <a:r>
              <a:rPr lang="en-US" b="1" i="1" dirty="0"/>
              <a:t>tr</a:t>
            </a:r>
            <a:r>
              <a:rPr lang="en-US" dirty="0"/>
              <a:t> stands for “table row”.  You’d already figured that out, though, didn’t you?</a:t>
            </a:r>
          </a:p>
        </p:txBody>
      </p:sp>
    </p:spTree>
    <p:extLst>
      <p:ext uri="{BB962C8B-B14F-4D97-AF65-F5344CB8AC3E}">
        <p14:creationId xmlns:p14="http://schemas.microsoft.com/office/powerpoint/2010/main" val="1533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&lt;tr&gt;&lt;/tr&gt; tag is also a container.  So a table has containers inside a container.  It’s necessary. Trust me. Each time you add one of those to your table, you’re adding a row.</a:t>
            </a:r>
          </a:p>
        </p:txBody>
      </p:sp>
    </p:spTree>
    <p:extLst>
      <p:ext uri="{BB962C8B-B14F-4D97-AF65-F5344CB8AC3E}">
        <p14:creationId xmlns:p14="http://schemas.microsoft.com/office/powerpoint/2010/main" val="22942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next step is to add cells to the rows.  The tag for adding a table cell is &lt;td&gt;&lt;/td&gt;.  Go ahead and figure out what that stand for.</a:t>
            </a:r>
          </a:p>
        </p:txBody>
      </p:sp>
    </p:spTree>
    <p:extLst>
      <p:ext uri="{BB962C8B-B14F-4D97-AF65-F5344CB8AC3E}">
        <p14:creationId xmlns:p14="http://schemas.microsoft.com/office/powerpoint/2010/main" val="1432188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87</TotalTime>
  <Words>539</Words>
  <Application>Microsoft Office PowerPoint</Application>
  <PresentationFormat>Widescreen</PresentationFormat>
  <Paragraphs>92</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MS Shell Dlg 2</vt:lpstr>
      <vt:lpstr>Wingdings</vt:lpstr>
      <vt:lpstr>Wingdings 3</vt:lpstr>
      <vt:lpstr>Madison</vt:lpstr>
      <vt:lpstr>Tables (oh, my)</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CONSTRUCTION</vt:lpstr>
      <vt:lpstr>Construction #1</vt:lpstr>
      <vt:lpstr>Construction #1</vt:lpstr>
      <vt:lpstr>Construction #1</vt:lpstr>
      <vt:lpstr>Construction #1</vt:lpstr>
      <vt:lpstr>Construction #1</vt:lpstr>
      <vt:lpstr>Construction #1</vt:lpstr>
      <vt:lpstr>Construction #1</vt:lpstr>
      <vt:lpstr>Construction #1</vt:lpstr>
      <vt:lpstr>Construction #1</vt:lpstr>
      <vt:lpstr>Construction #1</vt:lpstr>
      <vt:lpstr>Construction #1</vt:lpstr>
      <vt:lpstr>Construction #1</vt:lpstr>
      <vt:lpstr>Construction #1</vt:lpstr>
      <vt:lpstr>PowerPoint Presentation</vt:lpstr>
      <vt:lpstr>PowerPoint Presentation</vt:lpstr>
      <vt:lpstr>Construction #1</vt:lpstr>
      <vt:lpstr>Construction #1</vt:lpstr>
      <vt:lpstr>Construction #1</vt:lpstr>
      <vt:lpstr>Construction #1</vt:lpstr>
      <vt:lpstr>Construction #2</vt:lpstr>
      <vt:lpstr>Construction #2</vt:lpstr>
      <vt:lpstr>Construction #2</vt:lpstr>
      <vt:lpstr>Construction #2</vt:lpstr>
      <vt:lpstr>Construction #2</vt:lpstr>
      <vt:lpstr>Construction #2</vt:lpstr>
      <vt:lpstr>Construction #2</vt:lpstr>
      <vt:lpstr>Construction #2</vt:lpstr>
      <vt:lpstr>Construction #2</vt:lpstr>
      <vt:lpstr>Construction #2</vt:lpstr>
      <vt:lpstr>Construction #2</vt:lpstr>
      <vt:lpstr>Construction #2</vt:lpstr>
      <vt:lpstr>Construction #2</vt:lpstr>
      <vt:lpstr>A DEEPER MEANING</vt:lpstr>
      <vt:lpstr>A Deeper Meaning</vt:lpstr>
      <vt:lpstr>A Deeper Meaning</vt:lpstr>
      <vt:lpstr>A Deeper Meaning</vt:lpstr>
      <vt:lpstr>A Deeper Meaning</vt:lpstr>
      <vt:lpstr>A Deeper Meaning</vt:lpstr>
      <vt:lpstr>A Deeper Meaning</vt:lpstr>
      <vt:lpstr>FAQ</vt:lpstr>
      <vt:lpstr>FAQ</vt:lpstr>
      <vt:lpstr>ACTIVITY</vt:lpstr>
      <vt:lpstr>Dice Table</vt:lpstr>
      <vt:lpstr>Level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15</cp:revision>
  <dcterms:created xsi:type="dcterms:W3CDTF">2018-06-30T13:23:20Z</dcterms:created>
  <dcterms:modified xsi:type="dcterms:W3CDTF">2018-09-19T14:38:43Z</dcterms:modified>
</cp:coreProperties>
</file>