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61" r:id="rId14"/>
    <p:sldId id="262" r:id="rId15"/>
    <p:sldId id="263" r:id="rId16"/>
    <p:sldId id="296" r:id="rId17"/>
    <p:sldId id="297" r:id="rId18"/>
    <p:sldId id="298" r:id="rId19"/>
    <p:sldId id="299" r:id="rId20"/>
    <p:sldId id="300" r:id="rId21"/>
    <p:sldId id="301" r:id="rId22"/>
    <p:sldId id="302" r:id="rId23"/>
    <p:sldId id="303" r:id="rId24"/>
    <p:sldId id="305" r:id="rId25"/>
    <p:sldId id="304" r:id="rId26"/>
    <p:sldId id="307" r:id="rId27"/>
    <p:sldId id="308" r:id="rId28"/>
    <p:sldId id="309" r:id="rId29"/>
    <p:sldId id="310" r:id="rId30"/>
    <p:sldId id="311" r:id="rId31"/>
    <p:sldId id="312" r:id="rId32"/>
    <p:sldId id="313" r:id="rId33"/>
    <p:sldId id="314" r:id="rId34"/>
    <p:sldId id="276" r:id="rId35"/>
    <p:sldId id="277" r:id="rId36"/>
    <p:sldId id="315" r:id="rId37"/>
    <p:sldId id="281" r:id="rId38"/>
    <p:sldId id="282" r:id="rId39"/>
    <p:sldId id="287" r:id="rId40"/>
    <p:sldId id="28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10/20/2018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CSS Selectors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#20</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buNone/>
            </a:pPr>
            <a:r>
              <a:rPr lang="en-US" dirty="0"/>
              <a:t>For example, let’s say I want to make some of my &lt;span&gt;s red, but only the &lt;spans&gt;s that are inside, or the children of, &lt;div&gt;s.  There’s a selector for that.</a:t>
            </a:r>
          </a:p>
          <a:p>
            <a:pPr marL="450850" lvl="1" indent="0">
              <a:buNone/>
            </a:pPr>
            <a:r>
              <a:rPr lang="en-US" dirty="0"/>
              <a:t>div span</a:t>
            </a:r>
          </a:p>
          <a:p>
            <a:pPr marL="450850" lvl="1" indent="0">
              <a:buNone/>
            </a:pPr>
            <a:r>
              <a:rPr lang="en-US" dirty="0"/>
              <a:t>{</a:t>
            </a:r>
          </a:p>
          <a:p>
            <a:pPr marL="450850" lvl="1" indent="0">
              <a:buNone/>
            </a:pPr>
            <a:r>
              <a:rPr lang="en-US" dirty="0"/>
              <a:t>	</a:t>
            </a:r>
            <a:r>
              <a:rPr lang="en-US" dirty="0" err="1"/>
              <a:t>color:red</a:t>
            </a:r>
            <a:r>
              <a:rPr lang="en-US" dirty="0"/>
              <a:t>;</a:t>
            </a:r>
          </a:p>
          <a:p>
            <a:pPr marL="450850" lvl="1" indent="0">
              <a:buNone/>
            </a:pPr>
            <a:r>
              <a:rPr lang="en-US" dirty="0"/>
              <a:t>}</a:t>
            </a:r>
          </a:p>
          <a:p>
            <a:pPr marL="0" indent="0">
              <a:buNone/>
            </a:pPr>
            <a:br>
              <a:rPr lang="en-US" dirty="0"/>
            </a:br>
            <a:endParaRPr lang="en-US" dirty="0"/>
          </a:p>
        </p:txBody>
      </p:sp>
    </p:spTree>
    <p:extLst>
      <p:ext uri="{BB962C8B-B14F-4D97-AF65-F5344CB8AC3E}">
        <p14:creationId xmlns:p14="http://schemas.microsoft.com/office/powerpoint/2010/main" val="30944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space is the </a:t>
            </a:r>
            <a:r>
              <a:rPr lang="en-US" b="1" i="1" dirty="0"/>
              <a:t>descendant </a:t>
            </a:r>
            <a:r>
              <a:rPr lang="en-US" dirty="0"/>
              <a:t>selector.  The previous coding example says that any &lt;span&gt; that is a descendant (child, grandchild, great grandchild, </a:t>
            </a:r>
            <a:r>
              <a:rPr lang="en-US" dirty="0" err="1"/>
              <a:t>etc</a:t>
            </a:r>
            <a:r>
              <a:rPr lang="en-US" dirty="0"/>
              <a:t>…) of a &lt;div&gt; will have red text.  All other &lt;span&gt;s will be unaffected.</a:t>
            </a:r>
          </a:p>
        </p:txBody>
      </p:sp>
    </p:spTree>
    <p:extLst>
      <p:ext uri="{BB962C8B-B14F-4D97-AF65-F5344CB8AC3E}">
        <p14:creationId xmlns:p14="http://schemas.microsoft.com/office/powerpoint/2010/main" val="333007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descendant selector is just one of many selectors.  We’ll look at a few of them during the Construction, but there are many more that we won’t really explore.  You can look those up on w3schools.com.</a:t>
            </a:r>
          </a:p>
        </p:txBody>
      </p:sp>
    </p:spTree>
    <p:extLst>
      <p:ext uri="{BB962C8B-B14F-4D97-AF65-F5344CB8AC3E}">
        <p14:creationId xmlns:p14="http://schemas.microsoft.com/office/powerpoint/2010/main" val="178582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a:bodyPr>
          <a:lstStyle/>
          <a:p>
            <a:pPr marL="457200" indent="-457200" fontAlgn="base">
              <a:buFont typeface="+mj-lt"/>
              <a:buAutoNum type="arabicPeriod"/>
            </a:pPr>
            <a:r>
              <a:rPr lang="en-US" dirty="0"/>
              <a:t>There is a .zip file included with this tutorial. Inside are 3 folders. Please extract the candlestick folder.  It contains the HTML file you’ll be using for this construction.</a:t>
            </a:r>
          </a:p>
          <a:p>
            <a:pPr marL="457200" indent="-457200" fontAlgn="base">
              <a:buFont typeface="+mj-lt"/>
              <a:buAutoNum type="arabicPeriod"/>
            </a:pPr>
            <a:r>
              <a:rPr lang="en-US" dirty="0"/>
              <a:t>Create a .</a:t>
            </a:r>
            <a:r>
              <a:rPr lang="en-US" dirty="0" err="1"/>
              <a:t>css</a:t>
            </a:r>
            <a:r>
              <a:rPr lang="en-US" dirty="0"/>
              <a:t> file called cstick.css.  You’ll use that file for the construction.</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7" name="Picture 6">
            <a:extLst>
              <a:ext uri="{FF2B5EF4-FFF2-40B4-BE49-F238E27FC236}">
                <a16:creationId xmlns:a16="http://schemas.microsoft.com/office/drawing/2014/main" id="{436B757F-6CEA-4472-BA88-F619AD1401A8}"/>
              </a:ext>
            </a:extLst>
          </p:cNvPr>
          <p:cNvPicPr>
            <a:picLocks noChangeAspect="1"/>
          </p:cNvPicPr>
          <p:nvPr/>
        </p:nvPicPr>
        <p:blipFill>
          <a:blip r:embed="rId2"/>
          <a:stretch>
            <a:fillRect/>
          </a:stretch>
        </p:blipFill>
        <p:spPr>
          <a:xfrm>
            <a:off x="1286148" y="2570597"/>
            <a:ext cx="9619704" cy="234383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66F1C2D-7E61-452B-B040-AAD0309D8DCB}"/>
              </a:ext>
            </a:extLst>
          </p:cNvPr>
          <p:cNvPicPr>
            <a:picLocks noChangeAspect="1"/>
          </p:cNvPicPr>
          <p:nvPr/>
        </p:nvPicPr>
        <p:blipFill>
          <a:blip r:embed="rId2"/>
          <a:stretch>
            <a:fillRect/>
          </a:stretch>
        </p:blipFill>
        <p:spPr>
          <a:xfrm>
            <a:off x="1481273" y="2334985"/>
            <a:ext cx="9229453" cy="2977243"/>
          </a:xfrm>
          <a:prstGeom prst="rect">
            <a:avLst/>
          </a:prstGeom>
        </p:spPr>
      </p:pic>
    </p:spTree>
    <p:extLst>
      <p:ext uri="{BB962C8B-B14F-4D97-AF65-F5344CB8AC3E}">
        <p14:creationId xmlns:p14="http://schemas.microsoft.com/office/powerpoint/2010/main" val="279707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3A7FB32-BFE8-4C1D-84A8-6565E0989E85}"/>
              </a:ext>
            </a:extLst>
          </p:cNvPr>
          <p:cNvPicPr>
            <a:picLocks noChangeAspect="1"/>
          </p:cNvPicPr>
          <p:nvPr/>
        </p:nvPicPr>
        <p:blipFill>
          <a:blip r:embed="rId2"/>
          <a:stretch>
            <a:fillRect/>
          </a:stretch>
        </p:blipFill>
        <p:spPr>
          <a:xfrm>
            <a:off x="1056577" y="2355959"/>
            <a:ext cx="10078846" cy="2347913"/>
          </a:xfrm>
          <a:prstGeom prst="rect">
            <a:avLst/>
          </a:prstGeom>
        </p:spPr>
      </p:pic>
    </p:spTree>
    <p:extLst>
      <p:ext uri="{BB962C8B-B14F-4D97-AF65-F5344CB8AC3E}">
        <p14:creationId xmlns:p14="http://schemas.microsoft.com/office/powerpoint/2010/main" val="73040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D3F5596-AA33-433E-A1AA-CE4DCD8FE3A6}"/>
              </a:ext>
            </a:extLst>
          </p:cNvPr>
          <p:cNvPicPr>
            <a:picLocks noChangeAspect="1"/>
          </p:cNvPicPr>
          <p:nvPr/>
        </p:nvPicPr>
        <p:blipFill>
          <a:blip r:embed="rId2"/>
          <a:stretch>
            <a:fillRect/>
          </a:stretch>
        </p:blipFill>
        <p:spPr>
          <a:xfrm>
            <a:off x="1278049" y="2056719"/>
            <a:ext cx="9635901" cy="3211967"/>
          </a:xfrm>
          <a:prstGeom prst="rect">
            <a:avLst/>
          </a:prstGeom>
        </p:spPr>
      </p:pic>
    </p:spTree>
    <p:extLst>
      <p:ext uri="{BB962C8B-B14F-4D97-AF65-F5344CB8AC3E}">
        <p14:creationId xmlns:p14="http://schemas.microsoft.com/office/powerpoint/2010/main" val="16572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9553C5A-87D3-4EA6-8A11-6FE93050287B}"/>
              </a:ext>
            </a:extLst>
          </p:cNvPr>
          <p:cNvPicPr>
            <a:picLocks noChangeAspect="1"/>
          </p:cNvPicPr>
          <p:nvPr/>
        </p:nvPicPr>
        <p:blipFill>
          <a:blip r:embed="rId2"/>
          <a:stretch>
            <a:fillRect/>
          </a:stretch>
        </p:blipFill>
        <p:spPr>
          <a:xfrm>
            <a:off x="1431485" y="1979839"/>
            <a:ext cx="9329030" cy="3223532"/>
          </a:xfrm>
          <a:prstGeom prst="rect">
            <a:avLst/>
          </a:prstGeom>
        </p:spPr>
      </p:pic>
    </p:spTree>
    <p:extLst>
      <p:ext uri="{BB962C8B-B14F-4D97-AF65-F5344CB8AC3E}">
        <p14:creationId xmlns:p14="http://schemas.microsoft.com/office/powerpoint/2010/main" val="272742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6E22D97-7730-419B-B42B-3E5AE301B403}"/>
              </a:ext>
            </a:extLst>
          </p:cNvPr>
          <p:cNvPicPr>
            <a:picLocks noChangeAspect="1"/>
          </p:cNvPicPr>
          <p:nvPr/>
        </p:nvPicPr>
        <p:blipFill>
          <a:blip r:embed="rId2"/>
          <a:stretch>
            <a:fillRect/>
          </a:stretch>
        </p:blipFill>
        <p:spPr>
          <a:xfrm>
            <a:off x="1565949" y="1770289"/>
            <a:ext cx="9060101" cy="3726996"/>
          </a:xfrm>
          <a:prstGeom prst="rect">
            <a:avLst/>
          </a:prstGeom>
        </p:spPr>
      </p:pic>
    </p:spTree>
    <p:extLst>
      <p:ext uri="{BB962C8B-B14F-4D97-AF65-F5344CB8AC3E}">
        <p14:creationId xmlns:p14="http://schemas.microsoft.com/office/powerpoint/2010/main" val="38319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A06CC59-37E3-4121-BE9B-86323E5AC354}"/>
              </a:ext>
            </a:extLst>
          </p:cNvPr>
          <p:cNvPicPr>
            <a:picLocks noChangeAspect="1"/>
          </p:cNvPicPr>
          <p:nvPr/>
        </p:nvPicPr>
        <p:blipFill>
          <a:blip r:embed="rId2"/>
          <a:stretch>
            <a:fillRect/>
          </a:stretch>
        </p:blipFill>
        <p:spPr>
          <a:xfrm>
            <a:off x="1203642" y="2713488"/>
            <a:ext cx="9784716" cy="1928132"/>
          </a:xfrm>
          <a:prstGeom prst="rect">
            <a:avLst/>
          </a:prstGeom>
        </p:spPr>
      </p:pic>
    </p:spTree>
    <p:extLst>
      <p:ext uri="{BB962C8B-B14F-4D97-AF65-F5344CB8AC3E}">
        <p14:creationId xmlns:p14="http://schemas.microsoft.com/office/powerpoint/2010/main" val="297831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FAA65E3-4EB6-41D9-A19A-2A7A715EC779}"/>
              </a:ext>
            </a:extLst>
          </p:cNvPr>
          <p:cNvPicPr>
            <a:picLocks noChangeAspect="1"/>
          </p:cNvPicPr>
          <p:nvPr/>
        </p:nvPicPr>
        <p:blipFill>
          <a:blip r:embed="rId2"/>
          <a:stretch>
            <a:fillRect/>
          </a:stretch>
        </p:blipFill>
        <p:spPr>
          <a:xfrm>
            <a:off x="1109853" y="2731177"/>
            <a:ext cx="9972293" cy="1930854"/>
          </a:xfrm>
          <a:prstGeom prst="rect">
            <a:avLst/>
          </a:prstGeom>
        </p:spPr>
      </p:pic>
    </p:spTree>
    <p:extLst>
      <p:ext uri="{BB962C8B-B14F-4D97-AF65-F5344CB8AC3E}">
        <p14:creationId xmlns:p14="http://schemas.microsoft.com/office/powerpoint/2010/main" val="34024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3950E42-0117-41FA-B553-8F51A0AC7FE8}"/>
              </a:ext>
            </a:extLst>
          </p:cNvPr>
          <p:cNvPicPr>
            <a:picLocks noChangeAspect="1"/>
          </p:cNvPicPr>
          <p:nvPr/>
        </p:nvPicPr>
        <p:blipFill>
          <a:blip r:embed="rId2"/>
          <a:stretch>
            <a:fillRect/>
          </a:stretch>
        </p:blipFill>
        <p:spPr>
          <a:xfrm>
            <a:off x="1621861" y="1885285"/>
            <a:ext cx="9085944" cy="3407229"/>
          </a:xfrm>
          <a:prstGeom prst="rect">
            <a:avLst/>
          </a:prstGeom>
        </p:spPr>
      </p:pic>
    </p:spTree>
    <p:extLst>
      <p:ext uri="{BB962C8B-B14F-4D97-AF65-F5344CB8AC3E}">
        <p14:creationId xmlns:p14="http://schemas.microsoft.com/office/powerpoint/2010/main" val="19462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6556D16-7D6F-4E87-983B-E73ED142B3FA}"/>
              </a:ext>
            </a:extLst>
          </p:cNvPr>
          <p:cNvPicPr>
            <a:picLocks noChangeAspect="1"/>
          </p:cNvPicPr>
          <p:nvPr/>
        </p:nvPicPr>
        <p:blipFill>
          <a:blip r:embed="rId2"/>
          <a:stretch>
            <a:fillRect/>
          </a:stretch>
        </p:blipFill>
        <p:spPr>
          <a:xfrm>
            <a:off x="4497584" y="1632857"/>
            <a:ext cx="6301043" cy="4160973"/>
          </a:xfrm>
          <a:prstGeom prst="rect">
            <a:avLst/>
          </a:prstGeom>
        </p:spPr>
      </p:pic>
      <p:sp>
        <p:nvSpPr>
          <p:cNvPr id="4" name="TextBox 3">
            <a:extLst>
              <a:ext uri="{FF2B5EF4-FFF2-40B4-BE49-F238E27FC236}">
                <a16:creationId xmlns:a16="http://schemas.microsoft.com/office/drawing/2014/main" id="{A5893155-6CFD-4B73-9FF5-1FE2C663AF65}"/>
              </a:ext>
            </a:extLst>
          </p:cNvPr>
          <p:cNvSpPr txBox="1"/>
          <p:nvPr/>
        </p:nvSpPr>
        <p:spPr>
          <a:xfrm>
            <a:off x="1698171" y="2110394"/>
            <a:ext cx="2318657" cy="2862322"/>
          </a:xfrm>
          <a:prstGeom prst="rect">
            <a:avLst/>
          </a:prstGeom>
          <a:noFill/>
        </p:spPr>
        <p:txBody>
          <a:bodyPr wrap="square" rtlCol="0">
            <a:spAutoFit/>
          </a:bodyPr>
          <a:lstStyle/>
          <a:p>
            <a:pPr marL="45720" indent="0" algn="ctr">
              <a:spcBef>
                <a:spcPts val="0"/>
              </a:spcBef>
              <a:spcAft>
                <a:spcPts val="1200"/>
              </a:spcAft>
              <a:buNone/>
            </a:pPr>
            <a:r>
              <a:rPr lang="en-US" sz="2000" dirty="0">
                <a:latin typeface="+mj-lt"/>
                <a:ea typeface="+mj-ea"/>
                <a:cs typeface="+mj-cs"/>
              </a:rPr>
              <a:t>HTML Elements are laid out on the page according to a static flow.  Each element’s position is dependent upon the position of the element before it.</a:t>
            </a:r>
          </a:p>
        </p:txBody>
      </p:sp>
    </p:spTree>
    <p:extLst>
      <p:ext uri="{BB962C8B-B14F-4D97-AF65-F5344CB8AC3E}">
        <p14:creationId xmlns:p14="http://schemas.microsoft.com/office/powerpoint/2010/main" val="710999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8FADB34-1688-4B27-88C3-0D9346C06075}"/>
              </a:ext>
            </a:extLst>
          </p:cNvPr>
          <p:cNvPicPr>
            <a:picLocks noChangeAspect="1"/>
          </p:cNvPicPr>
          <p:nvPr/>
        </p:nvPicPr>
        <p:blipFill>
          <a:blip r:embed="rId2"/>
          <a:stretch>
            <a:fillRect/>
          </a:stretch>
        </p:blipFill>
        <p:spPr>
          <a:xfrm>
            <a:off x="4269096" y="1654628"/>
            <a:ext cx="6301043" cy="4160973"/>
          </a:xfrm>
          <a:prstGeom prst="rect">
            <a:avLst/>
          </a:prstGeom>
        </p:spPr>
      </p:pic>
      <p:sp>
        <p:nvSpPr>
          <p:cNvPr id="4" name="TextBox 3">
            <a:extLst>
              <a:ext uri="{FF2B5EF4-FFF2-40B4-BE49-F238E27FC236}">
                <a16:creationId xmlns:a16="http://schemas.microsoft.com/office/drawing/2014/main" id="{D28E92DF-8E06-4732-B413-12F72E4B8DDE}"/>
              </a:ext>
            </a:extLst>
          </p:cNvPr>
          <p:cNvSpPr txBox="1"/>
          <p:nvPr/>
        </p:nvSpPr>
        <p:spPr>
          <a:xfrm>
            <a:off x="7419617" y="1654628"/>
            <a:ext cx="3276600" cy="1908215"/>
          </a:xfrm>
          <a:prstGeom prst="rect">
            <a:avLst/>
          </a:prstGeom>
          <a:noFill/>
        </p:spPr>
        <p:txBody>
          <a:bodyPr wrap="square" rtlCol="0">
            <a:spAutoFit/>
          </a:bodyPr>
          <a:lstStyle/>
          <a:p>
            <a:pPr>
              <a:spcAft>
                <a:spcPts val="1200"/>
              </a:spcAft>
            </a:pPr>
            <a:r>
              <a:rPr lang="en-US" b="1" dirty="0">
                <a:solidFill>
                  <a:srgbClr val="FFFF00"/>
                </a:solidFill>
              </a:rPr>
              <a:t>There are no elements to the left of the list so it is 85px from the edge.</a:t>
            </a:r>
          </a:p>
          <a:p>
            <a:pPr>
              <a:spcAft>
                <a:spcPts val="1200"/>
              </a:spcAft>
            </a:pPr>
            <a:r>
              <a:rPr lang="en-US" b="1" dirty="0">
                <a:solidFill>
                  <a:srgbClr val="FFFF00"/>
                </a:solidFill>
              </a:rPr>
              <a:t>There is text </a:t>
            </a:r>
            <a:r>
              <a:rPr lang="en-US" b="1" i="1" dirty="0">
                <a:solidFill>
                  <a:srgbClr val="FFFF00"/>
                </a:solidFill>
              </a:rPr>
              <a:t>above</a:t>
            </a:r>
            <a:r>
              <a:rPr lang="en-US" b="1" dirty="0">
                <a:solidFill>
                  <a:srgbClr val="FFFF00"/>
                </a:solidFill>
              </a:rPr>
              <a:t> the list so its </a:t>
            </a:r>
            <a:r>
              <a:rPr lang="en-US" b="1" i="1" dirty="0">
                <a:solidFill>
                  <a:srgbClr val="FFFF00"/>
                </a:solidFill>
              </a:rPr>
              <a:t>top</a:t>
            </a:r>
            <a:r>
              <a:rPr lang="en-US" b="1" dirty="0">
                <a:solidFill>
                  <a:srgbClr val="FFFF00"/>
                </a:solidFill>
              </a:rPr>
              <a:t> is 175 pixels from the </a:t>
            </a:r>
            <a:r>
              <a:rPr lang="en-US" b="1" i="1" dirty="0">
                <a:solidFill>
                  <a:srgbClr val="FFFF00"/>
                </a:solidFill>
              </a:rPr>
              <a:t>bottom</a:t>
            </a:r>
            <a:r>
              <a:rPr lang="en-US" b="1" dirty="0">
                <a:solidFill>
                  <a:srgbClr val="FFFF00"/>
                </a:solidFill>
              </a:rPr>
              <a:t> of that text.</a:t>
            </a:r>
          </a:p>
        </p:txBody>
      </p:sp>
      <p:cxnSp>
        <p:nvCxnSpPr>
          <p:cNvPr id="9" name="Straight Arrow Connector 8">
            <a:extLst>
              <a:ext uri="{FF2B5EF4-FFF2-40B4-BE49-F238E27FC236}">
                <a16:creationId xmlns:a16="http://schemas.microsoft.com/office/drawing/2014/main" id="{C02B043B-14D9-4637-9F1D-359E1BE89BC5}"/>
              </a:ext>
            </a:extLst>
          </p:cNvPr>
          <p:cNvCxnSpPr/>
          <p:nvPr/>
        </p:nvCxnSpPr>
        <p:spPr>
          <a:xfrm>
            <a:off x="5009111" y="2318591"/>
            <a:ext cx="0" cy="838200"/>
          </a:xfrm>
          <a:prstGeom prst="straightConnector1">
            <a:avLst/>
          </a:prstGeom>
          <a:ln w="28575">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78C09F-D60F-4098-AF85-F032C05C0698}"/>
              </a:ext>
            </a:extLst>
          </p:cNvPr>
          <p:cNvCxnSpPr>
            <a:cxnSpLocks/>
          </p:cNvCxnSpPr>
          <p:nvPr/>
        </p:nvCxnSpPr>
        <p:spPr>
          <a:xfrm flipV="1">
            <a:off x="4269096" y="3348376"/>
            <a:ext cx="618590" cy="1"/>
          </a:xfrm>
          <a:prstGeom prst="straightConnector1">
            <a:avLst/>
          </a:prstGeom>
          <a:ln w="28575">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8F88262-CAE0-4E03-9B46-68488DD31C4D}"/>
              </a:ext>
            </a:extLst>
          </p:cNvPr>
          <p:cNvSpPr txBox="1"/>
          <p:nvPr/>
        </p:nvSpPr>
        <p:spPr>
          <a:xfrm>
            <a:off x="5161511" y="2547191"/>
            <a:ext cx="1295400" cy="369332"/>
          </a:xfrm>
          <a:prstGeom prst="rect">
            <a:avLst/>
          </a:prstGeom>
          <a:noFill/>
        </p:spPr>
        <p:txBody>
          <a:bodyPr wrap="square" rtlCol="0">
            <a:spAutoFit/>
          </a:bodyPr>
          <a:lstStyle/>
          <a:p>
            <a:r>
              <a:rPr lang="en-US" b="1" dirty="0">
                <a:solidFill>
                  <a:srgbClr val="FFFF00"/>
                </a:solidFill>
              </a:rPr>
              <a:t>175 pixels</a:t>
            </a:r>
          </a:p>
        </p:txBody>
      </p:sp>
      <p:sp>
        <p:nvSpPr>
          <p:cNvPr id="12" name="TextBox 11">
            <a:extLst>
              <a:ext uri="{FF2B5EF4-FFF2-40B4-BE49-F238E27FC236}">
                <a16:creationId xmlns:a16="http://schemas.microsoft.com/office/drawing/2014/main" id="{7554137F-173D-4821-A966-AB0C4252CE65}"/>
              </a:ext>
            </a:extLst>
          </p:cNvPr>
          <p:cNvSpPr txBox="1"/>
          <p:nvPr/>
        </p:nvSpPr>
        <p:spPr>
          <a:xfrm>
            <a:off x="4269096" y="3514658"/>
            <a:ext cx="876300" cy="646331"/>
          </a:xfrm>
          <a:prstGeom prst="rect">
            <a:avLst/>
          </a:prstGeom>
          <a:noFill/>
        </p:spPr>
        <p:txBody>
          <a:bodyPr wrap="square" rtlCol="0">
            <a:spAutoFit/>
          </a:bodyPr>
          <a:lstStyle/>
          <a:p>
            <a:r>
              <a:rPr lang="en-US" b="1" dirty="0">
                <a:solidFill>
                  <a:srgbClr val="FFFF00"/>
                </a:solidFill>
              </a:rPr>
              <a:t>85 pixels</a:t>
            </a:r>
          </a:p>
        </p:txBody>
      </p:sp>
      <p:sp>
        <p:nvSpPr>
          <p:cNvPr id="15" name="TextBox 14">
            <a:extLst>
              <a:ext uri="{FF2B5EF4-FFF2-40B4-BE49-F238E27FC236}">
                <a16:creationId xmlns:a16="http://schemas.microsoft.com/office/drawing/2014/main" id="{CB27CCB9-4576-4A26-A7B6-112BE64F2DEF}"/>
              </a:ext>
            </a:extLst>
          </p:cNvPr>
          <p:cNvSpPr txBox="1"/>
          <p:nvPr/>
        </p:nvSpPr>
        <p:spPr>
          <a:xfrm>
            <a:off x="1621861" y="2131682"/>
            <a:ext cx="2222582" cy="2862322"/>
          </a:xfrm>
          <a:prstGeom prst="rect">
            <a:avLst/>
          </a:prstGeom>
          <a:noFill/>
        </p:spPr>
        <p:txBody>
          <a:bodyPr wrap="square" rtlCol="0">
            <a:spAutoFit/>
          </a:bodyPr>
          <a:lstStyle/>
          <a:p>
            <a:pPr marL="45720" indent="0" algn="ctr">
              <a:spcBef>
                <a:spcPts val="0"/>
              </a:spcBef>
              <a:spcAft>
                <a:spcPts val="1200"/>
              </a:spcAft>
              <a:buNone/>
            </a:pPr>
            <a:r>
              <a:rPr lang="en-US" sz="2000" dirty="0">
                <a:latin typeface="+mj-lt"/>
                <a:ea typeface="+mj-ea"/>
                <a:cs typeface="+mj-cs"/>
              </a:rPr>
              <a:t>Margin changes the static position of the element in relation to the static position of the previous element so that the whole page is affected.</a:t>
            </a:r>
          </a:p>
        </p:txBody>
      </p:sp>
    </p:spTree>
    <p:extLst>
      <p:ext uri="{BB962C8B-B14F-4D97-AF65-F5344CB8AC3E}">
        <p14:creationId xmlns:p14="http://schemas.microsoft.com/office/powerpoint/2010/main" val="73824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D881917-A15D-48C1-AF40-A115D62CC73D}"/>
              </a:ext>
            </a:extLst>
          </p:cNvPr>
          <p:cNvPicPr>
            <a:picLocks noChangeAspect="1"/>
          </p:cNvPicPr>
          <p:nvPr/>
        </p:nvPicPr>
        <p:blipFill>
          <a:blip r:embed="rId2"/>
          <a:stretch>
            <a:fillRect/>
          </a:stretch>
        </p:blipFill>
        <p:spPr>
          <a:xfrm>
            <a:off x="1482889" y="2083933"/>
            <a:ext cx="9226221" cy="3054124"/>
          </a:xfrm>
          <a:prstGeom prst="rect">
            <a:avLst/>
          </a:prstGeom>
        </p:spPr>
      </p:pic>
    </p:spTree>
    <p:extLst>
      <p:ext uri="{BB962C8B-B14F-4D97-AF65-F5344CB8AC3E}">
        <p14:creationId xmlns:p14="http://schemas.microsoft.com/office/powerpoint/2010/main" val="1854709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38FC332-9B45-4BBD-BA6E-AB61A4333CB0}"/>
              </a:ext>
            </a:extLst>
          </p:cNvPr>
          <p:cNvPicPr>
            <a:picLocks noChangeAspect="1"/>
          </p:cNvPicPr>
          <p:nvPr/>
        </p:nvPicPr>
        <p:blipFill>
          <a:blip r:embed="rId2"/>
          <a:stretch>
            <a:fillRect/>
          </a:stretch>
        </p:blipFill>
        <p:spPr>
          <a:xfrm>
            <a:off x="1692233" y="1549172"/>
            <a:ext cx="8807534" cy="4816457"/>
          </a:xfrm>
          <a:prstGeom prst="rect">
            <a:avLst/>
          </a:prstGeom>
        </p:spPr>
      </p:pic>
    </p:spTree>
    <p:extLst>
      <p:ext uri="{BB962C8B-B14F-4D97-AF65-F5344CB8AC3E}">
        <p14:creationId xmlns:p14="http://schemas.microsoft.com/office/powerpoint/2010/main" val="3678584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7AA9A58-91AE-4478-B127-BF7C50EE3FAE}"/>
              </a:ext>
            </a:extLst>
          </p:cNvPr>
          <p:cNvPicPr>
            <a:picLocks noChangeAspect="1"/>
          </p:cNvPicPr>
          <p:nvPr/>
        </p:nvPicPr>
        <p:blipFill>
          <a:blip r:embed="rId2"/>
          <a:stretch>
            <a:fillRect/>
          </a:stretch>
        </p:blipFill>
        <p:spPr>
          <a:xfrm>
            <a:off x="1388193" y="2358118"/>
            <a:ext cx="9415614" cy="2529568"/>
          </a:xfrm>
          <a:prstGeom prst="rect">
            <a:avLst/>
          </a:prstGeom>
        </p:spPr>
      </p:pic>
    </p:spTree>
    <p:extLst>
      <p:ext uri="{BB962C8B-B14F-4D97-AF65-F5344CB8AC3E}">
        <p14:creationId xmlns:p14="http://schemas.microsoft.com/office/powerpoint/2010/main" val="221607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2604150-ACF0-404A-BBE1-35CDE1889E9E}"/>
              </a:ext>
            </a:extLst>
          </p:cNvPr>
          <p:cNvPicPr>
            <a:picLocks noChangeAspect="1"/>
          </p:cNvPicPr>
          <p:nvPr/>
        </p:nvPicPr>
        <p:blipFill>
          <a:blip r:embed="rId2"/>
          <a:stretch>
            <a:fillRect/>
          </a:stretch>
        </p:blipFill>
        <p:spPr>
          <a:xfrm>
            <a:off x="1372063" y="2360159"/>
            <a:ext cx="9447874" cy="2527527"/>
          </a:xfrm>
          <a:prstGeom prst="rect">
            <a:avLst/>
          </a:prstGeom>
        </p:spPr>
      </p:pic>
    </p:spTree>
    <p:extLst>
      <p:ext uri="{BB962C8B-B14F-4D97-AF65-F5344CB8AC3E}">
        <p14:creationId xmlns:p14="http://schemas.microsoft.com/office/powerpoint/2010/main" val="2283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After this tutorial, you should be able to break down your styling on a more individualized level using CSS selectors.</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1BC606D-FE1A-4E56-B195-80C33E085602}"/>
              </a:ext>
            </a:extLst>
          </p:cNvPr>
          <p:cNvPicPr>
            <a:picLocks noChangeAspect="1"/>
          </p:cNvPicPr>
          <p:nvPr/>
        </p:nvPicPr>
        <p:blipFill>
          <a:blip r:embed="rId2"/>
          <a:stretch>
            <a:fillRect/>
          </a:stretch>
        </p:blipFill>
        <p:spPr>
          <a:xfrm>
            <a:off x="1330846" y="2507573"/>
            <a:ext cx="9530307" cy="2388054"/>
          </a:xfrm>
          <a:prstGeom prst="rect">
            <a:avLst/>
          </a:prstGeom>
        </p:spPr>
      </p:pic>
    </p:spTree>
    <p:extLst>
      <p:ext uri="{BB962C8B-B14F-4D97-AF65-F5344CB8AC3E}">
        <p14:creationId xmlns:p14="http://schemas.microsoft.com/office/powerpoint/2010/main" val="4153468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46FBCF69-A2F1-4308-8EBE-BAC96108D700}"/>
              </a:ext>
            </a:extLst>
          </p:cNvPr>
          <p:cNvPicPr>
            <a:picLocks noChangeAspect="1"/>
          </p:cNvPicPr>
          <p:nvPr/>
        </p:nvPicPr>
        <p:blipFill>
          <a:blip r:embed="rId2"/>
          <a:stretch>
            <a:fillRect/>
          </a:stretch>
        </p:blipFill>
        <p:spPr>
          <a:xfrm>
            <a:off x="1648274" y="1679801"/>
            <a:ext cx="8895451" cy="3904570"/>
          </a:xfrm>
          <a:prstGeom prst="rect">
            <a:avLst/>
          </a:prstGeom>
        </p:spPr>
      </p:pic>
    </p:spTree>
    <p:extLst>
      <p:ext uri="{BB962C8B-B14F-4D97-AF65-F5344CB8AC3E}">
        <p14:creationId xmlns:p14="http://schemas.microsoft.com/office/powerpoint/2010/main" val="2224271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9E8F332-5495-4C77-AE25-33D14209CC18}"/>
              </a:ext>
            </a:extLst>
          </p:cNvPr>
          <p:cNvPicPr>
            <a:picLocks noChangeAspect="1"/>
          </p:cNvPicPr>
          <p:nvPr/>
        </p:nvPicPr>
        <p:blipFill>
          <a:blip r:embed="rId2"/>
          <a:stretch>
            <a:fillRect/>
          </a:stretch>
        </p:blipFill>
        <p:spPr>
          <a:xfrm>
            <a:off x="1455504" y="1885285"/>
            <a:ext cx="9280991" cy="3761695"/>
          </a:xfrm>
          <a:prstGeom prst="rect">
            <a:avLst/>
          </a:prstGeom>
        </p:spPr>
      </p:pic>
    </p:spTree>
    <p:extLst>
      <p:ext uri="{BB962C8B-B14F-4D97-AF65-F5344CB8AC3E}">
        <p14:creationId xmlns:p14="http://schemas.microsoft.com/office/powerpoint/2010/main" val="1227418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6732B8C-B05F-4AAA-A207-C077A408021B}"/>
              </a:ext>
            </a:extLst>
          </p:cNvPr>
          <p:cNvPicPr>
            <a:picLocks noChangeAspect="1"/>
          </p:cNvPicPr>
          <p:nvPr/>
        </p:nvPicPr>
        <p:blipFill>
          <a:blip r:embed="rId2"/>
          <a:stretch>
            <a:fillRect/>
          </a:stretch>
        </p:blipFill>
        <p:spPr>
          <a:xfrm>
            <a:off x="1427894" y="2145845"/>
            <a:ext cx="9336212" cy="3122839"/>
          </a:xfrm>
          <a:prstGeom prst="rect">
            <a:avLst/>
          </a:prstGeom>
        </p:spPr>
      </p:pic>
    </p:spTree>
    <p:extLst>
      <p:ext uri="{BB962C8B-B14F-4D97-AF65-F5344CB8AC3E}">
        <p14:creationId xmlns:p14="http://schemas.microsoft.com/office/powerpoint/2010/main" val="240913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CSS selectors are great, and really useful to a point.  They add a depth to CSS that it didn’t really seem to have before.  In the next tutorial, we’ll look at classes, which is kind of the ultimate CSS selector.  Classes give us complete autonomy regarding the individualizing of CSS definitions.</a:t>
            </a:r>
          </a:p>
        </p:txBody>
      </p:sp>
    </p:spTree>
    <p:extLst>
      <p:ext uri="{BB962C8B-B14F-4D97-AF65-F5344CB8AC3E}">
        <p14:creationId xmlns:p14="http://schemas.microsoft.com/office/powerpoint/2010/main" val="643301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err="1"/>
              <a:t>JQuery</a:t>
            </a:r>
            <a:r>
              <a:rPr lang="en-US" dirty="0"/>
              <a:t>, a utility built from </a:t>
            </a:r>
            <a:r>
              <a:rPr lang="en-US" dirty="0" err="1"/>
              <a:t>Javascript</a:t>
            </a:r>
            <a:r>
              <a:rPr lang="en-US" dirty="0"/>
              <a:t> for designing web pages, makes use of CSS and CSS selectors.  It creates an environment where manipulating the HTML elements on a page is simple and eloquent. There are several of these types of utilities in existence.  I recommend that you be aware of them but avoid using them in your code until you fully understand </a:t>
            </a:r>
            <a:r>
              <a:rPr lang="en-US" dirty="0" err="1"/>
              <a:t>Javascript</a:t>
            </a:r>
            <a:r>
              <a:rPr lang="en-US" dirty="0"/>
              <a:t> and CSS.</a:t>
            </a:r>
          </a:p>
        </p:txBody>
      </p:sp>
    </p:spTree>
    <p:extLst>
      <p:ext uri="{BB962C8B-B14F-4D97-AF65-F5344CB8AC3E}">
        <p14:creationId xmlns:p14="http://schemas.microsoft.com/office/powerpoint/2010/main" val="1912912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Question?</a:t>
            </a:r>
          </a:p>
          <a:p>
            <a:pPr lvl="1" fontAlgn="base">
              <a:buFont typeface="Wingdings" panose="05000000000000000000" pitchFamily="2" charset="2"/>
              <a:buChar char="v"/>
            </a:pPr>
            <a:r>
              <a:rPr lang="en-US" dirty="0"/>
              <a:t>Answer.</a:t>
            </a:r>
          </a:p>
        </p:txBody>
      </p:sp>
    </p:spTree>
    <p:extLst>
      <p:ext uri="{BB962C8B-B14F-4D97-AF65-F5344CB8AC3E}">
        <p14:creationId xmlns:p14="http://schemas.microsoft.com/office/powerpoint/2010/main" val="2556095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a:t>Mimic</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85000" lnSpcReduction="20000"/>
          </a:bodyPr>
          <a:lstStyle/>
          <a:p>
            <a:r>
              <a:rPr lang="en-US" dirty="0"/>
              <a:t>Included with this tutorial is a .zip file with 3 folders in it.  You used one of the folders for the construction. The other two folders contain images relevant to this activity.  You will choose </a:t>
            </a:r>
            <a:r>
              <a:rPr lang="en-US" b="1" i="1" dirty="0"/>
              <a:t>just one</a:t>
            </a:r>
            <a:r>
              <a:rPr lang="en-US" dirty="0"/>
              <a:t> of the folders and work from that.</a:t>
            </a:r>
          </a:p>
          <a:p>
            <a:r>
              <a:rPr lang="en-US" dirty="0"/>
              <a:t>Each of the folders contains something with “site screenshot” in the name.  This image shows what your web page should look like after you are finished coding it.</a:t>
            </a:r>
          </a:p>
          <a:p>
            <a:r>
              <a:rPr lang="en-US" dirty="0"/>
              <a:t>Write a full HTML/CSS page that looks as close to the screenshot as possible (</a:t>
            </a:r>
            <a:r>
              <a:rPr lang="en-US" i="1" dirty="0"/>
              <a:t>do not simply put the screenshot image onto your page...nice try).</a:t>
            </a:r>
            <a:endParaRPr lang="en-US" dirty="0"/>
          </a:p>
          <a:p>
            <a:r>
              <a:rPr lang="en-US" dirty="0"/>
              <a:t>You do not have the font or color information so just use an approximation.  Choose a font that is close and that looks code. The same goes for the </a:t>
            </a:r>
            <a:r>
              <a:rPr lang="en-US"/>
              <a:t>colors.</a:t>
            </a:r>
            <a:endParaRPr lang="en-US" dirty="0"/>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number of HTML tags at your disposal is limited.  It was always limited, but it has become more so with the introductions of HTML 4.01 and HTML 5.  As CSS has almost entirely taken over all styling of a page, a lot of HTML tags have dropped off of the map entirely.  That’s a necessary evolution and, really, no one’s going to miss the &lt;marquee&gt; tag.</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b="1" i="1" dirty="0"/>
              <a:t>Don’t use the &lt;marquee&gt; tag.</a:t>
            </a:r>
            <a:endParaRPr lang="en-US" dirty="0"/>
          </a:p>
        </p:txBody>
      </p:sp>
    </p:spTree>
    <p:extLst>
      <p:ext uri="{BB962C8B-B14F-4D97-AF65-F5344CB8AC3E}">
        <p14:creationId xmlns:p14="http://schemas.microsoft.com/office/powerpoint/2010/main" val="147359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problem with having a limited number of tags, is that you have a limited number of things you can redefine.  You can start digging deep into your HTML toolbox and use the &lt;b&gt; tag and the &lt;</a:t>
            </a:r>
            <a:r>
              <a:rPr lang="en-US" dirty="0" err="1"/>
              <a:t>i</a:t>
            </a:r>
            <a:r>
              <a:rPr lang="en-US" dirty="0"/>
              <a:t>&gt; tag and every &lt;h whatever&gt; tag whenever you want to differentiate the way things look, but that will make your page pretty unruly. </a:t>
            </a:r>
          </a:p>
        </p:txBody>
      </p:sp>
    </p:spTree>
    <p:extLst>
      <p:ext uri="{BB962C8B-B14F-4D97-AF65-F5344CB8AC3E}">
        <p14:creationId xmlns:p14="http://schemas.microsoft.com/office/powerpoint/2010/main" val="230988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 use a lot of &lt;span&gt;s and &lt;div&gt;s myself. They’re my favorites. So I need to be able to differentiate between them. Granted, I can assign them all </a:t>
            </a:r>
            <a:r>
              <a:rPr lang="en-US" dirty="0" err="1"/>
              <a:t>Javascript</a:t>
            </a:r>
            <a:r>
              <a:rPr lang="en-US" dirty="0"/>
              <a:t> variables and run my CSS through </a:t>
            </a:r>
            <a:r>
              <a:rPr lang="en-US" dirty="0" err="1"/>
              <a:t>Javascript</a:t>
            </a:r>
            <a:r>
              <a:rPr lang="en-US" dirty="0"/>
              <a:t>, but...no.  I don’t need to do that. Instead, I can use CSS selectors.</a:t>
            </a:r>
          </a:p>
        </p:txBody>
      </p:sp>
    </p:spTree>
    <p:extLst>
      <p:ext uri="{BB962C8B-B14F-4D97-AF65-F5344CB8AC3E}">
        <p14:creationId xmlns:p14="http://schemas.microsoft.com/office/powerpoint/2010/main" val="240487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 selector is a character that connects your CSS to an individualized tag.</a:t>
            </a:r>
          </a:p>
        </p:txBody>
      </p:sp>
    </p:spTree>
    <p:extLst>
      <p:ext uri="{BB962C8B-B14F-4D97-AF65-F5344CB8AC3E}">
        <p14:creationId xmlns:p14="http://schemas.microsoft.com/office/powerpoint/2010/main" val="2729459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97</TotalTime>
  <Words>448</Words>
  <Application>Microsoft Office PowerPoint</Application>
  <PresentationFormat>Widescreen</PresentationFormat>
  <Paragraphs>72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MS Shell Dlg 2</vt:lpstr>
      <vt:lpstr>Wingdings</vt:lpstr>
      <vt:lpstr>Wingdings 3</vt:lpstr>
      <vt:lpstr>Madison</vt:lpstr>
      <vt:lpstr>CSS Selectors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FAQ</vt:lpstr>
      <vt:lpstr>FAQ</vt:lpstr>
      <vt:lpstr>ACTIVITY</vt:lpstr>
      <vt:lpstr>Mimic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17</cp:revision>
  <dcterms:created xsi:type="dcterms:W3CDTF">2018-06-30T13:23:20Z</dcterms:created>
  <dcterms:modified xsi:type="dcterms:W3CDTF">2018-10-20T13:30:11Z</dcterms:modified>
</cp:coreProperties>
</file>