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60" r:id="rId5"/>
    <p:sldId id="25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261" r:id="rId19"/>
    <p:sldId id="262" r:id="rId20"/>
    <p:sldId id="263"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320" r:id="rId41"/>
    <p:sldId id="321" r:id="rId42"/>
    <p:sldId id="322" r:id="rId43"/>
    <p:sldId id="323" r:id="rId44"/>
    <p:sldId id="324" r:id="rId45"/>
    <p:sldId id="325" r:id="rId46"/>
    <p:sldId id="276" r:id="rId47"/>
    <p:sldId id="277" r:id="rId48"/>
    <p:sldId id="326" r:id="rId49"/>
    <p:sldId id="327" r:id="rId50"/>
    <p:sldId id="328" r:id="rId51"/>
    <p:sldId id="329" r:id="rId52"/>
    <p:sldId id="330" r:id="rId53"/>
    <p:sldId id="281" r:id="rId54"/>
    <p:sldId id="282" r:id="rId55"/>
    <p:sldId id="331" r:id="rId56"/>
    <p:sldId id="287" r:id="rId57"/>
    <p:sldId id="288"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120"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F2B0430-1F0D-441A-A606-11E339A8830A}"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4996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05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352977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7334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E02BE0-8B3D-4556-B9BC-24F456F62EEF}" type="datetimeFigureOut">
              <a:rPr lang="en-US" smtClean="0"/>
              <a:t>10/20/2018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36514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E02BE0-8B3D-4556-B9BC-24F456F62EEF}" type="datetimeFigureOut">
              <a:rPr lang="en-US" smtClean="0"/>
              <a:t>10/20/2018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2173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02BE0-8B3D-4556-B9BC-24F456F62EEF}" type="datetimeFigureOut">
              <a:rPr lang="en-US" smtClean="0"/>
              <a:t>10/20/2018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15305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E02BE0-8B3D-4556-B9BC-24F456F62EEF}" type="datetimeFigureOut">
              <a:rPr lang="en-US" smtClean="0"/>
              <a:t>10/20/2018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B0430-1F0D-441A-A606-11E339A8830A}"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6011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5E02BE0-8B3D-4556-B9BC-24F456F62EEF}" type="datetimeFigureOut">
              <a:rPr lang="en-US" smtClean="0"/>
              <a:t>10/20/2018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5560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10/20/2018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16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10/20/2018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3022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5E02BE0-8B3D-4556-B9BC-24F456F62EEF}" type="datetimeFigureOut">
              <a:rPr lang="en-US" smtClean="0"/>
              <a:t>10/20/2018</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F2B0430-1F0D-441A-A606-11E339A8830A}"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3962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370D-8B0E-44F6-B532-6E1560F941E3}"/>
              </a:ext>
            </a:extLst>
          </p:cNvPr>
          <p:cNvSpPr>
            <a:spLocks noGrp="1"/>
          </p:cNvSpPr>
          <p:nvPr>
            <p:ph type="ctrTitle"/>
          </p:nvPr>
        </p:nvSpPr>
        <p:spPr/>
        <p:txBody>
          <a:bodyPr/>
          <a:lstStyle/>
          <a:p>
            <a:r>
              <a:rPr lang="en-US" dirty="0"/>
              <a:t>CSS Classes</a:t>
            </a:r>
          </a:p>
        </p:txBody>
      </p:sp>
      <p:sp>
        <p:nvSpPr>
          <p:cNvPr id="3" name="Subtitle 2">
            <a:extLst>
              <a:ext uri="{FF2B5EF4-FFF2-40B4-BE49-F238E27FC236}">
                <a16:creationId xmlns:a16="http://schemas.microsoft.com/office/drawing/2014/main" id="{5AFD3BAC-D689-47DB-BF3C-89CC11FBC1DA}"/>
              </a:ext>
            </a:extLst>
          </p:cNvPr>
          <p:cNvSpPr>
            <a:spLocks noGrp="1"/>
          </p:cNvSpPr>
          <p:nvPr>
            <p:ph type="subTitle" idx="1"/>
          </p:nvPr>
        </p:nvSpPr>
        <p:spPr/>
        <p:txBody>
          <a:bodyPr/>
          <a:lstStyle/>
          <a:p>
            <a:r>
              <a:rPr lang="en-US" dirty="0"/>
              <a:t>Tutorial #21</a:t>
            </a:r>
          </a:p>
        </p:txBody>
      </p:sp>
    </p:spTree>
    <p:extLst>
      <p:ext uri="{BB962C8B-B14F-4D97-AF65-F5344CB8AC3E}">
        <p14:creationId xmlns:p14="http://schemas.microsoft.com/office/powerpoint/2010/main" val="259992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Using classes, you can specifically design a group of tags, either the same tags or otherwise, to a kind of style.  It’s a two step process that starts with the HTML and ends with the CSS.</a:t>
            </a:r>
          </a:p>
        </p:txBody>
      </p:sp>
    </p:spTree>
    <p:extLst>
      <p:ext uri="{BB962C8B-B14F-4D97-AF65-F5344CB8AC3E}">
        <p14:creationId xmlns:p14="http://schemas.microsoft.com/office/powerpoint/2010/main" val="382474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buNone/>
            </a:pPr>
            <a:r>
              <a:rPr lang="en-US" dirty="0"/>
              <a:t>In the HTML, choose your tag (or tags) and assign the </a:t>
            </a:r>
            <a:r>
              <a:rPr lang="en-US" b="1" i="1" dirty="0"/>
              <a:t>class</a:t>
            </a:r>
            <a:r>
              <a:rPr lang="en-US" dirty="0"/>
              <a:t> attribute.</a:t>
            </a:r>
          </a:p>
          <a:p>
            <a:pPr marL="0" indent="0">
              <a:buNone/>
            </a:pPr>
            <a:r>
              <a:rPr lang="en-US" dirty="0"/>
              <a:t>	&lt;span </a:t>
            </a:r>
            <a:r>
              <a:rPr lang="en-US" b="1" dirty="0"/>
              <a:t>class = “</a:t>
            </a:r>
            <a:r>
              <a:rPr lang="en-US" b="1" dirty="0" err="1"/>
              <a:t>redtext</a:t>
            </a:r>
            <a:r>
              <a:rPr lang="en-US" b="1" dirty="0"/>
              <a:t>”</a:t>
            </a:r>
            <a:r>
              <a:rPr lang="en-US" dirty="0"/>
              <a:t>&gt;This is red text&lt;/span&gt;</a:t>
            </a:r>
          </a:p>
        </p:txBody>
      </p:sp>
    </p:spTree>
    <p:extLst>
      <p:ext uri="{BB962C8B-B14F-4D97-AF65-F5344CB8AC3E}">
        <p14:creationId xmlns:p14="http://schemas.microsoft.com/office/powerpoint/2010/main" val="4172292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buNone/>
            </a:pPr>
            <a:r>
              <a:rPr lang="en-US" dirty="0"/>
              <a:t>Then, in the CSS, you assign the style properties.</a:t>
            </a:r>
          </a:p>
          <a:p>
            <a:pPr marL="450850" lvl="1" indent="0">
              <a:buNone/>
            </a:pPr>
            <a:r>
              <a:rPr lang="en-US" dirty="0" err="1"/>
              <a:t>span.redtext</a:t>
            </a:r>
            <a:endParaRPr lang="en-US" dirty="0"/>
          </a:p>
          <a:p>
            <a:pPr marL="450850" lvl="1" indent="0">
              <a:buNone/>
            </a:pPr>
            <a:r>
              <a:rPr lang="en-US" dirty="0"/>
              <a:t>{</a:t>
            </a:r>
          </a:p>
          <a:p>
            <a:pPr marL="450850" lvl="1" indent="0">
              <a:buNone/>
            </a:pPr>
            <a:r>
              <a:rPr lang="en-US" dirty="0"/>
              <a:t>	</a:t>
            </a:r>
            <a:r>
              <a:rPr lang="en-US" dirty="0" err="1"/>
              <a:t>color:red</a:t>
            </a:r>
            <a:r>
              <a:rPr lang="en-US" dirty="0"/>
              <a:t>;</a:t>
            </a:r>
          </a:p>
          <a:p>
            <a:pPr marL="450850" lvl="1" indent="0">
              <a:buNone/>
            </a:pPr>
            <a:r>
              <a:rPr lang="en-US" dirty="0"/>
              <a:t>}</a:t>
            </a:r>
          </a:p>
        </p:txBody>
      </p:sp>
    </p:spTree>
    <p:extLst>
      <p:ext uri="{BB962C8B-B14F-4D97-AF65-F5344CB8AC3E}">
        <p14:creationId xmlns:p14="http://schemas.microsoft.com/office/powerpoint/2010/main" val="3473128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Now, only &lt;span&gt;s with the class attribute set to </a:t>
            </a:r>
            <a:r>
              <a:rPr lang="en-US" dirty="0" err="1"/>
              <a:t>redtext</a:t>
            </a:r>
            <a:r>
              <a:rPr lang="en-US" dirty="0"/>
              <a:t> will have the color red for their text.  Of course, you can assign more than just the one property and you should </a:t>
            </a:r>
            <a:r>
              <a:rPr lang="en-US" i="1" dirty="0"/>
              <a:t>definitely</a:t>
            </a:r>
            <a:r>
              <a:rPr lang="en-US" dirty="0"/>
              <a:t> be more clever with your </a:t>
            </a:r>
            <a:r>
              <a:rPr lang="en-US" dirty="0" err="1"/>
              <a:t>classnames</a:t>
            </a:r>
            <a:r>
              <a:rPr lang="en-US" dirty="0"/>
              <a:t>.</a:t>
            </a:r>
          </a:p>
        </p:txBody>
      </p:sp>
    </p:spTree>
    <p:extLst>
      <p:ext uri="{BB962C8B-B14F-4D97-AF65-F5344CB8AC3E}">
        <p14:creationId xmlns:p14="http://schemas.microsoft.com/office/powerpoint/2010/main" val="926935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normAutofit/>
          </a:bodyPr>
          <a:lstStyle/>
          <a:p>
            <a:pPr marL="0" indent="0">
              <a:buNone/>
            </a:pPr>
            <a:r>
              <a:rPr lang="en-US" dirty="0"/>
              <a:t>You’re also not limited to single tags.  If you have a group of &lt;span&gt;s and &lt;div&gt;s that share some style qualities, you can give them all the same class name and, in the CSS, just omit the </a:t>
            </a:r>
            <a:r>
              <a:rPr lang="en-US" dirty="0" err="1"/>
              <a:t>tagname</a:t>
            </a:r>
            <a:r>
              <a:rPr lang="en-US" dirty="0"/>
              <a:t>.</a:t>
            </a:r>
          </a:p>
          <a:p>
            <a:pPr marL="450850" lvl="1" indent="0">
              <a:buNone/>
            </a:pPr>
            <a:r>
              <a:rPr lang="en-US" dirty="0"/>
              <a:t>.</a:t>
            </a:r>
            <a:r>
              <a:rPr lang="en-US" dirty="0" err="1"/>
              <a:t>sharedclass</a:t>
            </a:r>
            <a:endParaRPr lang="en-US" dirty="0"/>
          </a:p>
          <a:p>
            <a:pPr marL="450850" lvl="1" indent="0">
              <a:buNone/>
            </a:pPr>
            <a:r>
              <a:rPr lang="en-US" dirty="0"/>
              <a:t>{</a:t>
            </a:r>
          </a:p>
          <a:p>
            <a:pPr marL="450850" lvl="1" indent="0">
              <a:buNone/>
            </a:pPr>
            <a:r>
              <a:rPr lang="en-US" dirty="0"/>
              <a:t>	</a:t>
            </a:r>
            <a:r>
              <a:rPr lang="en-US" dirty="0" err="1"/>
              <a:t>Property:value</a:t>
            </a:r>
            <a:r>
              <a:rPr lang="en-US" dirty="0"/>
              <a:t>;</a:t>
            </a:r>
          </a:p>
          <a:p>
            <a:pPr marL="450850" lvl="1" indent="0">
              <a:buNone/>
            </a:pPr>
            <a:r>
              <a:rPr lang="en-US" dirty="0"/>
              <a:t>}</a:t>
            </a:r>
          </a:p>
        </p:txBody>
      </p:sp>
    </p:spTree>
    <p:extLst>
      <p:ext uri="{BB962C8B-B14F-4D97-AF65-F5344CB8AC3E}">
        <p14:creationId xmlns:p14="http://schemas.microsoft.com/office/powerpoint/2010/main" val="245935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Remember to lead with that dot(.).</a:t>
            </a:r>
          </a:p>
        </p:txBody>
      </p:sp>
    </p:spTree>
    <p:extLst>
      <p:ext uri="{BB962C8B-B14F-4D97-AF65-F5344CB8AC3E}">
        <p14:creationId xmlns:p14="http://schemas.microsoft.com/office/powerpoint/2010/main" val="2964966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buNone/>
            </a:pPr>
            <a:r>
              <a:rPr lang="en-US" dirty="0"/>
              <a:t>As with other selectors, you can combine them to give yourself more flexibility.  What if I wanted to create a style for only &lt;span&gt;s that are descendants of &lt;div&gt;s that are in the pappy class?</a:t>
            </a:r>
          </a:p>
          <a:p>
            <a:pPr marL="0" indent="0">
              <a:buNone/>
            </a:pPr>
            <a:r>
              <a:rPr lang="en-US" dirty="0"/>
              <a:t>	</a:t>
            </a:r>
            <a:r>
              <a:rPr lang="en-US" dirty="0" err="1"/>
              <a:t>div.pappyclass</a:t>
            </a:r>
            <a:r>
              <a:rPr lang="en-US" dirty="0"/>
              <a:t> span</a:t>
            </a:r>
          </a:p>
        </p:txBody>
      </p:sp>
    </p:spTree>
    <p:extLst>
      <p:ext uri="{BB962C8B-B14F-4D97-AF65-F5344CB8AC3E}">
        <p14:creationId xmlns:p14="http://schemas.microsoft.com/office/powerpoint/2010/main" val="1815309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Remember that designing the front end of a page can be at least as hard as programming the logic.  Having it all planned out and organized ahead of time will make your life a whole lot easier when you start trying to code it.</a:t>
            </a:r>
          </a:p>
        </p:txBody>
      </p:sp>
    </p:spTree>
    <p:extLst>
      <p:ext uri="{BB962C8B-B14F-4D97-AF65-F5344CB8AC3E}">
        <p14:creationId xmlns:p14="http://schemas.microsoft.com/office/powerpoint/2010/main" val="917441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CONSTRUCTION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4113803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8A01-226A-4315-B523-B032A574679E}"/>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C7F042C5-0C22-4879-8EAC-852903D62FED}"/>
              </a:ext>
            </a:extLst>
          </p:cNvPr>
          <p:cNvSpPr>
            <a:spLocks noGrp="1"/>
          </p:cNvSpPr>
          <p:nvPr>
            <p:ph idx="1"/>
          </p:nvPr>
        </p:nvSpPr>
        <p:spPr/>
        <p:txBody>
          <a:bodyPr>
            <a:normAutofit fontScale="85000" lnSpcReduction="20000"/>
          </a:bodyPr>
          <a:lstStyle/>
          <a:p>
            <a:pPr marL="457200" indent="-457200" fontAlgn="base">
              <a:buFont typeface="+mj-lt"/>
              <a:buAutoNum type="arabicPeriod"/>
            </a:pPr>
            <a:r>
              <a:rPr lang="en-US" dirty="0"/>
              <a:t>Create a folder somewhere on your drive and label it Into the Woods.</a:t>
            </a:r>
          </a:p>
          <a:p>
            <a:pPr marL="457200" indent="-457200" fontAlgn="base">
              <a:buFont typeface="+mj-lt"/>
              <a:buAutoNum type="arabicPeriod"/>
            </a:pPr>
            <a:r>
              <a:rPr lang="en-US" dirty="0"/>
              <a:t>Included with this tutorial is a .zip file called </a:t>
            </a:r>
            <a:r>
              <a:rPr lang="en-US" i="1" dirty="0"/>
              <a:t>Tutorial 21 CSS Classes.zip.  </a:t>
            </a:r>
            <a:r>
              <a:rPr lang="en-US" dirty="0"/>
              <a:t>Extract the contents of this file into your new folder.  It contains all of your images and the base HTML file that we will be using for the construction.</a:t>
            </a:r>
          </a:p>
          <a:p>
            <a:pPr marL="457200" indent="-457200" fontAlgn="base">
              <a:buFont typeface="+mj-lt"/>
              <a:buAutoNum type="arabicPeriod"/>
            </a:pPr>
            <a:r>
              <a:rPr lang="en-US" dirty="0"/>
              <a:t>Create a file called </a:t>
            </a:r>
            <a:r>
              <a:rPr lang="en-US" i="1" dirty="0"/>
              <a:t>woods.css</a:t>
            </a:r>
            <a:r>
              <a:rPr lang="en-US" dirty="0"/>
              <a:t>. The construction will begin in this file, but you will also be editing the HTML file as you go.  Watch for the changes.</a:t>
            </a:r>
          </a:p>
          <a:p>
            <a:pPr marL="457200" indent="-457200">
              <a:buFont typeface="+mj-lt"/>
              <a:buAutoNum type="arabicPeriod"/>
            </a:pPr>
            <a:r>
              <a:rPr lang="en-US" dirty="0"/>
              <a:t>As you go through the images of the construction, add to your code.  You will see comments with explanations of what you are doing. Those comments will change with each slide.</a:t>
            </a:r>
          </a:p>
          <a:p>
            <a:pPr marL="457200" indent="-457200">
              <a:buFont typeface="+mj-lt"/>
              <a:buAutoNum type="arabicPeriod"/>
            </a:pPr>
            <a:r>
              <a:rPr lang="en-US" b="1" i="1" dirty="0"/>
              <a:t>Remember to test your code after each change.  It’s the best way to understand exactly what those changes are doing to your page.</a:t>
            </a:r>
          </a:p>
        </p:txBody>
      </p:sp>
    </p:spTree>
    <p:extLst>
      <p:ext uri="{BB962C8B-B14F-4D97-AF65-F5344CB8AC3E}">
        <p14:creationId xmlns:p14="http://schemas.microsoft.com/office/powerpoint/2010/main" val="4175402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OBJECTIVE</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700689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7" name="Picture 6">
            <a:extLst>
              <a:ext uri="{FF2B5EF4-FFF2-40B4-BE49-F238E27FC236}">
                <a16:creationId xmlns:a16="http://schemas.microsoft.com/office/drawing/2014/main" id="{5E8574AF-77AF-4B55-B32E-53C0CBC8A0E2}"/>
              </a:ext>
            </a:extLst>
          </p:cNvPr>
          <p:cNvPicPr>
            <a:picLocks noChangeAspect="1"/>
          </p:cNvPicPr>
          <p:nvPr/>
        </p:nvPicPr>
        <p:blipFill>
          <a:blip r:embed="rId2"/>
          <a:stretch>
            <a:fillRect/>
          </a:stretch>
        </p:blipFill>
        <p:spPr>
          <a:xfrm>
            <a:off x="1386384" y="1885285"/>
            <a:ext cx="9183755" cy="3831771"/>
          </a:xfrm>
          <a:prstGeom prst="rect">
            <a:avLst/>
          </a:prstGeom>
        </p:spPr>
      </p:pic>
    </p:spTree>
    <p:extLst>
      <p:ext uri="{BB962C8B-B14F-4D97-AF65-F5344CB8AC3E}">
        <p14:creationId xmlns:p14="http://schemas.microsoft.com/office/powerpoint/2010/main" val="1654790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1F51401C-C297-46B8-8BA0-C14E4854EA0C}"/>
              </a:ext>
            </a:extLst>
          </p:cNvPr>
          <p:cNvPicPr>
            <a:picLocks noChangeAspect="1"/>
          </p:cNvPicPr>
          <p:nvPr/>
        </p:nvPicPr>
        <p:blipFill>
          <a:blip r:embed="rId2"/>
          <a:stretch>
            <a:fillRect/>
          </a:stretch>
        </p:blipFill>
        <p:spPr>
          <a:xfrm>
            <a:off x="1509174" y="1473654"/>
            <a:ext cx="9173652" cy="4630719"/>
          </a:xfrm>
          <a:prstGeom prst="rect">
            <a:avLst/>
          </a:prstGeom>
        </p:spPr>
      </p:pic>
    </p:spTree>
    <p:extLst>
      <p:ext uri="{BB962C8B-B14F-4D97-AF65-F5344CB8AC3E}">
        <p14:creationId xmlns:p14="http://schemas.microsoft.com/office/powerpoint/2010/main" val="4023180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3E40D647-2EC9-45F6-9FC6-277D59176108}"/>
              </a:ext>
            </a:extLst>
          </p:cNvPr>
          <p:cNvPicPr>
            <a:picLocks noChangeAspect="1"/>
          </p:cNvPicPr>
          <p:nvPr/>
        </p:nvPicPr>
        <p:blipFill>
          <a:blip r:embed="rId2"/>
          <a:stretch>
            <a:fillRect/>
          </a:stretch>
        </p:blipFill>
        <p:spPr>
          <a:xfrm>
            <a:off x="1303175" y="1885285"/>
            <a:ext cx="9585650" cy="3858306"/>
          </a:xfrm>
          <a:prstGeom prst="rect">
            <a:avLst/>
          </a:prstGeom>
        </p:spPr>
      </p:pic>
    </p:spTree>
    <p:extLst>
      <p:ext uri="{BB962C8B-B14F-4D97-AF65-F5344CB8AC3E}">
        <p14:creationId xmlns:p14="http://schemas.microsoft.com/office/powerpoint/2010/main" val="1529872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BC874563-B77D-4A9B-A046-DEABA90C7C7A}"/>
              </a:ext>
            </a:extLst>
          </p:cNvPr>
          <p:cNvPicPr>
            <a:picLocks noChangeAspect="1"/>
          </p:cNvPicPr>
          <p:nvPr/>
        </p:nvPicPr>
        <p:blipFill>
          <a:blip r:embed="rId2"/>
          <a:stretch>
            <a:fillRect/>
          </a:stretch>
        </p:blipFill>
        <p:spPr>
          <a:xfrm>
            <a:off x="1571628" y="1885285"/>
            <a:ext cx="9048743" cy="3617459"/>
          </a:xfrm>
          <a:prstGeom prst="rect">
            <a:avLst/>
          </a:prstGeom>
        </p:spPr>
      </p:pic>
    </p:spTree>
    <p:extLst>
      <p:ext uri="{BB962C8B-B14F-4D97-AF65-F5344CB8AC3E}">
        <p14:creationId xmlns:p14="http://schemas.microsoft.com/office/powerpoint/2010/main" val="1849331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D0A05E81-7FD4-4C48-BE4E-94CFF2514B9D}"/>
              </a:ext>
            </a:extLst>
          </p:cNvPr>
          <p:cNvPicPr>
            <a:picLocks noChangeAspect="1"/>
          </p:cNvPicPr>
          <p:nvPr/>
        </p:nvPicPr>
        <p:blipFill>
          <a:blip r:embed="rId2"/>
          <a:stretch>
            <a:fillRect/>
          </a:stretch>
        </p:blipFill>
        <p:spPr>
          <a:xfrm>
            <a:off x="1360714" y="2541813"/>
            <a:ext cx="9752602" cy="2621789"/>
          </a:xfrm>
          <a:prstGeom prst="rect">
            <a:avLst/>
          </a:prstGeom>
        </p:spPr>
      </p:pic>
    </p:spTree>
    <p:extLst>
      <p:ext uri="{BB962C8B-B14F-4D97-AF65-F5344CB8AC3E}">
        <p14:creationId xmlns:p14="http://schemas.microsoft.com/office/powerpoint/2010/main" val="3023331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AEE75D43-A4A5-4566-91EA-52326FE22230}"/>
              </a:ext>
            </a:extLst>
          </p:cNvPr>
          <p:cNvPicPr>
            <a:picLocks noChangeAspect="1"/>
          </p:cNvPicPr>
          <p:nvPr/>
        </p:nvPicPr>
        <p:blipFill>
          <a:blip r:embed="rId2"/>
          <a:stretch>
            <a:fillRect/>
          </a:stretch>
        </p:blipFill>
        <p:spPr>
          <a:xfrm>
            <a:off x="1471681" y="2124755"/>
            <a:ext cx="9248637" cy="3241902"/>
          </a:xfrm>
          <a:prstGeom prst="rect">
            <a:avLst/>
          </a:prstGeom>
        </p:spPr>
      </p:pic>
    </p:spTree>
    <p:extLst>
      <p:ext uri="{BB962C8B-B14F-4D97-AF65-F5344CB8AC3E}">
        <p14:creationId xmlns:p14="http://schemas.microsoft.com/office/powerpoint/2010/main" val="2444789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DCD064C9-1F71-4401-9699-1768782CA19A}"/>
              </a:ext>
            </a:extLst>
          </p:cNvPr>
          <p:cNvPicPr>
            <a:picLocks noChangeAspect="1"/>
          </p:cNvPicPr>
          <p:nvPr/>
        </p:nvPicPr>
        <p:blipFill>
          <a:blip r:embed="rId2"/>
          <a:stretch>
            <a:fillRect/>
          </a:stretch>
        </p:blipFill>
        <p:spPr>
          <a:xfrm>
            <a:off x="1300643" y="2122020"/>
            <a:ext cx="9590714" cy="2850696"/>
          </a:xfrm>
          <a:prstGeom prst="rect">
            <a:avLst/>
          </a:prstGeom>
        </p:spPr>
      </p:pic>
    </p:spTree>
    <p:extLst>
      <p:ext uri="{BB962C8B-B14F-4D97-AF65-F5344CB8AC3E}">
        <p14:creationId xmlns:p14="http://schemas.microsoft.com/office/powerpoint/2010/main" val="2902945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A3F5DB21-CF01-457F-AC57-8DEF09DE7802}"/>
              </a:ext>
            </a:extLst>
          </p:cNvPr>
          <p:cNvPicPr>
            <a:picLocks noChangeAspect="1"/>
          </p:cNvPicPr>
          <p:nvPr/>
        </p:nvPicPr>
        <p:blipFill>
          <a:blip r:embed="rId2"/>
          <a:stretch>
            <a:fillRect/>
          </a:stretch>
        </p:blipFill>
        <p:spPr>
          <a:xfrm>
            <a:off x="1417828" y="2676525"/>
            <a:ext cx="9356344" cy="2091418"/>
          </a:xfrm>
          <a:prstGeom prst="rect">
            <a:avLst/>
          </a:prstGeom>
        </p:spPr>
      </p:pic>
    </p:spTree>
    <p:extLst>
      <p:ext uri="{BB962C8B-B14F-4D97-AF65-F5344CB8AC3E}">
        <p14:creationId xmlns:p14="http://schemas.microsoft.com/office/powerpoint/2010/main" val="785142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46E3D6DD-5FBD-4AB7-8BF6-58F4DEF1FABE}"/>
              </a:ext>
            </a:extLst>
          </p:cNvPr>
          <p:cNvPicPr>
            <a:picLocks noChangeAspect="1"/>
          </p:cNvPicPr>
          <p:nvPr/>
        </p:nvPicPr>
        <p:blipFill>
          <a:blip r:embed="rId2"/>
          <a:stretch>
            <a:fillRect/>
          </a:stretch>
        </p:blipFill>
        <p:spPr>
          <a:xfrm>
            <a:off x="1672623" y="1651227"/>
            <a:ext cx="8846754" cy="4194402"/>
          </a:xfrm>
          <a:prstGeom prst="rect">
            <a:avLst/>
          </a:prstGeom>
        </p:spPr>
      </p:pic>
    </p:spTree>
    <p:extLst>
      <p:ext uri="{BB962C8B-B14F-4D97-AF65-F5344CB8AC3E}">
        <p14:creationId xmlns:p14="http://schemas.microsoft.com/office/powerpoint/2010/main" val="2165447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C07F8B11-62D3-4441-9AC8-8E50917F5739}"/>
              </a:ext>
            </a:extLst>
          </p:cNvPr>
          <p:cNvPicPr>
            <a:picLocks noChangeAspect="1"/>
          </p:cNvPicPr>
          <p:nvPr/>
        </p:nvPicPr>
        <p:blipFill>
          <a:blip r:embed="rId2"/>
          <a:stretch>
            <a:fillRect/>
          </a:stretch>
        </p:blipFill>
        <p:spPr>
          <a:xfrm>
            <a:off x="1940767" y="1346670"/>
            <a:ext cx="8629372" cy="5154386"/>
          </a:xfrm>
          <a:prstGeom prst="rect">
            <a:avLst/>
          </a:prstGeom>
        </p:spPr>
      </p:pic>
    </p:spTree>
    <p:extLst>
      <p:ext uri="{BB962C8B-B14F-4D97-AF65-F5344CB8AC3E}">
        <p14:creationId xmlns:p14="http://schemas.microsoft.com/office/powerpoint/2010/main" val="1124056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1A6B-C893-4D3E-AC9A-1E5A2692905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5D6E94F7-26C9-4736-B48C-D9DBEB41037B}"/>
              </a:ext>
            </a:extLst>
          </p:cNvPr>
          <p:cNvSpPr>
            <a:spLocks noGrp="1"/>
          </p:cNvSpPr>
          <p:nvPr>
            <p:ph idx="1"/>
          </p:nvPr>
        </p:nvSpPr>
        <p:spPr/>
        <p:txBody>
          <a:bodyPr>
            <a:normAutofit/>
          </a:bodyPr>
          <a:lstStyle/>
          <a:p>
            <a:pPr marL="0" indent="0" algn="ctr">
              <a:buNone/>
            </a:pPr>
            <a:r>
              <a:rPr lang="en-US" dirty="0"/>
              <a:t>By the end of this tutorial, you should have a good understanding of CSS classes and how they work.</a:t>
            </a:r>
            <a:endParaRPr lang="en-US" sz="4000" b="1" dirty="0"/>
          </a:p>
        </p:txBody>
      </p:sp>
    </p:spTree>
    <p:extLst>
      <p:ext uri="{BB962C8B-B14F-4D97-AF65-F5344CB8AC3E}">
        <p14:creationId xmlns:p14="http://schemas.microsoft.com/office/powerpoint/2010/main" val="3509470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B3336486-0243-4226-AB4C-9BB58D447D60}"/>
              </a:ext>
            </a:extLst>
          </p:cNvPr>
          <p:cNvPicPr>
            <a:picLocks noChangeAspect="1"/>
          </p:cNvPicPr>
          <p:nvPr/>
        </p:nvPicPr>
        <p:blipFill>
          <a:blip r:embed="rId2"/>
          <a:stretch>
            <a:fillRect/>
          </a:stretch>
        </p:blipFill>
        <p:spPr>
          <a:xfrm>
            <a:off x="1482853" y="2390775"/>
            <a:ext cx="9226294" cy="2581941"/>
          </a:xfrm>
          <a:prstGeom prst="rect">
            <a:avLst/>
          </a:prstGeom>
        </p:spPr>
      </p:pic>
    </p:spTree>
    <p:extLst>
      <p:ext uri="{BB962C8B-B14F-4D97-AF65-F5344CB8AC3E}">
        <p14:creationId xmlns:p14="http://schemas.microsoft.com/office/powerpoint/2010/main" val="668630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7E3C1D72-E330-4E45-9909-BAD70525F11A}"/>
              </a:ext>
            </a:extLst>
          </p:cNvPr>
          <p:cNvPicPr>
            <a:picLocks noChangeAspect="1"/>
          </p:cNvPicPr>
          <p:nvPr/>
        </p:nvPicPr>
        <p:blipFill>
          <a:blip r:embed="rId2"/>
          <a:stretch>
            <a:fillRect/>
          </a:stretch>
        </p:blipFill>
        <p:spPr>
          <a:xfrm>
            <a:off x="1392116" y="2547481"/>
            <a:ext cx="9407767" cy="2183946"/>
          </a:xfrm>
          <a:prstGeom prst="rect">
            <a:avLst/>
          </a:prstGeom>
        </p:spPr>
      </p:pic>
    </p:spTree>
    <p:extLst>
      <p:ext uri="{BB962C8B-B14F-4D97-AF65-F5344CB8AC3E}">
        <p14:creationId xmlns:p14="http://schemas.microsoft.com/office/powerpoint/2010/main" val="4186625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229589CC-EFB6-4F29-9421-A58309BEE0B4}"/>
              </a:ext>
            </a:extLst>
          </p:cNvPr>
          <p:cNvPicPr>
            <a:picLocks noChangeAspect="1"/>
          </p:cNvPicPr>
          <p:nvPr/>
        </p:nvPicPr>
        <p:blipFill>
          <a:blip r:embed="rId2"/>
          <a:stretch>
            <a:fillRect/>
          </a:stretch>
        </p:blipFill>
        <p:spPr>
          <a:xfrm>
            <a:off x="1277708" y="2306410"/>
            <a:ext cx="9636583" cy="3071132"/>
          </a:xfrm>
          <a:prstGeom prst="rect">
            <a:avLst/>
          </a:prstGeom>
        </p:spPr>
      </p:pic>
    </p:spTree>
    <p:extLst>
      <p:ext uri="{BB962C8B-B14F-4D97-AF65-F5344CB8AC3E}">
        <p14:creationId xmlns:p14="http://schemas.microsoft.com/office/powerpoint/2010/main" val="3895585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DF8DD8EE-21AB-4591-A4AA-2601808564C1}"/>
              </a:ext>
            </a:extLst>
          </p:cNvPr>
          <p:cNvPicPr>
            <a:picLocks noChangeAspect="1"/>
          </p:cNvPicPr>
          <p:nvPr/>
        </p:nvPicPr>
        <p:blipFill>
          <a:blip r:embed="rId2"/>
          <a:stretch>
            <a:fillRect/>
          </a:stretch>
        </p:blipFill>
        <p:spPr>
          <a:xfrm>
            <a:off x="1783719" y="1676400"/>
            <a:ext cx="8624562" cy="4027714"/>
          </a:xfrm>
          <a:prstGeom prst="rect">
            <a:avLst/>
          </a:prstGeom>
        </p:spPr>
      </p:pic>
    </p:spTree>
    <p:extLst>
      <p:ext uri="{BB962C8B-B14F-4D97-AF65-F5344CB8AC3E}">
        <p14:creationId xmlns:p14="http://schemas.microsoft.com/office/powerpoint/2010/main" val="3480003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1BA1C4C8-221D-442B-B95F-6905F89258DD}"/>
              </a:ext>
            </a:extLst>
          </p:cNvPr>
          <p:cNvPicPr>
            <a:picLocks noChangeAspect="1"/>
          </p:cNvPicPr>
          <p:nvPr/>
        </p:nvPicPr>
        <p:blipFill>
          <a:blip r:embed="rId2"/>
          <a:stretch>
            <a:fillRect/>
          </a:stretch>
        </p:blipFill>
        <p:spPr>
          <a:xfrm>
            <a:off x="1230810" y="2279196"/>
            <a:ext cx="9730379" cy="2880632"/>
          </a:xfrm>
          <a:prstGeom prst="rect">
            <a:avLst/>
          </a:prstGeom>
        </p:spPr>
      </p:pic>
    </p:spTree>
    <p:extLst>
      <p:ext uri="{BB962C8B-B14F-4D97-AF65-F5344CB8AC3E}">
        <p14:creationId xmlns:p14="http://schemas.microsoft.com/office/powerpoint/2010/main" val="11944184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67080CF8-A925-4809-8FFB-418D0F783E59}"/>
              </a:ext>
            </a:extLst>
          </p:cNvPr>
          <p:cNvPicPr>
            <a:picLocks noChangeAspect="1"/>
          </p:cNvPicPr>
          <p:nvPr/>
        </p:nvPicPr>
        <p:blipFill>
          <a:blip r:embed="rId2"/>
          <a:stretch>
            <a:fillRect/>
          </a:stretch>
        </p:blipFill>
        <p:spPr>
          <a:xfrm>
            <a:off x="1481964" y="2643969"/>
            <a:ext cx="9642276" cy="2232831"/>
          </a:xfrm>
          <a:prstGeom prst="rect">
            <a:avLst/>
          </a:prstGeom>
        </p:spPr>
      </p:pic>
    </p:spTree>
    <p:extLst>
      <p:ext uri="{BB962C8B-B14F-4D97-AF65-F5344CB8AC3E}">
        <p14:creationId xmlns:p14="http://schemas.microsoft.com/office/powerpoint/2010/main" val="359606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E65D05E3-D4A3-47C3-9ED1-87CEAEA675DC}"/>
              </a:ext>
            </a:extLst>
          </p:cNvPr>
          <p:cNvPicPr>
            <a:picLocks noChangeAspect="1"/>
          </p:cNvPicPr>
          <p:nvPr/>
        </p:nvPicPr>
        <p:blipFill>
          <a:blip r:embed="rId2"/>
          <a:stretch>
            <a:fillRect/>
          </a:stretch>
        </p:blipFill>
        <p:spPr>
          <a:xfrm>
            <a:off x="1424091" y="2484439"/>
            <a:ext cx="9343817" cy="2456089"/>
          </a:xfrm>
          <a:prstGeom prst="rect">
            <a:avLst/>
          </a:prstGeom>
        </p:spPr>
      </p:pic>
    </p:spTree>
    <p:extLst>
      <p:ext uri="{BB962C8B-B14F-4D97-AF65-F5344CB8AC3E}">
        <p14:creationId xmlns:p14="http://schemas.microsoft.com/office/powerpoint/2010/main" val="1442622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079B152D-677B-4015-9309-66C5E6AEC67A}"/>
              </a:ext>
            </a:extLst>
          </p:cNvPr>
          <p:cNvPicPr>
            <a:picLocks noChangeAspect="1"/>
          </p:cNvPicPr>
          <p:nvPr/>
        </p:nvPicPr>
        <p:blipFill>
          <a:blip r:embed="rId2"/>
          <a:stretch>
            <a:fillRect/>
          </a:stretch>
        </p:blipFill>
        <p:spPr>
          <a:xfrm>
            <a:off x="1651951" y="2715868"/>
            <a:ext cx="9064354" cy="1875745"/>
          </a:xfrm>
          <a:prstGeom prst="rect">
            <a:avLst/>
          </a:prstGeom>
        </p:spPr>
      </p:pic>
    </p:spTree>
    <p:extLst>
      <p:ext uri="{BB962C8B-B14F-4D97-AF65-F5344CB8AC3E}">
        <p14:creationId xmlns:p14="http://schemas.microsoft.com/office/powerpoint/2010/main" val="3315442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A3CEFDE6-426A-4FFB-ACEE-CF1A0845EA77}"/>
              </a:ext>
            </a:extLst>
          </p:cNvPr>
          <p:cNvPicPr>
            <a:picLocks noChangeAspect="1"/>
          </p:cNvPicPr>
          <p:nvPr/>
        </p:nvPicPr>
        <p:blipFill>
          <a:blip r:embed="rId2"/>
          <a:stretch>
            <a:fillRect/>
          </a:stretch>
        </p:blipFill>
        <p:spPr>
          <a:xfrm>
            <a:off x="1554388" y="2005012"/>
            <a:ext cx="9083223" cy="3296331"/>
          </a:xfrm>
          <a:prstGeom prst="rect">
            <a:avLst/>
          </a:prstGeom>
        </p:spPr>
      </p:pic>
    </p:spTree>
    <p:extLst>
      <p:ext uri="{BB962C8B-B14F-4D97-AF65-F5344CB8AC3E}">
        <p14:creationId xmlns:p14="http://schemas.microsoft.com/office/powerpoint/2010/main" val="9096968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A7B18CE6-1BD1-44B5-AF16-6014FE100476}"/>
              </a:ext>
            </a:extLst>
          </p:cNvPr>
          <p:cNvPicPr>
            <a:picLocks noChangeAspect="1"/>
          </p:cNvPicPr>
          <p:nvPr/>
        </p:nvPicPr>
        <p:blipFill>
          <a:blip r:embed="rId2"/>
          <a:stretch>
            <a:fillRect/>
          </a:stretch>
        </p:blipFill>
        <p:spPr>
          <a:xfrm>
            <a:off x="1498519" y="2343150"/>
            <a:ext cx="9556750" cy="2533650"/>
          </a:xfrm>
          <a:prstGeom prst="rect">
            <a:avLst/>
          </a:prstGeom>
        </p:spPr>
      </p:pic>
    </p:spTree>
    <p:extLst>
      <p:ext uri="{BB962C8B-B14F-4D97-AF65-F5344CB8AC3E}">
        <p14:creationId xmlns:p14="http://schemas.microsoft.com/office/powerpoint/2010/main" val="4121336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TEXTPLANATION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24031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A3F0F613-71F5-4541-8F6F-72BE3E932144}"/>
              </a:ext>
            </a:extLst>
          </p:cNvPr>
          <p:cNvPicPr>
            <a:picLocks noChangeAspect="1"/>
          </p:cNvPicPr>
          <p:nvPr/>
        </p:nvPicPr>
        <p:blipFill>
          <a:blip r:embed="rId2"/>
          <a:stretch>
            <a:fillRect/>
          </a:stretch>
        </p:blipFill>
        <p:spPr>
          <a:xfrm>
            <a:off x="1421391" y="2623456"/>
            <a:ext cx="9349218" cy="1926771"/>
          </a:xfrm>
          <a:prstGeom prst="rect">
            <a:avLst/>
          </a:prstGeom>
        </p:spPr>
      </p:pic>
    </p:spTree>
    <p:extLst>
      <p:ext uri="{BB962C8B-B14F-4D97-AF65-F5344CB8AC3E}">
        <p14:creationId xmlns:p14="http://schemas.microsoft.com/office/powerpoint/2010/main" val="33788832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8D31E1F1-486C-4BC8-8720-11FE63054959}"/>
              </a:ext>
            </a:extLst>
          </p:cNvPr>
          <p:cNvPicPr>
            <a:picLocks noChangeAspect="1"/>
          </p:cNvPicPr>
          <p:nvPr/>
        </p:nvPicPr>
        <p:blipFill>
          <a:blip r:embed="rId2"/>
          <a:stretch>
            <a:fillRect/>
          </a:stretch>
        </p:blipFill>
        <p:spPr>
          <a:xfrm>
            <a:off x="1500866" y="2333507"/>
            <a:ext cx="9190268" cy="2297567"/>
          </a:xfrm>
          <a:prstGeom prst="rect">
            <a:avLst/>
          </a:prstGeom>
        </p:spPr>
      </p:pic>
    </p:spTree>
    <p:extLst>
      <p:ext uri="{BB962C8B-B14F-4D97-AF65-F5344CB8AC3E}">
        <p14:creationId xmlns:p14="http://schemas.microsoft.com/office/powerpoint/2010/main" val="2920974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1E4F2062-DC76-41AE-B64D-1A3E93E45CAC}"/>
              </a:ext>
            </a:extLst>
          </p:cNvPr>
          <p:cNvPicPr>
            <a:picLocks noChangeAspect="1"/>
          </p:cNvPicPr>
          <p:nvPr/>
        </p:nvPicPr>
        <p:blipFill>
          <a:blip r:embed="rId2"/>
          <a:stretch>
            <a:fillRect/>
          </a:stretch>
        </p:blipFill>
        <p:spPr>
          <a:xfrm>
            <a:off x="1119958" y="2408124"/>
            <a:ext cx="9952083" cy="2041752"/>
          </a:xfrm>
          <a:prstGeom prst="rect">
            <a:avLst/>
          </a:prstGeom>
        </p:spPr>
      </p:pic>
    </p:spTree>
    <p:extLst>
      <p:ext uri="{BB962C8B-B14F-4D97-AF65-F5344CB8AC3E}">
        <p14:creationId xmlns:p14="http://schemas.microsoft.com/office/powerpoint/2010/main" val="11118973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43E3F27E-22C8-40AB-967E-925E8FB5DA60}"/>
              </a:ext>
            </a:extLst>
          </p:cNvPr>
          <p:cNvPicPr>
            <a:picLocks noChangeAspect="1"/>
          </p:cNvPicPr>
          <p:nvPr/>
        </p:nvPicPr>
        <p:blipFill>
          <a:blip r:embed="rId2"/>
          <a:stretch>
            <a:fillRect/>
          </a:stretch>
        </p:blipFill>
        <p:spPr>
          <a:xfrm>
            <a:off x="1482343" y="2703738"/>
            <a:ext cx="9391125" cy="1868261"/>
          </a:xfrm>
          <a:prstGeom prst="rect">
            <a:avLst/>
          </a:prstGeom>
        </p:spPr>
      </p:pic>
    </p:spTree>
    <p:extLst>
      <p:ext uri="{BB962C8B-B14F-4D97-AF65-F5344CB8AC3E}">
        <p14:creationId xmlns:p14="http://schemas.microsoft.com/office/powerpoint/2010/main" val="24891015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91AAAC21-7DD0-4397-9AFA-7C80C31DAC88}"/>
              </a:ext>
            </a:extLst>
          </p:cNvPr>
          <p:cNvPicPr>
            <a:picLocks noChangeAspect="1"/>
          </p:cNvPicPr>
          <p:nvPr/>
        </p:nvPicPr>
        <p:blipFill>
          <a:blip r:embed="rId2"/>
          <a:stretch>
            <a:fillRect/>
          </a:stretch>
        </p:blipFill>
        <p:spPr>
          <a:xfrm>
            <a:off x="1350222" y="2629579"/>
            <a:ext cx="9491556" cy="1964191"/>
          </a:xfrm>
          <a:prstGeom prst="rect">
            <a:avLst/>
          </a:prstGeom>
        </p:spPr>
      </p:pic>
    </p:spTree>
    <p:extLst>
      <p:ext uri="{BB962C8B-B14F-4D97-AF65-F5344CB8AC3E}">
        <p14:creationId xmlns:p14="http://schemas.microsoft.com/office/powerpoint/2010/main" val="15800301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C2ABB559-84FA-4727-9809-2280D3AA6DC7}"/>
              </a:ext>
            </a:extLst>
          </p:cNvPr>
          <p:cNvPicPr>
            <a:picLocks noChangeAspect="1"/>
          </p:cNvPicPr>
          <p:nvPr/>
        </p:nvPicPr>
        <p:blipFill>
          <a:blip r:embed="rId2"/>
          <a:stretch>
            <a:fillRect/>
          </a:stretch>
        </p:blipFill>
        <p:spPr>
          <a:xfrm>
            <a:off x="1555809" y="1700212"/>
            <a:ext cx="9080382" cy="4058331"/>
          </a:xfrm>
          <a:prstGeom prst="rect">
            <a:avLst/>
          </a:prstGeom>
        </p:spPr>
      </p:pic>
    </p:spTree>
    <p:extLst>
      <p:ext uri="{BB962C8B-B14F-4D97-AF65-F5344CB8AC3E}">
        <p14:creationId xmlns:p14="http://schemas.microsoft.com/office/powerpoint/2010/main" val="18183959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 DEEPER MEANING</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5641118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The word “class” is short for “classification”.  When designers started tooling around with object oriented programming, they started with something called </a:t>
            </a:r>
            <a:r>
              <a:rPr lang="en-US" i="1" dirty="0"/>
              <a:t>structs</a:t>
            </a:r>
            <a:r>
              <a:rPr lang="en-US" dirty="0"/>
              <a:t>, short for </a:t>
            </a:r>
            <a:r>
              <a:rPr lang="en-US" i="1" dirty="0"/>
              <a:t>structures</a:t>
            </a:r>
            <a:r>
              <a:rPr lang="en-US" dirty="0"/>
              <a:t>.  These were pretty simple starter objects that held properties only (no functions).  Functions were quickly added and structs gave way to classes. C++ has classes. Java has classes.  Python has classes. </a:t>
            </a:r>
            <a:r>
              <a:rPr lang="en-US" dirty="0" err="1"/>
              <a:t>Javascript</a:t>
            </a:r>
            <a:r>
              <a:rPr lang="en-US" dirty="0"/>
              <a:t> kind of has classes, but they’re not explicitly defined.</a:t>
            </a:r>
          </a:p>
        </p:txBody>
      </p:sp>
    </p:spTree>
    <p:extLst>
      <p:ext uri="{BB962C8B-B14F-4D97-AF65-F5344CB8AC3E}">
        <p14:creationId xmlns:p14="http://schemas.microsoft.com/office/powerpoint/2010/main" val="6433010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r>
              <a:rPr lang="en-US" dirty="0"/>
              <a:t>When classes were designed for CSS, they were done so with this same idea in mind.  </a:t>
            </a:r>
            <a:r>
              <a:rPr lang="en-US" i="1" dirty="0"/>
              <a:t>Oh, you have that bunch of &lt;span&gt; tags and you want them all to have red text?  Let’s make a class of &lt;span&gt; tags and redefine them.</a:t>
            </a:r>
            <a:endParaRPr lang="en-US" dirty="0"/>
          </a:p>
          <a:p>
            <a:br>
              <a:rPr lang="en-US" dirty="0"/>
            </a:br>
            <a:endParaRPr lang="en-US" dirty="0"/>
          </a:p>
        </p:txBody>
      </p:sp>
    </p:spTree>
    <p:extLst>
      <p:ext uri="{BB962C8B-B14F-4D97-AF65-F5344CB8AC3E}">
        <p14:creationId xmlns:p14="http://schemas.microsoft.com/office/powerpoint/2010/main" val="42429778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As you begin to work in applications languages, you’re going to encounter classes, and objects made from them.  Think about an HTML element. There are things they all share and, therefore, fall under the classification </a:t>
            </a:r>
            <a:r>
              <a:rPr lang="en-US" i="1" dirty="0"/>
              <a:t>HTML Element</a:t>
            </a:r>
            <a:r>
              <a:rPr lang="en-US" dirty="0"/>
              <a:t>.  But there are things they don’t share and, therefore, each becomes its own object.</a:t>
            </a:r>
          </a:p>
        </p:txBody>
      </p:sp>
    </p:spTree>
    <p:extLst>
      <p:ext uri="{BB962C8B-B14F-4D97-AF65-F5344CB8AC3E}">
        <p14:creationId xmlns:p14="http://schemas.microsoft.com/office/powerpoint/2010/main" val="2233101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Once you learn classes, you never have to use any other CSS selector ever again.</a:t>
            </a:r>
          </a:p>
        </p:txBody>
      </p:sp>
    </p:spTree>
    <p:extLst>
      <p:ext uri="{BB962C8B-B14F-4D97-AF65-F5344CB8AC3E}">
        <p14:creationId xmlns:p14="http://schemas.microsoft.com/office/powerpoint/2010/main" val="19735535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normAutofit lnSpcReduction="10000"/>
          </a:bodyPr>
          <a:lstStyle/>
          <a:p>
            <a:pPr marL="0" indent="0">
              <a:buNone/>
            </a:pPr>
            <a:r>
              <a:rPr lang="en-US" dirty="0"/>
              <a:t>A lot of people have used CSS pseudo classes to implement functionality on their pages.  If you search online, you'll find a cool way to use CSS pseudo classes to make drop down menus for your page.  I don't recommend it. Juggling the selectors and the classes and the elements can end up being more trouble than it's worth.  Use </a:t>
            </a:r>
            <a:r>
              <a:rPr lang="en-US" dirty="0" err="1"/>
              <a:t>Javascript</a:t>
            </a:r>
            <a:r>
              <a:rPr lang="en-US" dirty="0"/>
              <a:t>. </a:t>
            </a:r>
            <a:r>
              <a:rPr lang="en-US" dirty="0" err="1"/>
              <a:t>Javascript</a:t>
            </a:r>
            <a:r>
              <a:rPr lang="en-US" dirty="0"/>
              <a:t> has 2 events, like </a:t>
            </a:r>
            <a:r>
              <a:rPr lang="en-US" i="1" dirty="0"/>
              <a:t>onclick</a:t>
            </a:r>
            <a:r>
              <a:rPr lang="en-US" dirty="0"/>
              <a:t>, that do the same thing as hover.</a:t>
            </a:r>
          </a:p>
          <a:p>
            <a:pPr lvl="1" fontAlgn="base"/>
            <a:r>
              <a:rPr lang="en-US" i="1" dirty="0" err="1"/>
              <a:t>onmouseover</a:t>
            </a:r>
            <a:r>
              <a:rPr lang="en-US" dirty="0"/>
              <a:t> reacts to the mouse pointer passing over an element. </a:t>
            </a:r>
          </a:p>
          <a:p>
            <a:pPr lvl="1"/>
            <a:r>
              <a:rPr lang="en-US" i="1" dirty="0" err="1"/>
              <a:t>onmouseout</a:t>
            </a:r>
            <a:r>
              <a:rPr lang="en-US" dirty="0"/>
              <a:t> reacts to the mouse pointer passing away from an element.</a:t>
            </a:r>
          </a:p>
        </p:txBody>
      </p:sp>
    </p:spTree>
    <p:extLst>
      <p:ext uri="{BB962C8B-B14F-4D97-AF65-F5344CB8AC3E}">
        <p14:creationId xmlns:p14="http://schemas.microsoft.com/office/powerpoint/2010/main" val="16142842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Using </a:t>
            </a:r>
            <a:r>
              <a:rPr lang="en-US" dirty="0" err="1"/>
              <a:t>Javascript</a:t>
            </a:r>
            <a:r>
              <a:rPr lang="en-US" dirty="0"/>
              <a:t> gives you way more control over your elements and I </a:t>
            </a:r>
            <a:r>
              <a:rPr lang="en-US" b="1" i="1" dirty="0"/>
              <a:t>strongly</a:t>
            </a:r>
            <a:r>
              <a:rPr lang="en-US" dirty="0"/>
              <a:t> recommend using it over CSS for advanced functionality.  If you want something to highlight nicely for the user, </a:t>
            </a:r>
            <a:r>
              <a:rPr lang="en-US" i="1" dirty="0"/>
              <a:t>hover</a:t>
            </a:r>
            <a:r>
              <a:rPr lang="en-US" dirty="0"/>
              <a:t> is the way to go.  Otherwise, stick with </a:t>
            </a:r>
            <a:r>
              <a:rPr lang="en-US" dirty="0" err="1"/>
              <a:t>Javascript</a:t>
            </a:r>
            <a:r>
              <a:rPr lang="en-US" dirty="0"/>
              <a:t>.</a:t>
            </a:r>
          </a:p>
        </p:txBody>
      </p:sp>
    </p:spTree>
    <p:extLst>
      <p:ext uri="{BB962C8B-B14F-4D97-AF65-F5344CB8AC3E}">
        <p14:creationId xmlns:p14="http://schemas.microsoft.com/office/powerpoint/2010/main" val="2815824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buNone/>
            </a:pPr>
            <a:r>
              <a:rPr lang="en-US" dirty="0"/>
              <a:t>All of this boils down to organization of code.  There’s a hierarchy built in to what you’re using here.  Be aware of it. Make friends with it. Master it.</a:t>
            </a:r>
          </a:p>
        </p:txBody>
      </p:sp>
    </p:spTree>
    <p:extLst>
      <p:ext uri="{BB962C8B-B14F-4D97-AF65-F5344CB8AC3E}">
        <p14:creationId xmlns:p14="http://schemas.microsoft.com/office/powerpoint/2010/main" val="13530004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FAQ</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0048772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lstStyle/>
          <a:p>
            <a:pPr fontAlgn="base"/>
            <a:r>
              <a:rPr lang="en-US" dirty="0"/>
              <a:t>With classes, why do I need any other CSS selectors?</a:t>
            </a:r>
          </a:p>
          <a:p>
            <a:pPr lvl="1" fontAlgn="base">
              <a:buFont typeface="Wingdings" panose="05000000000000000000" pitchFamily="2" charset="2"/>
              <a:buChar char="v"/>
            </a:pPr>
            <a:r>
              <a:rPr lang="en-US" dirty="0"/>
              <a:t>Classes are, by far, the most powerful and useful of the CSS selectors, however that doesn't mean you should just discount the existence of the others.  If your page design conforms to a pattern that works with another selector, you may find it easier and more efficient to work that way. As with everything else in computer programming, you do what works best for your project.</a:t>
            </a:r>
          </a:p>
        </p:txBody>
      </p:sp>
    </p:spTree>
    <p:extLst>
      <p:ext uri="{BB962C8B-B14F-4D97-AF65-F5344CB8AC3E}">
        <p14:creationId xmlns:p14="http://schemas.microsoft.com/office/powerpoint/2010/main" val="25560956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lstStyle/>
          <a:p>
            <a:pPr fontAlgn="base"/>
            <a:r>
              <a:rPr lang="en-US" dirty="0"/>
              <a:t>Why use </a:t>
            </a:r>
            <a:r>
              <a:rPr lang="en-US" dirty="0" err="1"/>
              <a:t>Javascript</a:t>
            </a:r>
            <a:r>
              <a:rPr lang="en-US" dirty="0"/>
              <a:t> to toggle the big image instead of hover?</a:t>
            </a:r>
          </a:p>
          <a:p>
            <a:pPr lvl="1" fontAlgn="base">
              <a:buFont typeface="Wingdings" panose="05000000000000000000" pitchFamily="2" charset="2"/>
              <a:buChar char="v"/>
            </a:pPr>
            <a:r>
              <a:rPr lang="en-US" dirty="0"/>
              <a:t>CSS pseudo classes are great.  In order to use them, though, you need to have your elements specifically related to one another.  This can create problems when you’re trying to get two unrelated elements to react to one another. As an experienced programmer, you’ll use your judgment as to when to use </a:t>
            </a:r>
            <a:r>
              <a:rPr lang="en-US" dirty="0" err="1"/>
              <a:t>Javascript</a:t>
            </a:r>
            <a:r>
              <a:rPr lang="en-US" dirty="0"/>
              <a:t> and when to use hover.</a:t>
            </a:r>
          </a:p>
        </p:txBody>
      </p:sp>
    </p:spTree>
    <p:extLst>
      <p:ext uri="{BB962C8B-B14F-4D97-AF65-F5344CB8AC3E}">
        <p14:creationId xmlns:p14="http://schemas.microsoft.com/office/powerpoint/2010/main" val="39531155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ACTIVITY</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3481972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dirty="0"/>
              <a:t>Smiley Face</a:t>
            </a:r>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p:txBody>
          <a:bodyPr>
            <a:normAutofit/>
          </a:bodyPr>
          <a:lstStyle/>
          <a:p>
            <a:r>
              <a:rPr lang="en-US" dirty="0"/>
              <a:t>Included with this tutorial is a .zip file called </a:t>
            </a:r>
            <a:r>
              <a:rPr lang="en-US" i="1" dirty="0"/>
              <a:t>Smiley Face.zip.</a:t>
            </a:r>
            <a:r>
              <a:rPr lang="en-US" dirty="0"/>
              <a:t>  It includes an HTML file and a spec sheet for the activity.</a:t>
            </a:r>
          </a:p>
          <a:p>
            <a:r>
              <a:rPr lang="en-US" dirty="0"/>
              <a:t>Read the spec sheet and remember:</a:t>
            </a:r>
          </a:p>
          <a:p>
            <a:pPr lvl="1"/>
            <a:r>
              <a:rPr lang="en-US" b="1" i="1" dirty="0"/>
              <a:t>The only changes you may make to the HTML is to add classes where you </a:t>
            </a:r>
            <a:r>
              <a:rPr lang="en-US" b="1" i="1"/>
              <a:t>think necessary.</a:t>
            </a:r>
            <a:endParaRPr lang="en-US" b="1" i="1" dirty="0"/>
          </a:p>
        </p:txBody>
      </p:sp>
    </p:spTree>
    <p:extLst>
      <p:ext uri="{BB962C8B-B14F-4D97-AF65-F5344CB8AC3E}">
        <p14:creationId xmlns:p14="http://schemas.microsoft.com/office/powerpoint/2010/main" val="79081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False.</a:t>
            </a:r>
          </a:p>
        </p:txBody>
      </p:sp>
    </p:spTree>
    <p:extLst>
      <p:ext uri="{BB962C8B-B14F-4D97-AF65-F5344CB8AC3E}">
        <p14:creationId xmlns:p14="http://schemas.microsoft.com/office/powerpoint/2010/main" val="1731421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Once you learn classes, you will severely limit the use of other selectors.</a:t>
            </a:r>
          </a:p>
        </p:txBody>
      </p:sp>
    </p:spTree>
    <p:extLst>
      <p:ext uri="{BB962C8B-B14F-4D97-AF65-F5344CB8AC3E}">
        <p14:creationId xmlns:p14="http://schemas.microsoft.com/office/powerpoint/2010/main" val="1573175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Yeah, that one’s </a:t>
            </a:r>
            <a:r>
              <a:rPr lang="en-US" dirty="0" err="1"/>
              <a:t>kinda</a:t>
            </a:r>
            <a:r>
              <a:rPr lang="en-US" dirty="0"/>
              <a:t> true.</a:t>
            </a:r>
          </a:p>
        </p:txBody>
      </p:sp>
    </p:spTree>
    <p:extLst>
      <p:ext uri="{BB962C8B-B14F-4D97-AF65-F5344CB8AC3E}">
        <p14:creationId xmlns:p14="http://schemas.microsoft.com/office/powerpoint/2010/main" val="809172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The selector for a CSS class is the dot (.), which is the same selector you use in </a:t>
            </a:r>
            <a:r>
              <a:rPr lang="en-US" dirty="0" err="1"/>
              <a:t>Javascript</a:t>
            </a:r>
            <a:r>
              <a:rPr lang="en-US" dirty="0"/>
              <a:t> when accessing the properties and functions of objects.  That’s not a coincidence, but we’ll talk about that another time.</a:t>
            </a:r>
          </a:p>
        </p:txBody>
      </p:sp>
    </p:spTree>
    <p:extLst>
      <p:ext uri="{BB962C8B-B14F-4D97-AF65-F5344CB8AC3E}">
        <p14:creationId xmlns:p14="http://schemas.microsoft.com/office/powerpoint/2010/main" val="1936110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89</TotalTime>
  <Words>619</Words>
  <Application>Microsoft Office PowerPoint</Application>
  <PresentationFormat>Widescreen</PresentationFormat>
  <Paragraphs>103</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MS Shell Dlg 2</vt:lpstr>
      <vt:lpstr>Wingdings</vt:lpstr>
      <vt:lpstr>Wingdings 3</vt:lpstr>
      <vt:lpstr>Madison</vt:lpstr>
      <vt:lpstr>CSS Classes</vt:lpstr>
      <vt:lpstr>OBJECTIVE</vt:lpstr>
      <vt:lpstr>Objective</vt:lpstr>
      <vt:lpstr>TEXTPLANATION</vt:lpstr>
      <vt:lpstr>Textplanation</vt:lpstr>
      <vt:lpstr>Textplanation</vt:lpstr>
      <vt:lpstr>Textplanation</vt:lpstr>
      <vt:lpstr>Textplanation</vt:lpstr>
      <vt:lpstr>Textplanation</vt:lpstr>
      <vt:lpstr>Textplanation</vt:lpstr>
      <vt:lpstr>Textplanation</vt:lpstr>
      <vt:lpstr>Textplanation</vt:lpstr>
      <vt:lpstr>Textplanation</vt:lpstr>
      <vt:lpstr>Textplanation</vt:lpstr>
      <vt:lpstr>Textplanation</vt:lpstr>
      <vt:lpstr>Textplanation</vt:lpstr>
      <vt:lpstr>Textplanation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A DEEPER MEANING</vt:lpstr>
      <vt:lpstr>A Deeper Meaning</vt:lpstr>
      <vt:lpstr>A Deeper Meaning</vt:lpstr>
      <vt:lpstr>A Deeper Meaning</vt:lpstr>
      <vt:lpstr>A Deeper Meaning</vt:lpstr>
      <vt:lpstr>A Deeper Meaning</vt:lpstr>
      <vt:lpstr>A Deeper Meaning</vt:lpstr>
      <vt:lpstr>FAQ</vt:lpstr>
      <vt:lpstr>FAQ</vt:lpstr>
      <vt:lpstr>FAQ</vt:lpstr>
      <vt:lpstr>ACTIVITY</vt:lpstr>
      <vt:lpstr>Smiley 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Anatomy of a Web Page</dc:title>
  <dc:creator>Ivan Turner</dc:creator>
  <cp:lastModifiedBy>Ivan Turner</cp:lastModifiedBy>
  <cp:revision>18</cp:revision>
  <dcterms:created xsi:type="dcterms:W3CDTF">2018-06-30T13:23:20Z</dcterms:created>
  <dcterms:modified xsi:type="dcterms:W3CDTF">2018-10-20T14:06:25Z</dcterms:modified>
</cp:coreProperties>
</file>