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7" r:id="rId4"/>
    <p:sldId id="260" r:id="rId5"/>
    <p:sldId id="258" r:id="rId6"/>
    <p:sldId id="289" r:id="rId7"/>
    <p:sldId id="290" r:id="rId8"/>
    <p:sldId id="291" r:id="rId9"/>
    <p:sldId id="261" r:id="rId10"/>
    <p:sldId id="262" r:id="rId11"/>
    <p:sldId id="263" r:id="rId12"/>
    <p:sldId id="292" r:id="rId13"/>
    <p:sldId id="293" r:id="rId14"/>
    <p:sldId id="294" r:id="rId15"/>
    <p:sldId id="295" r:id="rId16"/>
    <p:sldId id="296" r:id="rId17"/>
    <p:sldId id="297" r:id="rId18"/>
    <p:sldId id="298" r:id="rId19"/>
    <p:sldId id="299" r:id="rId20"/>
    <p:sldId id="300" r:id="rId21"/>
    <p:sldId id="301" r:id="rId22"/>
    <p:sldId id="306" r:id="rId23"/>
    <p:sldId id="302" r:id="rId24"/>
    <p:sldId id="303" r:id="rId25"/>
    <p:sldId id="304" r:id="rId26"/>
    <p:sldId id="305" r:id="rId27"/>
    <p:sldId id="276" r:id="rId28"/>
    <p:sldId id="277" r:id="rId29"/>
    <p:sldId id="307" r:id="rId30"/>
    <p:sldId id="308" r:id="rId31"/>
    <p:sldId id="309" r:id="rId32"/>
    <p:sldId id="310" r:id="rId33"/>
    <p:sldId id="311" r:id="rId34"/>
    <p:sldId id="312" r:id="rId35"/>
    <p:sldId id="313" r:id="rId36"/>
    <p:sldId id="281" r:id="rId37"/>
    <p:sldId id="282" r:id="rId38"/>
    <p:sldId id="314" r:id="rId39"/>
    <p:sldId id="287" r:id="rId40"/>
    <p:sldId id="288" r:id="rId41"/>
    <p:sldId id="315"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120"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6F2B0430-1F0D-441A-A606-11E339A8830A}"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4996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057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352977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7334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E02BE0-8B3D-4556-B9BC-24F456F62EEF}"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36514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E02BE0-8B3D-4556-B9BC-24F456F62EEF}"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2173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E02BE0-8B3D-4556-B9BC-24F456F62EEF}" type="datetimeFigureOut">
              <a:rPr lang="en-US" smtClean="0"/>
              <a:t>9/11/2018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15305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E02BE0-8B3D-4556-B9BC-24F456F62EEF}" type="datetimeFigureOut">
              <a:rPr lang="en-US" smtClean="0"/>
              <a:t>9/11/2018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B0430-1F0D-441A-A606-11E339A8830A}"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6011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5E02BE0-8B3D-4556-B9BC-24F456F62EEF}" type="datetimeFigureOut">
              <a:rPr lang="en-US" smtClean="0"/>
              <a:t>9/11/2018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5560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162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3022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5E02BE0-8B3D-4556-B9BC-24F456F62EEF}" type="datetimeFigureOut">
              <a:rPr lang="en-US" smtClean="0"/>
              <a:t>9/11/2018</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F2B0430-1F0D-441A-A606-11E339A8830A}"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3962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370D-8B0E-44F6-B532-6E1560F941E3}"/>
              </a:ext>
            </a:extLst>
          </p:cNvPr>
          <p:cNvSpPr>
            <a:spLocks noGrp="1"/>
          </p:cNvSpPr>
          <p:nvPr>
            <p:ph type="ctrTitle"/>
          </p:nvPr>
        </p:nvSpPr>
        <p:spPr/>
        <p:txBody>
          <a:bodyPr/>
          <a:lstStyle/>
          <a:p>
            <a:r>
              <a:rPr lang="en-US" dirty="0"/>
              <a:t>Working With Images</a:t>
            </a:r>
          </a:p>
        </p:txBody>
      </p:sp>
      <p:sp>
        <p:nvSpPr>
          <p:cNvPr id="3" name="Subtitle 2">
            <a:extLst>
              <a:ext uri="{FF2B5EF4-FFF2-40B4-BE49-F238E27FC236}">
                <a16:creationId xmlns:a16="http://schemas.microsoft.com/office/drawing/2014/main" id="{5AFD3BAC-D689-47DB-BF3C-89CC11FBC1DA}"/>
              </a:ext>
            </a:extLst>
          </p:cNvPr>
          <p:cNvSpPr>
            <a:spLocks noGrp="1"/>
          </p:cNvSpPr>
          <p:nvPr>
            <p:ph type="subTitle" idx="1"/>
          </p:nvPr>
        </p:nvSpPr>
        <p:spPr/>
        <p:txBody>
          <a:bodyPr/>
          <a:lstStyle/>
          <a:p>
            <a:r>
              <a:rPr lang="en-US" dirty="0"/>
              <a:t>Tutorial #10</a:t>
            </a:r>
          </a:p>
        </p:txBody>
      </p:sp>
    </p:spTree>
    <p:extLst>
      <p:ext uri="{BB962C8B-B14F-4D97-AF65-F5344CB8AC3E}">
        <p14:creationId xmlns:p14="http://schemas.microsoft.com/office/powerpoint/2010/main" val="259992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8A01-226A-4315-B523-B032A574679E}"/>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id="{C7F042C5-0C22-4879-8EAC-852903D62FED}"/>
              </a:ext>
            </a:extLst>
          </p:cNvPr>
          <p:cNvSpPr>
            <a:spLocks noGrp="1"/>
          </p:cNvSpPr>
          <p:nvPr>
            <p:ph idx="1"/>
          </p:nvPr>
        </p:nvSpPr>
        <p:spPr/>
        <p:txBody>
          <a:bodyPr>
            <a:normAutofit fontScale="85000" lnSpcReduction="20000"/>
          </a:bodyPr>
          <a:lstStyle/>
          <a:p>
            <a:pPr marL="457200" indent="-457200" fontAlgn="base">
              <a:buFont typeface="+mj-lt"/>
              <a:buAutoNum type="arabicPeriod"/>
            </a:pPr>
            <a:r>
              <a:rPr lang="en-US" dirty="0"/>
              <a:t>A zip file is associated with this tutorial.</a:t>
            </a:r>
          </a:p>
          <a:p>
            <a:pPr marL="908050" lvl="1" indent="-457200" fontAlgn="base">
              <a:buFont typeface="+mj-lt"/>
              <a:buAutoNum type="arabicPeriod"/>
            </a:pPr>
            <a:r>
              <a:rPr lang="en-US" dirty="0"/>
              <a:t>It has a directory structure with some images in it.</a:t>
            </a:r>
          </a:p>
          <a:p>
            <a:pPr marL="908050" lvl="1" indent="-457200" fontAlgn="base">
              <a:buFont typeface="+mj-lt"/>
              <a:buAutoNum type="arabicPeriod"/>
            </a:pPr>
            <a:r>
              <a:rPr lang="en-US" dirty="0"/>
              <a:t>Unzip it into a folder called Working With Images and put your construction there.</a:t>
            </a:r>
          </a:p>
          <a:p>
            <a:pPr marL="457200" indent="-457200" fontAlgn="base">
              <a:buFont typeface="+mj-lt"/>
              <a:buAutoNum type="arabicPeriod"/>
            </a:pPr>
            <a:r>
              <a:rPr lang="en-US" dirty="0"/>
              <a:t>Open up notepad++.</a:t>
            </a:r>
          </a:p>
          <a:p>
            <a:pPr marL="457200" indent="-457200" fontAlgn="base">
              <a:buFont typeface="+mj-lt"/>
              <a:buAutoNum type="arabicPeriod"/>
            </a:pPr>
            <a:r>
              <a:rPr lang="en-US" dirty="0"/>
              <a:t>Save the empty file to your folder and name the file “index.html”.</a:t>
            </a:r>
          </a:p>
          <a:p>
            <a:pPr marL="800100" lvl="1" indent="-342900" fontAlgn="base">
              <a:buFont typeface="+mj-lt"/>
              <a:buAutoNum type="alphaLcParenR"/>
            </a:pPr>
            <a:r>
              <a:rPr lang="en-US" dirty="0"/>
              <a:t>All first pages on a website are called index.</a:t>
            </a:r>
          </a:p>
          <a:p>
            <a:pPr marL="457200" indent="-457200">
              <a:buFont typeface="+mj-lt"/>
              <a:buAutoNum type="arabicPeriod"/>
            </a:pPr>
            <a:r>
              <a:rPr lang="en-US" dirty="0"/>
              <a:t>As you go through the images of the construction, add to your code.  You will see comments with explanations of what you are doing. Those comments will change with each slide.  You should </a:t>
            </a:r>
            <a:r>
              <a:rPr lang="en-US" b="1" i="1" dirty="0"/>
              <a:t>not</a:t>
            </a:r>
            <a:r>
              <a:rPr lang="en-US" dirty="0"/>
              <a:t> type my comments into your code.</a:t>
            </a:r>
          </a:p>
        </p:txBody>
      </p:sp>
    </p:spTree>
    <p:extLst>
      <p:ext uri="{BB962C8B-B14F-4D97-AF65-F5344CB8AC3E}">
        <p14:creationId xmlns:p14="http://schemas.microsoft.com/office/powerpoint/2010/main" val="4175402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6" name="Picture 5">
            <a:extLst>
              <a:ext uri="{FF2B5EF4-FFF2-40B4-BE49-F238E27FC236}">
                <a16:creationId xmlns:a16="http://schemas.microsoft.com/office/drawing/2014/main" id="{0A254210-D78E-405B-9FA8-02F037C1AABF}"/>
              </a:ext>
            </a:extLst>
          </p:cNvPr>
          <p:cNvPicPr>
            <a:picLocks noChangeAspect="1"/>
          </p:cNvPicPr>
          <p:nvPr/>
        </p:nvPicPr>
        <p:blipFill>
          <a:blip r:embed="rId2"/>
          <a:stretch>
            <a:fillRect/>
          </a:stretch>
        </p:blipFill>
        <p:spPr>
          <a:xfrm>
            <a:off x="1693852" y="2419350"/>
            <a:ext cx="8804295" cy="2553366"/>
          </a:xfrm>
          <a:prstGeom prst="rect">
            <a:avLst/>
          </a:prstGeom>
        </p:spPr>
      </p:pic>
    </p:spTree>
    <p:extLst>
      <p:ext uri="{BB962C8B-B14F-4D97-AF65-F5344CB8AC3E}">
        <p14:creationId xmlns:p14="http://schemas.microsoft.com/office/powerpoint/2010/main" val="1654790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71072142-7A56-4573-BA4F-03AACD48DA38}"/>
              </a:ext>
            </a:extLst>
          </p:cNvPr>
          <p:cNvPicPr>
            <a:picLocks noChangeAspect="1"/>
          </p:cNvPicPr>
          <p:nvPr/>
        </p:nvPicPr>
        <p:blipFill>
          <a:blip r:embed="rId2"/>
          <a:stretch>
            <a:fillRect/>
          </a:stretch>
        </p:blipFill>
        <p:spPr>
          <a:xfrm>
            <a:off x="1816195" y="2441351"/>
            <a:ext cx="8559610" cy="2405729"/>
          </a:xfrm>
          <a:prstGeom prst="rect">
            <a:avLst/>
          </a:prstGeom>
        </p:spPr>
      </p:pic>
    </p:spTree>
    <p:extLst>
      <p:ext uri="{BB962C8B-B14F-4D97-AF65-F5344CB8AC3E}">
        <p14:creationId xmlns:p14="http://schemas.microsoft.com/office/powerpoint/2010/main" val="2204662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35BA5071-4A20-44D7-BFD9-53CF995FFD06}"/>
              </a:ext>
            </a:extLst>
          </p:cNvPr>
          <p:cNvPicPr>
            <a:picLocks noChangeAspect="1"/>
          </p:cNvPicPr>
          <p:nvPr/>
        </p:nvPicPr>
        <p:blipFill>
          <a:blip r:embed="rId2"/>
          <a:stretch>
            <a:fillRect/>
          </a:stretch>
        </p:blipFill>
        <p:spPr>
          <a:xfrm>
            <a:off x="1208314" y="2528207"/>
            <a:ext cx="10000440" cy="2497165"/>
          </a:xfrm>
          <a:prstGeom prst="rect">
            <a:avLst/>
          </a:prstGeom>
        </p:spPr>
      </p:pic>
    </p:spTree>
    <p:extLst>
      <p:ext uri="{BB962C8B-B14F-4D97-AF65-F5344CB8AC3E}">
        <p14:creationId xmlns:p14="http://schemas.microsoft.com/office/powerpoint/2010/main" val="2011429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E3C2ADC9-0BFC-4B92-B35C-F4FFF547C847}"/>
              </a:ext>
            </a:extLst>
          </p:cNvPr>
          <p:cNvPicPr>
            <a:picLocks noChangeAspect="1"/>
          </p:cNvPicPr>
          <p:nvPr/>
        </p:nvPicPr>
        <p:blipFill>
          <a:blip r:embed="rId2"/>
          <a:stretch>
            <a:fillRect/>
          </a:stretch>
        </p:blipFill>
        <p:spPr>
          <a:xfrm>
            <a:off x="1095375" y="2686716"/>
            <a:ext cx="10001250" cy="2286000"/>
          </a:xfrm>
          <a:prstGeom prst="rect">
            <a:avLst/>
          </a:prstGeom>
        </p:spPr>
      </p:pic>
    </p:spTree>
    <p:extLst>
      <p:ext uri="{BB962C8B-B14F-4D97-AF65-F5344CB8AC3E}">
        <p14:creationId xmlns:p14="http://schemas.microsoft.com/office/powerpoint/2010/main" val="291014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53D3EA0D-4D7E-4525-82EB-2CF82E9606E1}"/>
              </a:ext>
            </a:extLst>
          </p:cNvPr>
          <p:cNvPicPr>
            <a:picLocks noChangeAspect="1"/>
          </p:cNvPicPr>
          <p:nvPr/>
        </p:nvPicPr>
        <p:blipFill>
          <a:blip r:embed="rId2"/>
          <a:stretch>
            <a:fillRect/>
          </a:stretch>
        </p:blipFill>
        <p:spPr>
          <a:xfrm>
            <a:off x="2402247" y="2512559"/>
            <a:ext cx="7387505" cy="2157413"/>
          </a:xfrm>
          <a:prstGeom prst="rect">
            <a:avLst/>
          </a:prstGeom>
        </p:spPr>
      </p:pic>
    </p:spTree>
    <p:extLst>
      <p:ext uri="{BB962C8B-B14F-4D97-AF65-F5344CB8AC3E}">
        <p14:creationId xmlns:p14="http://schemas.microsoft.com/office/powerpoint/2010/main" val="2953875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66FDF852-8232-4CFF-A14A-40FEF9F48462}"/>
              </a:ext>
            </a:extLst>
          </p:cNvPr>
          <p:cNvPicPr>
            <a:picLocks noChangeAspect="1"/>
          </p:cNvPicPr>
          <p:nvPr/>
        </p:nvPicPr>
        <p:blipFill>
          <a:blip r:embed="rId2"/>
          <a:stretch>
            <a:fillRect/>
          </a:stretch>
        </p:blipFill>
        <p:spPr>
          <a:xfrm>
            <a:off x="1367122" y="2358117"/>
            <a:ext cx="9457756" cy="2475139"/>
          </a:xfrm>
          <a:prstGeom prst="rect">
            <a:avLst/>
          </a:prstGeom>
        </p:spPr>
      </p:pic>
    </p:spTree>
    <p:extLst>
      <p:ext uri="{BB962C8B-B14F-4D97-AF65-F5344CB8AC3E}">
        <p14:creationId xmlns:p14="http://schemas.microsoft.com/office/powerpoint/2010/main" val="4033816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F8F7295B-C585-43AE-85FF-BC5B84D1B486}"/>
              </a:ext>
            </a:extLst>
          </p:cNvPr>
          <p:cNvPicPr>
            <a:picLocks noChangeAspect="1"/>
          </p:cNvPicPr>
          <p:nvPr/>
        </p:nvPicPr>
        <p:blipFill>
          <a:blip r:embed="rId2"/>
          <a:stretch>
            <a:fillRect/>
          </a:stretch>
        </p:blipFill>
        <p:spPr>
          <a:xfrm>
            <a:off x="2185301" y="2401659"/>
            <a:ext cx="7821398" cy="2353341"/>
          </a:xfrm>
          <a:prstGeom prst="rect">
            <a:avLst/>
          </a:prstGeom>
        </p:spPr>
      </p:pic>
    </p:spTree>
    <p:extLst>
      <p:ext uri="{BB962C8B-B14F-4D97-AF65-F5344CB8AC3E}">
        <p14:creationId xmlns:p14="http://schemas.microsoft.com/office/powerpoint/2010/main" val="3156182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6511AAD2-B62A-4B3E-BE67-6FC12112A246}"/>
              </a:ext>
            </a:extLst>
          </p:cNvPr>
          <p:cNvPicPr>
            <a:picLocks noChangeAspect="1"/>
          </p:cNvPicPr>
          <p:nvPr/>
        </p:nvPicPr>
        <p:blipFill>
          <a:blip r:embed="rId2"/>
          <a:stretch>
            <a:fillRect/>
          </a:stretch>
        </p:blipFill>
        <p:spPr>
          <a:xfrm>
            <a:off x="1232467" y="1982561"/>
            <a:ext cx="9727066" cy="3581808"/>
          </a:xfrm>
          <a:prstGeom prst="rect">
            <a:avLst/>
          </a:prstGeom>
        </p:spPr>
      </p:pic>
    </p:spTree>
    <p:extLst>
      <p:ext uri="{BB962C8B-B14F-4D97-AF65-F5344CB8AC3E}">
        <p14:creationId xmlns:p14="http://schemas.microsoft.com/office/powerpoint/2010/main" val="100162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DD463980-92B4-433F-8F81-B4F829B2B5C6}"/>
              </a:ext>
            </a:extLst>
          </p:cNvPr>
          <p:cNvPicPr>
            <a:picLocks noChangeAspect="1"/>
          </p:cNvPicPr>
          <p:nvPr/>
        </p:nvPicPr>
        <p:blipFill>
          <a:blip r:embed="rId2"/>
          <a:stretch>
            <a:fillRect/>
          </a:stretch>
        </p:blipFill>
        <p:spPr>
          <a:xfrm>
            <a:off x="1611406" y="2133599"/>
            <a:ext cx="8969188" cy="3004457"/>
          </a:xfrm>
          <a:prstGeom prst="rect">
            <a:avLst/>
          </a:prstGeom>
        </p:spPr>
      </p:pic>
    </p:spTree>
    <p:extLst>
      <p:ext uri="{BB962C8B-B14F-4D97-AF65-F5344CB8AC3E}">
        <p14:creationId xmlns:p14="http://schemas.microsoft.com/office/powerpoint/2010/main" val="2041430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OBJECTIVE</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700689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2EF99F19-150A-4FCD-AD30-8AF1CD61AA34}"/>
              </a:ext>
            </a:extLst>
          </p:cNvPr>
          <p:cNvPicPr>
            <a:picLocks noChangeAspect="1"/>
          </p:cNvPicPr>
          <p:nvPr/>
        </p:nvPicPr>
        <p:blipFill>
          <a:blip r:embed="rId2"/>
          <a:stretch>
            <a:fillRect/>
          </a:stretch>
        </p:blipFill>
        <p:spPr>
          <a:xfrm>
            <a:off x="1330889" y="1885285"/>
            <a:ext cx="9530222" cy="2062163"/>
          </a:xfrm>
          <a:prstGeom prst="rect">
            <a:avLst/>
          </a:prstGeom>
        </p:spPr>
      </p:pic>
      <p:sp>
        <p:nvSpPr>
          <p:cNvPr id="4" name="Title 1">
            <a:extLst>
              <a:ext uri="{FF2B5EF4-FFF2-40B4-BE49-F238E27FC236}">
                <a16:creationId xmlns:a16="http://schemas.microsoft.com/office/drawing/2014/main" id="{55A3AA96-DAE6-446A-A90D-83180703C6F4}"/>
              </a:ext>
            </a:extLst>
          </p:cNvPr>
          <p:cNvSpPr txBox="1">
            <a:spLocks/>
          </p:cNvSpPr>
          <p:nvPr/>
        </p:nvSpPr>
        <p:spPr>
          <a:xfrm>
            <a:off x="2116834" y="4366319"/>
            <a:ext cx="7958331" cy="107722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n-US" sz="2000" dirty="0">
                <a:solidFill>
                  <a:schemeClr val="bg1"/>
                </a:solidFill>
                <a:highlight>
                  <a:srgbClr val="FFFF00"/>
                </a:highlight>
              </a:rPr>
              <a:t>All of the text is available on the next slide for copying and pasting.</a:t>
            </a:r>
          </a:p>
        </p:txBody>
      </p:sp>
    </p:spTree>
    <p:extLst>
      <p:ext uri="{BB962C8B-B14F-4D97-AF65-F5344CB8AC3E}">
        <p14:creationId xmlns:p14="http://schemas.microsoft.com/office/powerpoint/2010/main" val="1240811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sp>
        <p:nvSpPr>
          <p:cNvPr id="3" name="Title 1">
            <a:extLst>
              <a:ext uri="{FF2B5EF4-FFF2-40B4-BE49-F238E27FC236}">
                <a16:creationId xmlns:a16="http://schemas.microsoft.com/office/drawing/2014/main" id="{5AEBA692-4A7C-4735-8CFC-1372A23AB569}"/>
              </a:ext>
            </a:extLst>
          </p:cNvPr>
          <p:cNvSpPr txBox="1">
            <a:spLocks/>
          </p:cNvSpPr>
          <p:nvPr/>
        </p:nvSpPr>
        <p:spPr>
          <a:xfrm>
            <a:off x="1196665" y="1752601"/>
            <a:ext cx="9732592" cy="4419600"/>
          </a:xfrm>
          <a:prstGeom prst="rect">
            <a:avLst/>
          </a:prstGeom>
        </p:spPr>
        <p:txBody>
          <a:bodyPr vert="horz" lIns="91440" tIns="45720" rIns="91440" bIns="45720" rtlCol="0" anchor="t">
            <a:normAutofit fontScale="92500" lnSpcReduction="10000"/>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just"/>
            <a:r>
              <a:rPr lang="en-US" sz="1600" dirty="0"/>
              <a:t>David Tennant was born David John McDonald in West Lothian, Scotland, to </a:t>
            </a:r>
            <a:r>
              <a:rPr lang="en-US" sz="1600" dirty="0" err="1"/>
              <a:t>Essdale</a:t>
            </a:r>
            <a:r>
              <a:rPr lang="en-US" sz="1600" dirty="0"/>
              <a:t> Helen (McLeod) and Sandy McDonald, who was a Presbyterian minister. He is of Scottish and Ulster-Scots descent. When he was about 3 or 4 years old, he decided to become an actor, inspired by his love of the BBC show "Doctor Who."</a:t>
            </a:r>
          </a:p>
          <a:p>
            <a:pPr algn="just"/>
            <a:endParaRPr lang="en-US" sz="1600" dirty="0"/>
          </a:p>
          <a:p>
            <a:pPr algn="just"/>
            <a:r>
              <a:rPr lang="en-US" sz="1600" dirty="0"/>
              <a:t>He was brought up in Bathgate, West Lothian and Paisley, Renfrewshire, Scotland and was a huge fan of the band The Proclaimers. He attended Paisley Grammar school and while there he wrote about how he wanted to become a professional actor and play the role of the Doctor in "Doctor Who."</a:t>
            </a:r>
          </a:p>
          <a:p>
            <a:pPr algn="just"/>
            <a:endParaRPr lang="en-US" sz="1600" dirty="0"/>
          </a:p>
          <a:p>
            <a:pPr algn="just"/>
            <a:r>
              <a:rPr lang="en-US" sz="1600" dirty="0"/>
              <a:t>He made his first television appearance (which was also his first professional acting job) when he was 16, after his father sent some photos of him to a casting director at Scottish television. He also attended a youth theatre group at weekends run by the Royal Scottish Academy of Music and Drama (RSAMD - now renamed the Royal Conservatoire of Scotland [RCS]). When he was 16 he auditioned for and won a place at the RSAMD; the youngest student to ever do so, and started as a full time drama student when he was 17.</a:t>
            </a:r>
          </a:p>
          <a:p>
            <a:pPr algn="just"/>
            <a:endParaRPr lang="en-US" sz="1600" dirty="0"/>
          </a:p>
          <a:p>
            <a:pPr algn="just"/>
            <a:r>
              <a:rPr lang="en-US" sz="1600" dirty="0"/>
              <a:t>He worked regularly in theatre and TV after leaving drama school, and his first big break came in 1994 when he was cast in a lead role in the Scottish drama "Takin' Over the Asylum." He then moved to London where his career thrived. Amongst other things, he spent several years as a member of the Royal Shakespeare Company, and became famous from his lead roles in TV dramas "Blackpool" and "Casanova."</a:t>
            </a:r>
          </a:p>
          <a:p>
            <a:pPr algn="just"/>
            <a:endParaRPr lang="en-US" sz="1600" dirty="0"/>
          </a:p>
          <a:p>
            <a:pPr algn="just"/>
            <a:r>
              <a:rPr lang="en-US" sz="1600" dirty="0"/>
              <a:t>In 2005, his childhood wish came true. David was cast to play the role of the Doctor in the BBC'S new series of "Doctor Who" alongside Billie Piper, after Christopher Eccleston decided to leave. Playing the Doctor made him a household name. Since leaving Doctor Who in 2010 his career has continued to rise, with lead roles in films, TV series and theatre.</a:t>
            </a:r>
          </a:p>
        </p:txBody>
      </p:sp>
    </p:spTree>
    <p:extLst>
      <p:ext uri="{BB962C8B-B14F-4D97-AF65-F5344CB8AC3E}">
        <p14:creationId xmlns:p14="http://schemas.microsoft.com/office/powerpoint/2010/main" val="2708489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F8827AB4-569B-4D85-9DF5-C4A60B2DCBDE}"/>
              </a:ext>
            </a:extLst>
          </p:cNvPr>
          <p:cNvPicPr>
            <a:picLocks noChangeAspect="1"/>
          </p:cNvPicPr>
          <p:nvPr/>
        </p:nvPicPr>
        <p:blipFill>
          <a:blip r:embed="rId2"/>
          <a:stretch>
            <a:fillRect/>
          </a:stretch>
        </p:blipFill>
        <p:spPr>
          <a:xfrm>
            <a:off x="1499018" y="1885285"/>
            <a:ext cx="9193963" cy="3800475"/>
          </a:xfrm>
          <a:prstGeom prst="rect">
            <a:avLst/>
          </a:prstGeom>
        </p:spPr>
      </p:pic>
    </p:spTree>
    <p:extLst>
      <p:ext uri="{BB962C8B-B14F-4D97-AF65-F5344CB8AC3E}">
        <p14:creationId xmlns:p14="http://schemas.microsoft.com/office/powerpoint/2010/main" val="2889396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88316188-B017-4FFD-B44A-1E2C3BB64259}"/>
              </a:ext>
            </a:extLst>
          </p:cNvPr>
          <p:cNvPicPr>
            <a:picLocks noChangeAspect="1"/>
          </p:cNvPicPr>
          <p:nvPr/>
        </p:nvPicPr>
        <p:blipFill>
          <a:blip r:embed="rId2"/>
          <a:stretch>
            <a:fillRect/>
          </a:stretch>
        </p:blipFill>
        <p:spPr>
          <a:xfrm>
            <a:off x="1522773" y="2194832"/>
            <a:ext cx="9146454" cy="3041196"/>
          </a:xfrm>
          <a:prstGeom prst="rect">
            <a:avLst/>
          </a:prstGeom>
        </p:spPr>
      </p:pic>
    </p:spTree>
    <p:extLst>
      <p:ext uri="{BB962C8B-B14F-4D97-AF65-F5344CB8AC3E}">
        <p14:creationId xmlns:p14="http://schemas.microsoft.com/office/powerpoint/2010/main" val="2272250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429ADBE7-1F5E-41F0-B49B-0F250F2CEFD5}"/>
              </a:ext>
            </a:extLst>
          </p:cNvPr>
          <p:cNvPicPr>
            <a:picLocks noChangeAspect="1"/>
          </p:cNvPicPr>
          <p:nvPr/>
        </p:nvPicPr>
        <p:blipFill>
          <a:blip r:embed="rId2"/>
          <a:stretch>
            <a:fillRect/>
          </a:stretch>
        </p:blipFill>
        <p:spPr>
          <a:xfrm>
            <a:off x="1124970" y="2571750"/>
            <a:ext cx="9942059" cy="2228606"/>
          </a:xfrm>
          <a:prstGeom prst="rect">
            <a:avLst/>
          </a:prstGeom>
        </p:spPr>
      </p:pic>
    </p:spTree>
    <p:extLst>
      <p:ext uri="{BB962C8B-B14F-4D97-AF65-F5344CB8AC3E}">
        <p14:creationId xmlns:p14="http://schemas.microsoft.com/office/powerpoint/2010/main" val="3217253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3A69532B-0850-4903-928E-B795F455B586}"/>
              </a:ext>
            </a:extLst>
          </p:cNvPr>
          <p:cNvPicPr>
            <a:picLocks noChangeAspect="1"/>
          </p:cNvPicPr>
          <p:nvPr/>
        </p:nvPicPr>
        <p:blipFill>
          <a:blip r:embed="rId2"/>
          <a:stretch>
            <a:fillRect/>
          </a:stretch>
        </p:blipFill>
        <p:spPr>
          <a:xfrm>
            <a:off x="1767803" y="1643062"/>
            <a:ext cx="8656393" cy="4017509"/>
          </a:xfrm>
          <a:prstGeom prst="rect">
            <a:avLst/>
          </a:prstGeom>
        </p:spPr>
      </p:pic>
    </p:spTree>
    <p:extLst>
      <p:ext uri="{BB962C8B-B14F-4D97-AF65-F5344CB8AC3E}">
        <p14:creationId xmlns:p14="http://schemas.microsoft.com/office/powerpoint/2010/main" val="3937517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D077920E-C58E-4D3A-8458-478E75BBAF28}"/>
              </a:ext>
            </a:extLst>
          </p:cNvPr>
          <p:cNvPicPr>
            <a:picLocks noChangeAspect="1"/>
          </p:cNvPicPr>
          <p:nvPr/>
        </p:nvPicPr>
        <p:blipFill>
          <a:blip r:embed="rId2"/>
          <a:stretch>
            <a:fillRect/>
          </a:stretch>
        </p:blipFill>
        <p:spPr>
          <a:xfrm>
            <a:off x="1830340" y="1584552"/>
            <a:ext cx="8898212" cy="4380820"/>
          </a:xfrm>
          <a:prstGeom prst="rect">
            <a:avLst/>
          </a:prstGeom>
        </p:spPr>
      </p:pic>
    </p:spTree>
    <p:extLst>
      <p:ext uri="{BB962C8B-B14F-4D97-AF65-F5344CB8AC3E}">
        <p14:creationId xmlns:p14="http://schemas.microsoft.com/office/powerpoint/2010/main" val="4236211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 DEEPER MEANING</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564111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lgn="just">
              <a:buNone/>
            </a:pPr>
            <a:r>
              <a:rPr lang="en-US" sz="2400" dirty="0"/>
              <a:t>We're running client side pages on our local machine.  When a website is published, it’s uploaded to a server.  The user or client or person sitting at the computer downloads your page to his or her machine.  So, to recap, every website you visit when you're sitting at home in your pajamas, munching on devil dogs and stale chips is actually </a:t>
            </a:r>
            <a:r>
              <a:rPr lang="en-US" sz="2400" b="1" i="1" dirty="0"/>
              <a:t>on</a:t>
            </a:r>
            <a:r>
              <a:rPr lang="en-US" sz="2400" dirty="0"/>
              <a:t> your computer.</a:t>
            </a:r>
          </a:p>
        </p:txBody>
      </p:sp>
    </p:spTree>
    <p:extLst>
      <p:ext uri="{BB962C8B-B14F-4D97-AF65-F5344CB8AC3E}">
        <p14:creationId xmlns:p14="http://schemas.microsoft.com/office/powerpoint/2010/main" val="643301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lgn="just">
              <a:buNone/>
            </a:pPr>
            <a:r>
              <a:rPr lang="en-US" sz="2400" dirty="0"/>
              <a:t>In order for this to work, you need to set up a directory structure for all of your files so that the page knows where to look when it wants to load, say, an image.  A </a:t>
            </a:r>
            <a:r>
              <a:rPr lang="en-US" sz="2400" i="1" dirty="0"/>
              <a:t>path</a:t>
            </a:r>
            <a:r>
              <a:rPr lang="en-US" sz="2400" dirty="0"/>
              <a:t> consists of the chain of file folders leading all the way down to your file.  An </a:t>
            </a:r>
            <a:r>
              <a:rPr lang="en-US" sz="2400" i="1" dirty="0"/>
              <a:t>absolute path</a:t>
            </a:r>
            <a:r>
              <a:rPr lang="en-US" sz="2400" dirty="0"/>
              <a:t> starts with the drive letter.  A </a:t>
            </a:r>
            <a:r>
              <a:rPr lang="en-US" sz="2400" i="1" dirty="0"/>
              <a:t>relative path</a:t>
            </a:r>
            <a:r>
              <a:rPr lang="en-US" sz="2400" dirty="0"/>
              <a:t> starts with a root directory.</a:t>
            </a:r>
          </a:p>
        </p:txBody>
      </p:sp>
    </p:spTree>
    <p:extLst>
      <p:ext uri="{BB962C8B-B14F-4D97-AF65-F5344CB8AC3E}">
        <p14:creationId xmlns:p14="http://schemas.microsoft.com/office/powerpoint/2010/main" val="100750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1A6B-C893-4D3E-AC9A-1E5A2692905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5D6E94F7-26C9-4736-B48C-D9DBEB41037B}"/>
              </a:ext>
            </a:extLst>
          </p:cNvPr>
          <p:cNvSpPr>
            <a:spLocks noGrp="1"/>
          </p:cNvSpPr>
          <p:nvPr>
            <p:ph idx="1"/>
          </p:nvPr>
        </p:nvSpPr>
        <p:spPr/>
        <p:txBody>
          <a:bodyPr>
            <a:normAutofit/>
          </a:bodyPr>
          <a:lstStyle/>
          <a:p>
            <a:pPr marL="0" indent="0" algn="ctr">
              <a:buNone/>
            </a:pPr>
            <a:r>
              <a:rPr lang="en-US" sz="3200" dirty="0"/>
              <a:t>You'll walk away from this tutorial with the knowledge of how to create an image in HTML and how to manipulate it dynamically with </a:t>
            </a:r>
            <a:r>
              <a:rPr lang="en-US" sz="3200" dirty="0" err="1"/>
              <a:t>Javascript</a:t>
            </a:r>
            <a:r>
              <a:rPr lang="en-US" sz="3200" dirty="0"/>
              <a:t>.</a:t>
            </a:r>
            <a:endParaRPr lang="en-US" sz="5400" b="1" dirty="0"/>
          </a:p>
        </p:txBody>
      </p:sp>
    </p:spTree>
    <p:extLst>
      <p:ext uri="{BB962C8B-B14F-4D97-AF65-F5344CB8AC3E}">
        <p14:creationId xmlns:p14="http://schemas.microsoft.com/office/powerpoint/2010/main" val="3509470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lgn="just">
              <a:buNone/>
            </a:pPr>
            <a:r>
              <a:rPr lang="en-US" sz="2800" dirty="0"/>
              <a:t>By the way, the word </a:t>
            </a:r>
            <a:r>
              <a:rPr lang="en-US" sz="2800" i="1" dirty="0"/>
              <a:t>directory </a:t>
            </a:r>
            <a:r>
              <a:rPr lang="en-US" sz="2800" dirty="0"/>
              <a:t>is synonymous with the word </a:t>
            </a:r>
            <a:r>
              <a:rPr lang="en-US" sz="2800" i="1" dirty="0"/>
              <a:t>folder.</a:t>
            </a:r>
            <a:endParaRPr lang="en-US" sz="2800" dirty="0"/>
          </a:p>
        </p:txBody>
      </p:sp>
    </p:spTree>
    <p:extLst>
      <p:ext uri="{BB962C8B-B14F-4D97-AF65-F5344CB8AC3E}">
        <p14:creationId xmlns:p14="http://schemas.microsoft.com/office/powerpoint/2010/main" val="2880539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buNone/>
            </a:pPr>
            <a:r>
              <a:rPr lang="en-US" sz="2400" dirty="0"/>
              <a:t>All of the available drives on your computer have a letter.  The hard drive is usually C and the DVD drive, if you have one, is usually D.  Flash drives and other types of storage are given letters on the fly. A typical absolute path may look like:</a:t>
            </a:r>
          </a:p>
          <a:p>
            <a:pPr marL="0" indent="0" algn="ctr">
              <a:buNone/>
            </a:pPr>
            <a:r>
              <a:rPr lang="en-US" sz="2400" dirty="0"/>
              <a:t>C:/folder1/folder2/mypage.html</a:t>
            </a:r>
          </a:p>
        </p:txBody>
      </p:sp>
    </p:spTree>
    <p:extLst>
      <p:ext uri="{BB962C8B-B14F-4D97-AF65-F5344CB8AC3E}">
        <p14:creationId xmlns:p14="http://schemas.microsoft.com/office/powerpoint/2010/main" val="24561954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lgn="just">
              <a:buNone/>
            </a:pPr>
            <a:r>
              <a:rPr lang="en-US" sz="3200" dirty="0"/>
              <a:t>That's </a:t>
            </a:r>
            <a:r>
              <a:rPr lang="en-US" sz="3200" i="1" dirty="0"/>
              <a:t>your</a:t>
            </a:r>
            <a:r>
              <a:rPr lang="en-US" sz="3200" dirty="0"/>
              <a:t> page on </a:t>
            </a:r>
            <a:r>
              <a:rPr lang="en-US" sz="3200" i="1" dirty="0"/>
              <a:t>your</a:t>
            </a:r>
            <a:r>
              <a:rPr lang="en-US" sz="3200" dirty="0"/>
              <a:t> drive.</a:t>
            </a:r>
          </a:p>
        </p:txBody>
      </p:sp>
    </p:spTree>
    <p:extLst>
      <p:ext uri="{BB962C8B-B14F-4D97-AF65-F5344CB8AC3E}">
        <p14:creationId xmlns:p14="http://schemas.microsoft.com/office/powerpoint/2010/main" val="38064423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lgn="just">
              <a:buNone/>
            </a:pPr>
            <a:r>
              <a:rPr lang="en-US" sz="2800" dirty="0"/>
              <a:t>That path does </a:t>
            </a:r>
            <a:r>
              <a:rPr lang="en-US" sz="2800" i="1" dirty="0"/>
              <a:t>not</a:t>
            </a:r>
            <a:r>
              <a:rPr lang="en-US" sz="2800" dirty="0"/>
              <a:t> exist on any other computer.  So, if you tell the page that your image file is down that particular path, it’s only going to be able to find it when it’s running on your computer.</a:t>
            </a:r>
          </a:p>
        </p:txBody>
      </p:sp>
    </p:spTree>
    <p:extLst>
      <p:ext uri="{BB962C8B-B14F-4D97-AF65-F5344CB8AC3E}">
        <p14:creationId xmlns:p14="http://schemas.microsoft.com/office/powerpoint/2010/main" val="15242529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a:xfrm>
            <a:off x="2773599" y="2052116"/>
            <a:ext cx="7796540" cy="3997828"/>
          </a:xfrm>
        </p:spPr>
        <p:txBody>
          <a:bodyPr>
            <a:normAutofit/>
          </a:bodyPr>
          <a:lstStyle/>
          <a:p>
            <a:pPr marL="0" indent="0" algn="just">
              <a:buNone/>
            </a:pPr>
            <a:r>
              <a:rPr lang="en-US" sz="2800" dirty="0"/>
              <a:t>That's why we stick with relative paths.  In the construction, we put just the image name into the </a:t>
            </a:r>
            <a:r>
              <a:rPr lang="en-US" sz="2800" dirty="0" err="1"/>
              <a:t>src</a:t>
            </a:r>
            <a:r>
              <a:rPr lang="en-US" sz="2800" dirty="0"/>
              <a:t> attribute.  And the image file was in the same folder as the HTML file. That will work on any machine because it uses a relative path.</a:t>
            </a:r>
          </a:p>
        </p:txBody>
      </p:sp>
    </p:spTree>
    <p:extLst>
      <p:ext uri="{BB962C8B-B14F-4D97-AF65-F5344CB8AC3E}">
        <p14:creationId xmlns:p14="http://schemas.microsoft.com/office/powerpoint/2010/main" val="3603847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fontScale="92500"/>
          </a:bodyPr>
          <a:lstStyle/>
          <a:p>
            <a:pPr marL="0" indent="0">
              <a:buNone/>
            </a:pPr>
            <a:r>
              <a:rPr lang="en-US" sz="2400" dirty="0"/>
              <a:t>A relative path starts with a </a:t>
            </a:r>
            <a:r>
              <a:rPr lang="en-US" sz="2400" i="1" dirty="0"/>
              <a:t>root</a:t>
            </a:r>
            <a:r>
              <a:rPr lang="en-US" sz="2400" dirty="0"/>
              <a:t>.  The root is basically wherever your file is.  So, when you specify </a:t>
            </a:r>
            <a:r>
              <a:rPr lang="en-US" sz="2400" i="1" dirty="0"/>
              <a:t>just</a:t>
            </a:r>
            <a:r>
              <a:rPr lang="en-US" sz="2400" dirty="0"/>
              <a:t> a filename, the page assumes it’s in the root.  If you were to put something like this:</a:t>
            </a:r>
          </a:p>
          <a:p>
            <a:pPr marL="0" indent="0" algn="ctr">
              <a:buNone/>
            </a:pPr>
            <a:r>
              <a:rPr lang="en-US" sz="2400" dirty="0" err="1"/>
              <a:t>src</a:t>
            </a:r>
            <a:r>
              <a:rPr lang="en-US" sz="2400" dirty="0"/>
              <a:t> = “images/myimage.png”</a:t>
            </a:r>
          </a:p>
          <a:p>
            <a:pPr marL="0" indent="0">
              <a:buNone/>
            </a:pPr>
            <a:r>
              <a:rPr lang="en-US" sz="2400" dirty="0"/>
              <a:t>It would look for a folder in the root called </a:t>
            </a:r>
            <a:r>
              <a:rPr lang="en-US" sz="2400" i="1" dirty="0"/>
              <a:t>images</a:t>
            </a:r>
            <a:r>
              <a:rPr lang="en-US" sz="2400" dirty="0"/>
              <a:t> and a file in </a:t>
            </a:r>
            <a:r>
              <a:rPr lang="en-US" sz="2400" i="1" dirty="0"/>
              <a:t>images</a:t>
            </a:r>
            <a:r>
              <a:rPr lang="en-US" sz="2400" dirty="0"/>
              <a:t> called </a:t>
            </a:r>
            <a:r>
              <a:rPr lang="en-US" sz="2400" i="1" dirty="0"/>
              <a:t>myimage.png</a:t>
            </a:r>
            <a:r>
              <a:rPr lang="en-US" sz="2400" dirty="0"/>
              <a:t>.  Since the root is dynamic, you can set up whatever kind of directory structure you like.</a:t>
            </a:r>
          </a:p>
        </p:txBody>
      </p:sp>
    </p:spTree>
    <p:extLst>
      <p:ext uri="{BB962C8B-B14F-4D97-AF65-F5344CB8AC3E}">
        <p14:creationId xmlns:p14="http://schemas.microsoft.com/office/powerpoint/2010/main" val="30470499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FAQ</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004877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lstStyle/>
          <a:p>
            <a:pPr fontAlgn="base"/>
            <a:r>
              <a:rPr lang="en-US" dirty="0"/>
              <a:t>Is the </a:t>
            </a:r>
            <a:r>
              <a:rPr lang="en-US" i="1" dirty="0"/>
              <a:t>root</a:t>
            </a:r>
            <a:r>
              <a:rPr lang="en-US" dirty="0"/>
              <a:t> where my index.html is?</a:t>
            </a:r>
          </a:p>
          <a:p>
            <a:pPr lvl="1" fontAlgn="base">
              <a:buFont typeface="Wingdings" panose="05000000000000000000" pitchFamily="2" charset="2"/>
              <a:buChar char="v"/>
            </a:pPr>
            <a:r>
              <a:rPr lang="en-US" dirty="0"/>
              <a:t>No.  The root is dynamic.  When the browser opens a page, </a:t>
            </a:r>
            <a:r>
              <a:rPr lang="en-US" i="1" dirty="0"/>
              <a:t>any page, </a:t>
            </a:r>
            <a:r>
              <a:rPr lang="en-US" dirty="0"/>
              <a:t>the root is the folder where that page resides.</a:t>
            </a:r>
          </a:p>
        </p:txBody>
      </p:sp>
    </p:spTree>
    <p:extLst>
      <p:ext uri="{BB962C8B-B14F-4D97-AF65-F5344CB8AC3E}">
        <p14:creationId xmlns:p14="http://schemas.microsoft.com/office/powerpoint/2010/main" val="25560956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lstStyle/>
          <a:p>
            <a:pPr fontAlgn="base"/>
            <a:r>
              <a:rPr lang="en-US" dirty="0"/>
              <a:t>How can I access files in a parent folder?</a:t>
            </a:r>
          </a:p>
          <a:p>
            <a:pPr lvl="1" fontAlgn="base">
              <a:buFont typeface="Wingdings" panose="05000000000000000000" pitchFamily="2" charset="2"/>
              <a:buChar char="v"/>
            </a:pPr>
            <a:r>
              <a:rPr lang="en-US" dirty="0"/>
              <a:t>Use the .. notation.  For example, if I was in a file in a subdirectory and I needed to access something above it, I would write:  ../</a:t>
            </a:r>
            <a:r>
              <a:rPr lang="en-US" dirty="0" err="1"/>
              <a:t>thefile.ext</a:t>
            </a:r>
            <a:r>
              <a:rPr lang="en-US" dirty="0"/>
              <a:t>.</a:t>
            </a:r>
          </a:p>
        </p:txBody>
      </p:sp>
    </p:spTree>
    <p:extLst>
      <p:ext uri="{BB962C8B-B14F-4D97-AF65-F5344CB8AC3E}">
        <p14:creationId xmlns:p14="http://schemas.microsoft.com/office/powerpoint/2010/main" val="42473481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ACTIVITY</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348197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TEXTPLANATION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24031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6554-F731-4334-A0EA-B3902E8250B2}"/>
              </a:ext>
            </a:extLst>
          </p:cNvPr>
          <p:cNvSpPr>
            <a:spLocks noGrp="1"/>
          </p:cNvSpPr>
          <p:nvPr>
            <p:ph type="title"/>
          </p:nvPr>
        </p:nvSpPr>
        <p:spPr/>
        <p:txBody>
          <a:bodyPr/>
          <a:lstStyle/>
          <a:p>
            <a:r>
              <a:rPr lang="en-US" dirty="0"/>
              <a:t>Image Gallery</a:t>
            </a:r>
          </a:p>
        </p:txBody>
      </p:sp>
      <p:sp>
        <p:nvSpPr>
          <p:cNvPr id="3" name="Content Placeholder 2">
            <a:extLst>
              <a:ext uri="{FF2B5EF4-FFF2-40B4-BE49-F238E27FC236}">
                <a16:creationId xmlns:a16="http://schemas.microsoft.com/office/drawing/2014/main" id="{622EDE31-66D5-4DE9-B123-FC5285D0A943}"/>
              </a:ext>
            </a:extLst>
          </p:cNvPr>
          <p:cNvSpPr>
            <a:spLocks noGrp="1"/>
          </p:cNvSpPr>
          <p:nvPr>
            <p:ph idx="1"/>
          </p:nvPr>
        </p:nvSpPr>
        <p:spPr/>
        <p:txBody>
          <a:bodyPr>
            <a:normAutofit/>
          </a:bodyPr>
          <a:lstStyle/>
          <a:p>
            <a:r>
              <a:rPr lang="en-US" dirty="0"/>
              <a:t>Find a few images online and organize them into thumbnails on a web page.</a:t>
            </a:r>
          </a:p>
          <a:p>
            <a:r>
              <a:rPr lang="en-US" dirty="0"/>
              <a:t>Create another image element, make it larger, and set its </a:t>
            </a:r>
            <a:r>
              <a:rPr lang="en-US" dirty="0" err="1"/>
              <a:t>src</a:t>
            </a:r>
            <a:r>
              <a:rPr lang="en-US" dirty="0"/>
              <a:t> to the first of your other images.</a:t>
            </a:r>
          </a:p>
          <a:p>
            <a:r>
              <a:rPr lang="en-US" dirty="0"/>
              <a:t>Each time the user clicks on one of the thumbnails, change the </a:t>
            </a:r>
            <a:r>
              <a:rPr lang="en-US" dirty="0" err="1"/>
              <a:t>src</a:t>
            </a:r>
            <a:r>
              <a:rPr lang="en-US" dirty="0"/>
              <a:t> of the large image to match the </a:t>
            </a:r>
            <a:r>
              <a:rPr lang="en-US" dirty="0" err="1"/>
              <a:t>src</a:t>
            </a:r>
            <a:r>
              <a:rPr lang="en-US" dirty="0"/>
              <a:t> of the clicked thumbnail.</a:t>
            </a:r>
          </a:p>
        </p:txBody>
      </p:sp>
    </p:spTree>
    <p:extLst>
      <p:ext uri="{BB962C8B-B14F-4D97-AF65-F5344CB8AC3E}">
        <p14:creationId xmlns:p14="http://schemas.microsoft.com/office/powerpoint/2010/main" val="7908169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6554-F731-4334-A0EA-B3902E8250B2}"/>
              </a:ext>
            </a:extLst>
          </p:cNvPr>
          <p:cNvSpPr>
            <a:spLocks noGrp="1"/>
          </p:cNvSpPr>
          <p:nvPr>
            <p:ph type="title"/>
          </p:nvPr>
        </p:nvSpPr>
        <p:spPr/>
        <p:txBody>
          <a:bodyPr/>
          <a:lstStyle/>
          <a:p>
            <a:r>
              <a:rPr lang="en-US" dirty="0"/>
              <a:t>Image Gallery</a:t>
            </a:r>
          </a:p>
        </p:txBody>
      </p:sp>
      <p:sp>
        <p:nvSpPr>
          <p:cNvPr id="3" name="Content Placeholder 2">
            <a:extLst>
              <a:ext uri="{FF2B5EF4-FFF2-40B4-BE49-F238E27FC236}">
                <a16:creationId xmlns:a16="http://schemas.microsoft.com/office/drawing/2014/main" id="{622EDE31-66D5-4DE9-B123-FC5285D0A943}"/>
              </a:ext>
            </a:extLst>
          </p:cNvPr>
          <p:cNvSpPr>
            <a:spLocks noGrp="1"/>
          </p:cNvSpPr>
          <p:nvPr>
            <p:ph idx="1"/>
          </p:nvPr>
        </p:nvSpPr>
        <p:spPr/>
        <p:txBody>
          <a:bodyPr>
            <a:normAutofit/>
          </a:bodyPr>
          <a:lstStyle/>
          <a:p>
            <a:r>
              <a:rPr lang="en-US" dirty="0"/>
              <a:t>In order to dynamically change the </a:t>
            </a:r>
            <a:r>
              <a:rPr lang="en-US" dirty="0" err="1"/>
              <a:t>src</a:t>
            </a:r>
            <a:r>
              <a:rPr lang="en-US" dirty="0"/>
              <a:t> of an image, you will need to have it stored in a </a:t>
            </a:r>
            <a:r>
              <a:rPr lang="en-US" dirty="0" err="1"/>
              <a:t>Javascript</a:t>
            </a:r>
            <a:r>
              <a:rPr lang="en-US" dirty="0"/>
              <a:t> object (like we do with </a:t>
            </a:r>
            <a:r>
              <a:rPr lang="en-US" dirty="0" err="1"/>
              <a:t>divs</a:t>
            </a:r>
            <a:r>
              <a:rPr lang="en-US" dirty="0"/>
              <a:t> and spans, </a:t>
            </a:r>
            <a:r>
              <a:rPr lang="en-US" dirty="0" err="1"/>
              <a:t>etc</a:t>
            </a:r>
            <a:r>
              <a:rPr lang="en-US" dirty="0"/>
              <a:t>…).</a:t>
            </a:r>
          </a:p>
          <a:p>
            <a:r>
              <a:rPr lang="en-US" dirty="0"/>
              <a:t>The </a:t>
            </a:r>
            <a:r>
              <a:rPr lang="en-US" dirty="0" err="1"/>
              <a:t>src</a:t>
            </a:r>
            <a:r>
              <a:rPr lang="en-US" dirty="0"/>
              <a:t> can be accessed by using the dot.</a:t>
            </a:r>
          </a:p>
          <a:p>
            <a:pPr marL="920750" lvl="2" indent="0">
              <a:buNone/>
            </a:pPr>
            <a:r>
              <a:rPr lang="en-US" dirty="0" err="1"/>
              <a:t>myImage</a:t>
            </a:r>
            <a:r>
              <a:rPr lang="en-US" dirty="0"/>
              <a:t> = </a:t>
            </a:r>
            <a:r>
              <a:rPr lang="en-US" dirty="0" err="1"/>
              <a:t>document.getElementById</a:t>
            </a:r>
            <a:r>
              <a:rPr lang="en-US" dirty="0"/>
              <a:t>(…);</a:t>
            </a:r>
          </a:p>
          <a:p>
            <a:pPr marL="920750" lvl="2" indent="0">
              <a:buNone/>
            </a:pPr>
            <a:r>
              <a:rPr lang="en-US" dirty="0" err="1"/>
              <a:t>myImage.src</a:t>
            </a:r>
            <a:r>
              <a:rPr lang="en-US" dirty="0"/>
              <a:t> = …..;</a:t>
            </a:r>
          </a:p>
        </p:txBody>
      </p:sp>
    </p:spTree>
    <p:extLst>
      <p:ext uri="{BB962C8B-B14F-4D97-AF65-F5344CB8AC3E}">
        <p14:creationId xmlns:p14="http://schemas.microsoft.com/office/powerpoint/2010/main" val="1549338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marL="0" indent="0" algn="just">
              <a:buNone/>
            </a:pPr>
            <a:r>
              <a:rPr lang="en-US" sz="2800" dirty="0"/>
              <a:t>We are, the human race I mean, visual creatures.  </a:t>
            </a:r>
            <a:r>
              <a:rPr lang="en-US" sz="2800" i="1" dirty="0"/>
              <a:t>Seeing is believing</a:t>
            </a:r>
            <a:r>
              <a:rPr lang="en-US" sz="2800" dirty="0"/>
              <a:t> and all that.  This is why so much of web design is focused on </a:t>
            </a:r>
            <a:r>
              <a:rPr lang="en-US" sz="2800" i="1" dirty="0"/>
              <a:t>graphic</a:t>
            </a:r>
            <a:r>
              <a:rPr lang="en-US" sz="2800" dirty="0"/>
              <a:t> design.  Keep that in mind always.  We are web </a:t>
            </a:r>
            <a:r>
              <a:rPr lang="en-US" sz="2800" i="1" dirty="0"/>
              <a:t>developers</a:t>
            </a:r>
            <a:r>
              <a:rPr lang="en-US" sz="2800" dirty="0"/>
              <a:t>.  That means we have to have an understanding of </a:t>
            </a:r>
            <a:r>
              <a:rPr lang="en-US" sz="2800" i="1" dirty="0"/>
              <a:t>how</a:t>
            </a:r>
            <a:r>
              <a:rPr lang="en-US" sz="2800" dirty="0"/>
              <a:t> to manipulate the visuals in the digital environment.</a:t>
            </a:r>
          </a:p>
        </p:txBody>
      </p:sp>
    </p:spTree>
    <p:extLst>
      <p:ext uri="{BB962C8B-B14F-4D97-AF65-F5344CB8AC3E}">
        <p14:creationId xmlns:p14="http://schemas.microsoft.com/office/powerpoint/2010/main" val="197355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marL="0" indent="0" algn="just">
              <a:buNone/>
            </a:pPr>
            <a:r>
              <a:rPr lang="en-US" sz="2800" dirty="0"/>
              <a:t>At the HTML level, an image is placed onto your page using the &lt;</a:t>
            </a:r>
            <a:r>
              <a:rPr lang="en-US" sz="2800" dirty="0" err="1"/>
              <a:t>img</a:t>
            </a:r>
            <a:r>
              <a:rPr lang="en-US" sz="2800" dirty="0"/>
              <a:t> /&gt; tag.  You'll see more about it in the construction, but suffice to say that it relies on an attribute called </a:t>
            </a:r>
            <a:r>
              <a:rPr lang="en-US" sz="2800" i="1" dirty="0" err="1"/>
              <a:t>src</a:t>
            </a:r>
            <a:r>
              <a:rPr lang="en-US" sz="2800" dirty="0"/>
              <a:t>.  That attribute tells it the filename of the image.  That means that you need to have the image files available for the page to read.</a:t>
            </a:r>
            <a:endParaRPr lang="en-US" sz="3600" dirty="0"/>
          </a:p>
        </p:txBody>
      </p:sp>
    </p:spTree>
    <p:extLst>
      <p:ext uri="{BB962C8B-B14F-4D97-AF65-F5344CB8AC3E}">
        <p14:creationId xmlns:p14="http://schemas.microsoft.com/office/powerpoint/2010/main" val="470458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marL="0" indent="0" algn="just">
              <a:buNone/>
            </a:pPr>
            <a:r>
              <a:rPr lang="en-US" sz="2800" dirty="0"/>
              <a:t>It’s best to stick with one of two types of images.  Jpegs (.jpg) are small files that load easily into your page.  The drawbacks to jpegs is that they don't support transparency.  Portable Network Graphics images (.</a:t>
            </a:r>
            <a:r>
              <a:rPr lang="en-US" sz="2800" dirty="0" err="1"/>
              <a:t>png</a:t>
            </a:r>
            <a:r>
              <a:rPr lang="en-US" sz="2800" dirty="0"/>
              <a:t>) are a little bigger, but they do support transparency.</a:t>
            </a:r>
            <a:endParaRPr lang="en-US" sz="3600" dirty="0"/>
          </a:p>
        </p:txBody>
      </p:sp>
    </p:spTree>
    <p:extLst>
      <p:ext uri="{BB962C8B-B14F-4D97-AF65-F5344CB8AC3E}">
        <p14:creationId xmlns:p14="http://schemas.microsoft.com/office/powerpoint/2010/main" val="2493952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marL="0" indent="0" algn="just">
              <a:buNone/>
            </a:pPr>
            <a:r>
              <a:rPr lang="en-US" sz="2800" dirty="0"/>
              <a:t>I like PNGs.</a:t>
            </a:r>
            <a:endParaRPr lang="en-US" sz="3600" dirty="0"/>
          </a:p>
        </p:txBody>
      </p:sp>
    </p:spTree>
    <p:extLst>
      <p:ext uri="{BB962C8B-B14F-4D97-AF65-F5344CB8AC3E}">
        <p14:creationId xmlns:p14="http://schemas.microsoft.com/office/powerpoint/2010/main" val="1364384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CONSTRUCTION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41138034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75</TotalTime>
  <Words>870</Words>
  <Application>Microsoft Office PowerPoint</Application>
  <PresentationFormat>Widescreen</PresentationFormat>
  <Paragraphs>86</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MS Shell Dlg 2</vt:lpstr>
      <vt:lpstr>Wingdings</vt:lpstr>
      <vt:lpstr>Wingdings 3</vt:lpstr>
      <vt:lpstr>Madison</vt:lpstr>
      <vt:lpstr>Working With Images</vt:lpstr>
      <vt:lpstr>OBJECTIVE</vt:lpstr>
      <vt:lpstr>Objective</vt:lpstr>
      <vt:lpstr>TEXTPLANATION</vt:lpstr>
      <vt:lpstr>Textplanation</vt:lpstr>
      <vt:lpstr>Textplanation</vt:lpstr>
      <vt:lpstr>Textplanation</vt:lpstr>
      <vt:lpstr>Textplanation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A DEEPER MEANING</vt:lpstr>
      <vt:lpstr>A Deeper Meaning</vt:lpstr>
      <vt:lpstr>A Deeper Meaning</vt:lpstr>
      <vt:lpstr>A Deeper Meaning</vt:lpstr>
      <vt:lpstr>A Deeper Meaning</vt:lpstr>
      <vt:lpstr>A Deeper Meaning</vt:lpstr>
      <vt:lpstr>A Deeper Meaning</vt:lpstr>
      <vt:lpstr>A Deeper Meaning</vt:lpstr>
      <vt:lpstr>A Deeper Meaning</vt:lpstr>
      <vt:lpstr>FAQ</vt:lpstr>
      <vt:lpstr>FAQ</vt:lpstr>
      <vt:lpstr>FAQ</vt:lpstr>
      <vt:lpstr>ACTIVITY</vt:lpstr>
      <vt:lpstr>Image Gallery</vt:lpstr>
      <vt:lpstr>Image Gallery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Anatomy of a Web Page</dc:title>
  <dc:creator>Ivan Turner</dc:creator>
  <cp:lastModifiedBy>Ivan Turner</cp:lastModifiedBy>
  <cp:revision>13</cp:revision>
  <dcterms:created xsi:type="dcterms:W3CDTF">2018-06-30T13:23:20Z</dcterms:created>
  <dcterms:modified xsi:type="dcterms:W3CDTF">2018-09-11T12:30:26Z</dcterms:modified>
</cp:coreProperties>
</file>