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61" r:id="rId13"/>
    <p:sldId id="262" r:id="rId14"/>
    <p:sldId id="263"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276" r:id="rId28"/>
    <p:sldId id="277" r:id="rId29"/>
    <p:sldId id="307" r:id="rId30"/>
    <p:sldId id="308" r:id="rId31"/>
    <p:sldId id="309" r:id="rId32"/>
    <p:sldId id="310" r:id="rId33"/>
    <p:sldId id="311" r:id="rId34"/>
    <p:sldId id="281" r:id="rId35"/>
    <p:sldId id="282" r:id="rId36"/>
    <p:sldId id="287"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CSS Complex Properties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#12</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Before moving on to construction, I want to talk about font-size.  There are </a:t>
            </a:r>
            <a:r>
              <a:rPr lang="en-US" i="1" dirty="0"/>
              <a:t>a lot</a:t>
            </a:r>
            <a:r>
              <a:rPr lang="en-US" dirty="0"/>
              <a:t> of CSS properties that require a measurement of some kind.  Whenever you give a size a value, that value has to be more than just a number.  If I say that my font-size is 12, the question on the browser’s mind is 12 what?</a:t>
            </a:r>
          </a:p>
        </p:txBody>
      </p:sp>
    </p:spTree>
    <p:extLst>
      <p:ext uri="{BB962C8B-B14F-4D97-AF65-F5344CB8AC3E}">
        <p14:creationId xmlns:p14="http://schemas.microsoft.com/office/powerpoint/2010/main" val="413862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most common measurement types for CSS are px for pixels, cm for centimeters, in for inches, and whatever that adjustable one is.  There are other less common ones. Fonts can use any one of those, but most often use </a:t>
            </a:r>
            <a:r>
              <a:rPr lang="en-US" dirty="0" err="1"/>
              <a:t>pt</a:t>
            </a:r>
            <a:r>
              <a:rPr lang="en-US" dirty="0"/>
              <a:t> for point. When software measures a font, it’s usually in points.</a:t>
            </a:r>
          </a:p>
        </p:txBody>
      </p:sp>
    </p:spTree>
    <p:extLst>
      <p:ext uri="{BB962C8B-B14F-4D97-AF65-F5344CB8AC3E}">
        <p14:creationId xmlns:p14="http://schemas.microsoft.com/office/powerpoint/2010/main" val="192107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CSS Complex Properties.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9450FAD1-6E50-48ED-B603-F6AB32187B77}"/>
              </a:ext>
            </a:extLst>
          </p:cNvPr>
          <p:cNvPicPr>
            <a:picLocks noChangeAspect="1"/>
          </p:cNvPicPr>
          <p:nvPr/>
        </p:nvPicPr>
        <p:blipFill>
          <a:blip r:embed="rId2"/>
          <a:stretch>
            <a:fillRect/>
          </a:stretch>
        </p:blipFill>
        <p:spPr>
          <a:xfrm>
            <a:off x="2506355" y="2434997"/>
            <a:ext cx="7179289" cy="2191431"/>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60434DB-80F0-425C-B992-A8EB44952866}"/>
              </a:ext>
            </a:extLst>
          </p:cNvPr>
          <p:cNvPicPr>
            <a:picLocks noChangeAspect="1"/>
          </p:cNvPicPr>
          <p:nvPr/>
        </p:nvPicPr>
        <p:blipFill>
          <a:blip r:embed="rId2"/>
          <a:stretch>
            <a:fillRect/>
          </a:stretch>
        </p:blipFill>
        <p:spPr>
          <a:xfrm>
            <a:off x="1524538" y="2086655"/>
            <a:ext cx="9142923" cy="3171145"/>
          </a:xfrm>
          <a:prstGeom prst="rect">
            <a:avLst/>
          </a:prstGeom>
        </p:spPr>
      </p:pic>
    </p:spTree>
    <p:extLst>
      <p:ext uri="{BB962C8B-B14F-4D97-AF65-F5344CB8AC3E}">
        <p14:creationId xmlns:p14="http://schemas.microsoft.com/office/powerpoint/2010/main" val="238847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264F445-B956-4150-BA70-AC5D9C8543CB}"/>
              </a:ext>
            </a:extLst>
          </p:cNvPr>
          <p:cNvPicPr>
            <a:picLocks noChangeAspect="1"/>
          </p:cNvPicPr>
          <p:nvPr/>
        </p:nvPicPr>
        <p:blipFill>
          <a:blip r:embed="rId2"/>
          <a:stretch>
            <a:fillRect/>
          </a:stretch>
        </p:blipFill>
        <p:spPr>
          <a:xfrm>
            <a:off x="1669013" y="1885285"/>
            <a:ext cx="8853973" cy="3659642"/>
          </a:xfrm>
          <a:prstGeom prst="rect">
            <a:avLst/>
          </a:prstGeom>
        </p:spPr>
      </p:pic>
    </p:spTree>
    <p:extLst>
      <p:ext uri="{BB962C8B-B14F-4D97-AF65-F5344CB8AC3E}">
        <p14:creationId xmlns:p14="http://schemas.microsoft.com/office/powerpoint/2010/main" val="78185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E91DD06-7C39-4DC0-A196-00E023774D59}"/>
              </a:ext>
            </a:extLst>
          </p:cNvPr>
          <p:cNvPicPr>
            <a:picLocks noChangeAspect="1"/>
          </p:cNvPicPr>
          <p:nvPr/>
        </p:nvPicPr>
        <p:blipFill>
          <a:blip r:embed="rId2"/>
          <a:stretch>
            <a:fillRect/>
          </a:stretch>
        </p:blipFill>
        <p:spPr>
          <a:xfrm>
            <a:off x="1485167" y="2013176"/>
            <a:ext cx="9084972" cy="3745367"/>
          </a:xfrm>
          <a:prstGeom prst="rect">
            <a:avLst/>
          </a:prstGeom>
        </p:spPr>
      </p:pic>
    </p:spTree>
    <p:extLst>
      <p:ext uri="{BB962C8B-B14F-4D97-AF65-F5344CB8AC3E}">
        <p14:creationId xmlns:p14="http://schemas.microsoft.com/office/powerpoint/2010/main" val="93696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627677E-480B-486B-B847-641E73755F00}"/>
              </a:ext>
            </a:extLst>
          </p:cNvPr>
          <p:cNvPicPr>
            <a:picLocks noChangeAspect="1"/>
          </p:cNvPicPr>
          <p:nvPr/>
        </p:nvPicPr>
        <p:blipFill>
          <a:blip r:embed="rId2"/>
          <a:stretch>
            <a:fillRect/>
          </a:stretch>
        </p:blipFill>
        <p:spPr>
          <a:xfrm>
            <a:off x="1355888" y="1885285"/>
            <a:ext cx="9480223" cy="3891643"/>
          </a:xfrm>
          <a:prstGeom prst="rect">
            <a:avLst/>
          </a:prstGeom>
        </p:spPr>
      </p:pic>
    </p:spTree>
    <p:extLst>
      <p:ext uri="{BB962C8B-B14F-4D97-AF65-F5344CB8AC3E}">
        <p14:creationId xmlns:p14="http://schemas.microsoft.com/office/powerpoint/2010/main" val="1401267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4D7933F-B6DD-442C-852B-BA0B7365BC89}"/>
              </a:ext>
            </a:extLst>
          </p:cNvPr>
          <p:cNvPicPr>
            <a:picLocks noChangeAspect="1"/>
          </p:cNvPicPr>
          <p:nvPr/>
        </p:nvPicPr>
        <p:blipFill>
          <a:blip r:embed="rId2"/>
          <a:stretch>
            <a:fillRect/>
          </a:stretch>
        </p:blipFill>
        <p:spPr>
          <a:xfrm>
            <a:off x="1301671" y="2066244"/>
            <a:ext cx="9588658" cy="3539899"/>
          </a:xfrm>
          <a:prstGeom prst="rect">
            <a:avLst/>
          </a:prstGeom>
        </p:spPr>
      </p:pic>
    </p:spTree>
    <p:extLst>
      <p:ext uri="{BB962C8B-B14F-4D97-AF65-F5344CB8AC3E}">
        <p14:creationId xmlns:p14="http://schemas.microsoft.com/office/powerpoint/2010/main" val="243532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5D3EF12-519D-4860-95AB-7900B3D9E30D}"/>
              </a:ext>
            </a:extLst>
          </p:cNvPr>
          <p:cNvPicPr>
            <a:picLocks noChangeAspect="1"/>
          </p:cNvPicPr>
          <p:nvPr/>
        </p:nvPicPr>
        <p:blipFill>
          <a:blip r:embed="rId2"/>
          <a:stretch>
            <a:fillRect/>
          </a:stretch>
        </p:blipFill>
        <p:spPr>
          <a:xfrm>
            <a:off x="1239785" y="2377168"/>
            <a:ext cx="9712429" cy="2920853"/>
          </a:xfrm>
          <a:prstGeom prst="rect">
            <a:avLst/>
          </a:prstGeom>
        </p:spPr>
      </p:pic>
    </p:spTree>
    <p:extLst>
      <p:ext uri="{BB962C8B-B14F-4D97-AF65-F5344CB8AC3E}">
        <p14:creationId xmlns:p14="http://schemas.microsoft.com/office/powerpoint/2010/main" val="370312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3A65683-E0F7-4948-BF2F-0B91E0D402CC}"/>
              </a:ext>
            </a:extLst>
          </p:cNvPr>
          <p:cNvPicPr>
            <a:picLocks noChangeAspect="1"/>
          </p:cNvPicPr>
          <p:nvPr/>
        </p:nvPicPr>
        <p:blipFill>
          <a:blip r:embed="rId2"/>
          <a:stretch>
            <a:fillRect/>
          </a:stretch>
        </p:blipFill>
        <p:spPr>
          <a:xfrm>
            <a:off x="2065775" y="2143805"/>
            <a:ext cx="8060450" cy="3211967"/>
          </a:xfrm>
          <a:prstGeom prst="rect">
            <a:avLst/>
          </a:prstGeom>
        </p:spPr>
      </p:pic>
    </p:spTree>
    <p:extLst>
      <p:ext uri="{BB962C8B-B14F-4D97-AF65-F5344CB8AC3E}">
        <p14:creationId xmlns:p14="http://schemas.microsoft.com/office/powerpoint/2010/main" val="426894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19E9BEC-FE1F-4DD1-96EF-4B9E5920E308}"/>
              </a:ext>
            </a:extLst>
          </p:cNvPr>
          <p:cNvPicPr>
            <a:picLocks noChangeAspect="1"/>
          </p:cNvPicPr>
          <p:nvPr/>
        </p:nvPicPr>
        <p:blipFill>
          <a:blip r:embed="rId2"/>
          <a:stretch>
            <a:fillRect/>
          </a:stretch>
        </p:blipFill>
        <p:spPr>
          <a:xfrm>
            <a:off x="1877198" y="1885285"/>
            <a:ext cx="8437604" cy="3655559"/>
          </a:xfrm>
          <a:prstGeom prst="rect">
            <a:avLst/>
          </a:prstGeom>
        </p:spPr>
      </p:pic>
    </p:spTree>
    <p:extLst>
      <p:ext uri="{BB962C8B-B14F-4D97-AF65-F5344CB8AC3E}">
        <p14:creationId xmlns:p14="http://schemas.microsoft.com/office/powerpoint/2010/main" val="17660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D962EED-A730-40E3-B3D9-B30F0CAC6DEB}"/>
              </a:ext>
            </a:extLst>
          </p:cNvPr>
          <p:cNvPicPr>
            <a:picLocks noChangeAspect="1"/>
          </p:cNvPicPr>
          <p:nvPr/>
        </p:nvPicPr>
        <p:blipFill>
          <a:blip r:embed="rId2"/>
          <a:stretch>
            <a:fillRect/>
          </a:stretch>
        </p:blipFill>
        <p:spPr>
          <a:xfrm>
            <a:off x="1100599" y="2402341"/>
            <a:ext cx="9990802" cy="2975202"/>
          </a:xfrm>
          <a:prstGeom prst="rect">
            <a:avLst/>
          </a:prstGeom>
        </p:spPr>
      </p:pic>
    </p:spTree>
    <p:extLst>
      <p:ext uri="{BB962C8B-B14F-4D97-AF65-F5344CB8AC3E}">
        <p14:creationId xmlns:p14="http://schemas.microsoft.com/office/powerpoint/2010/main" val="3033037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51F0290-E7FB-4E97-A77D-6E4CAFA05470}"/>
              </a:ext>
            </a:extLst>
          </p:cNvPr>
          <p:cNvPicPr>
            <a:picLocks noChangeAspect="1"/>
          </p:cNvPicPr>
          <p:nvPr/>
        </p:nvPicPr>
        <p:blipFill>
          <a:blip r:embed="rId2"/>
          <a:stretch>
            <a:fillRect/>
          </a:stretch>
        </p:blipFill>
        <p:spPr>
          <a:xfrm>
            <a:off x="1612776" y="2150609"/>
            <a:ext cx="8957363" cy="3107192"/>
          </a:xfrm>
          <a:prstGeom prst="rect">
            <a:avLst/>
          </a:prstGeom>
        </p:spPr>
      </p:pic>
    </p:spTree>
    <p:extLst>
      <p:ext uri="{BB962C8B-B14F-4D97-AF65-F5344CB8AC3E}">
        <p14:creationId xmlns:p14="http://schemas.microsoft.com/office/powerpoint/2010/main" val="63423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3067798-71C7-49E4-8396-C76361BF9320}"/>
              </a:ext>
            </a:extLst>
          </p:cNvPr>
          <p:cNvPicPr>
            <a:picLocks noChangeAspect="1"/>
          </p:cNvPicPr>
          <p:nvPr/>
        </p:nvPicPr>
        <p:blipFill>
          <a:blip r:embed="rId2"/>
          <a:stretch>
            <a:fillRect/>
          </a:stretch>
        </p:blipFill>
        <p:spPr>
          <a:xfrm>
            <a:off x="1584182" y="2362880"/>
            <a:ext cx="9023635" cy="2851377"/>
          </a:xfrm>
          <a:prstGeom prst="rect">
            <a:avLst/>
          </a:prstGeom>
        </p:spPr>
      </p:pic>
    </p:spTree>
    <p:extLst>
      <p:ext uri="{BB962C8B-B14F-4D97-AF65-F5344CB8AC3E}">
        <p14:creationId xmlns:p14="http://schemas.microsoft.com/office/powerpoint/2010/main" val="2547870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8AFED77-9ABF-4F5E-A61C-ED7844061057}"/>
              </a:ext>
            </a:extLst>
          </p:cNvPr>
          <p:cNvPicPr>
            <a:picLocks noChangeAspect="1"/>
          </p:cNvPicPr>
          <p:nvPr/>
        </p:nvPicPr>
        <p:blipFill>
          <a:blip r:embed="rId2"/>
          <a:stretch>
            <a:fillRect/>
          </a:stretch>
        </p:blipFill>
        <p:spPr>
          <a:xfrm>
            <a:off x="1436629" y="2082573"/>
            <a:ext cx="9318741" cy="3501799"/>
          </a:xfrm>
          <a:prstGeom prst="rect">
            <a:avLst/>
          </a:prstGeom>
        </p:spPr>
      </p:pic>
    </p:spTree>
    <p:extLst>
      <p:ext uri="{BB962C8B-B14F-4D97-AF65-F5344CB8AC3E}">
        <p14:creationId xmlns:p14="http://schemas.microsoft.com/office/powerpoint/2010/main" val="360766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 want to go back to talking about the distinction between back end and front end.  CSS is a front end utility all the way. What it does is change the way elements look on screen.  Anything that has to do with the display or the interface is considered front end.</a:t>
            </a:r>
          </a:p>
        </p:txBody>
      </p:sp>
    </p:spTree>
    <p:extLst>
      <p:ext uri="{BB962C8B-B14F-4D97-AF65-F5344CB8AC3E}">
        <p14:creationId xmlns:p14="http://schemas.microsoft.com/office/powerpoint/2010/main" val="643301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When we use a button to change the value of, say, the font size (as we did in the construction), we can’t just adjust the property.  The value of the property is something like “12pt”. Do you know what happens if you try to take “12pt” and add 1 to it? You get an error.</a:t>
            </a:r>
          </a:p>
        </p:txBody>
      </p:sp>
    </p:spTree>
    <p:extLst>
      <p:ext uri="{BB962C8B-B14F-4D97-AF65-F5344CB8AC3E}">
        <p14:creationId xmlns:p14="http://schemas.microsoft.com/office/powerpoint/2010/main" val="79429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2800" b="1" dirty="0"/>
              <a:t>At the end of this tutorial, you will have been introduced to the concept of CSS shorthand.  More importantly, you will have seen some of the interesting nuances that are associated with coding in CSS.</a:t>
            </a:r>
            <a:endParaRPr lang="en-US" sz="48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So I make this variable and I call it </a:t>
            </a:r>
            <a:r>
              <a:rPr lang="en-US" b="1" i="1" dirty="0" err="1"/>
              <a:t>fSize</a:t>
            </a:r>
            <a:r>
              <a:rPr lang="en-US" dirty="0"/>
              <a:t>, or something like that, and I give it the numeric value, like 12.  Then, every time I want to adjust that number, I do the arithmetic on </a:t>
            </a:r>
            <a:r>
              <a:rPr lang="en-US" b="1" i="1" dirty="0" err="1"/>
              <a:t>fSize</a:t>
            </a:r>
            <a:r>
              <a:rPr lang="en-US" dirty="0"/>
              <a:t>.  Then, when I’m ready to display, I reset the value of the font-size through the style property of the HTML element.</a:t>
            </a:r>
          </a:p>
        </p:txBody>
      </p:sp>
    </p:spTree>
    <p:extLst>
      <p:ext uri="{BB962C8B-B14F-4D97-AF65-F5344CB8AC3E}">
        <p14:creationId xmlns:p14="http://schemas.microsoft.com/office/powerpoint/2010/main" val="2781092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Like we did in the construction.</a:t>
            </a:r>
          </a:p>
        </p:txBody>
      </p:sp>
    </p:spTree>
    <p:extLst>
      <p:ext uri="{BB962C8B-B14F-4D97-AF65-F5344CB8AC3E}">
        <p14:creationId xmlns:p14="http://schemas.microsoft.com/office/powerpoint/2010/main" val="3818296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This is not the first time we’ve seen a dynamic alteration of the display.  It’s a cornerstone of web programming and you should make every effort to understand this principle.  Remember, every CSS property has an equivalent property as part of the style object. The values of each of those properties </a:t>
            </a:r>
            <a:r>
              <a:rPr lang="en-US" b="1" i="1" dirty="0"/>
              <a:t>must</a:t>
            </a:r>
            <a:r>
              <a:rPr lang="en-US" dirty="0"/>
              <a:t> be strings.</a:t>
            </a:r>
          </a:p>
        </p:txBody>
      </p:sp>
    </p:spTree>
    <p:extLst>
      <p:ext uri="{BB962C8B-B14F-4D97-AF65-F5344CB8AC3E}">
        <p14:creationId xmlns:p14="http://schemas.microsoft.com/office/powerpoint/2010/main" val="17745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Programming is all about moving information.  Once you understand enough to taking control of the information flow, you’ll be able to master your code.</a:t>
            </a:r>
          </a:p>
        </p:txBody>
      </p:sp>
    </p:spTree>
    <p:extLst>
      <p:ext uri="{BB962C8B-B14F-4D97-AF65-F5344CB8AC3E}">
        <p14:creationId xmlns:p14="http://schemas.microsoft.com/office/powerpoint/2010/main" val="658505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When using CSS shorthand, does the order of the information count?</a:t>
            </a:r>
          </a:p>
          <a:p>
            <a:pPr lvl="1" fontAlgn="base">
              <a:buFont typeface="Wingdings" panose="05000000000000000000" pitchFamily="2" charset="2"/>
              <a:buChar char="v"/>
            </a:pPr>
            <a:r>
              <a:rPr lang="en-US" dirty="0"/>
              <a:t>Yes.  Some modern browsers are pretty good at figuring out stuff that’s out of order, but remember that the browser is parsing (interpreting) the string.  If it’s going to do that properly, it needs to know which parts represent which pieces of information.</a:t>
            </a:r>
          </a:p>
        </p:txBody>
      </p:sp>
    </p:spTree>
    <p:extLst>
      <p:ext uri="{BB962C8B-B14F-4D97-AF65-F5344CB8AC3E}">
        <p14:creationId xmlns:p14="http://schemas.microsoft.com/office/powerpoint/2010/main" val="2556095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Children’s Story Revisited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Go back to the Children’s Story activity from Tutorial #2 and rework the CSS on the page.  Try working with different fonts and font properties. Try using borders. Using the reference materials on w3shools.com, explore some of the CSS properties that haven’t been covered in these tutorials.</a:t>
            </a:r>
          </a:p>
        </p:txBody>
      </p:sp>
    </p:spTree>
    <p:extLst>
      <p:ext uri="{BB962C8B-B14F-4D97-AF65-F5344CB8AC3E}">
        <p14:creationId xmlns:p14="http://schemas.microsoft.com/office/powerpoint/2010/main" val="7908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CSS goes a lot deeper than just color and text alignment.  When you start working with fonts and borders, you have to deal with a cornucopia of different properties that make up the whole shebang dang doodle.</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Let’s talk about some fonts.</a:t>
            </a:r>
          </a:p>
        </p:txBody>
      </p:sp>
    </p:spTree>
    <p:extLst>
      <p:ext uri="{BB962C8B-B14F-4D97-AF65-F5344CB8AC3E}">
        <p14:creationId xmlns:p14="http://schemas.microsoft.com/office/powerpoint/2010/main" val="287870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If I want to change my font to, say, comic sans </a:t>
            </a:r>
            <a:r>
              <a:rPr lang="en-US" dirty="0" err="1"/>
              <a:t>ms</a:t>
            </a:r>
            <a:r>
              <a:rPr lang="en-US" dirty="0"/>
              <a:t> (because everyone loves comic sans </a:t>
            </a:r>
            <a:r>
              <a:rPr lang="en-US" dirty="0" err="1"/>
              <a:t>ms</a:t>
            </a:r>
            <a:r>
              <a:rPr lang="en-US" dirty="0"/>
              <a:t>), you can do that.  But what size is it? Is it bold or italic or normal? Do you want it underlined? Each of these different possible aspects of the text have their own CSS properties that go with them.  In order to set the font itself, you use the font-family property. In order to set the size, you use font-size. For bold, you use font-weight, and for underline, you use text-decoration (bet you didn’t see that one coming).</a:t>
            </a:r>
          </a:p>
        </p:txBody>
      </p:sp>
    </p:spTree>
    <p:extLst>
      <p:ext uri="{BB962C8B-B14F-4D97-AF65-F5344CB8AC3E}">
        <p14:creationId xmlns:p14="http://schemas.microsoft.com/office/powerpoint/2010/main" val="311765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As you may have guessed, setting up a font can get pretty involved.  And setting up a font isn’t the only thing that’s built this way. In order to avoid whole lots of extra lines of code, CSS has something called shorthand.  So, instead of setting the font-family and the font-size and the font-weight, you can use the </a:t>
            </a:r>
            <a:r>
              <a:rPr lang="en-US" b="1" i="1" dirty="0"/>
              <a:t>font</a:t>
            </a:r>
            <a:r>
              <a:rPr lang="en-US" dirty="0"/>
              <a:t> property and set all of those things at once.</a:t>
            </a:r>
          </a:p>
        </p:txBody>
      </p:sp>
    </p:spTree>
    <p:extLst>
      <p:ext uri="{BB962C8B-B14F-4D97-AF65-F5344CB8AC3E}">
        <p14:creationId xmlns:p14="http://schemas.microsoft.com/office/powerpoint/2010/main" val="156690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Text-decoration, unfortunately, is not included with this package.</a:t>
            </a:r>
          </a:p>
        </p:txBody>
      </p:sp>
    </p:spTree>
    <p:extLst>
      <p:ext uri="{BB962C8B-B14F-4D97-AF65-F5344CB8AC3E}">
        <p14:creationId xmlns:p14="http://schemas.microsoft.com/office/powerpoint/2010/main" val="3702129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60</TotalTime>
  <Words>385</Words>
  <Application>Microsoft Office PowerPoint</Application>
  <PresentationFormat>Widescreen</PresentationFormat>
  <Paragraphs>60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MS Shell Dlg 2</vt:lpstr>
      <vt:lpstr>Wingdings</vt:lpstr>
      <vt:lpstr>Wingdings 3</vt:lpstr>
      <vt:lpstr>Madison</vt:lpstr>
      <vt:lpstr>CSS Complex Properties</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Children’s Story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12</cp:revision>
  <dcterms:created xsi:type="dcterms:W3CDTF">2018-06-30T13:23:20Z</dcterms:created>
  <dcterms:modified xsi:type="dcterms:W3CDTF">2018-09-11T13:07:21Z</dcterms:modified>
</cp:coreProperties>
</file>