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0" name="Google Shape;20;p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
          <p:cNvSpPr txBox="1"/>
          <p:nvPr/>
        </p:nvSpPr>
        <p:spPr>
          <a:xfrm>
            <a:off x="2191282" y="3262852"/>
            <a:ext cx="415636" cy="46166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txBox="1"/>
          <p:nvPr/>
        </p:nvSpPr>
        <p:spPr>
          <a:xfrm>
            <a:off x="2194236" y="641225"/>
            <a:ext cx="4156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02" name="Google Shape;102;p11"/>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1"/>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4" name="Google Shape;104;p1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1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txBox="1"/>
          <p:nvPr/>
        </p:nvSpPr>
        <p:spPr>
          <a:xfrm rot="5400000">
            <a:off x="10337141" y="416061"/>
            <a:ext cx="4156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11" name="Google Shape;111;p12"/>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2"/>
          <p:cNvSpPr txBox="1"/>
          <p:nvPr>
            <p:ph idx="1" type="body"/>
          </p:nvPr>
        </p:nvSpPr>
        <p:spPr>
          <a:xfrm rot="5400000">
            <a:off x="3302435" y="276725"/>
            <a:ext cx="5079534" cy="6466903"/>
          </a:xfrm>
          <a:prstGeom prst="rect">
            <a:avLst/>
          </a:prstGeom>
          <a:noFill/>
          <a:ln>
            <a:noFill/>
          </a:ln>
        </p:spPr>
        <p:txBody>
          <a:bodyPr anchorCtr="0" anchor="t" bIns="45700" lIns="91425" spcFirstLastPara="1" rIns="91425" wrap="square" tIns="45700"/>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3" name="Google Shape;113;p1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29" name="Google Shape;29;p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3"/>
          <p:cNvSpPr txBox="1"/>
          <p:nvPr/>
        </p:nvSpPr>
        <p:spPr>
          <a:xfrm>
            <a:off x="2194943" y="641225"/>
            <a:ext cx="4156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 name="Shape 33"/>
        <p:cNvGrpSpPr/>
        <p:nvPr/>
      </p:nvGrpSpPr>
      <p:grpSpPr>
        <a:xfrm>
          <a:off x="0" y="0"/>
          <a:ext cx="0" cy="0"/>
          <a:chOff x="0" y="0"/>
          <a:chExt cx="0" cy="0"/>
        </a:xfrm>
      </p:grpSpPr>
      <p:sp>
        <p:nvSpPr>
          <p:cNvPr id="34" name="Google Shape;34;p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nvSpPr>
        <p:spPr>
          <a:xfrm>
            <a:off x="2191843" y="2962586"/>
            <a:ext cx="4156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37" name="Google Shape;37;p4"/>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39" name="Google Shape;39;p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7" name="Google Shape;47;p5"/>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8" name="Google Shape;48;p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nvSpPr>
        <p:spPr>
          <a:xfrm>
            <a:off x="2196172" y="641223"/>
            <a:ext cx="4156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txBox="1"/>
          <p:nvPr/>
        </p:nvSpPr>
        <p:spPr>
          <a:xfrm>
            <a:off x="2193650" y="636424"/>
            <a:ext cx="4156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56" name="Google Shape;56;p6"/>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58" name="Google Shape;58;p6"/>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9" name="Google Shape;59;p6"/>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0" name="Google Shape;60;p6"/>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1" name="Google Shape;61;p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7"/>
          <p:cNvSpPr txBox="1"/>
          <p:nvPr/>
        </p:nvSpPr>
        <p:spPr>
          <a:xfrm>
            <a:off x="2196172" y="641226"/>
            <a:ext cx="4156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8" name="Shape 78"/>
        <p:cNvGrpSpPr/>
        <p:nvPr/>
      </p:nvGrpSpPr>
      <p:grpSpPr>
        <a:xfrm>
          <a:off x="0" y="0"/>
          <a:ext cx="0" cy="0"/>
          <a:chOff x="0" y="0"/>
          <a:chExt cx="0" cy="0"/>
        </a:xfrm>
      </p:grpSpPr>
      <p:sp>
        <p:nvSpPr>
          <p:cNvPr id="79" name="Google Shape;79;p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nvSpPr>
        <p:spPr>
          <a:xfrm>
            <a:off x="1554154" y="1127550"/>
            <a:ext cx="4156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82" name="Google Shape;82;p9"/>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4" name="Google Shape;84;p9"/>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5" name="Google Shape;85;p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8" name="Shape 88"/>
        <p:cNvGrpSpPr/>
        <p:nvPr/>
      </p:nvGrpSpPr>
      <p:grpSpPr>
        <a:xfrm>
          <a:off x="0" y="0"/>
          <a:ext cx="0" cy="0"/>
          <a:chOff x="0" y="0"/>
          <a:chExt cx="0" cy="0"/>
        </a:xfrm>
      </p:grpSpPr>
      <p:sp>
        <p:nvSpPr>
          <p:cNvPr id="89" name="Google Shape;89;p1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ph idx="2" type="pic"/>
          </p:nvPr>
        </p:nvSpPr>
        <p:spPr>
          <a:xfrm>
            <a:off x="6747062" y="3229"/>
            <a:ext cx="4629734" cy="6858000"/>
          </a:xfrm>
          <a:prstGeom prst="rect">
            <a:avLst/>
          </a:prstGeom>
          <a:solidFill>
            <a:schemeClr val="lt1">
              <a:alpha val="9803"/>
            </a:schemeClr>
          </a:solidFill>
          <a:ln>
            <a:noFill/>
          </a:ln>
        </p:spPr>
        <p:txBody>
          <a:bodyPr anchorCtr="0" anchor="t" bIns="45700" lIns="91425" spcFirstLastPara="1" rIns="91425" wrap="square" tIns="45700"/>
          <a:lstStyle>
            <a:lvl1pPr lvl="0" marR="0" rtl="0" algn="ctr">
              <a:lnSpc>
                <a:spcPct val="120000"/>
              </a:lnSpc>
              <a:spcBef>
                <a:spcPts val="1000"/>
              </a:spcBef>
              <a:spcAft>
                <a:spcPts val="0"/>
              </a:spcAft>
              <a:buClr>
                <a:schemeClr val="accent6"/>
              </a:buClr>
              <a:buSzPts val="2520"/>
              <a:buFont typeface="Noto Sans Symbols"/>
              <a:buNone/>
              <a:defRPr b="0" i="0" sz="2800" u="none" cap="none" strike="noStrike">
                <a:solidFill>
                  <a:schemeClr val="lt1"/>
                </a:solidFill>
                <a:latin typeface="Arial"/>
                <a:ea typeface="Arial"/>
                <a:cs typeface="Arial"/>
                <a:sym typeface="Arial"/>
              </a:defRPr>
            </a:lvl1pPr>
            <a:lvl2pPr lvl="1" marR="0" rtl="0" algn="l">
              <a:lnSpc>
                <a:spcPct val="120000"/>
              </a:lnSpc>
              <a:spcBef>
                <a:spcPts val="600"/>
              </a:spcBef>
              <a:spcAft>
                <a:spcPts val="0"/>
              </a:spcAft>
              <a:buClr>
                <a:schemeClr val="accent6"/>
              </a:buClr>
              <a:buSzPts val="2520"/>
              <a:buFont typeface="Noto Sans Symbols"/>
              <a:buNone/>
              <a:defRPr b="0" i="0" sz="2800" u="none" cap="none" strike="noStrike">
                <a:solidFill>
                  <a:schemeClr val="lt1"/>
                </a:solidFill>
                <a:latin typeface="Arial"/>
                <a:ea typeface="Arial"/>
                <a:cs typeface="Arial"/>
                <a:sym typeface="Arial"/>
              </a:defRPr>
            </a:lvl2pPr>
            <a:lvl3pPr lvl="2" marR="0" rtl="0" algn="l">
              <a:lnSpc>
                <a:spcPct val="120000"/>
              </a:lnSpc>
              <a:spcBef>
                <a:spcPts val="600"/>
              </a:spcBef>
              <a:spcAft>
                <a:spcPts val="0"/>
              </a:spcAft>
              <a:buClr>
                <a:schemeClr val="accent6"/>
              </a:buClr>
              <a:buSzPts val="2160"/>
              <a:buFont typeface="Noto Sans Symbols"/>
              <a:buNone/>
              <a:defRPr b="0" i="0" sz="2400" u="none" cap="none" strike="noStrike">
                <a:solidFill>
                  <a:schemeClr val="lt1"/>
                </a:solidFill>
                <a:latin typeface="Arial"/>
                <a:ea typeface="Arial"/>
                <a:cs typeface="Arial"/>
                <a:sym typeface="Arial"/>
              </a:defRPr>
            </a:lvl3pPr>
            <a:lvl4pPr lvl="3"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4pPr>
            <a:lvl5pPr lvl="4"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5pPr>
            <a:lvl6pPr lvl="5"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6pPr>
            <a:lvl7pPr lvl="6"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7pPr>
            <a:lvl8pPr lvl="7"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8pPr>
            <a:lvl9pPr lvl="8" marR="0" rtl="0" algn="l">
              <a:lnSpc>
                <a:spcPct val="120000"/>
              </a:lnSpc>
              <a:spcBef>
                <a:spcPts val="600"/>
              </a:spcBef>
              <a:spcAft>
                <a:spcPts val="60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9pPr>
          </a:lstStyle>
          <a:p/>
        </p:txBody>
      </p:sp>
      <p:sp>
        <p:nvSpPr>
          <p:cNvPr id="92" name="Google Shape;92;p10"/>
          <p:cNvSpPr txBox="1"/>
          <p:nvPr/>
        </p:nvSpPr>
        <p:spPr>
          <a:xfrm>
            <a:off x="1554686" y="1127550"/>
            <a:ext cx="415636"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93" name="Google Shape;93;p10"/>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0"/>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5" name="Google Shape;95;p1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image" Target="../media/image2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7" name="Google Shape;7;p1"/>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8" name="Google Shape;8;p1"/>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1" name="Google Shape;11;p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3"/>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6000"/>
              <a:buFont typeface="Arial"/>
              <a:buNone/>
            </a:pPr>
            <a:r>
              <a:rPr lang="en-US"/>
              <a:t>While Loops</a:t>
            </a:r>
            <a:endParaRPr/>
          </a:p>
        </p:txBody>
      </p:sp>
      <p:sp>
        <p:nvSpPr>
          <p:cNvPr id="121" name="Google Shape;121;p13"/>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Autofit/>
          </a:bodyPr>
          <a:lstStyle/>
          <a:p>
            <a:pPr indent="0" lvl="0" marL="0" rtl="0" algn="r">
              <a:lnSpc>
                <a:spcPct val="120000"/>
              </a:lnSpc>
              <a:spcBef>
                <a:spcPts val="0"/>
              </a:spcBef>
              <a:spcAft>
                <a:spcPts val="0"/>
              </a:spcAft>
              <a:buSzPts val="1620"/>
              <a:buNone/>
            </a:pPr>
            <a:r>
              <a:rPr lang="en-US"/>
              <a:t>Tutorial #13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2336600" y="2752265"/>
            <a:ext cx="7958331" cy="107722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C5E6B8"/>
              </a:buClr>
              <a:buSzPts val="6000"/>
              <a:buFont typeface="Arial"/>
              <a:buNone/>
            </a:pPr>
            <a:r>
              <a:rPr b="1" lang="en-US" sz="6000">
                <a:solidFill>
                  <a:srgbClr val="C5E6B8"/>
                </a:solidFill>
              </a:rPr>
              <a:t>CONSTRUCTION</a:t>
            </a:r>
            <a:endParaRPr b="1" sz="3600">
              <a:solidFill>
                <a:srgbClr val="C5E6B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sp>
        <p:nvSpPr>
          <p:cNvPr id="182" name="Google Shape;182;p23"/>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457200" lvl="0" marL="457200" rtl="0" algn="l">
              <a:lnSpc>
                <a:spcPct val="120000"/>
              </a:lnSpc>
              <a:spcBef>
                <a:spcPts val="0"/>
              </a:spcBef>
              <a:spcAft>
                <a:spcPts val="0"/>
              </a:spcAft>
              <a:buSzPts val="1665"/>
              <a:buFont typeface="Arial"/>
              <a:buAutoNum type="arabicPeriod"/>
            </a:pPr>
            <a:r>
              <a:rPr lang="en-US" sz="1850"/>
              <a:t>Create a folder somewhere on your drive and label it While Loops.</a:t>
            </a:r>
            <a:endParaRPr/>
          </a:p>
          <a:p>
            <a:pPr indent="-457200" lvl="0" marL="457200" rtl="0" algn="l">
              <a:lnSpc>
                <a:spcPct val="120000"/>
              </a:lnSpc>
              <a:spcBef>
                <a:spcPts val="1600"/>
              </a:spcBef>
              <a:spcAft>
                <a:spcPts val="0"/>
              </a:spcAft>
              <a:buSzPts val="1665"/>
              <a:buFont typeface="Arial"/>
              <a:buAutoNum type="arabicPeriod"/>
            </a:pPr>
            <a:r>
              <a:rPr lang="en-US" sz="1850"/>
              <a:t>Open up notepad++.</a:t>
            </a:r>
            <a:endParaRPr/>
          </a:p>
          <a:p>
            <a:pPr indent="-457200" lvl="0" marL="457200" rtl="0" algn="l">
              <a:lnSpc>
                <a:spcPct val="120000"/>
              </a:lnSpc>
              <a:spcBef>
                <a:spcPts val="1600"/>
              </a:spcBef>
              <a:spcAft>
                <a:spcPts val="0"/>
              </a:spcAft>
              <a:buSzPts val="1665"/>
              <a:buFont typeface="Arial"/>
              <a:buAutoNum type="arabicPeriod"/>
            </a:pPr>
            <a:r>
              <a:rPr lang="en-US" sz="1850"/>
              <a:t>Save the empty file to your folder and name the file “index.html”.</a:t>
            </a:r>
            <a:endParaRPr/>
          </a:p>
          <a:p>
            <a:pPr indent="-342900" lvl="1" marL="800100" rtl="0" algn="l">
              <a:lnSpc>
                <a:spcPct val="120000"/>
              </a:lnSpc>
              <a:spcBef>
                <a:spcPts val="1100"/>
              </a:spcBef>
              <a:spcAft>
                <a:spcPts val="0"/>
              </a:spcAft>
              <a:buSzPts val="1499"/>
              <a:buFont typeface="Arial"/>
              <a:buAutoNum type="alphaLcParenR"/>
            </a:pPr>
            <a:r>
              <a:rPr lang="en-US" sz="1665"/>
              <a:t>All first pages on a website are called index.</a:t>
            </a:r>
            <a:endParaRPr/>
          </a:p>
          <a:p>
            <a:pPr indent="-457200" lvl="0" marL="457200" rtl="0" algn="l">
              <a:lnSpc>
                <a:spcPct val="120000"/>
              </a:lnSpc>
              <a:spcBef>
                <a:spcPts val="1600"/>
              </a:spcBef>
              <a:spcAft>
                <a:spcPts val="0"/>
              </a:spcAft>
              <a:buSzPts val="1665"/>
              <a:buFont typeface="Arial"/>
              <a:buAutoNum type="arabicPeriod"/>
            </a:pPr>
            <a:r>
              <a:rPr lang="en-US" sz="1850"/>
              <a:t>As you go through the images of the construction, add to your code.  You will see comments with explanations of what you are doing. Those comments will change with each slide.  You should </a:t>
            </a:r>
            <a:r>
              <a:rPr b="1" i="1" lang="en-US" sz="1850"/>
              <a:t>not</a:t>
            </a:r>
            <a:r>
              <a:rPr lang="en-US" sz="1850"/>
              <a:t> type my comments into your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sp>
        <p:nvSpPr>
          <p:cNvPr id="188" name="Google Shape;188;p24"/>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ctr">
              <a:lnSpc>
                <a:spcPct val="120000"/>
              </a:lnSpc>
              <a:spcBef>
                <a:spcPts val="0"/>
              </a:spcBef>
              <a:spcAft>
                <a:spcPts val="0"/>
              </a:spcAft>
              <a:buSzPts val="1800"/>
              <a:buNone/>
            </a:pPr>
            <a:r>
              <a:rPr lang="en-US"/>
              <a:t>It’s Halloween and you’ve got a bowl full of candy.  As each child comes to the door, you hand out one piece of candy (cheapskate) at random.  With the computer simulating this behavior, it will have to be aware of pieces of candy running out.  We’ll use loops to simulate this.</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194" name="Google Shape;194;p25"/>
          <p:cNvPicPr preferRelativeResize="0"/>
          <p:nvPr/>
        </p:nvPicPr>
        <p:blipFill rotWithShape="1">
          <a:blip r:embed="rId3">
            <a:alphaModFix/>
          </a:blip>
          <a:srcRect b="0" l="0" r="0" t="0"/>
          <a:stretch/>
        </p:blipFill>
        <p:spPr>
          <a:xfrm>
            <a:off x="1585231" y="1665513"/>
            <a:ext cx="9021537" cy="42454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00" name="Google Shape;200;p26"/>
          <p:cNvPicPr preferRelativeResize="0"/>
          <p:nvPr/>
        </p:nvPicPr>
        <p:blipFill rotWithShape="1">
          <a:blip r:embed="rId3">
            <a:alphaModFix/>
          </a:blip>
          <a:srcRect b="0" l="0" r="0" t="0"/>
          <a:stretch/>
        </p:blipFill>
        <p:spPr>
          <a:xfrm>
            <a:off x="2108949" y="2177823"/>
            <a:ext cx="7974101" cy="33847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06" name="Google Shape;206;p27"/>
          <p:cNvPicPr preferRelativeResize="0"/>
          <p:nvPr/>
        </p:nvPicPr>
        <p:blipFill rotWithShape="1">
          <a:blip r:embed="rId3">
            <a:alphaModFix/>
          </a:blip>
          <a:srcRect b="0" l="0" r="0" t="0"/>
          <a:stretch/>
        </p:blipFill>
        <p:spPr>
          <a:xfrm>
            <a:off x="1868275" y="1594756"/>
            <a:ext cx="8455450" cy="43270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12" name="Google Shape;212;p28"/>
          <p:cNvPicPr preferRelativeResize="0"/>
          <p:nvPr/>
        </p:nvPicPr>
        <p:blipFill rotWithShape="1">
          <a:blip r:embed="rId3">
            <a:alphaModFix/>
          </a:blip>
          <a:srcRect b="0" l="0" r="0" t="0"/>
          <a:stretch/>
        </p:blipFill>
        <p:spPr>
          <a:xfrm>
            <a:off x="1357207" y="2214562"/>
            <a:ext cx="9477586" cy="3206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18" name="Google Shape;218;p29"/>
          <p:cNvPicPr preferRelativeResize="0"/>
          <p:nvPr/>
        </p:nvPicPr>
        <p:blipFill rotWithShape="1">
          <a:blip r:embed="rId3">
            <a:alphaModFix/>
          </a:blip>
          <a:srcRect b="0" l="0" r="0" t="0"/>
          <a:stretch/>
        </p:blipFill>
        <p:spPr>
          <a:xfrm>
            <a:off x="1360261" y="2377168"/>
            <a:ext cx="9471478" cy="29568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24" name="Google Shape;224;p30"/>
          <p:cNvPicPr preferRelativeResize="0"/>
          <p:nvPr/>
        </p:nvPicPr>
        <p:blipFill rotWithShape="1">
          <a:blip r:embed="rId3">
            <a:alphaModFix/>
          </a:blip>
          <a:srcRect b="0" l="0" r="0" t="0"/>
          <a:stretch/>
        </p:blipFill>
        <p:spPr>
          <a:xfrm>
            <a:off x="1715057" y="1788659"/>
            <a:ext cx="8761886" cy="40896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30" name="Google Shape;230;p31"/>
          <p:cNvPicPr preferRelativeResize="0"/>
          <p:nvPr/>
        </p:nvPicPr>
        <p:blipFill rotWithShape="1">
          <a:blip r:embed="rId3">
            <a:alphaModFix/>
          </a:blip>
          <a:srcRect b="0" l="0" r="0" t="0"/>
          <a:stretch/>
        </p:blipFill>
        <p:spPr>
          <a:xfrm>
            <a:off x="1150607" y="146957"/>
            <a:ext cx="6707701" cy="65640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2336600" y="2752265"/>
            <a:ext cx="7958331" cy="107722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C5E6B8"/>
              </a:buClr>
              <a:buSzPts val="6000"/>
              <a:buFont typeface="Arial"/>
              <a:buNone/>
            </a:pPr>
            <a:r>
              <a:rPr b="1" lang="en-US" sz="6000">
                <a:solidFill>
                  <a:srgbClr val="C5E6B8"/>
                </a:solidFill>
              </a:rPr>
              <a:t>OBJECTIVE</a:t>
            </a:r>
            <a:endParaRPr b="1" sz="3600">
              <a:solidFill>
                <a:srgbClr val="C5E6B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36" name="Google Shape;236;p32"/>
          <p:cNvPicPr preferRelativeResize="0"/>
          <p:nvPr/>
        </p:nvPicPr>
        <p:blipFill rotWithShape="1">
          <a:blip r:embed="rId3">
            <a:alphaModFix/>
          </a:blip>
          <a:srcRect b="0" l="0" r="0" t="0"/>
          <a:stretch/>
        </p:blipFill>
        <p:spPr>
          <a:xfrm>
            <a:off x="2471737" y="1643743"/>
            <a:ext cx="7248525" cy="4572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33"/>
          <p:cNvPicPr preferRelativeResize="0"/>
          <p:nvPr/>
        </p:nvPicPr>
        <p:blipFill rotWithShape="1">
          <a:blip r:embed="rId3">
            <a:alphaModFix/>
          </a:blip>
          <a:srcRect b="0" l="0" r="0" t="0"/>
          <a:stretch/>
        </p:blipFill>
        <p:spPr>
          <a:xfrm>
            <a:off x="2343150" y="633885"/>
            <a:ext cx="7505700" cy="5829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47" name="Google Shape;247;p34"/>
          <p:cNvPicPr preferRelativeResize="0"/>
          <p:nvPr/>
        </p:nvPicPr>
        <p:blipFill rotWithShape="1">
          <a:blip r:embed="rId3">
            <a:alphaModFix/>
          </a:blip>
          <a:srcRect b="0" l="0" r="0" t="0"/>
          <a:stretch/>
        </p:blipFill>
        <p:spPr>
          <a:xfrm>
            <a:off x="2405062" y="1573194"/>
            <a:ext cx="7381875" cy="4476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53" name="Google Shape;253;p35"/>
          <p:cNvPicPr preferRelativeResize="0"/>
          <p:nvPr/>
        </p:nvPicPr>
        <p:blipFill rotWithShape="1">
          <a:blip r:embed="rId3">
            <a:alphaModFix/>
          </a:blip>
          <a:srcRect b="0" l="0" r="0" t="0"/>
          <a:stretch/>
        </p:blipFill>
        <p:spPr>
          <a:xfrm>
            <a:off x="2486025" y="1697019"/>
            <a:ext cx="7219950" cy="4352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59" name="Google Shape;259;p36"/>
          <p:cNvPicPr preferRelativeResize="0"/>
          <p:nvPr/>
        </p:nvPicPr>
        <p:blipFill rotWithShape="1">
          <a:blip r:embed="rId3">
            <a:alphaModFix/>
          </a:blip>
          <a:srcRect b="0" l="0" r="0" t="0"/>
          <a:stretch/>
        </p:blipFill>
        <p:spPr>
          <a:xfrm>
            <a:off x="1543050" y="133350"/>
            <a:ext cx="6210300" cy="6591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Google Shape;264;p37"/>
          <p:cNvPicPr preferRelativeResize="0"/>
          <p:nvPr/>
        </p:nvPicPr>
        <p:blipFill rotWithShape="1">
          <a:blip r:embed="rId3">
            <a:alphaModFix/>
          </a:blip>
          <a:srcRect b="0" l="0" r="0" t="0"/>
          <a:stretch/>
        </p:blipFill>
        <p:spPr>
          <a:xfrm>
            <a:off x="2066925" y="704850"/>
            <a:ext cx="7600950" cy="575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70" name="Google Shape;270;p38"/>
          <p:cNvPicPr preferRelativeResize="0"/>
          <p:nvPr/>
        </p:nvPicPr>
        <p:blipFill rotWithShape="1">
          <a:blip r:embed="rId3">
            <a:alphaModFix/>
          </a:blip>
          <a:srcRect b="0" l="0" r="0" t="0"/>
          <a:stretch/>
        </p:blipFill>
        <p:spPr>
          <a:xfrm>
            <a:off x="2362200" y="1459365"/>
            <a:ext cx="7467600" cy="4962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id="275" name="Google Shape;275;p39"/>
          <p:cNvPicPr preferRelativeResize="0"/>
          <p:nvPr/>
        </p:nvPicPr>
        <p:blipFill rotWithShape="1">
          <a:blip r:embed="rId3">
            <a:alphaModFix/>
          </a:blip>
          <a:srcRect b="0" l="0" r="0" t="0"/>
          <a:stretch/>
        </p:blipFill>
        <p:spPr>
          <a:xfrm>
            <a:off x="2357437" y="627289"/>
            <a:ext cx="7477125" cy="5886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81" name="Google Shape;281;p40"/>
          <p:cNvPicPr preferRelativeResize="0"/>
          <p:nvPr/>
        </p:nvPicPr>
        <p:blipFill rotWithShape="1">
          <a:blip r:embed="rId3">
            <a:alphaModFix/>
          </a:blip>
          <a:srcRect b="0" l="0" r="0" t="0"/>
          <a:stretch/>
        </p:blipFill>
        <p:spPr>
          <a:xfrm>
            <a:off x="1926841" y="1745795"/>
            <a:ext cx="8338318" cy="443728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87" name="Google Shape;287;p41"/>
          <p:cNvPicPr preferRelativeResize="0"/>
          <p:nvPr/>
        </p:nvPicPr>
        <p:blipFill rotWithShape="1">
          <a:blip r:embed="rId3">
            <a:alphaModFix/>
          </a:blip>
          <a:srcRect b="0" l="0" r="0" t="0"/>
          <a:stretch/>
        </p:blipFill>
        <p:spPr>
          <a:xfrm>
            <a:off x="1850300" y="1885285"/>
            <a:ext cx="8491399" cy="3835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5"/>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Objective</a:t>
            </a:r>
            <a:endParaRPr/>
          </a:p>
        </p:txBody>
      </p:sp>
      <p:sp>
        <p:nvSpPr>
          <p:cNvPr id="132" name="Google Shape;132;p15"/>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ctr">
              <a:lnSpc>
                <a:spcPct val="120000"/>
              </a:lnSpc>
              <a:spcBef>
                <a:spcPts val="0"/>
              </a:spcBef>
              <a:spcAft>
                <a:spcPts val="0"/>
              </a:spcAft>
              <a:buSzPts val="2880"/>
              <a:buNone/>
            </a:pPr>
            <a:r>
              <a:rPr b="1" lang="en-US" sz="3200"/>
              <a:t>By the end of this tutorial, you should understand how to write a loop.</a:t>
            </a:r>
            <a:endParaRPr b="1" sz="5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93" name="Google Shape;293;p42"/>
          <p:cNvPicPr preferRelativeResize="0"/>
          <p:nvPr/>
        </p:nvPicPr>
        <p:blipFill rotWithShape="1">
          <a:blip r:embed="rId3">
            <a:alphaModFix/>
          </a:blip>
          <a:srcRect b="0" l="0" r="0" t="0"/>
          <a:stretch/>
        </p:blipFill>
        <p:spPr>
          <a:xfrm>
            <a:off x="2305050" y="1720622"/>
            <a:ext cx="7581900" cy="3895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299" name="Google Shape;299;p43"/>
          <p:cNvPicPr preferRelativeResize="0"/>
          <p:nvPr/>
        </p:nvPicPr>
        <p:blipFill rotWithShape="1">
          <a:blip r:embed="rId3">
            <a:alphaModFix/>
          </a:blip>
          <a:srcRect b="0" l="0" r="0" t="0"/>
          <a:stretch/>
        </p:blipFill>
        <p:spPr>
          <a:xfrm>
            <a:off x="2457450" y="1536926"/>
            <a:ext cx="7277100" cy="4829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305" name="Google Shape;305;p44"/>
          <p:cNvPicPr preferRelativeResize="0"/>
          <p:nvPr/>
        </p:nvPicPr>
        <p:blipFill rotWithShape="1">
          <a:blip r:embed="rId3">
            <a:alphaModFix/>
          </a:blip>
          <a:srcRect b="0" l="0" r="0" t="0"/>
          <a:stretch/>
        </p:blipFill>
        <p:spPr>
          <a:xfrm>
            <a:off x="2788867" y="1346670"/>
            <a:ext cx="6791325" cy="5334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Construction</a:t>
            </a:r>
            <a:endParaRPr/>
          </a:p>
        </p:txBody>
      </p:sp>
      <p:pic>
        <p:nvPicPr>
          <p:cNvPr id="311" name="Google Shape;311;p45"/>
          <p:cNvPicPr preferRelativeResize="0"/>
          <p:nvPr/>
        </p:nvPicPr>
        <p:blipFill rotWithShape="1">
          <a:blip r:embed="rId3">
            <a:alphaModFix/>
          </a:blip>
          <a:srcRect b="0" l="0" r="0" t="0"/>
          <a:stretch/>
        </p:blipFill>
        <p:spPr>
          <a:xfrm>
            <a:off x="2362200" y="1706544"/>
            <a:ext cx="7467600" cy="4343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2336600" y="2752265"/>
            <a:ext cx="7958331" cy="107722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C5E6B8"/>
              </a:buClr>
              <a:buSzPts val="6000"/>
              <a:buFont typeface="Arial"/>
              <a:buNone/>
            </a:pPr>
            <a:r>
              <a:rPr b="1" lang="en-US" sz="6000">
                <a:solidFill>
                  <a:srgbClr val="C5E6B8"/>
                </a:solidFill>
              </a:rPr>
              <a:t>A DEEPER MEANING</a:t>
            </a:r>
            <a:endParaRPr b="1" sz="3600">
              <a:solidFill>
                <a:srgbClr val="C5E6B8"/>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A Deeper Meaning</a:t>
            </a:r>
            <a:endParaRPr/>
          </a:p>
        </p:txBody>
      </p:sp>
      <p:sp>
        <p:nvSpPr>
          <p:cNvPr id="322" name="Google Shape;322;p47"/>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SzPts val="1800"/>
              <a:buNone/>
            </a:pPr>
            <a:r>
              <a:rPr lang="en-US"/>
              <a:t>Let’s consider again, the question, “When do you use a loop?”  We tend to approach things from a very singular perspective. If you’ve been asked to write a program, you want to start writing the program right away.  The truth, however, is that a program is really just the implementation of the solution to a problem.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A Deeper Meaning</a:t>
            </a:r>
            <a:endParaRPr/>
          </a:p>
        </p:txBody>
      </p:sp>
      <p:sp>
        <p:nvSpPr>
          <p:cNvPr id="328" name="Google Shape;328;p48"/>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SzPts val="1800"/>
              <a:buNone/>
            </a:pPr>
            <a:r>
              <a:rPr lang="en-US"/>
              <a:t>Stay with me here.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A Deeper Meaning</a:t>
            </a:r>
            <a:endParaRPr/>
          </a:p>
        </p:txBody>
      </p:sp>
      <p:sp>
        <p:nvSpPr>
          <p:cNvPr id="334" name="Google Shape;334;p49"/>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SzPts val="1800"/>
              <a:buNone/>
            </a:pPr>
            <a:r>
              <a:rPr lang="en-US"/>
              <a:t>A program is the implementation of a solution to a problem.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A Deeper Meaning</a:t>
            </a:r>
            <a:endParaRPr/>
          </a:p>
        </p:txBody>
      </p:sp>
      <p:sp>
        <p:nvSpPr>
          <p:cNvPr id="340" name="Google Shape;340;p50"/>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SzPts val="1800"/>
              <a:buNone/>
            </a:pPr>
            <a:r>
              <a:rPr lang="en-US"/>
              <a:t>There are three very important objects in that statement.  The program. The solution. The problem.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A Deeper Meaning</a:t>
            </a:r>
            <a:endParaRPr/>
          </a:p>
        </p:txBody>
      </p:sp>
      <p:sp>
        <p:nvSpPr>
          <p:cNvPr id="346" name="Google Shape;346;p51"/>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SzPts val="1800"/>
              <a:buNone/>
            </a:pPr>
            <a:r>
              <a:rPr lang="en-US"/>
              <a:t>You’re given the problem going in.  From there, you need to work out the solution.  That’s the step that often gets skipped. Coding is easy if you know what you want to code.  If you haven’t worked out the solution, however, you wind up trying to solve the problem </a:t>
            </a:r>
            <a:r>
              <a:rPr i="1" lang="en-US"/>
              <a:t>through</a:t>
            </a:r>
            <a:r>
              <a:rPr lang="en-US"/>
              <a:t> code, which is difficult and unnatural.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2336600" y="2752265"/>
            <a:ext cx="7958331" cy="107722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C5E6B8"/>
              </a:buClr>
              <a:buSzPts val="6000"/>
              <a:buFont typeface="Arial"/>
              <a:buNone/>
            </a:pPr>
            <a:r>
              <a:rPr b="1" lang="en-US" sz="6000">
                <a:solidFill>
                  <a:srgbClr val="C5E6B8"/>
                </a:solidFill>
              </a:rPr>
              <a:t>TEXTPLANATION</a:t>
            </a:r>
            <a:endParaRPr b="1" sz="3600">
              <a:solidFill>
                <a:srgbClr val="C5E6B8"/>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A Deeper Meaning</a:t>
            </a:r>
            <a:endParaRPr/>
          </a:p>
        </p:txBody>
      </p:sp>
      <p:sp>
        <p:nvSpPr>
          <p:cNvPr id="352" name="Google Shape;352;p52"/>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SzPts val="1800"/>
              <a:buNone/>
            </a:pPr>
            <a:r>
              <a:rPr lang="en-US"/>
              <a:t>Solve the problem first.  Work it out, step by step.  And then code the solution.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A Deeper Meaning</a:t>
            </a:r>
            <a:endParaRPr/>
          </a:p>
        </p:txBody>
      </p:sp>
      <p:sp>
        <p:nvSpPr>
          <p:cNvPr id="358" name="Google Shape;358;p53"/>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SzPts val="1800"/>
              <a:buNone/>
            </a:pPr>
            <a:r>
              <a:rPr lang="en-US"/>
              <a:t>If you do that, you’ll know whether or not you need a loop.  You’ll also know when you need an if conditional, separate functions, which variables you’ll want, what color shirt you want to wear, and how much pizza you need to eat in order to be satisfied.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4"/>
          <p:cNvSpPr txBox="1"/>
          <p:nvPr>
            <p:ph type="title"/>
          </p:nvPr>
        </p:nvSpPr>
        <p:spPr>
          <a:xfrm>
            <a:off x="2336600" y="2752265"/>
            <a:ext cx="7958331" cy="107722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C5E6B8"/>
              </a:buClr>
              <a:buSzPts val="6000"/>
              <a:buFont typeface="Arial"/>
              <a:buNone/>
            </a:pPr>
            <a:r>
              <a:rPr b="1" lang="en-US" sz="6000">
                <a:solidFill>
                  <a:srgbClr val="C5E6B8"/>
                </a:solidFill>
              </a:rPr>
              <a:t>FAQ</a:t>
            </a:r>
            <a:endParaRPr b="1" sz="3600">
              <a:solidFill>
                <a:srgbClr val="C5E6B8"/>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5"/>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FAQ</a:t>
            </a:r>
            <a:endParaRPr/>
          </a:p>
        </p:txBody>
      </p:sp>
      <p:sp>
        <p:nvSpPr>
          <p:cNvPr id="369" name="Google Shape;369;p55"/>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344488" lvl="0" marL="344488" rtl="0" algn="l">
              <a:lnSpc>
                <a:spcPct val="120000"/>
              </a:lnSpc>
              <a:spcBef>
                <a:spcPts val="0"/>
              </a:spcBef>
              <a:spcAft>
                <a:spcPts val="0"/>
              </a:spcAft>
              <a:buSzPts val="1800"/>
              <a:buChar char="▪"/>
            </a:pPr>
            <a:r>
              <a:rPr lang="en-US"/>
              <a:t>When do you use a loop?</a:t>
            </a:r>
            <a:endParaRPr/>
          </a:p>
          <a:p>
            <a:pPr indent="-338138" lvl="1" marL="795338" rtl="0" algn="l">
              <a:lnSpc>
                <a:spcPct val="120000"/>
              </a:lnSpc>
              <a:spcBef>
                <a:spcPts val="1100"/>
              </a:spcBef>
              <a:spcAft>
                <a:spcPts val="0"/>
              </a:spcAft>
              <a:buSzPts val="1620"/>
              <a:buFont typeface="Noto Sans Symbols"/>
              <a:buChar char="❖"/>
            </a:pPr>
            <a:r>
              <a:rPr lang="en-US"/>
              <a:t>When you need one.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FAQ</a:t>
            </a:r>
            <a:endParaRPr/>
          </a:p>
        </p:txBody>
      </p:sp>
      <p:sp>
        <p:nvSpPr>
          <p:cNvPr id="375" name="Google Shape;375;p56"/>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344488" lvl="0" marL="344488" rtl="0" algn="l">
              <a:lnSpc>
                <a:spcPct val="120000"/>
              </a:lnSpc>
              <a:spcBef>
                <a:spcPts val="0"/>
              </a:spcBef>
              <a:spcAft>
                <a:spcPts val="0"/>
              </a:spcAft>
              <a:buSzPts val="1800"/>
              <a:buChar char="▪"/>
            </a:pPr>
            <a:r>
              <a:rPr lang="en-US"/>
              <a:t>What’s the difference between a while loop and a for loop?</a:t>
            </a:r>
            <a:endParaRPr/>
          </a:p>
          <a:p>
            <a:pPr indent="-338138" lvl="1" marL="795338" rtl="0" algn="l">
              <a:lnSpc>
                <a:spcPct val="120000"/>
              </a:lnSpc>
              <a:spcBef>
                <a:spcPts val="1100"/>
              </a:spcBef>
              <a:spcAft>
                <a:spcPts val="0"/>
              </a:spcAft>
              <a:buSzPts val="1620"/>
              <a:buFont typeface="Noto Sans Symbols"/>
              <a:buChar char="❖"/>
            </a:pPr>
            <a:r>
              <a:rPr lang="en-US"/>
              <a:t>Functionally, nothing.  You can do anything with a while loop that you can do with a for loop and vice versa.  For loops, however, are syntactically designed for iterating (fancy word for cycling) through data structures (lists of information).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FAQ</a:t>
            </a:r>
            <a:endParaRPr/>
          </a:p>
        </p:txBody>
      </p:sp>
      <p:sp>
        <p:nvSpPr>
          <p:cNvPr id="381" name="Google Shape;381;p57"/>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344488" lvl="0" marL="344488" rtl="0" algn="l">
              <a:lnSpc>
                <a:spcPct val="120000"/>
              </a:lnSpc>
              <a:spcBef>
                <a:spcPts val="0"/>
              </a:spcBef>
              <a:spcAft>
                <a:spcPts val="0"/>
              </a:spcAft>
              <a:buSzPts val="1800"/>
              <a:buChar char="▪"/>
            </a:pPr>
            <a:r>
              <a:rPr lang="en-US"/>
              <a:t>What’s a for loop?</a:t>
            </a:r>
            <a:endParaRPr/>
          </a:p>
          <a:p>
            <a:pPr indent="-338138" lvl="1" marL="795338" rtl="0" algn="l">
              <a:lnSpc>
                <a:spcPct val="120000"/>
              </a:lnSpc>
              <a:spcBef>
                <a:spcPts val="1100"/>
              </a:spcBef>
              <a:spcAft>
                <a:spcPts val="0"/>
              </a:spcAft>
              <a:buSzPts val="1620"/>
              <a:buFont typeface="Noto Sans Symbols"/>
              <a:buChar char="❖"/>
            </a:pPr>
            <a:r>
              <a:rPr lang="en-US"/>
              <a:t>You’ll find out.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2336600" y="2752265"/>
            <a:ext cx="7958331" cy="107722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C5E6B8"/>
              </a:buClr>
              <a:buSzPts val="6000"/>
              <a:buFont typeface="Arial"/>
              <a:buNone/>
            </a:pPr>
            <a:r>
              <a:rPr b="1" lang="en-US" sz="6000">
                <a:solidFill>
                  <a:srgbClr val="C5E6B8"/>
                </a:solidFill>
              </a:rPr>
              <a:t>ACTIVITY</a:t>
            </a:r>
            <a:endParaRPr b="1" sz="3600">
              <a:solidFill>
                <a:srgbClr val="C5E6B8"/>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9"/>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Crack the Color Code</a:t>
            </a:r>
            <a:endParaRPr/>
          </a:p>
        </p:txBody>
      </p:sp>
      <p:sp>
        <p:nvSpPr>
          <p:cNvPr id="392" name="Google Shape;392;p59"/>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344488" lvl="0" marL="344488" rtl="0" algn="l">
              <a:lnSpc>
                <a:spcPct val="120000"/>
              </a:lnSpc>
              <a:spcBef>
                <a:spcPts val="0"/>
              </a:spcBef>
              <a:spcAft>
                <a:spcPts val="0"/>
              </a:spcAft>
              <a:buSzPts val="1800"/>
              <a:buChar char="▪"/>
            </a:pPr>
            <a:r>
              <a:rPr lang="en-US"/>
              <a:t>Just how long will it take the computer to crack a code?</a:t>
            </a:r>
            <a:endParaRPr/>
          </a:p>
          <a:p>
            <a:pPr indent="-344488" lvl="0" marL="344488" rtl="0" algn="l">
              <a:lnSpc>
                <a:spcPct val="120000"/>
              </a:lnSpc>
              <a:spcBef>
                <a:spcPts val="1600"/>
              </a:spcBef>
              <a:spcAft>
                <a:spcPts val="0"/>
              </a:spcAft>
              <a:buSzPts val="1800"/>
              <a:buChar char="▪"/>
            </a:pPr>
            <a:r>
              <a:rPr lang="en-US"/>
              <a:t>Create 3 variables, red, green, and blue, and assign each a random number between 0 and 255.</a:t>
            </a:r>
            <a:endParaRPr/>
          </a:p>
          <a:p>
            <a:pPr indent="-344488" lvl="0" marL="344488" rtl="0" algn="l">
              <a:lnSpc>
                <a:spcPct val="120000"/>
              </a:lnSpc>
              <a:spcBef>
                <a:spcPts val="1600"/>
              </a:spcBef>
              <a:spcAft>
                <a:spcPts val="0"/>
              </a:spcAft>
              <a:buSzPts val="1800"/>
              <a:buChar char="▪"/>
            </a:pPr>
            <a:r>
              <a:rPr lang="en-US"/>
              <a:t>The computer must try and figure out that color by randomly guessing the red, green, and blue values individually.</a:t>
            </a:r>
            <a:endParaRPr/>
          </a:p>
          <a:p>
            <a:pPr indent="-344488" lvl="0" marL="344488" rtl="0" algn="l">
              <a:lnSpc>
                <a:spcPct val="120000"/>
              </a:lnSpc>
              <a:spcBef>
                <a:spcPts val="1600"/>
              </a:spcBef>
              <a:spcAft>
                <a:spcPts val="0"/>
              </a:spcAft>
              <a:buSzPts val="1800"/>
              <a:buChar char="▪"/>
            </a:pPr>
            <a:r>
              <a:rPr lang="en-US"/>
              <a:t>As it guesses, change the background color of the screen (this is going to change very fast) and log the guesses.</a:t>
            </a:r>
            <a:endParaRPr/>
          </a:p>
          <a:p>
            <a:pPr indent="-344488" lvl="0" marL="344488" rtl="0" algn="l">
              <a:lnSpc>
                <a:spcPct val="120000"/>
              </a:lnSpc>
              <a:spcBef>
                <a:spcPts val="1600"/>
              </a:spcBef>
              <a:spcAft>
                <a:spcPts val="0"/>
              </a:spcAft>
              <a:buSzPts val="1800"/>
              <a:buChar char="▪"/>
            </a:pPr>
            <a:r>
              <a:rPr lang="en-US"/>
              <a:t>Once it has the right color, stop.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Textplanation</a:t>
            </a:r>
            <a:endParaRPr/>
          </a:p>
        </p:txBody>
      </p:sp>
      <p:sp>
        <p:nvSpPr>
          <p:cNvPr id="143" name="Google Shape;143;p17"/>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SzPts val="1800"/>
              <a:buNone/>
            </a:pPr>
            <a:r>
              <a:rPr lang="en-US"/>
              <a:t>One of the most frequently asked questions I get regarding loops is, “When do you use a loop?”  Invariably, my answer is, “When you need one.” This is not me trying to be clever or funny. A loop, just like every other coding tool, is meant to be used when you have a problem that needs it for the 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Textplanation</a:t>
            </a:r>
            <a:endParaRPr/>
          </a:p>
        </p:txBody>
      </p:sp>
      <p:sp>
        <p:nvSpPr>
          <p:cNvPr id="149" name="Google Shape;149;p18"/>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SzPts val="1800"/>
              <a:buNone/>
            </a:pPr>
            <a:r>
              <a:rPr lang="en-US"/>
              <a:t>A loop is a way of repeating the same code over and over again.  Usually, you’re performing a loop until some condition is met. Like, keep looking out the window until the cab gets here.  That’s a good loop. You’re waiting for the cab and you keep going to the window to see if it’s arrived. Once it shows up, you won’t need to look out the window again.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Textplanation</a:t>
            </a:r>
            <a:endParaRPr/>
          </a:p>
        </p:txBody>
      </p:sp>
      <p:sp>
        <p:nvSpPr>
          <p:cNvPr id="155" name="Google Shape;155;p19"/>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SzPts val="1800"/>
              <a:buNone/>
            </a:pPr>
            <a:r>
              <a:rPr lang="en-US"/>
              <a:t>A loop in code works on the same premise, but all of your conditions are set up like...conditionals.  There are a couple of different types of loop syntax, but a while loop is the easiest to learn up front because it’s really just a repeating if.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0"/>
          <p:cNvSpPr/>
          <p:nvPr/>
        </p:nvSpPr>
        <p:spPr>
          <a:xfrm>
            <a:off x="8413999" y="1918686"/>
            <a:ext cx="2570343" cy="3020628"/>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1" name="Google Shape;161;p20"/>
          <p:cNvSpPr/>
          <p:nvPr/>
        </p:nvSpPr>
        <p:spPr>
          <a:xfrm>
            <a:off x="1207657" y="1852628"/>
            <a:ext cx="1873000" cy="3020628"/>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2" name="Google Shape;162;p2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Textplanation</a:t>
            </a:r>
            <a:endParaRPr/>
          </a:p>
        </p:txBody>
      </p:sp>
      <p:sp>
        <p:nvSpPr>
          <p:cNvPr id="163" name="Google Shape;163;p20"/>
          <p:cNvSpPr txBox="1"/>
          <p:nvPr>
            <p:ph idx="1" type="body"/>
          </p:nvPr>
        </p:nvSpPr>
        <p:spPr>
          <a:xfrm>
            <a:off x="1262632" y="1885285"/>
            <a:ext cx="1873000" cy="29206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SzPts val="1800"/>
              <a:buNone/>
            </a:pPr>
            <a:r>
              <a:rPr b="1" lang="en-US">
                <a:solidFill>
                  <a:srgbClr val="0070C0"/>
                </a:solidFill>
                <a:latin typeface="Courier New"/>
                <a:ea typeface="Courier New"/>
                <a:cs typeface="Courier New"/>
                <a:sym typeface="Courier New"/>
              </a:rPr>
              <a:t>x = 0;</a:t>
            </a:r>
            <a:endParaRPr/>
          </a:p>
          <a:p>
            <a:pPr indent="0" lvl="0" marL="0" rtl="0" algn="l">
              <a:lnSpc>
                <a:spcPct val="120000"/>
              </a:lnSpc>
              <a:spcBef>
                <a:spcPts val="1600"/>
              </a:spcBef>
              <a:spcAft>
                <a:spcPts val="0"/>
              </a:spcAft>
              <a:buSzPts val="1800"/>
              <a:buNone/>
            </a:pPr>
            <a:r>
              <a:rPr b="1" lang="en-US">
                <a:solidFill>
                  <a:srgbClr val="0070C0"/>
                </a:solidFill>
                <a:latin typeface="Courier New"/>
                <a:ea typeface="Courier New"/>
                <a:cs typeface="Courier New"/>
                <a:sym typeface="Courier New"/>
              </a:rPr>
              <a:t>if (x &lt; 10)</a:t>
            </a:r>
            <a:endParaRPr/>
          </a:p>
          <a:p>
            <a:pPr indent="0" lvl="0" marL="0" rtl="0" algn="l">
              <a:lnSpc>
                <a:spcPct val="120000"/>
              </a:lnSpc>
              <a:spcBef>
                <a:spcPts val="1600"/>
              </a:spcBef>
              <a:spcAft>
                <a:spcPts val="0"/>
              </a:spcAft>
              <a:buSzPts val="1800"/>
              <a:buNone/>
            </a:pPr>
            <a:r>
              <a:rPr b="1" lang="en-US">
                <a:solidFill>
                  <a:srgbClr val="0070C0"/>
                </a:solidFill>
                <a:latin typeface="Courier New"/>
                <a:ea typeface="Courier New"/>
                <a:cs typeface="Courier New"/>
                <a:sym typeface="Courier New"/>
              </a:rPr>
              <a:t>{</a:t>
            </a:r>
            <a:endParaRPr/>
          </a:p>
          <a:p>
            <a:pPr indent="0" lvl="0" marL="0" rtl="0" algn="l">
              <a:lnSpc>
                <a:spcPct val="120000"/>
              </a:lnSpc>
              <a:spcBef>
                <a:spcPts val="1600"/>
              </a:spcBef>
              <a:spcAft>
                <a:spcPts val="0"/>
              </a:spcAft>
              <a:buSzPts val="1800"/>
              <a:buNone/>
            </a:pPr>
            <a:r>
              <a:rPr b="1" lang="en-US">
                <a:solidFill>
                  <a:srgbClr val="0070C0"/>
                </a:solidFill>
                <a:latin typeface="Courier New"/>
                <a:ea typeface="Courier New"/>
                <a:cs typeface="Courier New"/>
                <a:sym typeface="Courier New"/>
              </a:rPr>
              <a:t>     x++;</a:t>
            </a:r>
            <a:endParaRPr/>
          </a:p>
          <a:p>
            <a:pPr indent="0" lvl="0" marL="0" rtl="0" algn="l">
              <a:lnSpc>
                <a:spcPct val="120000"/>
              </a:lnSpc>
              <a:spcBef>
                <a:spcPts val="1600"/>
              </a:spcBef>
              <a:spcAft>
                <a:spcPts val="0"/>
              </a:spcAft>
              <a:buSzPts val="1800"/>
              <a:buNone/>
            </a:pPr>
            <a:r>
              <a:rPr b="1" lang="en-US">
                <a:solidFill>
                  <a:srgbClr val="0070C0"/>
                </a:solidFill>
                <a:latin typeface="Courier New"/>
                <a:ea typeface="Courier New"/>
                <a:cs typeface="Courier New"/>
                <a:sym typeface="Courier New"/>
              </a:rPr>
              <a:t>}</a:t>
            </a:r>
            <a:endParaRPr/>
          </a:p>
        </p:txBody>
      </p:sp>
      <p:sp>
        <p:nvSpPr>
          <p:cNvPr id="164" name="Google Shape;164;p20"/>
          <p:cNvSpPr txBox="1"/>
          <p:nvPr/>
        </p:nvSpPr>
        <p:spPr>
          <a:xfrm>
            <a:off x="3711027" y="1885285"/>
            <a:ext cx="4289082" cy="29206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accent6"/>
              </a:buClr>
              <a:buSzPts val="2160"/>
              <a:buFont typeface="Noto Sans Symbols"/>
              <a:buNone/>
            </a:pPr>
            <a:r>
              <a:rPr b="0" i="0" lang="en-US" sz="2400" u="none" cap="none" strike="noStrike">
                <a:solidFill>
                  <a:schemeClr val="lt1"/>
                </a:solidFill>
                <a:latin typeface="Arial"/>
                <a:ea typeface="Arial"/>
                <a:cs typeface="Arial"/>
                <a:sym typeface="Arial"/>
              </a:rPr>
              <a:t>The code on the left will take x, which starts at 0, make it 1, and go along on its merry way.  But look at the code on the right.</a:t>
            </a:r>
            <a:endParaRPr/>
          </a:p>
        </p:txBody>
      </p:sp>
      <p:sp>
        <p:nvSpPr>
          <p:cNvPr id="165" name="Google Shape;165;p20"/>
          <p:cNvSpPr txBox="1"/>
          <p:nvPr/>
        </p:nvSpPr>
        <p:spPr>
          <a:xfrm>
            <a:off x="8630479" y="1885285"/>
            <a:ext cx="2353864" cy="29206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accent6"/>
              </a:buClr>
              <a:buSzPts val="1800"/>
              <a:buFont typeface="Noto Sans Symbols"/>
              <a:buNone/>
            </a:pPr>
            <a:r>
              <a:rPr b="1" i="0" lang="en-US" sz="2000" u="none" cap="none" strike="noStrike">
                <a:solidFill>
                  <a:srgbClr val="0070C0"/>
                </a:solidFill>
                <a:latin typeface="Courier New"/>
                <a:ea typeface="Courier New"/>
                <a:cs typeface="Courier New"/>
                <a:sym typeface="Courier New"/>
              </a:rPr>
              <a:t>x = 0;</a:t>
            </a:r>
            <a:endParaRPr/>
          </a:p>
          <a:p>
            <a:pPr indent="0" lvl="0" marL="0" marR="0" rtl="0" algn="l">
              <a:lnSpc>
                <a:spcPct val="120000"/>
              </a:lnSpc>
              <a:spcBef>
                <a:spcPts val="1600"/>
              </a:spcBef>
              <a:spcAft>
                <a:spcPts val="0"/>
              </a:spcAft>
              <a:buClr>
                <a:schemeClr val="accent6"/>
              </a:buClr>
              <a:buSzPts val="1800"/>
              <a:buFont typeface="Noto Sans Symbols"/>
              <a:buNone/>
            </a:pPr>
            <a:r>
              <a:rPr b="1" i="0" lang="en-US" sz="2000" u="none" cap="none" strike="noStrike">
                <a:solidFill>
                  <a:srgbClr val="0070C0"/>
                </a:solidFill>
                <a:latin typeface="Courier New"/>
                <a:ea typeface="Courier New"/>
                <a:cs typeface="Courier New"/>
                <a:sym typeface="Courier New"/>
              </a:rPr>
              <a:t>while (x &lt; 10)</a:t>
            </a:r>
            <a:endParaRPr/>
          </a:p>
          <a:p>
            <a:pPr indent="0" lvl="0" marL="0" marR="0" rtl="0" algn="l">
              <a:lnSpc>
                <a:spcPct val="120000"/>
              </a:lnSpc>
              <a:spcBef>
                <a:spcPts val="1600"/>
              </a:spcBef>
              <a:spcAft>
                <a:spcPts val="0"/>
              </a:spcAft>
              <a:buClr>
                <a:schemeClr val="accent6"/>
              </a:buClr>
              <a:buSzPts val="1800"/>
              <a:buFont typeface="Noto Sans Symbols"/>
              <a:buNone/>
            </a:pPr>
            <a:r>
              <a:rPr b="1" i="0" lang="en-US" sz="2000" u="none" cap="none" strike="noStrike">
                <a:solidFill>
                  <a:srgbClr val="0070C0"/>
                </a:solidFill>
                <a:latin typeface="Courier New"/>
                <a:ea typeface="Courier New"/>
                <a:cs typeface="Courier New"/>
                <a:sym typeface="Courier New"/>
              </a:rPr>
              <a:t>{</a:t>
            </a:r>
            <a:endParaRPr/>
          </a:p>
          <a:p>
            <a:pPr indent="0" lvl="0" marL="0" marR="0" rtl="0" algn="l">
              <a:lnSpc>
                <a:spcPct val="120000"/>
              </a:lnSpc>
              <a:spcBef>
                <a:spcPts val="1600"/>
              </a:spcBef>
              <a:spcAft>
                <a:spcPts val="0"/>
              </a:spcAft>
              <a:buClr>
                <a:schemeClr val="accent6"/>
              </a:buClr>
              <a:buSzPts val="1800"/>
              <a:buFont typeface="Noto Sans Symbols"/>
              <a:buNone/>
            </a:pPr>
            <a:r>
              <a:rPr b="1" i="0" lang="en-US" sz="2000" u="none" cap="none" strike="noStrike">
                <a:solidFill>
                  <a:srgbClr val="0070C0"/>
                </a:solidFill>
                <a:latin typeface="Courier New"/>
                <a:ea typeface="Courier New"/>
                <a:cs typeface="Courier New"/>
                <a:sym typeface="Courier New"/>
              </a:rPr>
              <a:t>     x++;</a:t>
            </a:r>
            <a:endParaRPr/>
          </a:p>
          <a:p>
            <a:pPr indent="0" lvl="0" marL="0" marR="0" rtl="0" algn="l">
              <a:lnSpc>
                <a:spcPct val="120000"/>
              </a:lnSpc>
              <a:spcBef>
                <a:spcPts val="1600"/>
              </a:spcBef>
              <a:spcAft>
                <a:spcPts val="0"/>
              </a:spcAft>
              <a:buClr>
                <a:schemeClr val="accent6"/>
              </a:buClr>
              <a:buSzPts val="1800"/>
              <a:buFont typeface="Noto Sans Symbols"/>
              <a:buNone/>
            </a:pPr>
            <a:r>
              <a:rPr b="1" i="0" lang="en-US" sz="2000" u="none" cap="none" strike="noStrike">
                <a:solidFill>
                  <a:srgbClr val="0070C0"/>
                </a:solidFill>
                <a:latin typeface="Courier New"/>
                <a:ea typeface="Courier New"/>
                <a:cs typeface="Courier New"/>
                <a:sym typeface="Courier New"/>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3400"/>
              <a:buFont typeface="Arial"/>
              <a:buNone/>
            </a:pPr>
            <a:r>
              <a:rPr lang="en-US"/>
              <a:t>Textplanation</a:t>
            </a:r>
            <a:endParaRPr/>
          </a:p>
        </p:txBody>
      </p:sp>
      <p:sp>
        <p:nvSpPr>
          <p:cNvPr id="171" name="Google Shape;171;p21"/>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Autofit/>
          </a:bodyPr>
          <a:lstStyle/>
          <a:p>
            <a:pPr indent="0" lvl="0" marL="0" rtl="0" algn="just">
              <a:lnSpc>
                <a:spcPct val="120000"/>
              </a:lnSpc>
              <a:spcBef>
                <a:spcPts val="0"/>
              </a:spcBef>
              <a:spcAft>
                <a:spcPts val="0"/>
              </a:spcAft>
              <a:buSzPts val="1800"/>
              <a:buNone/>
            </a:pPr>
            <a:r>
              <a:rPr lang="en-US"/>
              <a:t>All I did was swap out the </a:t>
            </a:r>
            <a:r>
              <a:rPr b="1" i="1" lang="en-US"/>
              <a:t>if</a:t>
            </a:r>
            <a:r>
              <a:rPr lang="en-US"/>
              <a:t> for the </a:t>
            </a:r>
            <a:r>
              <a:rPr b="1" i="1" lang="en-US"/>
              <a:t>while</a:t>
            </a:r>
            <a:r>
              <a:rPr lang="en-US"/>
              <a:t>.  But the execution is very different. Instead of adding 1 to x and moving on, it will add 1 to x and head back to check the condition again.  If the condition is still true, which it will be after the first iteration (that’s a fancy word for </a:t>
            </a:r>
            <a:r>
              <a:rPr i="1" lang="en-US"/>
              <a:t>cycle</a:t>
            </a:r>
            <a:r>
              <a:rPr lang="en-US"/>
              <a:t>), it will do it again.  And again and again. It will keep doing it until x is no longer less than 10 (which, in case you’re trying to figure that out, is when x reaches exactly 10).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