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261" r:id="rId19"/>
    <p:sldId id="262" r:id="rId20"/>
    <p:sldId id="263"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276" r:id="rId42"/>
    <p:sldId id="277" r:id="rId43"/>
    <p:sldId id="321" r:id="rId44"/>
    <p:sldId id="322" r:id="rId45"/>
    <p:sldId id="323" r:id="rId46"/>
    <p:sldId id="324" r:id="rId47"/>
    <p:sldId id="325" r:id="rId48"/>
    <p:sldId id="326" r:id="rId49"/>
    <p:sldId id="327" r:id="rId50"/>
    <p:sldId id="328" r:id="rId51"/>
    <p:sldId id="329" r:id="rId52"/>
    <p:sldId id="330" r:id="rId53"/>
    <p:sldId id="331" r:id="rId54"/>
    <p:sldId id="281" r:id="rId55"/>
    <p:sldId id="282" r:id="rId56"/>
    <p:sldId id="332" r:id="rId57"/>
    <p:sldId id="333" r:id="rId58"/>
    <p:sldId id="287" r:id="rId59"/>
    <p:sldId id="288"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9/19/2018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normAutofit fontScale="90000"/>
          </a:bodyPr>
          <a:lstStyle/>
          <a:p>
            <a:r>
              <a:rPr lang="en-US" dirty="0"/>
              <a:t>What Is A Function, Really?</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#14</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Keep thinking.</a:t>
            </a:r>
          </a:p>
        </p:txBody>
      </p:sp>
    </p:spTree>
    <p:extLst>
      <p:ext uri="{BB962C8B-B14F-4D97-AF65-F5344CB8AC3E}">
        <p14:creationId xmlns:p14="http://schemas.microsoft.com/office/powerpoint/2010/main" val="55490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buNone/>
            </a:pPr>
            <a:r>
              <a:rPr lang="en-US" dirty="0"/>
              <a:t>Make an educated guess and have an answer before you move on.</a:t>
            </a:r>
          </a:p>
        </p:txBody>
      </p:sp>
    </p:spTree>
    <p:extLst>
      <p:ext uri="{BB962C8B-B14F-4D97-AF65-F5344CB8AC3E}">
        <p14:creationId xmlns:p14="http://schemas.microsoft.com/office/powerpoint/2010/main" val="212684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No.  Really.</a:t>
            </a:r>
          </a:p>
        </p:txBody>
      </p:sp>
    </p:spTree>
    <p:extLst>
      <p:ext uri="{BB962C8B-B14F-4D97-AF65-F5344CB8AC3E}">
        <p14:creationId xmlns:p14="http://schemas.microsoft.com/office/powerpoint/2010/main" val="2279611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It’s an argument.  An argument holds a value.  That can come in the form of something literal, like “123Hello” or the number 3, or it can come in the form of a variable.  Either way, that value is passing into the function through the call.</a:t>
            </a:r>
          </a:p>
        </p:txBody>
      </p:sp>
    </p:spTree>
    <p:extLst>
      <p:ext uri="{BB962C8B-B14F-4D97-AF65-F5344CB8AC3E}">
        <p14:creationId xmlns:p14="http://schemas.microsoft.com/office/powerpoint/2010/main" val="49502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function needs a way to receive it so that it can work with it.  That’s the parameter. The parameter is always a variable. So, the function call to </a:t>
            </a:r>
            <a:r>
              <a:rPr lang="en-US" dirty="0" err="1"/>
              <a:t>parseInt</a:t>
            </a:r>
            <a:r>
              <a:rPr lang="en-US" dirty="0"/>
              <a:t> passes through a string, which means that the function alert has a parameter set to receive that string.</a:t>
            </a:r>
          </a:p>
        </p:txBody>
      </p:sp>
    </p:spTree>
    <p:extLst>
      <p:ext uri="{BB962C8B-B14F-4D97-AF65-F5344CB8AC3E}">
        <p14:creationId xmlns:p14="http://schemas.microsoft.com/office/powerpoint/2010/main" val="10867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What about the return value?</a:t>
            </a:r>
          </a:p>
        </p:txBody>
      </p:sp>
    </p:spTree>
    <p:extLst>
      <p:ext uri="{BB962C8B-B14F-4D97-AF65-F5344CB8AC3E}">
        <p14:creationId xmlns:p14="http://schemas.microsoft.com/office/powerpoint/2010/main" val="156207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Some functions, like </a:t>
            </a:r>
            <a:r>
              <a:rPr lang="en-US" dirty="0" err="1"/>
              <a:t>parseInt</a:t>
            </a:r>
            <a:r>
              <a:rPr lang="en-US" dirty="0"/>
              <a:t>, are tasked with manufacturing a value.  This is not to be confused with a variable. Though the value can be carried by a variable, the value is what’s important.  Once the function’s job is done and the value has been manufactured, the function </a:t>
            </a:r>
            <a:r>
              <a:rPr lang="en-US" b="1" i="1" dirty="0"/>
              <a:t>returns</a:t>
            </a:r>
            <a:r>
              <a:rPr lang="en-US" dirty="0"/>
              <a:t> that value.</a:t>
            </a:r>
          </a:p>
        </p:txBody>
      </p:sp>
    </p:spTree>
    <p:extLst>
      <p:ext uri="{BB962C8B-B14F-4D97-AF65-F5344CB8AC3E}">
        <p14:creationId xmlns:p14="http://schemas.microsoft.com/office/powerpoint/2010/main" val="161434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If you look at the example:  x = </a:t>
            </a:r>
            <a:r>
              <a:rPr lang="en-US" dirty="0" err="1"/>
              <a:t>parseInt</a:t>
            </a:r>
            <a:r>
              <a:rPr lang="en-US" dirty="0"/>
              <a:t> (“123Hello”); it’s hopefully obvious that the value went into x.</a:t>
            </a:r>
          </a:p>
        </p:txBody>
      </p:sp>
    </p:spTree>
    <p:extLst>
      <p:ext uri="{BB962C8B-B14F-4D97-AF65-F5344CB8AC3E}">
        <p14:creationId xmlns:p14="http://schemas.microsoft.com/office/powerpoint/2010/main" val="1122326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lnSpcReduction="10000"/>
          </a:bodyPr>
          <a:lstStyle/>
          <a:p>
            <a:pPr marL="457200" indent="-457200" fontAlgn="base">
              <a:buFont typeface="+mj-lt"/>
              <a:buAutoNum type="arabicPeriod"/>
            </a:pPr>
            <a:r>
              <a:rPr lang="en-US" dirty="0"/>
              <a:t>Create a folder somewhere on your drive and label it Functions.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B6E30867-34BB-467D-A369-5FBA9E804716}"/>
              </a:ext>
            </a:extLst>
          </p:cNvPr>
          <p:cNvPicPr>
            <a:picLocks noChangeAspect="1"/>
          </p:cNvPicPr>
          <p:nvPr/>
        </p:nvPicPr>
        <p:blipFill>
          <a:blip r:embed="rId2"/>
          <a:stretch>
            <a:fillRect/>
          </a:stretch>
        </p:blipFill>
        <p:spPr>
          <a:xfrm>
            <a:off x="1574811" y="2294163"/>
            <a:ext cx="9231301" cy="3518807"/>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D1DE94A-C438-43DE-B801-9BED5CE7633D}"/>
              </a:ext>
            </a:extLst>
          </p:cNvPr>
          <p:cNvPicPr>
            <a:picLocks noChangeAspect="1"/>
          </p:cNvPicPr>
          <p:nvPr/>
        </p:nvPicPr>
        <p:blipFill>
          <a:blip r:embed="rId2"/>
          <a:stretch>
            <a:fillRect/>
          </a:stretch>
        </p:blipFill>
        <p:spPr>
          <a:xfrm>
            <a:off x="1107786" y="2062162"/>
            <a:ext cx="9976428" cy="3718152"/>
          </a:xfrm>
          <a:prstGeom prst="rect">
            <a:avLst/>
          </a:prstGeom>
        </p:spPr>
      </p:pic>
    </p:spTree>
    <p:extLst>
      <p:ext uri="{BB962C8B-B14F-4D97-AF65-F5344CB8AC3E}">
        <p14:creationId xmlns:p14="http://schemas.microsoft.com/office/powerpoint/2010/main" val="755888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87DF9D9-EAF9-40D2-8CB5-6E1B9BC3DF6E}"/>
              </a:ext>
            </a:extLst>
          </p:cNvPr>
          <p:cNvPicPr>
            <a:picLocks noChangeAspect="1"/>
          </p:cNvPicPr>
          <p:nvPr/>
        </p:nvPicPr>
        <p:blipFill>
          <a:blip r:embed="rId2"/>
          <a:stretch>
            <a:fillRect/>
          </a:stretch>
        </p:blipFill>
        <p:spPr>
          <a:xfrm>
            <a:off x="1166965" y="2666429"/>
            <a:ext cx="9858069" cy="2458116"/>
          </a:xfrm>
          <a:prstGeom prst="rect">
            <a:avLst/>
          </a:prstGeom>
        </p:spPr>
      </p:pic>
    </p:spTree>
    <p:extLst>
      <p:ext uri="{BB962C8B-B14F-4D97-AF65-F5344CB8AC3E}">
        <p14:creationId xmlns:p14="http://schemas.microsoft.com/office/powerpoint/2010/main" val="2552173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1B2E4FC-28A3-4183-B735-7E23FA1F365C}"/>
              </a:ext>
            </a:extLst>
          </p:cNvPr>
          <p:cNvPicPr>
            <a:picLocks noChangeAspect="1"/>
          </p:cNvPicPr>
          <p:nvPr/>
        </p:nvPicPr>
        <p:blipFill>
          <a:blip r:embed="rId2"/>
          <a:stretch>
            <a:fillRect/>
          </a:stretch>
        </p:blipFill>
        <p:spPr>
          <a:xfrm>
            <a:off x="1439819" y="2525928"/>
            <a:ext cx="9312362" cy="2510504"/>
          </a:xfrm>
          <a:prstGeom prst="rect">
            <a:avLst/>
          </a:prstGeom>
        </p:spPr>
      </p:pic>
    </p:spTree>
    <p:extLst>
      <p:ext uri="{BB962C8B-B14F-4D97-AF65-F5344CB8AC3E}">
        <p14:creationId xmlns:p14="http://schemas.microsoft.com/office/powerpoint/2010/main" val="3860071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6986470-C4E9-4F44-9C55-2BA25BC41687}"/>
              </a:ext>
            </a:extLst>
          </p:cNvPr>
          <p:cNvPicPr>
            <a:picLocks noChangeAspect="1"/>
          </p:cNvPicPr>
          <p:nvPr/>
        </p:nvPicPr>
        <p:blipFill>
          <a:blip r:embed="rId2"/>
          <a:stretch>
            <a:fillRect/>
          </a:stretch>
        </p:blipFill>
        <p:spPr>
          <a:xfrm>
            <a:off x="1682334" y="2147887"/>
            <a:ext cx="8827332" cy="3153456"/>
          </a:xfrm>
          <a:prstGeom prst="rect">
            <a:avLst/>
          </a:prstGeom>
        </p:spPr>
      </p:pic>
    </p:spTree>
    <p:extLst>
      <p:ext uri="{BB962C8B-B14F-4D97-AF65-F5344CB8AC3E}">
        <p14:creationId xmlns:p14="http://schemas.microsoft.com/office/powerpoint/2010/main" val="2285284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C3833B2-A93C-4326-B09D-C9B5ED886AAB}"/>
              </a:ext>
            </a:extLst>
          </p:cNvPr>
          <p:cNvPicPr>
            <a:picLocks noChangeAspect="1"/>
          </p:cNvPicPr>
          <p:nvPr/>
        </p:nvPicPr>
        <p:blipFill>
          <a:blip r:embed="rId2"/>
          <a:stretch>
            <a:fillRect/>
          </a:stretch>
        </p:blipFill>
        <p:spPr>
          <a:xfrm>
            <a:off x="2074220" y="2415268"/>
            <a:ext cx="8043560" cy="2711904"/>
          </a:xfrm>
          <a:prstGeom prst="rect">
            <a:avLst/>
          </a:prstGeom>
        </p:spPr>
      </p:pic>
    </p:spTree>
    <p:extLst>
      <p:ext uri="{BB962C8B-B14F-4D97-AF65-F5344CB8AC3E}">
        <p14:creationId xmlns:p14="http://schemas.microsoft.com/office/powerpoint/2010/main" val="1959279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90E456A-E34E-453E-87CB-E0CB79D29A21}"/>
              </a:ext>
            </a:extLst>
          </p:cNvPr>
          <p:cNvPicPr>
            <a:picLocks noChangeAspect="1"/>
          </p:cNvPicPr>
          <p:nvPr/>
        </p:nvPicPr>
        <p:blipFill>
          <a:blip r:embed="rId2"/>
          <a:stretch>
            <a:fillRect/>
          </a:stretch>
        </p:blipFill>
        <p:spPr>
          <a:xfrm>
            <a:off x="1045782" y="2254023"/>
            <a:ext cx="10100435" cy="3112634"/>
          </a:xfrm>
          <a:prstGeom prst="rect">
            <a:avLst/>
          </a:prstGeom>
        </p:spPr>
      </p:pic>
    </p:spTree>
    <p:extLst>
      <p:ext uri="{BB962C8B-B14F-4D97-AF65-F5344CB8AC3E}">
        <p14:creationId xmlns:p14="http://schemas.microsoft.com/office/powerpoint/2010/main" val="353850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6F5A9C2-906B-425A-A2FB-DB64C0873B7E}"/>
              </a:ext>
            </a:extLst>
          </p:cNvPr>
          <p:cNvPicPr>
            <a:picLocks noChangeAspect="1"/>
          </p:cNvPicPr>
          <p:nvPr/>
        </p:nvPicPr>
        <p:blipFill>
          <a:blip r:embed="rId2"/>
          <a:stretch>
            <a:fillRect/>
          </a:stretch>
        </p:blipFill>
        <p:spPr>
          <a:xfrm>
            <a:off x="1539857" y="2289401"/>
            <a:ext cx="9112285" cy="3142570"/>
          </a:xfrm>
          <a:prstGeom prst="rect">
            <a:avLst/>
          </a:prstGeom>
        </p:spPr>
      </p:pic>
    </p:spTree>
    <p:extLst>
      <p:ext uri="{BB962C8B-B14F-4D97-AF65-F5344CB8AC3E}">
        <p14:creationId xmlns:p14="http://schemas.microsoft.com/office/powerpoint/2010/main" val="791198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4272386-7B2D-44A7-847C-2DE03DB7AAFD}"/>
              </a:ext>
            </a:extLst>
          </p:cNvPr>
          <p:cNvPicPr>
            <a:picLocks noChangeAspect="1"/>
          </p:cNvPicPr>
          <p:nvPr/>
        </p:nvPicPr>
        <p:blipFill>
          <a:blip r:embed="rId2"/>
          <a:stretch>
            <a:fillRect/>
          </a:stretch>
        </p:blipFill>
        <p:spPr>
          <a:xfrm>
            <a:off x="1464917" y="2297566"/>
            <a:ext cx="9262165" cy="3167063"/>
          </a:xfrm>
          <a:prstGeom prst="rect">
            <a:avLst/>
          </a:prstGeom>
        </p:spPr>
      </p:pic>
    </p:spTree>
    <p:extLst>
      <p:ext uri="{BB962C8B-B14F-4D97-AF65-F5344CB8AC3E}">
        <p14:creationId xmlns:p14="http://schemas.microsoft.com/office/powerpoint/2010/main" val="163956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B235087-0EA5-4C21-90A1-6A25105457F9}"/>
              </a:ext>
            </a:extLst>
          </p:cNvPr>
          <p:cNvPicPr>
            <a:picLocks noChangeAspect="1"/>
          </p:cNvPicPr>
          <p:nvPr/>
        </p:nvPicPr>
        <p:blipFill>
          <a:blip r:embed="rId2"/>
          <a:stretch>
            <a:fillRect/>
          </a:stretch>
        </p:blipFill>
        <p:spPr>
          <a:xfrm>
            <a:off x="1557933" y="1885285"/>
            <a:ext cx="9076134" cy="3746046"/>
          </a:xfrm>
          <a:prstGeom prst="rect">
            <a:avLst/>
          </a:prstGeom>
        </p:spPr>
      </p:pic>
    </p:spTree>
    <p:extLst>
      <p:ext uri="{BB962C8B-B14F-4D97-AF65-F5344CB8AC3E}">
        <p14:creationId xmlns:p14="http://schemas.microsoft.com/office/powerpoint/2010/main" val="103687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The objective here is for you to understand how a function works.  You already know how to write it and call it, but the purpose of this tutorial is to show you how information can flow through it.</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501BDC0-0DF2-4FEE-8F71-C240244C2EE2}"/>
              </a:ext>
            </a:extLst>
          </p:cNvPr>
          <p:cNvPicPr>
            <a:picLocks noChangeAspect="1"/>
          </p:cNvPicPr>
          <p:nvPr/>
        </p:nvPicPr>
        <p:blipFill>
          <a:blip r:embed="rId2"/>
          <a:stretch>
            <a:fillRect/>
          </a:stretch>
        </p:blipFill>
        <p:spPr>
          <a:xfrm>
            <a:off x="1598071" y="2333625"/>
            <a:ext cx="8995858" cy="2639091"/>
          </a:xfrm>
          <a:prstGeom prst="rect">
            <a:avLst/>
          </a:prstGeom>
        </p:spPr>
      </p:pic>
    </p:spTree>
    <p:extLst>
      <p:ext uri="{BB962C8B-B14F-4D97-AF65-F5344CB8AC3E}">
        <p14:creationId xmlns:p14="http://schemas.microsoft.com/office/powerpoint/2010/main" val="2132164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150CEED-9F25-40D2-A4C3-B347C2E89C08}"/>
              </a:ext>
            </a:extLst>
          </p:cNvPr>
          <p:cNvPicPr>
            <a:picLocks noChangeAspect="1"/>
          </p:cNvPicPr>
          <p:nvPr/>
        </p:nvPicPr>
        <p:blipFill>
          <a:blip r:embed="rId2"/>
          <a:stretch>
            <a:fillRect/>
          </a:stretch>
        </p:blipFill>
        <p:spPr>
          <a:xfrm>
            <a:off x="1254240" y="2539093"/>
            <a:ext cx="9683520" cy="2553366"/>
          </a:xfrm>
          <a:prstGeom prst="rect">
            <a:avLst/>
          </a:prstGeom>
        </p:spPr>
      </p:pic>
    </p:spTree>
    <p:extLst>
      <p:ext uri="{BB962C8B-B14F-4D97-AF65-F5344CB8AC3E}">
        <p14:creationId xmlns:p14="http://schemas.microsoft.com/office/powerpoint/2010/main" val="1167929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BCE0507-90E0-412B-B07A-E70362080A17}"/>
              </a:ext>
            </a:extLst>
          </p:cNvPr>
          <p:cNvPicPr>
            <a:picLocks noChangeAspect="1"/>
          </p:cNvPicPr>
          <p:nvPr/>
        </p:nvPicPr>
        <p:blipFill>
          <a:blip r:embed="rId2"/>
          <a:stretch>
            <a:fillRect/>
          </a:stretch>
        </p:blipFill>
        <p:spPr>
          <a:xfrm>
            <a:off x="1610797" y="2613237"/>
            <a:ext cx="8959342" cy="2359479"/>
          </a:xfrm>
          <a:prstGeom prst="rect">
            <a:avLst/>
          </a:prstGeom>
        </p:spPr>
      </p:pic>
    </p:spTree>
    <p:extLst>
      <p:ext uri="{BB962C8B-B14F-4D97-AF65-F5344CB8AC3E}">
        <p14:creationId xmlns:p14="http://schemas.microsoft.com/office/powerpoint/2010/main" val="1554382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E9631EF-15CC-44CC-BE94-71128E148396}"/>
              </a:ext>
            </a:extLst>
          </p:cNvPr>
          <p:cNvPicPr>
            <a:picLocks noChangeAspect="1"/>
          </p:cNvPicPr>
          <p:nvPr/>
        </p:nvPicPr>
        <p:blipFill>
          <a:blip r:embed="rId2"/>
          <a:stretch>
            <a:fillRect/>
          </a:stretch>
        </p:blipFill>
        <p:spPr>
          <a:xfrm>
            <a:off x="2518682" y="1346670"/>
            <a:ext cx="7524750" cy="5362575"/>
          </a:xfrm>
          <a:prstGeom prst="rect">
            <a:avLst/>
          </a:prstGeom>
        </p:spPr>
      </p:pic>
    </p:spTree>
    <p:extLst>
      <p:ext uri="{BB962C8B-B14F-4D97-AF65-F5344CB8AC3E}">
        <p14:creationId xmlns:p14="http://schemas.microsoft.com/office/powerpoint/2010/main" val="1304230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83DEA9A-CC0F-43BA-BF67-DA121B4A24FE}"/>
              </a:ext>
            </a:extLst>
          </p:cNvPr>
          <p:cNvPicPr>
            <a:picLocks noChangeAspect="1"/>
          </p:cNvPicPr>
          <p:nvPr/>
        </p:nvPicPr>
        <p:blipFill>
          <a:blip r:embed="rId2"/>
          <a:stretch>
            <a:fillRect/>
          </a:stretch>
        </p:blipFill>
        <p:spPr>
          <a:xfrm>
            <a:off x="1669529" y="1977798"/>
            <a:ext cx="8852942" cy="3813402"/>
          </a:xfrm>
          <a:prstGeom prst="rect">
            <a:avLst/>
          </a:prstGeom>
        </p:spPr>
      </p:pic>
    </p:spTree>
    <p:extLst>
      <p:ext uri="{BB962C8B-B14F-4D97-AF65-F5344CB8AC3E}">
        <p14:creationId xmlns:p14="http://schemas.microsoft.com/office/powerpoint/2010/main" val="2297084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815657D-235B-4D2D-AC7B-F9D092A7A8EE}"/>
              </a:ext>
            </a:extLst>
          </p:cNvPr>
          <p:cNvPicPr>
            <a:picLocks noChangeAspect="1"/>
          </p:cNvPicPr>
          <p:nvPr/>
        </p:nvPicPr>
        <p:blipFill>
          <a:blip r:embed="rId2"/>
          <a:stretch>
            <a:fillRect/>
          </a:stretch>
        </p:blipFill>
        <p:spPr>
          <a:xfrm>
            <a:off x="1808169" y="1885285"/>
            <a:ext cx="8575662" cy="3692299"/>
          </a:xfrm>
          <a:prstGeom prst="rect">
            <a:avLst/>
          </a:prstGeom>
        </p:spPr>
      </p:pic>
    </p:spTree>
    <p:extLst>
      <p:ext uri="{BB962C8B-B14F-4D97-AF65-F5344CB8AC3E}">
        <p14:creationId xmlns:p14="http://schemas.microsoft.com/office/powerpoint/2010/main" val="1580210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720259B-4A2A-4C4B-B907-03DA018C3441}"/>
              </a:ext>
            </a:extLst>
          </p:cNvPr>
          <p:cNvPicPr>
            <a:picLocks noChangeAspect="1"/>
          </p:cNvPicPr>
          <p:nvPr/>
        </p:nvPicPr>
        <p:blipFill>
          <a:blip r:embed="rId2"/>
          <a:stretch>
            <a:fillRect/>
          </a:stretch>
        </p:blipFill>
        <p:spPr>
          <a:xfrm>
            <a:off x="1460847" y="2660862"/>
            <a:ext cx="9270306" cy="2311854"/>
          </a:xfrm>
          <a:prstGeom prst="rect">
            <a:avLst/>
          </a:prstGeom>
        </p:spPr>
      </p:pic>
    </p:spTree>
    <p:extLst>
      <p:ext uri="{BB962C8B-B14F-4D97-AF65-F5344CB8AC3E}">
        <p14:creationId xmlns:p14="http://schemas.microsoft.com/office/powerpoint/2010/main" val="2659282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FA10166-9C41-4E0B-8BCA-C4039E072B2C}"/>
              </a:ext>
            </a:extLst>
          </p:cNvPr>
          <p:cNvPicPr>
            <a:picLocks noChangeAspect="1"/>
          </p:cNvPicPr>
          <p:nvPr/>
        </p:nvPicPr>
        <p:blipFill>
          <a:blip r:embed="rId2"/>
          <a:stretch>
            <a:fillRect/>
          </a:stretch>
        </p:blipFill>
        <p:spPr>
          <a:xfrm>
            <a:off x="1751251" y="2251302"/>
            <a:ext cx="8689498" cy="3235099"/>
          </a:xfrm>
          <a:prstGeom prst="rect">
            <a:avLst/>
          </a:prstGeom>
        </p:spPr>
      </p:pic>
    </p:spTree>
    <p:extLst>
      <p:ext uri="{BB962C8B-B14F-4D97-AF65-F5344CB8AC3E}">
        <p14:creationId xmlns:p14="http://schemas.microsoft.com/office/powerpoint/2010/main" val="2691385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8B55ED7-00BD-4C09-8A59-F45EB0E427CA}"/>
              </a:ext>
            </a:extLst>
          </p:cNvPr>
          <p:cNvPicPr>
            <a:picLocks noChangeAspect="1"/>
          </p:cNvPicPr>
          <p:nvPr/>
        </p:nvPicPr>
        <p:blipFill>
          <a:blip r:embed="rId2"/>
          <a:stretch>
            <a:fillRect/>
          </a:stretch>
        </p:blipFill>
        <p:spPr>
          <a:xfrm>
            <a:off x="1293244" y="2514599"/>
            <a:ext cx="9605511" cy="2340429"/>
          </a:xfrm>
          <a:prstGeom prst="rect">
            <a:avLst/>
          </a:prstGeom>
        </p:spPr>
      </p:pic>
    </p:spTree>
    <p:extLst>
      <p:ext uri="{BB962C8B-B14F-4D97-AF65-F5344CB8AC3E}">
        <p14:creationId xmlns:p14="http://schemas.microsoft.com/office/powerpoint/2010/main" val="932314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F9D7037-D5C0-4112-BF7F-B9DDDB9FBA99}"/>
              </a:ext>
            </a:extLst>
          </p:cNvPr>
          <p:cNvPicPr>
            <a:picLocks noChangeAspect="1"/>
          </p:cNvPicPr>
          <p:nvPr/>
        </p:nvPicPr>
        <p:blipFill>
          <a:blip r:embed="rId2"/>
          <a:stretch>
            <a:fillRect/>
          </a:stretch>
        </p:blipFill>
        <p:spPr>
          <a:xfrm>
            <a:off x="2988099" y="2542256"/>
            <a:ext cx="6678497" cy="2485345"/>
          </a:xfrm>
          <a:prstGeom prst="rect">
            <a:avLst/>
          </a:prstGeom>
        </p:spPr>
      </p:pic>
    </p:spTree>
    <p:extLst>
      <p:ext uri="{BB962C8B-B14F-4D97-AF65-F5344CB8AC3E}">
        <p14:creationId xmlns:p14="http://schemas.microsoft.com/office/powerpoint/2010/main" val="29624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324DDC4-C082-4963-B31F-90FB5794C58E}"/>
              </a:ext>
            </a:extLst>
          </p:cNvPr>
          <p:cNvPicPr>
            <a:picLocks noChangeAspect="1"/>
          </p:cNvPicPr>
          <p:nvPr/>
        </p:nvPicPr>
        <p:blipFill>
          <a:blip r:embed="rId2"/>
          <a:stretch>
            <a:fillRect/>
          </a:stretch>
        </p:blipFill>
        <p:spPr>
          <a:xfrm>
            <a:off x="1290643" y="2831646"/>
            <a:ext cx="9610713" cy="2273754"/>
          </a:xfrm>
          <a:prstGeom prst="rect">
            <a:avLst/>
          </a:prstGeom>
        </p:spPr>
      </p:pic>
    </p:spTree>
    <p:extLst>
      <p:ext uri="{BB962C8B-B14F-4D97-AF65-F5344CB8AC3E}">
        <p14:creationId xmlns:p14="http://schemas.microsoft.com/office/powerpoint/2010/main" val="162351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buNone/>
            </a:pPr>
            <a:r>
              <a:rPr lang="en-US" dirty="0"/>
              <a:t>Take a look at these two pieces of code.</a:t>
            </a:r>
          </a:p>
          <a:p>
            <a:pPr marL="0" indent="0">
              <a:buNone/>
            </a:pPr>
            <a:r>
              <a:rPr lang="en-US" dirty="0"/>
              <a:t>	</a:t>
            </a:r>
            <a:r>
              <a:rPr lang="en-US" b="1" dirty="0">
                <a:latin typeface="Courier New" panose="02070309020205020404" pitchFamily="49" charset="0"/>
                <a:cs typeface="Courier New" panose="02070309020205020404" pitchFamily="49" charset="0"/>
              </a:rPr>
              <a:t>x = 15;</a:t>
            </a:r>
          </a:p>
          <a:p>
            <a:pPr marL="0" indent="0">
              <a:buNone/>
            </a:pPr>
            <a:r>
              <a:rPr lang="en-US" b="1" dirty="0">
                <a:latin typeface="Courier New" panose="02070309020205020404" pitchFamily="49" charset="0"/>
                <a:cs typeface="Courier New" panose="02070309020205020404" pitchFamily="49" charset="0"/>
              </a:rPr>
              <a:t>	x = </a:t>
            </a:r>
            <a:r>
              <a:rPr lang="en-US" b="1" dirty="0" err="1">
                <a:latin typeface="Courier New" panose="02070309020205020404" pitchFamily="49" charset="0"/>
                <a:cs typeface="Courier New" panose="02070309020205020404" pitchFamily="49" charset="0"/>
              </a:rPr>
              <a:t>parseInt</a:t>
            </a:r>
            <a:r>
              <a:rPr lang="en-US" b="1" dirty="0">
                <a:latin typeface="Courier New" panose="02070309020205020404" pitchFamily="49" charset="0"/>
                <a:cs typeface="Courier New" panose="02070309020205020404" pitchFamily="49" charset="0"/>
              </a:rPr>
              <a:t> (“123Hello”);</a:t>
            </a:r>
          </a:p>
        </p:txBody>
      </p:sp>
    </p:spTree>
    <p:extLst>
      <p:ext uri="{BB962C8B-B14F-4D97-AF65-F5344CB8AC3E}">
        <p14:creationId xmlns:p14="http://schemas.microsoft.com/office/powerpoint/2010/main" val="643301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Both of these are assignment statements.  If you remember, an assignment statement has an assignment operator (=), a variable on the left, and a value on the right.</a:t>
            </a:r>
          </a:p>
        </p:txBody>
      </p:sp>
    </p:spTree>
    <p:extLst>
      <p:ext uri="{BB962C8B-B14F-4D97-AF65-F5344CB8AC3E}">
        <p14:creationId xmlns:p14="http://schemas.microsoft.com/office/powerpoint/2010/main" val="3724070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buNone/>
            </a:pPr>
            <a:r>
              <a:rPr lang="en-US" dirty="0"/>
              <a:t>The variable is x in both cases.</a:t>
            </a:r>
            <a:br>
              <a:rPr lang="en-US" dirty="0"/>
            </a:br>
            <a:endParaRPr lang="en-US" dirty="0"/>
          </a:p>
        </p:txBody>
      </p:sp>
    </p:spTree>
    <p:extLst>
      <p:ext uri="{BB962C8B-B14F-4D97-AF65-F5344CB8AC3E}">
        <p14:creationId xmlns:p14="http://schemas.microsoft.com/office/powerpoint/2010/main" val="4162014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Zen.</a:t>
            </a:r>
          </a:p>
        </p:txBody>
      </p:sp>
    </p:spTree>
    <p:extLst>
      <p:ext uri="{BB962C8B-B14F-4D97-AF65-F5344CB8AC3E}">
        <p14:creationId xmlns:p14="http://schemas.microsoft.com/office/powerpoint/2010/main" val="1390384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But what about the value?  The first value is 15, right?  What about the second one? In the second one, the value comes from function call.  More to the point, the function call </a:t>
            </a:r>
            <a:r>
              <a:rPr lang="en-US" b="1" i="1" dirty="0"/>
              <a:t>is</a:t>
            </a:r>
            <a:r>
              <a:rPr lang="en-US" dirty="0"/>
              <a:t> the value.</a:t>
            </a:r>
          </a:p>
        </p:txBody>
      </p:sp>
    </p:spTree>
    <p:extLst>
      <p:ext uri="{BB962C8B-B14F-4D97-AF65-F5344CB8AC3E}">
        <p14:creationId xmlns:p14="http://schemas.microsoft.com/office/powerpoint/2010/main" val="3026388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When a function that returns a value is called, the function call </a:t>
            </a:r>
            <a:r>
              <a:rPr lang="en-US" b="1" i="1" dirty="0"/>
              <a:t>becomes</a:t>
            </a:r>
            <a:r>
              <a:rPr lang="en-US" dirty="0"/>
              <a:t> that value.</a:t>
            </a:r>
          </a:p>
        </p:txBody>
      </p:sp>
    </p:spTree>
    <p:extLst>
      <p:ext uri="{BB962C8B-B14F-4D97-AF65-F5344CB8AC3E}">
        <p14:creationId xmlns:p14="http://schemas.microsoft.com/office/powerpoint/2010/main" val="490574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Read that again.</a:t>
            </a:r>
          </a:p>
        </p:txBody>
      </p:sp>
    </p:spTree>
    <p:extLst>
      <p:ext uri="{BB962C8B-B14F-4D97-AF65-F5344CB8AC3E}">
        <p14:creationId xmlns:p14="http://schemas.microsoft.com/office/powerpoint/2010/main" val="1349906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When a function that returns a value is called, the function call </a:t>
            </a:r>
            <a:r>
              <a:rPr lang="en-US" b="1" i="1" dirty="0"/>
              <a:t>becomes</a:t>
            </a:r>
            <a:r>
              <a:rPr lang="en-US" dirty="0"/>
              <a:t> that value.</a:t>
            </a:r>
          </a:p>
        </p:txBody>
      </p:sp>
    </p:spTree>
    <p:extLst>
      <p:ext uri="{BB962C8B-B14F-4D97-AF65-F5344CB8AC3E}">
        <p14:creationId xmlns:p14="http://schemas.microsoft.com/office/powerpoint/2010/main" val="48688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buNone/>
            </a:pPr>
            <a:r>
              <a:rPr lang="en-US" dirty="0"/>
              <a:t>Remember the following words:</a:t>
            </a:r>
          </a:p>
          <a:p>
            <a:pPr fontAlgn="base"/>
            <a:r>
              <a:rPr lang="en-US" dirty="0"/>
              <a:t>Parameter</a:t>
            </a:r>
          </a:p>
          <a:p>
            <a:pPr fontAlgn="base"/>
            <a:r>
              <a:rPr lang="en-US" dirty="0"/>
              <a:t>Argument</a:t>
            </a:r>
          </a:p>
          <a:p>
            <a:pPr fontAlgn="base"/>
            <a:r>
              <a:rPr lang="en-US" dirty="0"/>
              <a:t>Return Value</a:t>
            </a:r>
          </a:p>
        </p:txBody>
      </p:sp>
    </p:spTree>
    <p:extLst>
      <p:ext uri="{BB962C8B-B14F-4D97-AF65-F5344CB8AC3E}">
        <p14:creationId xmlns:p14="http://schemas.microsoft.com/office/powerpoint/2010/main" val="1973553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This is no trifling realization.  Sequencing through functions as tasks is pretty easy, but when you have to start thinking of them as values because of what they return, it opens up a whole new dimension of how and when and where you can actually </a:t>
            </a:r>
            <a:r>
              <a:rPr lang="en-US" i="1" dirty="0"/>
              <a:t>make</a:t>
            </a:r>
            <a:r>
              <a:rPr lang="en-US" dirty="0"/>
              <a:t> function calls.</a:t>
            </a:r>
          </a:p>
        </p:txBody>
      </p:sp>
    </p:spTree>
    <p:extLst>
      <p:ext uri="{BB962C8B-B14F-4D97-AF65-F5344CB8AC3E}">
        <p14:creationId xmlns:p14="http://schemas.microsoft.com/office/powerpoint/2010/main" val="990284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Think about math.  How do you represent a function?</a:t>
            </a:r>
          </a:p>
        </p:txBody>
      </p:sp>
    </p:spTree>
    <p:extLst>
      <p:ext uri="{BB962C8B-B14F-4D97-AF65-F5344CB8AC3E}">
        <p14:creationId xmlns:p14="http://schemas.microsoft.com/office/powerpoint/2010/main" val="2634582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a:xfrm>
            <a:off x="2773599" y="1885284"/>
            <a:ext cx="7796540" cy="4439315"/>
          </a:xfrm>
        </p:spPr>
        <p:txBody>
          <a:bodyPr>
            <a:normAutofit fontScale="77500" lnSpcReduction="20000"/>
          </a:bodyPr>
          <a:lstStyle/>
          <a:p>
            <a:pPr marL="0" indent="0">
              <a:buNone/>
            </a:pPr>
            <a:r>
              <a:rPr lang="en-US" dirty="0"/>
              <a:t>f(x) = x + 2</a:t>
            </a:r>
          </a:p>
          <a:p>
            <a:pPr marL="0" indent="0">
              <a:buNone/>
            </a:pPr>
            <a:r>
              <a:rPr lang="en-US" dirty="0"/>
              <a:t>f(3) = 3 + 2</a:t>
            </a:r>
          </a:p>
          <a:p>
            <a:pPr marL="0" indent="0">
              <a:buNone/>
            </a:pPr>
            <a:r>
              <a:rPr lang="en-US" dirty="0"/>
              <a:t>f(3) = 5</a:t>
            </a:r>
          </a:p>
          <a:p>
            <a:pPr marL="0" indent="0">
              <a:buNone/>
            </a:pPr>
            <a:r>
              <a:rPr lang="en-US" dirty="0"/>
              <a:t>f(x) is a function.</a:t>
            </a:r>
          </a:p>
          <a:p>
            <a:pPr marL="0" indent="0">
              <a:buNone/>
            </a:pPr>
            <a:r>
              <a:rPr lang="en-US" dirty="0"/>
              <a:t>x is the parameter.</a:t>
            </a:r>
          </a:p>
          <a:p>
            <a:pPr marL="0" indent="0">
              <a:buNone/>
            </a:pPr>
            <a:r>
              <a:rPr lang="en-US" dirty="0"/>
              <a:t>3 is the argument.</a:t>
            </a:r>
          </a:p>
          <a:p>
            <a:pPr marL="0" indent="0">
              <a:buNone/>
            </a:pPr>
            <a:r>
              <a:rPr lang="en-US" dirty="0"/>
              <a:t>5 is the return value.</a:t>
            </a:r>
          </a:p>
          <a:p>
            <a:pPr marL="0" indent="0">
              <a:buNone/>
            </a:pPr>
            <a:r>
              <a:rPr lang="en-US" dirty="0"/>
              <a:t>g(x) = x / 2</a:t>
            </a:r>
          </a:p>
          <a:p>
            <a:pPr marL="0" indent="0">
              <a:buNone/>
            </a:pPr>
            <a:r>
              <a:rPr lang="en-US" dirty="0"/>
              <a:t>g(f(3)) = ?</a:t>
            </a:r>
          </a:p>
          <a:p>
            <a:pPr marL="0" indent="0">
              <a:buNone/>
            </a:pPr>
            <a:r>
              <a:rPr lang="en-US" dirty="0"/>
              <a:t>f(3) returns a value (5), which is then passed into g(x), which returns another value.</a:t>
            </a:r>
          </a:p>
          <a:p>
            <a:pPr marL="0" indent="0">
              <a:buNone/>
            </a:pPr>
            <a:endParaRPr lang="en-US" dirty="0"/>
          </a:p>
        </p:txBody>
      </p:sp>
    </p:spTree>
    <p:extLst>
      <p:ext uri="{BB962C8B-B14F-4D97-AF65-F5344CB8AC3E}">
        <p14:creationId xmlns:p14="http://schemas.microsoft.com/office/powerpoint/2010/main" val="11179292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Chew on that for a while.</a:t>
            </a:r>
          </a:p>
        </p:txBody>
      </p:sp>
    </p:spTree>
    <p:extLst>
      <p:ext uri="{BB962C8B-B14F-4D97-AF65-F5344CB8AC3E}">
        <p14:creationId xmlns:p14="http://schemas.microsoft.com/office/powerpoint/2010/main" val="3670034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When do I use a parameter?</a:t>
            </a:r>
          </a:p>
          <a:p>
            <a:pPr lvl="1" fontAlgn="base">
              <a:buFont typeface="Wingdings" panose="05000000000000000000" pitchFamily="2" charset="2"/>
              <a:buChar char="v"/>
            </a:pPr>
            <a:r>
              <a:rPr lang="en-US" dirty="0"/>
              <a:t>When you need one.  Parameters are a good reason to plan out your solution before coding it.  When you sit down to write a function, you need to think about what that function needs to do and what information is necessary to that task.  If there’s any of that information missing, don’t stop to look for it. Create a parameter to receive it. Most of the time, when you go to call that function, you will realize that that information is available.</a:t>
            </a:r>
          </a:p>
        </p:txBody>
      </p:sp>
    </p:spTree>
    <p:extLst>
      <p:ext uri="{BB962C8B-B14F-4D97-AF65-F5344CB8AC3E}">
        <p14:creationId xmlns:p14="http://schemas.microsoft.com/office/powerpoint/2010/main" val="2556095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When do I use a return value?</a:t>
            </a:r>
          </a:p>
          <a:p>
            <a:pPr lvl="1" fontAlgn="base">
              <a:buFont typeface="Wingdings" panose="05000000000000000000" pitchFamily="2" charset="2"/>
              <a:buChar char="v"/>
            </a:pPr>
            <a:r>
              <a:rPr lang="en-US" dirty="0"/>
              <a:t>When you need one.  If your function manufactures a value, your instinct will be to store it in some global variable.  Sometimes that’s okay. The variable may be important to the program as a whole. </a:t>
            </a:r>
            <a:r>
              <a:rPr lang="en-US" b="1" i="1" dirty="0"/>
              <a:t>But, </a:t>
            </a:r>
            <a:r>
              <a:rPr lang="en-US" dirty="0"/>
              <a:t>if that value is important to the moment, just return it.  Wherever the function is being called, that value will be returned and you can use it as necessary.</a:t>
            </a:r>
          </a:p>
        </p:txBody>
      </p:sp>
    </p:spTree>
    <p:extLst>
      <p:ext uri="{BB962C8B-B14F-4D97-AF65-F5344CB8AC3E}">
        <p14:creationId xmlns:p14="http://schemas.microsoft.com/office/powerpoint/2010/main" val="3407257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Why do you keep saying, “when you need one”?</a:t>
            </a:r>
          </a:p>
          <a:p>
            <a:pPr lvl="1" fontAlgn="base">
              <a:buFont typeface="Wingdings" panose="05000000000000000000" pitchFamily="2" charset="2"/>
              <a:buChar char="v"/>
            </a:pPr>
            <a:r>
              <a:rPr lang="en-US" dirty="0"/>
              <a:t>One of the biggest pitfalls of learning program is approaching it incorrectly.  There are no formulae for writing a program. You can’t memorize something you’ve seen and universally fit it into a neat package.  Understand the problem. Design a solution. Code the solution. Use the tools you have when you need them.</a:t>
            </a:r>
          </a:p>
        </p:txBody>
      </p:sp>
    </p:spTree>
    <p:extLst>
      <p:ext uri="{BB962C8B-B14F-4D97-AF65-F5344CB8AC3E}">
        <p14:creationId xmlns:p14="http://schemas.microsoft.com/office/powerpoint/2010/main" val="1985315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a:t>Roll the Dice</a:t>
            </a:r>
            <a:endParaRPr lang="en-US" dirty="0"/>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lnSpcReduction="10000"/>
          </a:bodyPr>
          <a:lstStyle/>
          <a:p>
            <a:r>
              <a:rPr lang="en-US" dirty="0"/>
              <a:t>Using the </a:t>
            </a:r>
            <a:r>
              <a:rPr lang="en-US" dirty="0" err="1"/>
              <a:t>getRandomInteger</a:t>
            </a:r>
            <a:r>
              <a:rPr lang="en-US" dirty="0"/>
              <a:t> function, write a page that rolls the dice.  The user can choose how many times to roll the dice by clicking plus and minus buttons (1, 5, and 10).  When the number of rolls is determined, the user can click the roll dice button and watch as the results go by.</a:t>
            </a:r>
          </a:p>
          <a:p>
            <a:r>
              <a:rPr lang="en-US" dirty="0"/>
              <a:t>The page should keep track of how many of each number was rolled and the average of all of the rolls.  Display this information on the page.</a:t>
            </a:r>
          </a:p>
          <a:p>
            <a:br>
              <a:rPr lang="en-US"/>
            </a:br>
            <a:endParaRPr lang="en-US" dirty="0"/>
          </a:p>
        </p:txBody>
      </p:sp>
    </p:spTree>
    <p:extLst>
      <p:ext uri="{BB962C8B-B14F-4D97-AF65-F5344CB8AC3E}">
        <p14:creationId xmlns:p14="http://schemas.microsoft.com/office/powerpoint/2010/main" val="79081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A couple of tutorials ago, I mentioned how important it was to master information flow.  Information is stored, as values, in variables. It’s the lifeblood of your program. If you want your program to work, the right information has to flow to the right places.  Functions can be the veins and arteries of your program.</a:t>
            </a:r>
          </a:p>
        </p:txBody>
      </p:sp>
    </p:spTree>
    <p:extLst>
      <p:ext uri="{BB962C8B-B14F-4D97-AF65-F5344CB8AC3E}">
        <p14:creationId xmlns:p14="http://schemas.microsoft.com/office/powerpoint/2010/main" val="213818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fontAlgn="base"/>
            <a:r>
              <a:rPr lang="en-US" dirty="0"/>
              <a:t>Parameters are the entrance points for information into your function.</a:t>
            </a:r>
          </a:p>
          <a:p>
            <a:pPr fontAlgn="base"/>
            <a:r>
              <a:rPr lang="en-US" dirty="0"/>
              <a:t>Arguments are the bridges for information between your function call and your function.</a:t>
            </a:r>
          </a:p>
          <a:p>
            <a:pPr fontAlgn="base"/>
            <a:r>
              <a:rPr lang="en-US" dirty="0"/>
              <a:t>Return values are the exit points for information.</a:t>
            </a:r>
          </a:p>
        </p:txBody>
      </p:sp>
    </p:spTree>
    <p:extLst>
      <p:ext uri="{BB962C8B-B14F-4D97-AF65-F5344CB8AC3E}">
        <p14:creationId xmlns:p14="http://schemas.microsoft.com/office/powerpoint/2010/main" val="319093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buNone/>
            </a:pPr>
            <a:r>
              <a:rPr lang="en-US" dirty="0"/>
              <a:t>Let’s start with what we’ve seen.</a:t>
            </a:r>
          </a:p>
          <a:p>
            <a:pPr marL="0" indent="0">
              <a:buNone/>
            </a:pPr>
            <a:r>
              <a:rPr lang="en-US" dirty="0"/>
              <a:t>	</a:t>
            </a:r>
            <a:r>
              <a:rPr lang="en-US" b="1" dirty="0">
                <a:latin typeface="Courier New" panose="02070309020205020404" pitchFamily="49" charset="0"/>
                <a:cs typeface="Courier New" panose="02070309020205020404" pitchFamily="49" charset="0"/>
              </a:rPr>
              <a:t>x = </a:t>
            </a:r>
            <a:r>
              <a:rPr lang="en-US" b="1" dirty="0" err="1">
                <a:latin typeface="Courier New" panose="02070309020205020404" pitchFamily="49" charset="0"/>
                <a:cs typeface="Courier New" panose="02070309020205020404" pitchFamily="49" charset="0"/>
              </a:rPr>
              <a:t>parseInt</a:t>
            </a:r>
            <a:r>
              <a:rPr lang="en-US" b="1" dirty="0">
                <a:latin typeface="Courier New" panose="02070309020205020404" pitchFamily="49" charset="0"/>
                <a:cs typeface="Courier New" panose="02070309020205020404" pitchFamily="49" charset="0"/>
              </a:rPr>
              <a:t> (“123Hello.”);</a:t>
            </a:r>
          </a:p>
          <a:p>
            <a:pPr marL="0" indent="0">
              <a:buNone/>
            </a:pPr>
            <a:r>
              <a:rPr lang="en-US" dirty="0"/>
              <a:t>We know that this is a function call and we know that it’s going to turn “123Hello” into a 123 and store that in x.  Which of those three words from above is the “123Hello”?</a:t>
            </a:r>
          </a:p>
        </p:txBody>
      </p:sp>
    </p:spTree>
    <p:extLst>
      <p:ext uri="{BB962C8B-B14F-4D97-AF65-F5344CB8AC3E}">
        <p14:creationId xmlns:p14="http://schemas.microsoft.com/office/powerpoint/2010/main" val="160937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Think about it.</a:t>
            </a:r>
          </a:p>
        </p:txBody>
      </p:sp>
    </p:spTree>
    <p:extLst>
      <p:ext uri="{BB962C8B-B14F-4D97-AF65-F5344CB8AC3E}">
        <p14:creationId xmlns:p14="http://schemas.microsoft.com/office/powerpoint/2010/main" val="3427184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66</TotalTime>
  <Words>538</Words>
  <Application>Microsoft Office PowerPoint</Application>
  <PresentationFormat>Widescreen</PresentationFormat>
  <Paragraphs>118</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Courier New</vt:lpstr>
      <vt:lpstr>MS Shell Dlg 2</vt:lpstr>
      <vt:lpstr>Wingdings</vt:lpstr>
      <vt:lpstr>Wingdings 3</vt:lpstr>
      <vt:lpstr>Madison</vt:lpstr>
      <vt:lpstr>What Is A Function, Really?</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FAQ</vt:lpstr>
      <vt:lpstr>FAQ</vt:lpstr>
      <vt:lpstr>ACTIVITY</vt:lpstr>
      <vt:lpstr>Roll the Dice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14</cp:revision>
  <dcterms:created xsi:type="dcterms:W3CDTF">2018-06-30T13:23:20Z</dcterms:created>
  <dcterms:modified xsi:type="dcterms:W3CDTF">2018-09-19T12:35:49Z</dcterms:modified>
</cp:coreProperties>
</file>