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3" r:id="rId2"/>
    <p:sldId id="288" r:id="rId3"/>
    <p:sldId id="290" r:id="rId4"/>
    <p:sldId id="267" r:id="rId5"/>
    <p:sldId id="279" r:id="rId6"/>
    <p:sldId id="293" r:id="rId7"/>
    <p:sldId id="295" r:id="rId8"/>
    <p:sldId id="302" r:id="rId9"/>
    <p:sldId id="300" r:id="rId10"/>
    <p:sldId id="303" r:id="rId11"/>
    <p:sldId id="304" r:id="rId12"/>
    <p:sldId id="305" r:id="rId13"/>
    <p:sldId id="307" r:id="rId14"/>
    <p:sldId id="30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C97D8-A5E6-4A04-B5BD-CDC57179F7E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7090F-C607-4F69-AC7A-3D71D8CAA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5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6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6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the sense 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0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the sense 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5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40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40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3366"/>
                </a:solidFill>
                <a:ea typeface="宋体" pitchFamily="2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3366"/>
                </a:solidFill>
                <a:ea typeface="宋体" pitchFamily="2" charset="-122"/>
              </a:endParaRPr>
            </a:p>
          </p:txBody>
        </p:sp>
      </p:grpSp>
      <p:sp>
        <p:nvSpPr>
          <p:cNvPr id="2253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5020F902-2DDD-470C-9B04-074B0F9D833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2011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51AB0-17A0-4EC2-8AB8-18E35655FC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37217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7B6C6-AC90-470A-9B3B-5D6AB3705C3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87535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0" y="762000"/>
            <a:ext cx="7924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B5052-68E9-4006-B719-8394B736C3D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75452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90725"/>
            <a:ext cx="3770313" cy="4181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90725"/>
            <a:ext cx="3770312" cy="4181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19AA-BCEC-450B-9C44-2E2660A74E9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47419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90725"/>
            <a:ext cx="3770313" cy="4181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990725"/>
            <a:ext cx="3770312" cy="2014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157663"/>
            <a:ext cx="3770312" cy="2014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3D970-CFE8-4396-8D4F-70F11C4801C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1681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90725"/>
            <a:ext cx="3770313" cy="2014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38200" y="4157663"/>
            <a:ext cx="3770313" cy="2014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60913" y="1990725"/>
            <a:ext cx="3770312" cy="4181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9BA84-7A6A-4B62-ACFF-C8249BE8247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10534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0725"/>
            <a:ext cx="3770313" cy="4181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13" y="1990725"/>
            <a:ext cx="3770312" cy="4181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3EB73-1837-4F31-A35C-8C9C5F43BF9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6451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19264-6531-4C88-BE5F-E166F0E69C6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61870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FDDC-C1DF-4AE1-A227-62EFE85C448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25031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0725"/>
            <a:ext cx="3770313" cy="4181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90725"/>
            <a:ext cx="3770312" cy="4181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79727-1171-4265-B99F-7B72849125A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1886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B8E37-A618-45C6-A6D0-E02F10669E8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03784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DE30-F311-4DE4-8C3E-3A8122EC9EB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832592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89D1A-6D81-480A-A35C-3B26939D677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86337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BE1CB-29E7-49EE-A76E-56FBA8563F1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51508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D7A8E-9CCD-4D01-80A9-64C3012D4BE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21923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20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3366"/>
                </a:solidFill>
                <a:ea typeface="宋体" pitchFamily="2" charset="-122"/>
              </a:endParaRPr>
            </a:p>
          </p:txBody>
        </p:sp>
        <p:sp>
          <p:nvSpPr>
            <p:cNvPr id="20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66"/>
                </a:solidFill>
              </a:endParaRPr>
            </a:p>
          </p:txBody>
        </p:sp>
      </p:grpSp>
      <p:sp>
        <p:nvSpPr>
          <p:cNvPr id="2051" name="AutoShape 5"/>
          <p:cNvSpPr>
            <a:spLocks noChangeArrowheads="1"/>
          </p:cNvSpPr>
          <p:nvPr/>
        </p:nvSpPr>
        <p:spPr bwMode="auto">
          <a:xfrm>
            <a:off x="609600" y="1600200"/>
            <a:ext cx="7010400" cy="3175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3366"/>
              </a:solidFill>
              <a:ea typeface="宋体" pitchFamily="2" charset="-122"/>
            </a:endParaRPr>
          </a:p>
        </p:txBody>
      </p:sp>
      <p:sp>
        <p:nvSpPr>
          <p:cNvPr id="2052" name="AutoShape 6"/>
          <p:cNvSpPr>
            <a:spLocks noChangeArrowheads="1"/>
          </p:cNvSpPr>
          <p:nvPr/>
        </p:nvSpPr>
        <p:spPr bwMode="auto">
          <a:xfrm flipH="1">
            <a:off x="228600" y="1600200"/>
            <a:ext cx="393700" cy="319088"/>
          </a:xfrm>
          <a:prstGeom prst="flowChartDelay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3366"/>
              </a:solidFill>
              <a:ea typeface="宋体" pitchFamily="2" charset="-122"/>
            </a:endParaRPr>
          </a:p>
        </p:txBody>
      </p:sp>
      <p:sp>
        <p:nvSpPr>
          <p:cNvPr id="2053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8382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90725"/>
            <a:ext cx="76930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383338"/>
            <a:ext cx="213042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246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69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 smtClean="0">
                <a:solidFill>
                  <a:schemeClr val="bg1"/>
                </a:solidFill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ED7DFF-788F-4480-8E05-1B5FB7842E15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58" name="AutoShape 12"/>
          <p:cNvSpPr>
            <a:spLocks noChangeArrowheads="1"/>
          </p:cNvSpPr>
          <p:nvPr/>
        </p:nvSpPr>
        <p:spPr bwMode="auto">
          <a:xfrm>
            <a:off x="7543800" y="1600200"/>
            <a:ext cx="393700" cy="319088"/>
          </a:xfrm>
          <a:prstGeom prst="flowChartDelay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3366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8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48880"/>
            <a:ext cx="7550224" cy="388843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1500"/>
              </a:spcBef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计算思维</a:t>
            </a:r>
            <a:endParaRPr lang="en-US" altLang="zh-CN" sz="4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8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课程二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8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2705"/>
      </p:ext>
    </p:extLst>
  </p:cSld>
  <p:clrMapOvr>
    <a:masterClrMapping/>
  </p:clrMapOvr>
  <p:transition spd="med" advTm="25661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771078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自动控制：以热水淋浴为例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2813" y="2003755"/>
            <a:ext cx="70835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连续控制</a:t>
            </a: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水龙头连续调节水流量：假定冷水龙头的开度是固定的，通过调节热水龙头调节水温。</a:t>
            </a:r>
            <a:endParaRPr lang="en-US" altLang="zh-CN" sz="24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负反馈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温度高，热水小一点；温度低，热水大一点。</a:t>
            </a:r>
            <a:endParaRPr lang="en-US" altLang="zh-CN" sz="24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动态系统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要使反馈工作，要有一个过渡、渐变的过程，要有一定的反应时间。</a:t>
            </a:r>
            <a:endParaRPr lang="en-US" altLang="zh-CN" sz="24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水温调节：最终温度多少（增益），什么时候到最终温度（时间常数）。</a:t>
            </a:r>
            <a:endParaRPr lang="en-US" altLang="zh-CN" sz="24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385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771078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水温调节的控制问题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72813" y="2003755"/>
                <a:ext cx="7083563" cy="3677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lnSpc>
                    <a:spcPct val="12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按比例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控制</a:t>
                </a:r>
                <a:endParaRPr lang="en-US" altLang="zh-CN" sz="2400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2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温度高</a:t>
                </a:r>
                <a:r>
                  <a:rPr lang="en-US" altLang="zh-CN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℃，热水关小</a:t>
                </a:r>
                <a:r>
                  <a:rPr lang="en-US" altLang="zh-CN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1/8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圈；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温度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高</a:t>
                </a:r>
                <a:r>
                  <a:rPr lang="en-US" altLang="zh-CN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℃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，热水关小</a:t>
                </a:r>
                <a:r>
                  <a:rPr lang="en-US" altLang="zh-CN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1/4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圈。</a:t>
                </a:r>
                <a:endParaRPr lang="en-US" altLang="zh-CN" sz="24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2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控制量和控制偏差成比例关系，误差加倍，控制量加倍，</a:t>
                </a:r>
                <a:endParaRPr lang="en-US" altLang="zh-CN" sz="24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2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控制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量</a:t>
                </a:r>
                <a:r>
                  <a:rPr lang="en-US" altLang="zh-CN" sz="2400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比例控制增益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2400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控制偏差</a:t>
                </a:r>
                <a:r>
                  <a:rPr lang="en-US" altLang="zh-CN" sz="2400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𝒆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2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问题：无法保证水温精确到目标温度，存在稳态误差。</a:t>
                </a:r>
                <a:endParaRPr lang="en-US" altLang="zh-CN" sz="24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13" y="2003755"/>
                <a:ext cx="7083563" cy="3677610"/>
              </a:xfrm>
              <a:prstGeom prst="rect">
                <a:avLst/>
              </a:prstGeom>
              <a:blipFill rotWithShape="0">
                <a:blip r:embed="rId2"/>
                <a:stretch>
                  <a:fillRect l="-1291" t="-995" r="-1291" b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872813" y="5782528"/>
            <a:ext cx="7227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请大家结合日常生活经验思考</a:t>
            </a:r>
            <a:r>
              <a:rPr lang="zh-CN" altLang="en-US" sz="2400" b="1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：我们一般</a:t>
            </a:r>
            <a:r>
              <a:rPr lang="zh-CN" altLang="en-US" sz="2400" b="1" i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是怎么调整温度的？</a:t>
            </a:r>
          </a:p>
        </p:txBody>
      </p:sp>
    </p:spTree>
    <p:extLst>
      <p:ext uri="{BB962C8B-B14F-4D97-AF65-F5344CB8AC3E}">
        <p14:creationId xmlns:p14="http://schemas.microsoft.com/office/powerpoint/2010/main" val="12314544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08920"/>
            <a:ext cx="3960440" cy="3660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771078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积分控制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584" y="1916832"/>
            <a:ext cx="7227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对热水龙头做渐进微调</a:t>
            </a:r>
            <a:endParaRPr lang="en-US" altLang="zh-CN" sz="20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只要水温不合适，就一点一点加，直到水温合适</a:t>
            </a: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7584" y="2852936"/>
                <a:ext cx="4248472" cy="3961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定积分基本定理</a:t>
                </a:r>
                <a:endPara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将区间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分割为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个小区间：</a:t>
                </a:r>
                <a:endParaRPr lang="en-US" altLang="zh-CN" sz="20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lnSpc>
                    <a:spcPct val="114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en-US" altLang="zh-CN" sz="2000" dirty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...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...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每个区间长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取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其中一点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，得到矩形面积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0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𝝃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矩形面积之和：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𝝃</m:t>
                                    </m:r>
                                  </m:e>
                                  <m:sub>
                                    <m:r>
                                      <a:rPr lang="en-US" altLang="zh-CN" sz="2000" b="1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altLang="zh-CN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取极限得到准确曲边梯形面积：</a:t>
                </a:r>
                <a:endParaRPr lang="en-US" altLang="zh-CN" sz="20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en-US" altLang="zh-CN" sz="2000" dirty="0" smtClean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0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𝐥𝐢𝐦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altLang="zh-CN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0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sz="2000" b="1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𝝃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altLang="zh-CN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altLang="zh-CN" sz="20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852936"/>
                <a:ext cx="4248472" cy="3961405"/>
              </a:xfrm>
              <a:prstGeom prst="rect">
                <a:avLst/>
              </a:prstGeom>
              <a:blipFill rotWithShape="0">
                <a:blip r:embed="rId3"/>
                <a:stretch>
                  <a:fillRect l="-1578" b="-1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100434" y="6191566"/>
                <a:ext cx="1373005" cy="522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sup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434" y="6191566"/>
                <a:ext cx="1373005" cy="5224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6605132" y="6271361"/>
            <a:ext cx="540060" cy="310414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76885" y="6165342"/>
                <a:ext cx="1486048" cy="574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85" y="6165342"/>
                <a:ext cx="1486048" cy="5749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9637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771078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积分控制思想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2813" y="2003755"/>
            <a:ext cx="3627179" cy="443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物理意义：只要控制偏差不消失就渐进加码，</a:t>
            </a:r>
            <a:endParaRPr lang="en-US" altLang="zh-CN" sz="20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量</a:t>
            </a: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控制偏差在时间上的累积</a:t>
            </a: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成比例，</a:t>
            </a:r>
            <a:endParaRPr lang="en-US" altLang="zh-CN" sz="20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偏差的持续存在是积分控制持续输出的主要动力，</a:t>
            </a:r>
            <a:endParaRPr lang="en-US" altLang="zh-CN" sz="20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当实际值稳定在设定值上，偏差为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，此刻累积偏差维持现状，不会归</a:t>
            </a:r>
            <a:r>
              <a:rPr lang="en-US" altLang="zh-CN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45" y="2132856"/>
            <a:ext cx="4237682" cy="42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8446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771078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从比例积分控制到微分控制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2813" y="2003755"/>
            <a:ext cx="6939547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日常生活经验</a:t>
            </a:r>
            <a:endParaRPr lang="en-US" altLang="zh-CN" sz="20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先估计一下当前水温和目标水温的偏差，</a:t>
            </a:r>
            <a:endParaRPr lang="en-US" altLang="zh-CN" sz="20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比例控制：</a:t>
            </a: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一次调整热水龙头使得水温接近目标水温。</a:t>
            </a:r>
            <a:endParaRPr lang="en-US" altLang="zh-CN" sz="20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积分控制：</a:t>
            </a: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对热水龙头做渐进微调，直到水温合适。</a:t>
            </a:r>
            <a:endParaRPr lang="en-US" altLang="zh-CN" sz="20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还有一种情况，</a:t>
            </a:r>
            <a:endParaRPr lang="en-US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因为天然气压力等原因，热水温度不稳定，</a:t>
            </a:r>
            <a:endParaRPr lang="en-US" altLang="zh-CN" sz="20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需要根据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水温变化的趋势</a:t>
            </a: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抢先调节热水龙头，</a:t>
            </a:r>
            <a:endParaRPr lang="en-US" altLang="zh-CN" sz="20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水温上升太猛，即使当前水温没有到太热的程度，已经可以减一点热水，刹住升温的势头，水温下降太猛同理。</a:t>
            </a:r>
            <a:endParaRPr lang="en-US" altLang="zh-CN" sz="20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25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endParaRPr lang="en-US" altLang="zh-CN" sz="20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1451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771078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微分控制思想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72554" y="4365104"/>
                <a:ext cx="7460243" cy="2165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微分控制规律</a:t>
                </a:r>
                <a:endParaRPr lang="en-US" altLang="zh-CN" sz="2000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5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根据水温变化率和变化方向而不是当前实际值来决定控制量。</a:t>
                </a:r>
                <a:endParaRPr lang="en-US" altLang="zh-CN" sz="20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5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研究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变化的趋势：</a:t>
                </a:r>
                <a:r>
                  <a:rPr lang="zh-CN" altLang="en-US" sz="2000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预测性反应</a:t>
                </a:r>
                <a:endParaRPr lang="en-US" altLang="zh-CN" sz="2000" b="1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5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控制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量与实际值的变化率成正比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000" b="1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4" y="4365104"/>
                <a:ext cx="7460243" cy="2165145"/>
              </a:xfrm>
              <a:prstGeom prst="rect">
                <a:avLst/>
              </a:prstGeom>
              <a:blipFill rotWithShape="0"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72554" y="1916832"/>
                <a:ext cx="4131494" cy="218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微分</a:t>
                </a:r>
                <a:endPara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5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解决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直与曲的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矛盾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微小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局部用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直线去近似替代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曲线</a:t>
                </a:r>
                <a:endParaRPr lang="en-US" altLang="zh-CN" sz="20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5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0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CN" sz="20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CN" sz="20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altLang="zh-CN" sz="2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000" b="1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l-GR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𝚫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l-GR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𝚫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l-GR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𝚫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20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4" y="1916832"/>
                <a:ext cx="4131494" cy="2185919"/>
              </a:xfrm>
              <a:prstGeom prst="rect">
                <a:avLst/>
              </a:prstGeom>
              <a:blipFill rotWithShape="0">
                <a:blip r:embed="rId3"/>
                <a:stretch>
                  <a:fillRect l="-1475" r="-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060848"/>
            <a:ext cx="365457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9252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771078"/>
            <a:ext cx="7986464" cy="838200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控制器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72554" y="1916832"/>
                <a:ext cx="5931694" cy="1146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2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比例积分微分控制</a:t>
                </a:r>
                <a:endParaRPr lang="en-US" altLang="zh-CN" sz="2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CN" sz="2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𝒆</m:t>
                    </m:r>
                    <m:d>
                      <m:d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  <m:e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  <m:r>
                      <a:rPr lang="en-US" altLang="zh-CN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f>
                      <m:f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d>
                          <m:dPr>
                            <m:ctrl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endParaRPr lang="en-US" altLang="zh-CN" sz="22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4" y="1916832"/>
                <a:ext cx="5931694" cy="1146211"/>
              </a:xfrm>
              <a:prstGeom prst="rect">
                <a:avLst/>
              </a:prstGeom>
              <a:blipFill rotWithShape="0">
                <a:blip r:embed="rId2"/>
                <a:stretch>
                  <a:fillRect l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72554" y="3082443"/>
            <a:ext cx="7875910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用数学定理精确刻画控制行为</a:t>
            </a:r>
            <a:endParaRPr lang="en-US" altLang="zh-CN" sz="2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3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无论哪种控制，控制量大小随偏差大小变化，偏差减小，控制作用也相应减小。</a:t>
            </a:r>
            <a:endParaRPr lang="en-US" altLang="zh-CN" sz="22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3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比例</a:t>
            </a:r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积分控制：比例参数适中，承担主要控制作用；积分参数适度迟缓，消除余差。</a:t>
            </a:r>
            <a:endParaRPr lang="en-US" altLang="zh-CN" sz="22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3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当变化趋势不太明显时，微分控制存在用力过猛的危险。预测性控制定性容易、定量困难。</a:t>
            </a:r>
            <a:endParaRPr lang="en-US" altLang="zh-CN" sz="22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3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每一</a:t>
            </a:r>
            <a:r>
              <a:rPr lang="zh-CN" altLang="en-US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项控制量过大时，存在系统稳定性问题（能量增大）。</a:t>
            </a:r>
            <a:endParaRPr lang="en-US" altLang="zh-CN" sz="2200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422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771078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从条件概率到贝叶斯公式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72554" y="2038827"/>
                <a:ext cx="7083822" cy="1594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eaLnBrk="0" fontAlgn="base" hangingPunct="0">
                  <a:lnSpc>
                    <a:spcPct val="13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样本空间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内含有两个独立事件</a:t>
                </a:r>
                <a:r>
                  <a:rPr lang="en-US" altLang="zh-CN" sz="20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，事件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发生时事件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发生的概率称为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条件概率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zh-CN" sz="2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𝑨𝑩</m:t>
                            </m:r>
                          </m:e>
                        </m:d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000" b="1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lnSpc>
                    <a:spcPct val="13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en-US" altLang="zh-CN" sz="2000" b="0" dirty="0" smtClean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：条件概率，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同时发生的概率</a:t>
                </a:r>
                <a:endParaRPr lang="en-US" altLang="zh-CN" sz="20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4" y="2038827"/>
                <a:ext cx="7083822" cy="1594091"/>
              </a:xfrm>
              <a:prstGeom prst="rect">
                <a:avLst/>
              </a:prstGeom>
              <a:blipFill rotWithShape="0">
                <a:blip r:embed="rId2"/>
                <a:stretch>
                  <a:fillRect l="-258" b="-3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67998" y="3815643"/>
                <a:ext cx="6939806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eaLnBrk="0" fontAlgn="base" hangingPunct="0">
                  <a:lnSpc>
                    <a:spcPct val="13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样本空间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Ω</m:t>
                    </m:r>
                    <m:r>
                      <a:rPr lang="el-GR" altLang="zh-CN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是一个划分，</a:t>
                </a:r>
                <a:r>
                  <a:rPr lang="en-US" altLang="zh-CN" sz="20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是一个事件，则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全概率公式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可定义为：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2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98" y="3815643"/>
                <a:ext cx="6939806" cy="932563"/>
              </a:xfrm>
              <a:prstGeom prst="rect">
                <a:avLst/>
              </a:prstGeom>
              <a:blipFill rotWithShape="0">
                <a:blip r:embed="rId3"/>
                <a:stretch>
                  <a:fillRect l="-263" t="-654" r="-615" b="-73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72554" y="4930932"/>
                <a:ext cx="6935250" cy="1608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eaLnBrk="0" fontAlgn="base" hangingPunct="0">
                  <a:lnSpc>
                    <a:spcPct val="13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样本空间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Ω</m:t>
                    </m:r>
                    <m:r>
                      <a:rPr lang="el-GR" altLang="zh-CN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是一个划分，</a:t>
                </a:r>
                <a:r>
                  <a:rPr lang="en-US" altLang="zh-CN" sz="2000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是一个事件，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贝叶斯公式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可定义为：</a:t>
                </a:r>
                <a:endParaRPr lang="en-US" altLang="zh-CN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lnSpc>
                    <a:spcPct val="13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en-US" altLang="zh-CN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altLang="zh-CN" sz="2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2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4" y="4930932"/>
                <a:ext cx="6935250" cy="1608389"/>
              </a:xfrm>
              <a:prstGeom prst="rect">
                <a:avLst/>
              </a:prstGeom>
              <a:blipFill rotWithShape="0">
                <a:blip r:embed="rId4"/>
                <a:stretch>
                  <a:fillRect l="-264" r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645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771078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贝叶斯定理在疾病检测中的应用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944796"/>
            <a:ext cx="7056784" cy="4542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假阳性和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阴性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阳性，根据检测结果显示有病，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但是实际没有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得病。假阴性正好相反，有病但是检测结果正常。 </a:t>
            </a:r>
            <a:endParaRPr lang="en-US" altLang="zh-CN" sz="2000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假阳性：绝症和重症的假阳性给人以极大的心理负担。</a:t>
            </a:r>
            <a:endParaRPr lang="en-US" altLang="zh-CN" sz="2000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假阴性：耽误治疗，小病拖成大病。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假设某种疾病的发病率是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0.001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，假设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检测准确率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99%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，误测可以忽略不计吗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疾病：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人有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个人会得病。</a:t>
            </a:r>
            <a:endParaRPr lang="en-US" altLang="zh-CN" sz="2000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在患者确实得病的情况下，它有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99%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的可能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呈现阳性。在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患者没有得病的情况下，它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1%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的可能呈现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阳性。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0598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86464" cy="83820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病人检验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结果为阳性</a:t>
            </a:r>
            <a:r>
              <a:rPr lang="zh-CN" altLang="en-US" sz="2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，确实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得病的概率有多大？ 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27584" y="1944796"/>
                <a:ext cx="7056784" cy="477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lnSpc>
                    <a:spcPct val="114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问题描述</a:t>
                </a:r>
                <a:endPara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en-US" altLang="zh-CN" sz="20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：病人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确实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得病；事件</a:t>
                </a:r>
                <a:r>
                  <a:rPr lang="en-US" altLang="zh-CN" sz="20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：检验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结果为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阳性。</a:t>
                </a:r>
                <a:endParaRPr lang="zh-CN" alt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：病人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的检验结果为阳性，他确实得病的概率。 </a:t>
                </a:r>
                <a:endParaRPr lang="en-US" altLang="zh-CN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0.001</m:t>
                    </m:r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：发病率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0.001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=0.99</m:t>
                    </m:r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：得病呈阳性。</a:t>
                </a:r>
                <a:endParaRPr lang="en-US" altLang="zh-CN" sz="2000" dirty="0" smtClean="0">
                  <a:solidFill>
                    <a:srgbClr val="00206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e>
                        <m:bar>
                          <m:barPr>
                            <m:pos m:val="top"/>
                            <m:ctrlP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：不得病呈阳性，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lnSpc>
                    <a:spcPct val="114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贝叶斯公式</a:t>
                </a:r>
                <a:endPara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3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e>
                        <m:bar>
                          <m:barPr>
                            <m:pos m:val="top"/>
                            <m:ctrlP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=0.</m:t>
                    </m:r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01098</m:t>
                    </m:r>
                  </m:oMath>
                </a14:m>
                <a:endParaRPr lang="en-US" altLang="zh-CN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3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altLang="zh-CN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=0.0902</m:t>
                    </m:r>
                  </m:oMath>
                </a14:m>
                <a:endParaRPr lang="en-US" altLang="zh-CN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3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病人的检验结果为阳性，他确实得病的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概率是</a:t>
                </a:r>
                <a:r>
                  <a:rPr lang="en-US" altLang="zh-CN" sz="20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9%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左右。</a:t>
                </a:r>
                <a:endParaRPr lang="zh-CN" alt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44796"/>
                <a:ext cx="7056784" cy="4775859"/>
              </a:xfrm>
              <a:prstGeom prst="rect">
                <a:avLst/>
              </a:prstGeom>
              <a:blipFill rotWithShape="0">
                <a:blip r:embed="rId2"/>
                <a:stretch>
                  <a:fillRect l="-951" t="-639" b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84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Paradigm Shift</a:t>
            </a:r>
            <a:endParaRPr lang="zh-CN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99592" y="2129051"/>
            <a:ext cx="2363588" cy="60958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Theory</a:t>
            </a:r>
            <a:endParaRPr lang="zh-CN" altLang="en-US" sz="1600" b="1" dirty="0"/>
          </a:p>
        </p:txBody>
      </p:sp>
      <p:sp>
        <p:nvSpPr>
          <p:cNvPr id="6" name="圆角矩形 5"/>
          <p:cNvSpPr/>
          <p:nvPr/>
        </p:nvSpPr>
        <p:spPr>
          <a:xfrm>
            <a:off x="899592" y="3070664"/>
            <a:ext cx="2363588" cy="6137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Experimentation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895301" y="3996955"/>
            <a:ext cx="2367880" cy="6137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Computer Simulation</a:t>
            </a:r>
            <a:endParaRPr lang="zh-CN" altLang="en-US" sz="1600" b="1" dirty="0"/>
          </a:p>
        </p:txBody>
      </p:sp>
      <p:sp>
        <p:nvSpPr>
          <p:cNvPr id="8" name="圆角矩形 7"/>
          <p:cNvSpPr/>
          <p:nvPr/>
        </p:nvSpPr>
        <p:spPr>
          <a:xfrm>
            <a:off x="895300" y="4942706"/>
            <a:ext cx="2367880" cy="6137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Data Analytics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895300" y="5868998"/>
            <a:ext cx="2367880" cy="616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Theory-Guided Data Science</a:t>
            </a:r>
            <a:endParaRPr lang="zh-CN" altLang="en-US" sz="16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430216" y="211067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Existence/Uniqueness of a solution:</a:t>
            </a:r>
          </a:p>
          <a:p>
            <a:r>
              <a:rPr lang="en-US" altLang="zh-CN" dirty="0" smtClean="0"/>
              <a:t>Necessary/Sufficient conditions for Local Extreme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430216" y="3038058"/>
            <a:ext cx="416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Scientific discovery from Renaissance through the age of Enlightenment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30216" y="3980652"/>
            <a:ext cx="3590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Model-based optimization using Statistic/Computing power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30216" y="4926403"/>
            <a:ext cx="4742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Shift from providing simple analysis tools to full-fledged knowledge discovery frameworks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30216" y="5853783"/>
            <a:ext cx="4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Machine learning to distill data science models that automatically extract relationships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5" idx="2"/>
            <a:endCxn id="6" idx="0"/>
          </p:cNvCxnSpPr>
          <p:nvPr/>
        </p:nvCxnSpPr>
        <p:spPr>
          <a:xfrm>
            <a:off x="2081386" y="2738638"/>
            <a:ext cx="0" cy="3320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2"/>
            <a:endCxn id="7" idx="0"/>
          </p:cNvCxnSpPr>
          <p:nvPr/>
        </p:nvCxnSpPr>
        <p:spPr>
          <a:xfrm flipH="1">
            <a:off x="2079241" y="3684389"/>
            <a:ext cx="2145" cy="3125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7" idx="2"/>
            <a:endCxn id="8" idx="0"/>
          </p:cNvCxnSpPr>
          <p:nvPr/>
        </p:nvCxnSpPr>
        <p:spPr>
          <a:xfrm flipH="1">
            <a:off x="2079240" y="4610681"/>
            <a:ext cx="1" cy="3320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8" idx="2"/>
            <a:endCxn id="9" idx="0"/>
          </p:cNvCxnSpPr>
          <p:nvPr/>
        </p:nvCxnSpPr>
        <p:spPr>
          <a:xfrm>
            <a:off x="2079240" y="5556432"/>
            <a:ext cx="0" cy="3125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22052"/>
      </p:ext>
    </p:extLst>
  </p:cSld>
  <p:clrMapOvr>
    <a:masterClrMapping/>
  </p:clrMapOvr>
  <p:transition spd="med" advTm="146331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总结：神奇的贝叶斯公式 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27584" y="2003717"/>
                <a:ext cx="7056784" cy="4233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lnSpc>
                    <a:spcPct val="114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先验概率的决定性：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)=0.001</m:t>
                    </m:r>
                  </m:oMath>
                </a14:m>
                <a:r>
                  <a:rPr lang="zh-CN" alt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发病率</a:t>
                </a:r>
                <a:r>
                  <a:rPr lang="en-US" altLang="zh-CN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0.001</a:t>
                </a:r>
                <a:r>
                  <a:rPr lang="zh-CN" alt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设备准确的重要性：</a:t>
                </a:r>
                <a:r>
                  <a:rPr lang="en-US" altLang="zh-CN" sz="2200" dirty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=0.99</m:t>
                    </m:r>
                    <m:r>
                      <a:rPr lang="zh-CN" altLang="en-US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准确率</a:t>
                </a:r>
                <a:r>
                  <a:rPr lang="en-US" altLang="zh-CN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0.99</a:t>
                </a:r>
                <a:r>
                  <a:rPr lang="zh-CN" alt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lnSpc>
                    <a:spcPct val="13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启发</a:t>
                </a:r>
                <a:endParaRPr lang="en-US" altLang="zh-CN" sz="2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不论</a:t>
                </a:r>
                <a:r>
                  <a:rPr lang="zh-CN" alt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测量准确率有多高，因为正常人的数目远大于实际的患者，所以误测造成的干扰就非常大了。 </a:t>
                </a: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根据贝叶斯定理，我们知道提高先验概率，可以有效的提高后验概率。 </a:t>
                </a:r>
                <a:endParaRPr lang="en-US" altLang="zh-CN" sz="22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锁定高度可疑人群，再独立重复检测一</a:t>
                </a:r>
                <a:r>
                  <a:rPr lang="zh-CN" alt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次。</a:t>
                </a:r>
                <a:endParaRPr lang="zh-CN" alt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03717"/>
                <a:ext cx="7056784" cy="4233595"/>
              </a:xfrm>
              <a:prstGeom prst="rect">
                <a:avLst/>
              </a:prstGeom>
              <a:blipFill rotWithShape="0">
                <a:blip r:embed="rId2"/>
                <a:stretch>
                  <a:fillRect l="-1124" b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2744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从贝叶斯公式到贝叶斯决策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27584" y="2003717"/>
                <a:ext cx="7056784" cy="3672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最优贝叶斯决策规则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根据后验概率做出分类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决策，最小化决策失误，</a:t>
                </a:r>
                <a:endParaRPr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例如，观察到一个状态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属于第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一类的概率，</a:t>
                </a:r>
                <a:r>
                  <a:rPr lang="en-US" altLang="zh-CN" sz="2400" dirty="0" smtClean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属于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第二类的概率。</a:t>
                </a:r>
                <a:endParaRPr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：</m:t>
                    </m:r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分入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第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一类，</a:t>
                </a:r>
                <a:endParaRPr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en-US" altLang="zh-CN" sz="2400" dirty="0" smtClean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：</m:t>
                    </m:r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分入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第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二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类。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03717"/>
                <a:ext cx="7056784" cy="3672800"/>
              </a:xfrm>
              <a:prstGeom prst="rect">
                <a:avLst/>
              </a:prstGeom>
              <a:blipFill rotWithShape="0">
                <a:blip r:embed="rId2"/>
                <a:stretch>
                  <a:fillRect l="-1383" b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9297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从贝叶斯决策到朴素贝叶斯分类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988840"/>
            <a:ext cx="7056784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朴素（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naive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）：之所以朴素是因为它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特征属性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是相互独立的，因此对实际情况有所约束，如果属性之间存在关联，分类准确率会降低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861048"/>
            <a:ext cx="791755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银行贷款分析问题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目标：判断贷款申请人是否具有还款能力</a:t>
            </a:r>
            <a:endParaRPr lang="en-US" altLang="zh-CN" sz="2400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分类结果（二分类）：能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</a:t>
            </a:r>
            <a:endParaRPr lang="en-US" altLang="zh-CN" sz="2400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特征属性：工作岗位、工资收入、生活习惯、消费习惯</a:t>
            </a:r>
            <a:endParaRPr lang="en-US" altLang="zh-CN" sz="2400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样本：贷款人还款情况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959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样本信息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2013820"/>
            <a:ext cx="7056784" cy="41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特征属性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00624"/>
              </p:ext>
            </p:extLst>
          </p:nvPr>
        </p:nvGraphicFramePr>
        <p:xfrm>
          <a:off x="968388" y="2439202"/>
          <a:ext cx="770485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288"/>
                <a:gridCol w="2164168"/>
                <a:gridCol w="1716409"/>
                <a:gridCol w="188399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工作岗位</a:t>
                      </a:r>
                      <a:endParaRPr lang="zh-CN" altLang="en-US" sz="20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工资收入</a:t>
                      </a:r>
                      <a:endParaRPr lang="zh-CN" altLang="en-US" sz="20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生活习惯</a:t>
                      </a:r>
                      <a:endParaRPr lang="zh-CN" altLang="en-US" sz="20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消费习惯</a:t>
                      </a:r>
                      <a:endParaRPr lang="zh-CN" altLang="en-US" sz="20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非常稳定（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&lt;5000 (0.6)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早睡早起 </a:t>
                      </a:r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(0.3)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10000(0.1)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比较稳定（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0.6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5000-10000 (0.2)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晚睡早起 </a:t>
                      </a:r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(0.4)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5000-10000(0.2)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基本稳定（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10000-20000 (0.1)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晚睡晚起 </a:t>
                      </a:r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(0.2)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无以上行为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(0.7)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不稳定（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&gt;20000 (0.1)</a:t>
                      </a:r>
                      <a:endParaRPr lang="zh-CN" altLang="en-US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早睡晚起 </a:t>
                      </a:r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40970"/>
              </p:ext>
            </p:extLst>
          </p:nvPr>
        </p:nvGraphicFramePr>
        <p:xfrm>
          <a:off x="968513" y="4869160"/>
          <a:ext cx="7258148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691"/>
                <a:gridCol w="1224136"/>
                <a:gridCol w="1459897"/>
                <a:gridCol w="1224136"/>
                <a:gridCol w="1368152"/>
                <a:gridCol w="1224136"/>
              </a:tblGrid>
              <a:tr h="1407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序号</a:t>
                      </a:r>
                      <a:endParaRPr lang="zh-CN" altLang="en-US" sz="20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工作岗位</a:t>
                      </a:r>
                      <a:endParaRPr lang="zh-CN" altLang="en-US" sz="20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工资收入</a:t>
                      </a:r>
                      <a:endParaRPr lang="zh-CN" altLang="en-US" sz="20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生活习惯</a:t>
                      </a:r>
                      <a:endParaRPr lang="zh-CN" altLang="en-US" sz="20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消费习惯</a:t>
                      </a:r>
                      <a:endParaRPr lang="zh-CN" altLang="en-US" sz="20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还款能力</a:t>
                      </a:r>
                      <a:endParaRPr lang="zh-CN" altLang="en-US" sz="20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非常稳定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5000-10000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早睡早起 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能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不稳定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&lt;5000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晚睡晚起 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不能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基本稳定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10000-20000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晚睡早起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&gt;10000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能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比较稳定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&gt;20000</a:t>
                      </a:r>
                      <a:endParaRPr lang="zh-CN" altLang="en-US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早睡早起</a:t>
                      </a:r>
                      <a:endParaRPr lang="en-US" altLang="zh-CN" sz="1800" dirty="0" smtClean="0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5000-10000</a:t>
                      </a:r>
                      <a:endParaRPr lang="zh-CN" altLang="en-US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能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27584" y="4456675"/>
            <a:ext cx="1217000" cy="412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样本案例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528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贝叶斯公式处理银行贷款分析问题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7584" y="2060848"/>
                <a:ext cx="7300396" cy="4759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en-US" altLang="zh-CN" sz="2000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：有还贷能力，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：还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贷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能力</a:t>
                </a:r>
                <a:endParaRPr lang="en-US" altLang="zh-CN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特征</a:t>
                </a:r>
                <a:r>
                  <a:rPr lang="en-US" altLang="zh-CN" sz="20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：工作岗位、工资收入、生活习惯、消费</a:t>
                </a:r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习惯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lvl="0" indent="-342900"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000" dirty="0" smtClean="0"/>
                  <a:t> </a:t>
                </a:r>
                <a:endParaRPr lang="en-US" altLang="zh-CN" sz="2000" dirty="0" smtClean="0"/>
              </a:p>
              <a:p>
                <a:pPr marL="342900" lvl="0" indent="-342900"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ba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</m:e>
                            </m:d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ba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000" dirty="0" smtClean="0"/>
              </a:p>
              <a:p>
                <a:pPr marL="342900" lvl="0" indent="-342900"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zh-CN" alt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有还贷能力</a:t>
                </a:r>
                <a:endParaRPr lang="en-US" altLang="zh-CN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zh-CN" alt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无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还贷能力</a:t>
                </a:r>
                <a:endParaRPr lang="en-US" altLang="zh-CN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fontAlgn="base" hangingPunct="0">
                  <a:lnSpc>
                    <a:spcPct val="15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0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思考</a:t>
                </a:r>
                <a:r>
                  <a:rPr lang="zh-CN" altLang="en-US" sz="2000" b="1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bar>
                      </m:e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</m:d>
                  </m:oMath>
                </a14:m>
                <a:r>
                  <a:rPr lang="zh-CN" altLang="en-US" sz="2000" b="1" dirty="0" smtClean="0"/>
                  <a:t> </a:t>
                </a:r>
                <a:r>
                  <a:rPr lang="zh-CN" altLang="en-US" sz="20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怎么办？</a:t>
                </a:r>
                <a:endParaRPr lang="zh-CN" alt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60848"/>
                <a:ext cx="7300396" cy="4759893"/>
              </a:xfrm>
              <a:prstGeom prst="rect">
                <a:avLst/>
              </a:prstGeom>
              <a:blipFill rotWithShape="0">
                <a:blip r:embed="rId2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8801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060848"/>
            <a:ext cx="6070893" cy="3970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用数学思维来推导工程概念和定理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极限到系统稳定性判断方法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数学语言来解释工程现象和操作经验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从微积分到自动控制系统控制器设计技术</a:t>
            </a:r>
            <a:endParaRPr lang="en-US" altLang="zh-CN" sz="24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数学工具来解决工程问题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从条件概率到机器学习分类算法</a:t>
            </a:r>
            <a:endParaRPr lang="en-US" altLang="zh-CN" sz="24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056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第一次作业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060848"/>
            <a:ext cx="741682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任务：</a:t>
            </a: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将一个数学概念（或公式、定理）运用到实际问题</a:t>
            </a:r>
            <a:endParaRPr lang="en-US" altLang="zh-CN" sz="20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数学课程</a:t>
            </a: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微积分、线性代数、概率论、复变函数和积分变换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运用角度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数学思维来推导工程概念和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定理，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）用数学语言来解释工程现象和操作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经验，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）用数学工具来解决工程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作业要求：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）五号字体，鼓励使用图表，列出用到的参考文献，总内容不超过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A4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纸一页；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）叙述、描绘、总结均可，不一定要原创，可以挖掘和总结现有的技术和方法；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提交，直接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QQ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小窗发给我。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646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第一次作业模板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060848"/>
            <a:ext cx="6840760" cy="360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描绘数学理论</a:t>
            </a: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）完整定义，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）主要思路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描绘应用问题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）问题特性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解决思路：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）介绍数学理论和应用问题的结合方式，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）描述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数学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理论运用到应用问题的实施方案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总结：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）总结前面三部分内容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723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Computational Thinking</a:t>
            </a:r>
            <a:endParaRPr lang="zh-CN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2060848"/>
            <a:ext cx="7334200" cy="418147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Computational thinking involves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solving problems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designing systems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, and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understand human behavior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, by drawing on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the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concepts fundamental to computer science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4000"/>
              </a:lnSpc>
              <a:spcBef>
                <a:spcPts val="1000"/>
              </a:spcBef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Computational thinking 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includes a range of mental tools that reflect</a:t>
            </a:r>
            <a:r>
              <a:rPr lang="en-US" altLang="zh-CN" sz="2400" b="1" i="1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the breadth of the field of computer science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6666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Jeannette M. Wing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49353"/>
      </p:ext>
    </p:extLst>
  </p:cSld>
  <p:clrMapOvr>
    <a:masterClrMapping/>
  </p:clrMapOvr>
  <p:transition spd="med" advTm="159200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要点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3829"/>
            <a:ext cx="7693025" cy="45415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计算思维是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概念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想法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，而不是程序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认知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能力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，而不是技术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理解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，而不是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记住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关注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解决问题的过程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，而不仅仅是知识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数学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和工程的融合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，不仅仅是数学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受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工具和资源等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人类思维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67055"/>
      </p:ext>
    </p:extLst>
  </p:cSld>
  <p:clrMapOvr>
    <a:masterClrMapping/>
  </p:clrMapOvr>
  <p:transition spd="med" advTm="251397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从数学概念开始：数学问题工程化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2348880"/>
            <a:ext cx="7488832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极限</a:t>
            </a: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系统稳定性判断方法</a:t>
            </a: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微积分</a:t>
            </a: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自动控制系统控制器设计技术</a:t>
            </a: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条件概率</a:t>
            </a: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机器学习分类算法</a:t>
            </a: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84189"/>
      </p:ext>
    </p:extLst>
  </p:cSld>
  <p:clrMapOvr>
    <a:masterClrMapping/>
  </p:clrMapOvr>
  <p:transition spd="med" advTm="2092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极限定义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99592" y="4670392"/>
                <a:ext cx="6840760" cy="1106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lnSpc>
                    <a:spcPct val="120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以及</m:t>
                    </m:r>
                  </m:oMath>
                </a14:m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常数</a:t>
                </a:r>
                <a:r>
                  <a:rPr lang="en-US" altLang="zh-CN" sz="24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en-US" altLang="zh-CN" sz="24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400" b="0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400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zh-CN" altLang="en-US" sz="24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zh-CN" alt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zh-CN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670392"/>
                <a:ext cx="6840760" cy="1106970"/>
              </a:xfrm>
              <a:prstGeom prst="rect">
                <a:avLst/>
              </a:prstGeom>
              <a:blipFill rotWithShape="0">
                <a:blip r:embed="rId2"/>
                <a:stretch>
                  <a:fillRect l="-1426" t="-3297" b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>
          <a:xfrm rot="16200000">
            <a:off x="1265300" y="5947275"/>
            <a:ext cx="504056" cy="780751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06384" y="5963801"/>
                <a:ext cx="4355168" cy="576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趋近于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极限为</a:t>
                </a:r>
                <a:r>
                  <a:rPr lang="en-US" altLang="zh-CN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84" y="5963801"/>
                <a:ext cx="4355168" cy="576248"/>
              </a:xfrm>
              <a:prstGeom prst="rect">
                <a:avLst/>
              </a:prstGeom>
              <a:blipFill rotWithShape="0">
                <a:blip r:embed="rId3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72816" y="2003755"/>
            <a:ext cx="354372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几何意义</a:t>
            </a: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圆内接多边形当边数不断增加时，其周长的极限等于圆的周长</a:t>
            </a:r>
            <a:endParaRPr lang="en-US" altLang="zh-CN" sz="24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4299106"/>
            <a:ext cx="803425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83968" y="1969993"/>
            <a:ext cx="2434262" cy="230393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二边形 9"/>
          <p:cNvSpPr/>
          <p:nvPr/>
        </p:nvSpPr>
        <p:spPr>
          <a:xfrm>
            <a:off x="4367418" y="2056272"/>
            <a:ext cx="2267361" cy="2131378"/>
          </a:xfrm>
          <a:prstGeom prst="dodec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799071" y="2474926"/>
                <a:ext cx="21378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71" y="2474926"/>
                <a:ext cx="213789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99071" y="3155009"/>
                <a:ext cx="2044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→∞,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71" y="3155009"/>
                <a:ext cx="20445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1610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836712"/>
            <a:ext cx="7986464" cy="838200"/>
          </a:xfrm>
        </p:spPr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李雅普诺夫稳定性：</a:t>
            </a:r>
            <a:r>
              <a:rPr lang="en-US" altLang="zh-CN" sz="3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扰动</a:t>
            </a:r>
            <a:r>
              <a:rPr lang="zh-CN" altLang="en-US" sz="3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下稳定点的稳定性问题</a:t>
            </a:r>
            <a:endParaRPr lang="zh-CN" altLang="en-US" sz="3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3110" y="1945461"/>
            <a:ext cx="962882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68937" y="4949453"/>
                <a:ext cx="2931228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zh-CN" altLang="en-US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altLang="zh-CN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sub>
                        </m:sSub>
                      </m:e>
                    </m:d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zh-CN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𝛆</m:t>
                    </m:r>
                  </m:oMath>
                </a14:m>
                <a:r>
                  <a:rPr lang="en-US" altLang="zh-CN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37" y="4949453"/>
                <a:ext cx="2931228" cy="1338828"/>
              </a:xfrm>
              <a:prstGeom prst="rect">
                <a:avLst/>
              </a:prstGeom>
              <a:blipFill rotWithShape="0">
                <a:blip r:embed="rId3"/>
                <a:stretch>
                  <a:fillRect b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84" y="2603864"/>
            <a:ext cx="2424468" cy="21932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665" y="2603863"/>
            <a:ext cx="2422454" cy="21932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633" y="2603863"/>
            <a:ext cx="2423344" cy="2193288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7020272" y="1945461"/>
            <a:ext cx="11322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283968" y="1945461"/>
            <a:ext cx="146781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渐进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/>
              <p:cNvSpPr/>
              <p:nvPr/>
            </p:nvSpPr>
            <p:spPr>
              <a:xfrm>
                <a:off x="3430422" y="4949453"/>
                <a:ext cx="270314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zh-CN" altLang="en-US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altLang="zh-CN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sub>
                        </m:sSub>
                      </m:e>
                    </m:d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zh-CN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𝛆</m:t>
                    </m:r>
                  </m:oMath>
                </a14:m>
                <a:r>
                  <a:rPr lang="en-US" altLang="zh-CN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b="1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and</a:t>
                </a:r>
                <a:r>
                  <a:rPr lang="en-US" altLang="zh-CN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𝐱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b="1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422" y="4949453"/>
                <a:ext cx="2703149" cy="1754326"/>
              </a:xfrm>
              <a:prstGeom prst="rect">
                <a:avLst/>
              </a:prstGeom>
              <a:blipFill rotWithShape="0">
                <a:blip r:embed="rId7"/>
                <a:stretch>
                  <a:fillRect l="-2032" r="-10158" b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228184" y="4949453"/>
                <a:ext cx="3024336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zh-CN" alt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 ∀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altLang="zh-CN" i="1" dirty="0" smtClean="0">
                  <a:solidFill>
                    <a:srgbClr val="003366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b="1" i="1" dirty="0">
                    <a:solidFill>
                      <a:srgbClr val="003366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sub>
                        </m:sSub>
                      </m:e>
                    </m:d>
                    <m:r>
                      <a:rPr lang="en-US" altLang="zh-CN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zh-CN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𝛆</m:t>
                    </m:r>
                  </m:oMath>
                </a14:m>
                <a:r>
                  <a:rPr lang="zh-CN" altLang="en-US" b="1" dirty="0">
                    <a:solidFill>
                      <a:srgbClr val="003366"/>
                    </a:solidFill>
                  </a:rPr>
                  <a:t> </a:t>
                </a:r>
                <a:endParaRPr lang="en-US" altLang="zh-CN" b="1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949453"/>
                <a:ext cx="3024336" cy="1338828"/>
              </a:xfrm>
              <a:prstGeom prst="rect">
                <a:avLst/>
              </a:prstGeom>
              <a:blipFill rotWithShape="0">
                <a:blip r:embed="rId8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3364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836712"/>
            <a:ext cx="7986464" cy="838200"/>
          </a:xfrm>
        </p:spPr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李雅普诺夫稳定性：</a:t>
            </a:r>
            <a:r>
              <a:rPr lang="en-US" altLang="zh-CN" sz="3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扰动</a:t>
            </a:r>
            <a:r>
              <a:rPr lang="zh-CN" altLang="en-US" sz="3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下稳定点的稳定性问题</a:t>
            </a:r>
            <a:endParaRPr lang="zh-CN" altLang="en-US" sz="3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72814" y="2003755"/>
                <a:ext cx="7515610" cy="4453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lnSpc>
                    <a:spcPct val="125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稳定</a:t>
                </a:r>
                <a:endParaRPr lang="en-US" altLang="zh-CN" sz="2400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25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如果稳定状态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受到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扰动后，仍然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停留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附近，那么就称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在李雅普诺夫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意义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下是稳定的。</a:t>
                </a:r>
                <a:endParaRPr lang="en-US" altLang="zh-CN" sz="24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lnSpc>
                    <a:spcPct val="125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渐进稳定</a:t>
                </a:r>
                <a:endPara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25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如果稳定状态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受到扰动后，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最终都会收敛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到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，那么就称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在李雅普诺夫意义下是渐进稳定的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125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不稳定</a:t>
                </a:r>
                <a:endPara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25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如果稳定状态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受到某种扰动后，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状态开始偏离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，那么就称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在李雅普诺夫意义下是不稳定的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14" y="2003755"/>
                <a:ext cx="7515610" cy="4453848"/>
              </a:xfrm>
              <a:prstGeom prst="rect">
                <a:avLst/>
              </a:prstGeom>
              <a:blipFill rotWithShape="0">
                <a:blip r:embed="rId3"/>
                <a:stretch>
                  <a:fillRect l="-1217" t="-548" b="-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3239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771078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李雅普诺夫稳定性：基于能量判断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72813" y="2003755"/>
                <a:ext cx="7785163" cy="2503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eaLnBrk="0" fontAlgn="base" hangingPunct="0">
                  <a:lnSpc>
                    <a:spcPct val="12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稳定的系统能量总是不断被耗散的</a:t>
                </a:r>
                <a:endParaRPr lang="en-US" altLang="zh-CN" sz="24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2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减少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的能量不会恢复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，稳定的系统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最后一定会静止于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某个平衡状态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2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定义一个标量函数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V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，代表广义能量：</a:t>
                </a:r>
                <a:endParaRPr lang="en-US" altLang="zh-CN" sz="24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lnSpc>
                    <a:spcPct val="120000"/>
                  </a:lnSpc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en-US" altLang="zh-CN" sz="2400" dirty="0" smtClean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V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V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dirty="0" smtClean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en-US" altLang="zh-CN" sz="24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13" y="2003755"/>
                <a:ext cx="7785163" cy="2503442"/>
              </a:xfrm>
              <a:prstGeom prst="rect">
                <a:avLst/>
              </a:prstGeom>
              <a:blipFill rotWithShape="0">
                <a:blip r:embed="rId2"/>
                <a:stretch>
                  <a:fillRect l="-470" t="-1463" b="-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箭头 2"/>
          <p:cNvSpPr/>
          <p:nvPr/>
        </p:nvSpPr>
        <p:spPr>
          <a:xfrm>
            <a:off x="4054555" y="4888615"/>
            <a:ext cx="720080" cy="50405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34968" y="4725144"/>
            <a:ext cx="2880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系统在李雅普诺夫意义下是稳定的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223683" y="6029987"/>
                <a:ext cx="2278701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83" y="6029987"/>
                <a:ext cx="2278701" cy="473206"/>
              </a:xfrm>
              <a:prstGeom prst="rect">
                <a:avLst/>
              </a:prstGeom>
              <a:blipFill rotWithShape="0">
                <a:blip r:embed="rId3"/>
                <a:stretch>
                  <a:fillRect l="-802" t="-128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/>
          <p:cNvSpPr/>
          <p:nvPr/>
        </p:nvSpPr>
        <p:spPr>
          <a:xfrm>
            <a:off x="4054555" y="6014563"/>
            <a:ext cx="720080" cy="50405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034968" y="5851092"/>
            <a:ext cx="3079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系统在李雅普诺夫意义下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渐进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223683" y="4898520"/>
                <a:ext cx="1471685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83" y="4898520"/>
                <a:ext cx="1471685" cy="473206"/>
              </a:xfrm>
              <a:prstGeom prst="rect">
                <a:avLst/>
              </a:prstGeom>
              <a:blipFill rotWithShape="0">
                <a:blip r:embed="rId4"/>
                <a:stretch>
                  <a:fillRect t="-1299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55769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plate">
  <a:themeElements>
    <a:clrScheme name="templat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9633</TotalTime>
  <Words>1600</Words>
  <Application>Microsoft Office PowerPoint</Application>
  <PresentationFormat>全屏显示(4:3)</PresentationFormat>
  <Paragraphs>286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楷体</vt:lpstr>
      <vt:lpstr>宋体</vt:lpstr>
      <vt:lpstr>Arial</vt:lpstr>
      <vt:lpstr>Calibri</vt:lpstr>
      <vt:lpstr>Cambria Math</vt:lpstr>
      <vt:lpstr>Times New Roman</vt:lpstr>
      <vt:lpstr>Wingdings</vt:lpstr>
      <vt:lpstr>1_template</vt:lpstr>
      <vt:lpstr>PowerPoint 演示文稿</vt:lpstr>
      <vt:lpstr>Paradigm Shift</vt:lpstr>
      <vt:lpstr>Computational Thinking</vt:lpstr>
      <vt:lpstr>要点</vt:lpstr>
      <vt:lpstr>从数学概念开始：数学问题工程化</vt:lpstr>
      <vt:lpstr>极限定义</vt:lpstr>
      <vt:lpstr>李雅普诺夫稳定性： 扰动下稳定点的稳定性问题</vt:lpstr>
      <vt:lpstr>李雅普诺夫稳定性： 扰动下稳定点的稳定性问题</vt:lpstr>
      <vt:lpstr>李雅普诺夫稳定性：基于能量判断</vt:lpstr>
      <vt:lpstr>自动控制：以热水淋浴为例</vt:lpstr>
      <vt:lpstr>水温调节的控制问题</vt:lpstr>
      <vt:lpstr>积分控制</vt:lpstr>
      <vt:lpstr>积分控制思想</vt:lpstr>
      <vt:lpstr>从比例积分控制到微分控制</vt:lpstr>
      <vt:lpstr>微分控制思想</vt:lpstr>
      <vt:lpstr>PID控制器</vt:lpstr>
      <vt:lpstr>从条件概率到贝叶斯公式</vt:lpstr>
      <vt:lpstr>贝叶斯定理在疾病检测中的应用</vt:lpstr>
      <vt:lpstr>病人检验结果为阳性，确实得病的概率有多大？ </vt:lpstr>
      <vt:lpstr>总结：神奇的贝叶斯公式 </vt:lpstr>
      <vt:lpstr>从贝叶斯公式到贝叶斯决策</vt:lpstr>
      <vt:lpstr>从贝叶斯决策到朴素贝叶斯分类</vt:lpstr>
      <vt:lpstr>样本信息</vt:lpstr>
      <vt:lpstr>贝叶斯公式处理银行贷款分析问题</vt:lpstr>
      <vt:lpstr>总结</vt:lpstr>
      <vt:lpstr>第一次作业</vt:lpstr>
      <vt:lpstr>第一次作业模板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Bilevel Optimization</dc:title>
  <dc:creator>HZN</dc:creator>
  <cp:lastModifiedBy>123-pc</cp:lastModifiedBy>
  <cp:revision>364</cp:revision>
  <dcterms:created xsi:type="dcterms:W3CDTF">2013-09-12T00:40:14Z</dcterms:created>
  <dcterms:modified xsi:type="dcterms:W3CDTF">2021-03-15T12:03:18Z</dcterms:modified>
</cp:coreProperties>
</file>