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20" r:id="rId2"/>
    <p:sldId id="321" r:id="rId3"/>
    <p:sldId id="280" r:id="rId4"/>
    <p:sldId id="266" r:id="rId5"/>
    <p:sldId id="306" r:id="rId6"/>
    <p:sldId id="311" r:id="rId7"/>
    <p:sldId id="330" r:id="rId8"/>
    <p:sldId id="267" r:id="rId9"/>
    <p:sldId id="268" r:id="rId10"/>
    <p:sldId id="269" r:id="rId11"/>
    <p:sldId id="288" r:id="rId12"/>
    <p:sldId id="278" r:id="rId13"/>
    <p:sldId id="281" r:id="rId14"/>
    <p:sldId id="282" r:id="rId15"/>
    <p:sldId id="283" r:id="rId16"/>
    <p:sldId id="271" r:id="rId17"/>
    <p:sldId id="302" r:id="rId18"/>
    <p:sldId id="303" r:id="rId19"/>
    <p:sldId id="333" r:id="rId20"/>
    <p:sldId id="304" r:id="rId21"/>
    <p:sldId id="313" r:id="rId22"/>
    <p:sldId id="331" r:id="rId23"/>
    <p:sldId id="332" r:id="rId24"/>
    <p:sldId id="284" r:id="rId25"/>
    <p:sldId id="291" r:id="rId26"/>
    <p:sldId id="319" r:id="rId27"/>
    <p:sldId id="293" r:id="rId28"/>
    <p:sldId id="334" r:id="rId29"/>
    <p:sldId id="285" r:id="rId30"/>
    <p:sldId id="286" r:id="rId31"/>
    <p:sldId id="324" r:id="rId32"/>
    <p:sldId id="325" r:id="rId33"/>
    <p:sldId id="336" r:id="rId34"/>
    <p:sldId id="335" r:id="rId35"/>
    <p:sldId id="290" r:id="rId36"/>
    <p:sldId id="327" r:id="rId37"/>
    <p:sldId id="328" r:id="rId38"/>
    <p:sldId id="32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3-pc" initials="1" lastIdx="2" clrIdx="0">
    <p:extLst>
      <p:ext uri="{19B8F6BF-5375-455C-9EA6-DF929625EA0E}">
        <p15:presenceInfo xmlns:p15="http://schemas.microsoft.com/office/powerpoint/2012/main" userId="123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59" autoAdjust="0"/>
  </p:normalViewPr>
  <p:slideViewPr>
    <p:cSldViewPr>
      <p:cViewPr varScale="1">
        <p:scale>
          <a:sx n="70" d="100"/>
          <a:sy n="70" d="100"/>
        </p:scale>
        <p:origin x="138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C97D8-A5E6-4A04-B5BD-CDC57179F7E4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7090F-C607-4F69-AC7A-3D71D8CAA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5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7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1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53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7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45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7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7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3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8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0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78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7090F-C607-4F69-AC7A-3D71D8CAA12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3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3366"/>
                </a:solidFill>
                <a:ea typeface="宋体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3366"/>
                </a:solidFill>
                <a:ea typeface="宋体" pitchFamily="2" charset="-122"/>
              </a:endParaRPr>
            </a:p>
          </p:txBody>
        </p:sp>
      </p:grpSp>
      <p:sp>
        <p:nvSpPr>
          <p:cNvPr id="225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5020F902-2DDD-470C-9B04-074B0F9D833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2011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51AB0-17A0-4EC2-8AB8-18E35655FC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7217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7B6C6-AC90-470A-9B3B-5D6AB3705C3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87535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762000"/>
            <a:ext cx="7924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B5052-68E9-4006-B719-8394B736C3D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75452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90725"/>
            <a:ext cx="3770313" cy="418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90725"/>
            <a:ext cx="3770312" cy="418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19AA-BCEC-450B-9C44-2E2660A74E9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47419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90725"/>
            <a:ext cx="3770313" cy="418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990725"/>
            <a:ext cx="3770312" cy="2014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157663"/>
            <a:ext cx="3770312" cy="2014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3D970-CFE8-4396-8D4F-70F11C4801C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1681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90725"/>
            <a:ext cx="3770313" cy="2014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38200" y="4157663"/>
            <a:ext cx="3770313" cy="2014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0913" y="1990725"/>
            <a:ext cx="3770312" cy="418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9BA84-7A6A-4B62-ACFF-C8249BE8247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10534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0725"/>
            <a:ext cx="3770313" cy="418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13" y="1990725"/>
            <a:ext cx="3770312" cy="418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3EB73-1837-4F31-A35C-8C9C5F43BF9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6451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19264-6531-4C88-BE5F-E166F0E69C6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61870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FDDC-C1DF-4AE1-A227-62EFE85C448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2503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0725"/>
            <a:ext cx="3770313" cy="4181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90725"/>
            <a:ext cx="3770312" cy="4181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79727-1171-4265-B99F-7B72849125A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1886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8E37-A618-45C6-A6D0-E02F10669E8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03784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DE30-F311-4DE4-8C3E-3A8122EC9EB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32592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89D1A-6D81-480A-A35C-3B26939D677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86337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BE1CB-29E7-49EE-A76E-56FBA8563F1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51508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D7A8E-9CCD-4D01-80A9-64C3012D4BE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21923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20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3366"/>
                </a:solidFill>
                <a:ea typeface="宋体" pitchFamily="2" charset="-122"/>
              </a:endParaRPr>
            </a:p>
          </p:txBody>
        </p:sp>
        <p:sp>
          <p:nvSpPr>
            <p:cNvPr id="20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66"/>
                </a:solidFill>
              </a:endParaRPr>
            </a:p>
          </p:txBody>
        </p:sp>
      </p:grpSp>
      <p:sp>
        <p:nvSpPr>
          <p:cNvPr id="2051" name="AutoShape 5"/>
          <p:cNvSpPr>
            <a:spLocks noChangeArrowheads="1"/>
          </p:cNvSpPr>
          <p:nvPr/>
        </p:nvSpPr>
        <p:spPr bwMode="auto">
          <a:xfrm>
            <a:off x="609600" y="1600200"/>
            <a:ext cx="7010400" cy="3175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3366"/>
              </a:solidFill>
              <a:ea typeface="宋体" pitchFamily="2" charset="-122"/>
            </a:endParaRPr>
          </a:p>
        </p:txBody>
      </p:sp>
      <p:sp>
        <p:nvSpPr>
          <p:cNvPr id="2052" name="AutoShape 6"/>
          <p:cNvSpPr>
            <a:spLocks noChangeArrowheads="1"/>
          </p:cNvSpPr>
          <p:nvPr/>
        </p:nvSpPr>
        <p:spPr bwMode="auto">
          <a:xfrm flipH="1">
            <a:off x="228600" y="1600200"/>
            <a:ext cx="393700" cy="319088"/>
          </a:xfrm>
          <a:prstGeom prst="flowChartDelay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3366"/>
              </a:solidFill>
              <a:ea typeface="宋体" pitchFamily="2" charset="-122"/>
            </a:endParaRPr>
          </a:p>
        </p:txBody>
      </p:sp>
      <p:sp>
        <p:nvSpPr>
          <p:cNvPr id="2053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8382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90725"/>
            <a:ext cx="76930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383338"/>
            <a:ext cx="213042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246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69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 smtClean="0">
                <a:solidFill>
                  <a:schemeClr val="bg1"/>
                </a:solidFill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ED7DFF-788F-4480-8E05-1B5FB7842E15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58" name="AutoShape 12"/>
          <p:cNvSpPr>
            <a:spLocks noChangeArrowheads="1"/>
          </p:cNvSpPr>
          <p:nvPr/>
        </p:nvSpPr>
        <p:spPr bwMode="auto">
          <a:xfrm>
            <a:off x="7543800" y="1600200"/>
            <a:ext cx="393700" cy="319088"/>
          </a:xfrm>
          <a:prstGeom prst="flowChartDelay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3366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8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wipe dir="d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8880"/>
            <a:ext cx="7550224" cy="388843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1500"/>
              </a:spcBef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计算思维</a:t>
            </a:r>
            <a:endParaRPr lang="en-US" altLang="zh-CN" sz="4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课程三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36325"/>
      </p:ext>
    </p:extLst>
  </p:cSld>
  <p:clrMapOvr>
    <a:masterClrMapping/>
  </p:clrMapOvr>
  <p:transition spd="med" advTm="25661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988840"/>
            <a:ext cx="7549009" cy="46805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endParaRPr lang="en-US" altLang="zh-CN" sz="2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在过程或函数里调用自身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递归出口：有一个明确的递归结束条件</a:t>
            </a:r>
            <a:endParaRPr lang="en-US" altLang="zh-CN" sz="2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递归调用始终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向递归结束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前进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运行效率较低，需大量存储空间，易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编程，易证明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与递推法不同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未知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项到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项，再从已知项的值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到未知值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</a:t>
            </a:r>
            <a:endParaRPr lang="en-US" altLang="zh-CN" sz="2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从函数本身出发，逐次上溯调用其本身来进行求解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14000"/>
              </a:lnSpc>
              <a:spcBef>
                <a:spcPts val="1000"/>
              </a:spcBef>
              <a:buClr>
                <a:srgbClr val="003366"/>
              </a:buClr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递推法相同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前后项之间有一定关系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35929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斐波那契数列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9415" y="1988840"/>
                <a:ext cx="7693025" cy="4680520"/>
              </a:xfrm>
            </p:spPr>
            <p:txBody>
              <a:bodyPr/>
              <a:lstStyle/>
              <a:p>
                <a:pPr marL="0" indent="0">
                  <a:lnSpc>
                    <a:spcPct val="114000"/>
                  </a:lnSpc>
                  <a:spcBef>
                    <a:spcPts val="500"/>
                  </a:spcBef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斐波那契数列</a:t>
                </a:r>
                <a:endPara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5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−2)+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1000"/>
                  </a:spcBef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代码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400" dirty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int FIB(int N)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endParaRPr lang="en-US" altLang="zh-CN" sz="240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if (N=1)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return (0);                             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%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基础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F(1)</a:t>
                </a:r>
                <a:endParaRPr lang="en-US" altLang="zh-CN" sz="240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else if (N=2)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return (1);                             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%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基础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F(2)</a:t>
                </a:r>
                <a:endParaRPr lang="en-US" altLang="zh-CN" sz="240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else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return(FIB(N-1)+FIB(N-2));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%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调用自身</a:t>
                </a:r>
                <a:endParaRPr lang="en-US" altLang="zh-CN" sz="2400" b="1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endParaRPr lang="en-US" altLang="zh-CN" sz="240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415" y="1988840"/>
                <a:ext cx="7693025" cy="4680520"/>
              </a:xfrm>
              <a:blipFill rotWithShape="0">
                <a:blip r:embed="rId2"/>
                <a:stretch>
                  <a:fillRect l="-1268" t="-1172" b="-6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28872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分治法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916832"/>
            <a:ext cx="7488832" cy="4406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分割为若干小规模的同类问题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被解决的子问题足够小和简单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答案整合：解决原问题变成了解决每个子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问题，然后将子问题的解逐层合并构成原问题的解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分治法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问题是独立的（不相交不重叠）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飞机设计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飞机被分解成几个独立但相互连接的部件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81397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990255"/>
            <a:ext cx="7200800" cy="170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排序含有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个元素的数组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14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14000"/>
              </a:lnSpc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14000"/>
              </a:lnSpc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将数组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分成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对半的两个数组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74562"/>
              </p:ext>
            </p:extLst>
          </p:nvPr>
        </p:nvGraphicFramePr>
        <p:xfrm>
          <a:off x="1316312" y="2611760"/>
          <a:ext cx="39037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97539"/>
              </p:ext>
            </p:extLst>
          </p:nvPr>
        </p:nvGraphicFramePr>
        <p:xfrm>
          <a:off x="1763688" y="3875598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92702"/>
              </p:ext>
            </p:extLst>
          </p:nvPr>
        </p:nvGraphicFramePr>
        <p:xfrm>
          <a:off x="5076056" y="3875598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254200" y="387559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A: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6669" y="3875598"/>
            <a:ext cx="569387" cy="480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14000"/>
              </a:lnSpc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B:</a:t>
            </a:r>
          </a:p>
        </p:txBody>
      </p:sp>
      <p:sp>
        <p:nvSpPr>
          <p:cNvPr id="16" name="矩形 15"/>
          <p:cNvSpPr/>
          <p:nvPr/>
        </p:nvSpPr>
        <p:spPr>
          <a:xfrm>
            <a:off x="827584" y="4542407"/>
            <a:ext cx="7272808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14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子数组排序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得到两个排序后的数组</a:t>
            </a:r>
            <a:r>
              <a:rPr lang="en-US" altLang="zh-CN" sz="2400" b="1" dirty="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09086"/>
              </p:ext>
            </p:extLst>
          </p:nvPr>
        </p:nvGraphicFramePr>
        <p:xfrm>
          <a:off x="1763688" y="5184741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03194"/>
              </p:ext>
            </p:extLst>
          </p:nvPr>
        </p:nvGraphicFramePr>
        <p:xfrm>
          <a:off x="5076056" y="5184741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254200" y="5184741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A: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06669" y="5184741"/>
            <a:ext cx="569387" cy="480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14000"/>
              </a:lnSpc>
              <a:spcAft>
                <a:spcPct val="0"/>
              </a:spcAft>
              <a:buClr>
                <a:srgbClr val="003366"/>
              </a:buClr>
              <a:buSzPct val="75000"/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B:</a:t>
            </a:r>
          </a:p>
        </p:txBody>
      </p:sp>
      <p:sp>
        <p:nvSpPr>
          <p:cNvPr id="21" name="矩形 20"/>
          <p:cNvSpPr/>
          <p:nvPr/>
        </p:nvSpPr>
        <p:spPr>
          <a:xfrm>
            <a:off x="827584" y="5795974"/>
            <a:ext cx="7560840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14000"/>
              </a:lnSpc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治</a:t>
            </a: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合并两个已排序的数组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，然后得到排序后的数组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45433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归并过程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42024"/>
              </p:ext>
            </p:extLst>
          </p:nvPr>
        </p:nvGraphicFramePr>
        <p:xfrm>
          <a:off x="827584" y="2276872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54662"/>
              </p:ext>
            </p:extLst>
          </p:nvPr>
        </p:nvGraphicFramePr>
        <p:xfrm>
          <a:off x="2987824" y="2276872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36417"/>
              </p:ext>
            </p:extLst>
          </p:nvPr>
        </p:nvGraphicFramePr>
        <p:xfrm>
          <a:off x="5148064" y="2276872"/>
          <a:ext cx="39037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1043608" y="2734072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275856" y="2734072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77275"/>
              </p:ext>
            </p:extLst>
          </p:nvPr>
        </p:nvGraphicFramePr>
        <p:xfrm>
          <a:off x="827584" y="3443274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17738"/>
              </p:ext>
            </p:extLst>
          </p:nvPr>
        </p:nvGraphicFramePr>
        <p:xfrm>
          <a:off x="2987824" y="3443274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41294"/>
              </p:ext>
            </p:extLst>
          </p:nvPr>
        </p:nvGraphicFramePr>
        <p:xfrm>
          <a:off x="5148064" y="3443274"/>
          <a:ext cx="39037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1547664" y="3900474"/>
            <a:ext cx="0" cy="432048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275856" y="3900474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4642"/>
              </p:ext>
            </p:extLst>
          </p:nvPr>
        </p:nvGraphicFramePr>
        <p:xfrm>
          <a:off x="827584" y="4609676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15539"/>
              </p:ext>
            </p:extLst>
          </p:nvPr>
        </p:nvGraphicFramePr>
        <p:xfrm>
          <a:off x="2987824" y="4609676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69916"/>
              </p:ext>
            </p:extLst>
          </p:nvPr>
        </p:nvGraphicFramePr>
        <p:xfrm>
          <a:off x="5148064" y="4609676"/>
          <a:ext cx="39037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1547664" y="5066876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707904" y="5066876"/>
            <a:ext cx="0" cy="432048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08527"/>
              </p:ext>
            </p:extLst>
          </p:nvPr>
        </p:nvGraphicFramePr>
        <p:xfrm>
          <a:off x="827584" y="5780112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386"/>
              </p:ext>
            </p:extLst>
          </p:nvPr>
        </p:nvGraphicFramePr>
        <p:xfrm>
          <a:off x="2987824" y="5780112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85736"/>
              </p:ext>
            </p:extLst>
          </p:nvPr>
        </p:nvGraphicFramePr>
        <p:xfrm>
          <a:off x="5148064" y="5780112"/>
          <a:ext cx="39037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2051720" y="6237312"/>
            <a:ext cx="0" cy="432048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07904" y="6237312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75632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归并过程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69273"/>
              </p:ext>
            </p:extLst>
          </p:nvPr>
        </p:nvGraphicFramePr>
        <p:xfrm>
          <a:off x="827584" y="2276872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9541"/>
              </p:ext>
            </p:extLst>
          </p:nvPr>
        </p:nvGraphicFramePr>
        <p:xfrm>
          <a:off x="2987824" y="2276872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8745"/>
              </p:ext>
            </p:extLst>
          </p:nvPr>
        </p:nvGraphicFramePr>
        <p:xfrm>
          <a:off x="5148064" y="2276872"/>
          <a:ext cx="39037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2051720" y="2734072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211960" y="2734072"/>
            <a:ext cx="0" cy="432048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93823"/>
              </p:ext>
            </p:extLst>
          </p:nvPr>
        </p:nvGraphicFramePr>
        <p:xfrm>
          <a:off x="827584" y="3443274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94710"/>
              </p:ext>
            </p:extLst>
          </p:nvPr>
        </p:nvGraphicFramePr>
        <p:xfrm>
          <a:off x="2987824" y="3443274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4383"/>
              </p:ext>
            </p:extLst>
          </p:nvPr>
        </p:nvGraphicFramePr>
        <p:xfrm>
          <a:off x="5148064" y="3443274"/>
          <a:ext cx="39037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2555776" y="3900474"/>
            <a:ext cx="0" cy="432048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211960" y="3900474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29581"/>
              </p:ext>
            </p:extLst>
          </p:nvPr>
        </p:nvGraphicFramePr>
        <p:xfrm>
          <a:off x="827584" y="4609676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21728"/>
              </p:ext>
            </p:extLst>
          </p:nvPr>
        </p:nvGraphicFramePr>
        <p:xfrm>
          <a:off x="2987824" y="4609676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24919"/>
              </p:ext>
            </p:extLst>
          </p:nvPr>
        </p:nvGraphicFramePr>
        <p:xfrm>
          <a:off x="5148064" y="4609676"/>
          <a:ext cx="39037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555776" y="5066876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716016" y="5066876"/>
            <a:ext cx="0" cy="432048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06176"/>
              </p:ext>
            </p:extLst>
          </p:nvPr>
        </p:nvGraphicFramePr>
        <p:xfrm>
          <a:off x="827584" y="5780112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52712"/>
              </p:ext>
            </p:extLst>
          </p:nvPr>
        </p:nvGraphicFramePr>
        <p:xfrm>
          <a:off x="2987824" y="5780112"/>
          <a:ext cx="20162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22732"/>
              </p:ext>
            </p:extLst>
          </p:nvPr>
        </p:nvGraphicFramePr>
        <p:xfrm>
          <a:off x="5148064" y="5780112"/>
          <a:ext cx="39037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2555776" y="6237312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716016" y="6237312"/>
            <a:ext cx="0" cy="432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97901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用文字描述归并过程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056785" cy="468052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首先，比较数组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中的第一个元素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和数组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中的第一个元素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B[0]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，由于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A[0]=2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B[0]=5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，所以数组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中第一个位置放‘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’。因此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C[0]=2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接下来，将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A[1]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B[0]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进行比较，将‘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’添加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的第二位置，则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C[1]=5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两个数组按此比较，直到‘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’被添加到数组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中。此时数组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已遍历；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然后将数组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的其余部分复制到数组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最后，数组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排序完成。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34571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分治法例题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最大子序和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056785" cy="46805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给定一个整数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数组 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，找到一个具有最大和的连续子数组（子数组最少包含一个元素），返回其最大和。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示例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Input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[-2,1,-3,4,-1,2,1,-5,4]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Output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解释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：连续子数组 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[4,-1,2,1] 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的和最大，为 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33511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最大子序和分治法解题思想：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056785" cy="468052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将数组划分为规模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相等的子数组，即找到中间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mid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。而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所有的子序列必定是下列三种情况之一：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zh-CN" altLang="en-US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存在</a:t>
            </a:r>
            <a:r>
              <a:rPr lang="zh-CN" altLang="en-US" sz="20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于子</a:t>
            </a:r>
            <a:r>
              <a:rPr lang="zh-CN" altLang="en-US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区间</a:t>
            </a:r>
            <a:r>
              <a:rPr lang="en-US" altLang="zh-CN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left,mid</a:t>
            </a:r>
            <a:r>
              <a:rPr lang="en-US" altLang="zh-CN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left_sum</a:t>
            </a:r>
            <a:r>
              <a:rPr lang="en-US" altLang="zh-CN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区间最大</a:t>
            </a:r>
            <a:r>
              <a:rPr lang="zh-CN" altLang="en-US" sz="20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子序和</a:t>
            </a:r>
            <a:endParaRPr lang="en-US" altLang="zh-CN" sz="2000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存在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于子区间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[mid+1,right</a:t>
            </a:r>
            <a:r>
              <a:rPr lang="en-US" altLang="zh-CN" sz="2000" dirty="0" smtClean="0">
                <a:solidFill>
                  <a:schemeClr val="bg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chemeClr val="bg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right_sum</a:t>
            </a:r>
            <a:r>
              <a:rPr lang="en-US" altLang="zh-CN" sz="2000" dirty="0" smtClean="0">
                <a:solidFill>
                  <a:schemeClr val="bg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区间最大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子序和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100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存在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于跨越中点的子</a:t>
            </a:r>
            <a:r>
              <a:rPr lang="zh-CN" altLang="en-US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区间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cross_sum</a:t>
            </a:r>
            <a:r>
              <a:rPr lang="en-US" altLang="zh-CN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区间最大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子序和</a:t>
            </a:r>
            <a:endParaRPr lang="en-US" altLang="zh-CN" sz="20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所以返回值即为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left_sum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right_sum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cross_sum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的最大值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862F5497-624C-4E9E-A589-A0475EEB76E8}"/>
              </a:ext>
            </a:extLst>
          </p:cNvPr>
          <p:cNvGrpSpPr/>
          <p:nvPr/>
        </p:nvGrpSpPr>
        <p:grpSpPr>
          <a:xfrm>
            <a:off x="1691680" y="5301208"/>
            <a:ext cx="5013624" cy="1055212"/>
            <a:chOff x="2069721" y="3000374"/>
            <a:chExt cx="5013624" cy="105521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0847ECA5-2FC0-419D-BEFB-AB8032A3A61D}"/>
                </a:ext>
              </a:extLst>
            </p:cNvPr>
            <p:cNvSpPr/>
            <p:nvPr/>
          </p:nvSpPr>
          <p:spPr>
            <a:xfrm>
              <a:off x="2069722" y="328498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45E47FE-5A1E-4CA4-B2A2-CD10414ECFCD}"/>
                </a:ext>
              </a:extLst>
            </p:cNvPr>
            <p:cNvSpPr/>
            <p:nvPr/>
          </p:nvSpPr>
          <p:spPr>
            <a:xfrm>
              <a:off x="2625784" y="328498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98A47739-D6BB-46C9-B09D-E9D0E7FA880C}"/>
                </a:ext>
              </a:extLst>
            </p:cNvPr>
            <p:cNvSpPr/>
            <p:nvPr/>
          </p:nvSpPr>
          <p:spPr>
            <a:xfrm>
              <a:off x="3181846" y="328498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3020793-F5B5-43B3-9FAE-49E05C209348}"/>
                </a:ext>
              </a:extLst>
            </p:cNvPr>
            <p:cNvSpPr/>
            <p:nvPr/>
          </p:nvSpPr>
          <p:spPr>
            <a:xfrm>
              <a:off x="3737907" y="328498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082A9950-68DD-4A44-8515-284C26D8E200}"/>
                </a:ext>
              </a:extLst>
            </p:cNvPr>
            <p:cNvSpPr/>
            <p:nvPr/>
          </p:nvSpPr>
          <p:spPr>
            <a:xfrm>
              <a:off x="4293969" y="328498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622EB76-A5A5-47D7-A2F5-E1A0C0FB2640}"/>
                </a:ext>
              </a:extLst>
            </p:cNvPr>
            <p:cNvSpPr/>
            <p:nvPr/>
          </p:nvSpPr>
          <p:spPr>
            <a:xfrm>
              <a:off x="4850031" y="328498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791E19C9-0EFF-4EF0-9B74-D65E3A604F7A}"/>
                </a:ext>
              </a:extLst>
            </p:cNvPr>
            <p:cNvSpPr/>
            <p:nvPr/>
          </p:nvSpPr>
          <p:spPr>
            <a:xfrm>
              <a:off x="5406093" y="328498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50E6C2C-BA6E-4D6A-A293-32FD0F8CD994}"/>
                </a:ext>
              </a:extLst>
            </p:cNvPr>
            <p:cNvSpPr/>
            <p:nvPr/>
          </p:nvSpPr>
          <p:spPr>
            <a:xfrm>
              <a:off x="5962154" y="328498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0D0313D6-5C68-4A3F-8646-5BE1309DAE24}"/>
                </a:ext>
              </a:extLst>
            </p:cNvPr>
            <p:cNvSpPr/>
            <p:nvPr/>
          </p:nvSpPr>
          <p:spPr>
            <a:xfrm>
              <a:off x="6518216" y="328498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250F3306-120B-4010-B8B8-CAB067ADCB0B}"/>
                </a:ext>
              </a:extLst>
            </p:cNvPr>
            <p:cNvCxnSpPr>
              <a:cxnSpLocks/>
              <a:stCxn id="19" idx="0"/>
              <a:endCxn id="3" idx="2"/>
            </p:cNvCxnSpPr>
            <p:nvPr/>
          </p:nvCxnSpPr>
          <p:spPr>
            <a:xfrm flipV="1">
              <a:off x="2347753" y="3573016"/>
              <a:ext cx="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A8E7FA58-D839-4AC2-BA57-19F914588F04}"/>
                </a:ext>
              </a:extLst>
            </p:cNvPr>
            <p:cNvSpPr txBox="1"/>
            <p:nvPr/>
          </p:nvSpPr>
          <p:spPr>
            <a:xfrm>
              <a:off x="2117562" y="3717032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C7E95086-0545-4F1F-84D4-F9F81EDED51A}"/>
                </a:ext>
              </a:extLst>
            </p:cNvPr>
            <p:cNvCxnSpPr>
              <a:cxnSpLocks/>
              <a:stCxn id="21" idx="0"/>
              <a:endCxn id="9" idx="2"/>
            </p:cNvCxnSpPr>
            <p:nvPr/>
          </p:nvCxnSpPr>
          <p:spPr>
            <a:xfrm flipV="1">
              <a:off x="4572000" y="3573016"/>
              <a:ext cx="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41662767-7284-4C59-B9CE-8B5DC808BF94}"/>
                </a:ext>
              </a:extLst>
            </p:cNvPr>
            <p:cNvSpPr txBox="1"/>
            <p:nvPr/>
          </p:nvSpPr>
          <p:spPr>
            <a:xfrm>
              <a:off x="4319366" y="3717032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BCB88838-0D4D-41A6-B047-B21DF9F38316}"/>
                </a:ext>
              </a:extLst>
            </p:cNvPr>
            <p:cNvCxnSpPr>
              <a:cxnSpLocks/>
              <a:stCxn id="23" idx="0"/>
              <a:endCxn id="13" idx="2"/>
            </p:cNvCxnSpPr>
            <p:nvPr/>
          </p:nvCxnSpPr>
          <p:spPr>
            <a:xfrm flipV="1">
              <a:off x="6796247" y="3573016"/>
              <a:ext cx="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AABD442C-4FF3-4FE7-83D3-D04C3AA55575}"/>
                </a:ext>
              </a:extLst>
            </p:cNvPr>
            <p:cNvSpPr txBox="1"/>
            <p:nvPr/>
          </p:nvSpPr>
          <p:spPr>
            <a:xfrm>
              <a:off x="6509149" y="3717032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500C366D-4996-4065-839D-F708687DB3D7}"/>
                </a:ext>
              </a:extLst>
            </p:cNvPr>
            <p:cNvSpPr/>
            <p:nvPr/>
          </p:nvSpPr>
          <p:spPr>
            <a:xfrm>
              <a:off x="2069721" y="3000374"/>
              <a:ext cx="2780310" cy="7620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8C8181DD-F28A-4863-8C01-ECFB33022930}"/>
                </a:ext>
              </a:extLst>
            </p:cNvPr>
            <p:cNvSpPr/>
            <p:nvPr/>
          </p:nvSpPr>
          <p:spPr>
            <a:xfrm>
              <a:off x="4850033" y="3000374"/>
              <a:ext cx="2224246" cy="762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7F975DCC-C94E-4971-81F0-D48C31B393D3}"/>
                </a:ext>
              </a:extLst>
            </p:cNvPr>
            <p:cNvSpPr/>
            <p:nvPr/>
          </p:nvSpPr>
          <p:spPr>
            <a:xfrm>
              <a:off x="3181844" y="3118296"/>
              <a:ext cx="2780310" cy="762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42811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分治过程示意图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EF372130-3F74-4794-A38C-393526601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7322715" cy="453650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35725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数学问题工程化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7584" y="1988840"/>
                <a:ext cx="6627776" cy="4748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用数学思维来推导工程概念和定理</a:t>
                </a:r>
                <a:endParaRPr lang="en-US" altLang="zh-CN" sz="2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2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2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极限到系统稳定性判断</a:t>
                </a:r>
                <a:r>
                  <a:rPr lang="zh-CN" altLang="en-US" sz="22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方法</a:t>
                </a:r>
                <a:endParaRPr lang="en-US" altLang="zh-CN" sz="22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2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2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200" b="1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1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200" b="1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zh-CN" sz="22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altLang="zh-CN" sz="22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2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14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数学语言来解释工程现象和操作经验</a:t>
                </a:r>
                <a:endParaRPr lang="en-US" altLang="zh-CN" sz="2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2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从微积分到自动控制系统控制器设计</a:t>
                </a:r>
                <a:r>
                  <a:rPr lang="zh-CN" altLang="en-US" sz="22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技术</a:t>
                </a:r>
                <a:endParaRPr lang="en-US" altLang="zh-CN" sz="22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CN" sz="22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𝒆</m:t>
                    </m:r>
                    <m:d>
                      <m:d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  <m:r>
                      <a:rPr lang="en-US" altLang="zh-CN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sub>
                    </m:sSub>
                    <m:f>
                      <m:f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altLang="zh-CN" sz="22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14000"/>
                  </a:lnSpc>
                  <a:spcBef>
                    <a:spcPts val="10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数学工具来解决工程问题</a:t>
                </a:r>
                <a:endParaRPr lang="en-US" altLang="zh-CN" sz="2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:r>
                  <a:rPr lang="zh-CN" altLang="en-US" sz="2200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从条件概率到机器学习分类</a:t>
                </a:r>
                <a:r>
                  <a:rPr lang="zh-CN" altLang="en-US" sz="2200" dirty="0" smtClean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endParaRPr lang="en-US" altLang="zh-CN" sz="22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eaLnBrk="0" fontAlgn="base" hangingPunct="0">
                  <a:lnSpc>
                    <a:spcPct val="114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3366"/>
                  </a:buClr>
                  <a:buSzPct val="75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sz="2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sz="22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zh-CN" sz="2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en-US" altLang="zh-CN" sz="22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zh-CN" sz="2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sz="22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sz="22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0"/>
                <a:ext cx="6627776" cy="4748159"/>
              </a:xfrm>
              <a:prstGeom prst="rect">
                <a:avLst/>
              </a:prstGeom>
              <a:blipFill rotWithShape="0">
                <a:blip r:embed="rId2"/>
                <a:stretch>
                  <a:fillRect l="-1196" t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1361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第一个子问题求解</a:t>
            </a:r>
            <a:r>
              <a:rPr lang="en-US" altLang="zh-CN" sz="3200" dirty="0" err="1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cross_sum</a:t>
            </a:r>
            <a:endParaRPr lang="zh-CN" altLang="en-US" sz="3200" dirty="0">
              <a:solidFill>
                <a:schemeClr val="tx1"/>
              </a:solidFill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056785" cy="46805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任何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跨越中点的子序列都由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…mid]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num[mid+1…j]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组成，找出形如这两个子序列的最大子序列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循环，左数组从右向左依次加起来，记下出现的最大一个和为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midleft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；同理，右数组从左向右依次加起来，记下出现的最大一个和为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midright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midleft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midright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加起来，这个值即是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cross_sum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DC6E256C-4079-4AB5-96FC-620CAE2AAD3C}"/>
              </a:ext>
            </a:extLst>
          </p:cNvPr>
          <p:cNvGrpSpPr/>
          <p:nvPr/>
        </p:nvGrpSpPr>
        <p:grpSpPr>
          <a:xfrm>
            <a:off x="1853697" y="5229200"/>
            <a:ext cx="5004556" cy="1245262"/>
            <a:chOff x="1907704" y="5633263"/>
            <a:chExt cx="5004556" cy="124526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F142466-210D-4DB9-94BB-6E538B1CEE2C}"/>
                </a:ext>
              </a:extLst>
            </p:cNvPr>
            <p:cNvSpPr/>
            <p:nvPr/>
          </p:nvSpPr>
          <p:spPr>
            <a:xfrm>
              <a:off x="1907704" y="609193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98B39959-372E-461D-AE11-41311EC96CA0}"/>
                </a:ext>
              </a:extLst>
            </p:cNvPr>
            <p:cNvSpPr/>
            <p:nvPr/>
          </p:nvSpPr>
          <p:spPr>
            <a:xfrm>
              <a:off x="2463766" y="609193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8B9691EB-6DD8-4799-9D40-DE44F16F527C}"/>
                </a:ext>
              </a:extLst>
            </p:cNvPr>
            <p:cNvSpPr/>
            <p:nvPr/>
          </p:nvSpPr>
          <p:spPr>
            <a:xfrm>
              <a:off x="3019828" y="609193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9451E8CF-2944-44EC-A19B-E983D11E7EFF}"/>
                </a:ext>
              </a:extLst>
            </p:cNvPr>
            <p:cNvSpPr/>
            <p:nvPr/>
          </p:nvSpPr>
          <p:spPr>
            <a:xfrm>
              <a:off x="3575889" y="6091934"/>
              <a:ext cx="55606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2D517C86-7BE4-43C3-B6AE-3DE39B005199}"/>
                </a:ext>
              </a:extLst>
            </p:cNvPr>
            <p:cNvSpPr/>
            <p:nvPr/>
          </p:nvSpPr>
          <p:spPr>
            <a:xfrm>
              <a:off x="4131951" y="6091934"/>
              <a:ext cx="556062" cy="2880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E5BCE3A-BC77-4FD6-8CC1-9B0924309CDB}"/>
                </a:ext>
              </a:extLst>
            </p:cNvPr>
            <p:cNvSpPr/>
            <p:nvPr/>
          </p:nvSpPr>
          <p:spPr>
            <a:xfrm>
              <a:off x="4688013" y="6091934"/>
              <a:ext cx="556062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FEBF4341-7FB0-41ED-BDBA-0F7F0C92A408}"/>
                </a:ext>
              </a:extLst>
            </p:cNvPr>
            <p:cNvSpPr/>
            <p:nvPr/>
          </p:nvSpPr>
          <p:spPr>
            <a:xfrm>
              <a:off x="5244075" y="6091934"/>
              <a:ext cx="556062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F256122-EF56-4E92-A1CC-B78D2589405E}"/>
                </a:ext>
              </a:extLst>
            </p:cNvPr>
            <p:cNvSpPr/>
            <p:nvPr/>
          </p:nvSpPr>
          <p:spPr>
            <a:xfrm>
              <a:off x="5800136" y="609193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B835491C-18B8-4452-8324-50661CF5AAAC}"/>
                </a:ext>
              </a:extLst>
            </p:cNvPr>
            <p:cNvSpPr/>
            <p:nvPr/>
          </p:nvSpPr>
          <p:spPr>
            <a:xfrm>
              <a:off x="6356198" y="6091934"/>
              <a:ext cx="556062" cy="2880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22CE6A63-5DD0-4537-81A0-1C99179051BE}"/>
                </a:ext>
              </a:extLst>
            </p:cNvPr>
            <p:cNvSpPr txBox="1"/>
            <p:nvPr/>
          </p:nvSpPr>
          <p:spPr>
            <a:xfrm>
              <a:off x="3483878" y="5633263"/>
              <a:ext cx="129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…mid]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左大括号 54">
              <a:extLst>
                <a:ext uri="{FF2B5EF4-FFF2-40B4-BE49-F238E27FC236}">
                  <a16:creationId xmlns:a16="http://schemas.microsoft.com/office/drawing/2014/main" xmlns="" id="{C3097E69-0D95-4A2D-8F14-FC6AA0FA3767}"/>
                </a:ext>
              </a:extLst>
            </p:cNvPr>
            <p:cNvSpPr/>
            <p:nvPr/>
          </p:nvSpPr>
          <p:spPr>
            <a:xfrm rot="5400000">
              <a:off x="4053005" y="5470319"/>
              <a:ext cx="160005" cy="1083225"/>
            </a:xfrm>
            <a:prstGeom prst="lef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左大括号 55">
              <a:extLst>
                <a:ext uri="{FF2B5EF4-FFF2-40B4-BE49-F238E27FC236}">
                  <a16:creationId xmlns:a16="http://schemas.microsoft.com/office/drawing/2014/main" xmlns="" id="{B76136A8-ADDB-49B3-91C3-25B98A1E545B}"/>
                </a:ext>
              </a:extLst>
            </p:cNvPr>
            <p:cNvSpPr/>
            <p:nvPr/>
          </p:nvSpPr>
          <p:spPr>
            <a:xfrm rot="16200000">
              <a:off x="5163798" y="5918356"/>
              <a:ext cx="160005" cy="1083225"/>
            </a:xfrm>
            <a:prstGeom prst="lef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DA9EFF6C-8B52-4000-B97C-8E78578F1AC0}"/>
                </a:ext>
              </a:extLst>
            </p:cNvPr>
            <p:cNvSpPr txBox="1"/>
            <p:nvPr/>
          </p:nvSpPr>
          <p:spPr>
            <a:xfrm>
              <a:off x="4595726" y="6539971"/>
              <a:ext cx="14884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[mid+1…j]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54178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采用递归的思想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82917" y="1988840"/>
            <a:ext cx="7245467" cy="46805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第二、三个子问题为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4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left_sum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right_sum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，跟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求解第一个子问题类似。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调用自身函数，同样内部是再将其分为三个子问题的计算模式。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函数调用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到子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区间足够小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一个元素时，此时不可再次拆分，将这种情况设置为递归的出口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最后合并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子问题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sz="24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left_sum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right_sum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，和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cross_sum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的大小，最大值即为函数返回值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47171"/>
      </p:ext>
    </p:extLst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最大子序和分治法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代码：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056785" cy="4752528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subMaxSubArray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(int</a:t>
            </a:r>
            <a:r>
              <a:rPr lang="zh-CN" altLang="en-US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[9], int 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left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int 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right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{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 if(left==right)     return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[left];        //</a:t>
            </a: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递归出口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 int mid=(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left+right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)/2;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 int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midleft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[mid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], 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sumleft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[mid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];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 for(int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=mid-1;i&gt;=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left;i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--){                  </a:t>
            </a:r>
            <a:endParaRPr lang="en-US" altLang="zh-CN" sz="1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求第一个子问题中，左数组最大和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sumleft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+=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      if(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midleft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sumleft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midleft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sumleft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int 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midright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[mid+1], 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sumright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[mid+1];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33642"/>
      </p:ext>
    </p:extLst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776865" cy="4752528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for(int 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j=mid+2;j&lt;=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right;j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++){              //</a:t>
            </a: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求第一个子问题中，右数组最大和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sumright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+=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[j];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midright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sumright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midright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sumright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}   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int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cross_sum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midleft+midright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;                    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得出第一</a:t>
            </a:r>
            <a:r>
              <a:rPr lang="zh-CN" altLang="en-US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个问题</a:t>
            </a: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的目标解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left_sum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subMaxArray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nums,left,mid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); 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递归求解</a:t>
            </a: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第二个</a:t>
            </a:r>
            <a:r>
              <a:rPr lang="zh-CN" altLang="en-US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子</a:t>
            </a: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right_sum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subMaxArray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(nums,mid+1,right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);  //</a:t>
            </a:r>
            <a:r>
              <a:rPr lang="zh-CN" altLang="en-US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求解第三个子问题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max(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cross_sum,left_sum,right_sum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);  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合并子问题，得到最终解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maxSubArray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lang="en-US" altLang="zh-CN" sz="1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[8], 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numsSize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) {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subMaxSubArray</a:t>
            </a: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(nums,0,numsSize - 1);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20118"/>
      </p:ext>
    </p:extLst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贪心算法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272809" cy="46805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工作阶段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：在每个阶段，做出的决定看上去很好，并不考虑未来的后果；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这种策略称为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Take what you can get now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：在当前时间选择局部最优；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希望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局部最优值等价或非常接近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全局最优值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实例：硬币更换问题旨在尽量减少硬币的数量。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95533"/>
      </p:ext>
    </p:extLst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贪心算法例题：跳跃游戏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200801" cy="46805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给定一个非负整数数组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，最初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位于数组的第一个位置。数组中的每个元素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代表在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该位置可以跳跃的最大长度。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判断是否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能够到达最后一个位置。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示例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Input:[2,3,1,1,4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Output: true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示例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Input:[3,2,1,0,4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Output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: false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13321"/>
      </p:ext>
    </p:extLst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跳跃游戏贪心算法思想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200801" cy="46805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最右边的点和能到最右边的点，反之为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从右向左思考，首先将离最右边点最近的，能一步到最后边的点找出并标记为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只要能到达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就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表示也能到达最右边。这样可以将问题转化为选找出能到最新的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点，也就是局部最优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解，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右向左依次遍历，判断每一个位置是否是局部最优解，是则标记为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反之标记为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遍历结束时，位置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可以返回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，反之返回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sz="2200" b="1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07506"/>
      </p:ext>
    </p:extLst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跳跃游戏贪心算法思想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632849" cy="46805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针对数组</a:t>
            </a:r>
            <a:r>
              <a:rPr lang="en-US" altLang="zh-CN" sz="2200" b="1" dirty="0">
                <a:ea typeface="楷体" panose="02010609060101010101" pitchFamily="49" charset="-122"/>
                <a:cs typeface="Times New Roman" panose="02020603050405020304" pitchFamily="18" charset="0"/>
              </a:rPr>
              <a:t>[1,4,2,1,0,2,0]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模拟操作：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xmlns="" id="{FECE9A3D-9FB4-4485-992C-E9616FACF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52054"/>
              </p:ext>
            </p:extLst>
          </p:nvPr>
        </p:nvGraphicFramePr>
        <p:xfrm>
          <a:off x="1235713" y="2872740"/>
          <a:ext cx="66725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72">
                  <a:extLst>
                    <a:ext uri="{9D8B030D-6E8A-4147-A177-3AD203B41FA5}">
                      <a16:colId xmlns:a16="http://schemas.microsoft.com/office/drawing/2014/main" xmlns="" val="3408020604"/>
                    </a:ext>
                  </a:extLst>
                </a:gridCol>
                <a:gridCol w="834072">
                  <a:extLst>
                    <a:ext uri="{9D8B030D-6E8A-4147-A177-3AD203B41FA5}">
                      <a16:colId xmlns:a16="http://schemas.microsoft.com/office/drawing/2014/main" xmlns="" val="4241465184"/>
                    </a:ext>
                  </a:extLst>
                </a:gridCol>
                <a:gridCol w="834072">
                  <a:extLst>
                    <a:ext uri="{9D8B030D-6E8A-4147-A177-3AD203B41FA5}">
                      <a16:colId xmlns:a16="http://schemas.microsoft.com/office/drawing/2014/main" xmlns="" val="3129470801"/>
                    </a:ext>
                  </a:extLst>
                </a:gridCol>
                <a:gridCol w="834072">
                  <a:extLst>
                    <a:ext uri="{9D8B030D-6E8A-4147-A177-3AD203B41FA5}">
                      <a16:colId xmlns:a16="http://schemas.microsoft.com/office/drawing/2014/main" xmlns="" val="2958078736"/>
                    </a:ext>
                  </a:extLst>
                </a:gridCol>
                <a:gridCol w="834072">
                  <a:extLst>
                    <a:ext uri="{9D8B030D-6E8A-4147-A177-3AD203B41FA5}">
                      <a16:colId xmlns:a16="http://schemas.microsoft.com/office/drawing/2014/main" xmlns="" val="2312103260"/>
                    </a:ext>
                  </a:extLst>
                </a:gridCol>
                <a:gridCol w="834072">
                  <a:extLst>
                    <a:ext uri="{9D8B030D-6E8A-4147-A177-3AD203B41FA5}">
                      <a16:colId xmlns:a16="http://schemas.microsoft.com/office/drawing/2014/main" xmlns="" val="3344045615"/>
                    </a:ext>
                  </a:extLst>
                </a:gridCol>
                <a:gridCol w="834072">
                  <a:extLst>
                    <a:ext uri="{9D8B030D-6E8A-4147-A177-3AD203B41FA5}">
                      <a16:colId xmlns:a16="http://schemas.microsoft.com/office/drawing/2014/main" xmlns="" val="355025599"/>
                    </a:ext>
                  </a:extLst>
                </a:gridCol>
                <a:gridCol w="834070">
                  <a:extLst>
                    <a:ext uri="{9D8B030D-6E8A-4147-A177-3AD203B41FA5}">
                      <a16:colId xmlns:a16="http://schemas.microsoft.com/office/drawing/2014/main" xmlns="" val="3513391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0277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9293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942410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5BB4254-CD49-41E9-ABA1-0239E21C3B8E}"/>
              </a:ext>
            </a:extLst>
          </p:cNvPr>
          <p:cNvSpPr txBox="1"/>
          <p:nvPr/>
        </p:nvSpPr>
        <p:spPr>
          <a:xfrm>
            <a:off x="6468127" y="36232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234416A-2458-414F-B367-4A27CC6F9C40}"/>
              </a:ext>
            </a:extLst>
          </p:cNvPr>
          <p:cNvSpPr txBox="1"/>
          <p:nvPr/>
        </p:nvSpPr>
        <p:spPr>
          <a:xfrm>
            <a:off x="7322471" y="36232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E0182B3-5871-4ABA-B3BC-8E5507B4280A}"/>
              </a:ext>
            </a:extLst>
          </p:cNvPr>
          <p:cNvSpPr txBox="1"/>
          <p:nvPr/>
        </p:nvSpPr>
        <p:spPr>
          <a:xfrm>
            <a:off x="5642722" y="36232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01F122E-9C05-4A1A-ACD8-5D7FF9140C93}"/>
              </a:ext>
            </a:extLst>
          </p:cNvPr>
          <p:cNvSpPr txBox="1"/>
          <p:nvPr/>
        </p:nvSpPr>
        <p:spPr>
          <a:xfrm>
            <a:off x="4819063" y="36232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E62243F-183D-4E9E-9C90-D37CFBC78132}"/>
              </a:ext>
            </a:extLst>
          </p:cNvPr>
          <p:cNvSpPr txBox="1"/>
          <p:nvPr/>
        </p:nvSpPr>
        <p:spPr>
          <a:xfrm>
            <a:off x="3979189" y="36232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754DCC0A-6708-49AC-AC2F-6A5878A62597}"/>
              </a:ext>
            </a:extLst>
          </p:cNvPr>
          <p:cNvSpPr txBox="1"/>
          <p:nvPr/>
        </p:nvSpPr>
        <p:spPr>
          <a:xfrm>
            <a:off x="3155887" y="36232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CACD312-B06E-4811-ACF2-E7398062596B}"/>
              </a:ext>
            </a:extLst>
          </p:cNvPr>
          <p:cNvSpPr txBox="1"/>
          <p:nvPr/>
        </p:nvSpPr>
        <p:spPr>
          <a:xfrm>
            <a:off x="2307548" y="36232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90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跳跃游戏贪心法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语言代码：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CC350D01-C378-4CBB-A220-9D8EA58F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3" y="1988840"/>
            <a:ext cx="7632849" cy="46805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canJump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lang="en-US" altLang="zh-CN" sz="20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[5],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numsSize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int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lastPos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numsSize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– 1;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lastPos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最后（右）一个位置</a:t>
            </a:r>
            <a:endParaRPr lang="en-US" altLang="zh-CN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for(int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numsSize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– 1;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&gt;= 0;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--){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] &gt;=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lastPos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){  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不断往左边更新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GOOD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endParaRPr lang="en-US" altLang="zh-CN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lastPos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lastPos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== 0;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判断最左边的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GOOD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点是否在位置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78551"/>
      </p:ext>
    </p:extLst>
  </p:cSld>
  <p:clrMapOvr>
    <a:masterClrMapping/>
  </p:clrMapOvr>
  <p:transition spd="med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回溯法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128793" cy="468052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实例：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往新房子里摆放家具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起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初房间有足够空间，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每进来一件家具都能放在房间的某个地方；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直到某一刻，房间里已经没有空间了，但是房间外还有几件家具没有摆放进来；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现在，我们必须撤消最后一步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并重新尝试；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这可能会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迫使继续撤销倒数第二步。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总结：回溯法的过程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枚举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尝试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失败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11760" y="558924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707904" y="558924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004048" y="558924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0800000" flipV="1">
            <a:off x="2051720" y="5805263"/>
            <a:ext cx="2664296" cy="576063"/>
          </a:xfrm>
          <a:prstGeom prst="bentConnector3">
            <a:avLst>
              <a:gd name="adj1" fmla="val -40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51720" y="5711551"/>
            <a:ext cx="0" cy="669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04047" y="5229200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NO</a:t>
            </a:r>
            <a:endParaRPr lang="zh-CN" altLang="en-US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16016" y="5861773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YES</a:t>
            </a:r>
            <a:endParaRPr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1497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计算问题思考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sz="3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2132856"/>
            <a:ext cx="7128792" cy="403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枚举法 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(Enumeration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递推法 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(Recurrence)</a:t>
            </a:r>
            <a:endParaRPr lang="en-US" altLang="zh-CN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法 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(Recursion)</a:t>
            </a:r>
            <a:endParaRPr lang="en-US" altLang="zh-CN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分治法 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(Divide 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Conquer)</a:t>
            </a:r>
            <a:endParaRPr lang="en-US" altLang="zh-CN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贪心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算法 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(Greedy Algorithm)</a:t>
            </a:r>
            <a:endParaRPr lang="en-US" altLang="zh-CN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回溯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法 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(Backtracking)</a:t>
            </a:r>
            <a:endParaRPr lang="en-US" altLang="zh-CN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00519"/>
      </p:ext>
    </p:extLst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560841" cy="46805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虽然这个算法本质上是暴力破解，但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记住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我们有先验知识和偏好。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没有必要尝试所有可能的安排。例如，我们不想：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1)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把沙发放在厨房里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2)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把洗衣机放在卧室里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3)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把冰箱放在远离厨房的地方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在搜索过程中，当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失败发生时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，返回搜索步骤上一点，寻找其他路径。</a:t>
            </a:r>
            <a:endParaRPr lang="en-US" altLang="zh-CN" sz="2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搜索过程的某些状态必须保存，才方便退回到之前状态。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20045"/>
      </p:ext>
    </p:extLst>
  </p:cSld>
  <p:clrMapOvr>
    <a:masterClrMapping/>
  </p:clrMapOvr>
  <p:transition spd="med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回溯法例题：背包问题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200801" cy="46805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种物品和一背包。物品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的重量是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，其价值为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，背包的容量为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。问应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如何选择装入背包的物品，使得装入背包中物品的总价值最大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回溯思路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缺乏先验知识，需要使用回溯法的思想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，与枚举法结合，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选择最大的结果作为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最优解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48933"/>
      </p:ext>
    </p:extLst>
  </p:cSld>
  <p:clrMapOvr>
    <a:masterClrMapping/>
  </p:clrMapOvr>
  <p:transition spd="med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背包问题回溯法思想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128793" cy="46805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cw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为当前物品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的累积重量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和价值，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bv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为最优价值</a:t>
            </a:r>
            <a:endParaRPr lang="en-US" altLang="zh-CN" sz="20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buSzPct val="80000"/>
            </a:pP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当前放入的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件物品的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重量是否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超过背包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剩余容量，如果没超过，则</a:t>
            </a:r>
            <a:r>
              <a:rPr lang="pl-PL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cw+=w[i]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l-PL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cp+=</a:t>
            </a:r>
            <a:r>
              <a:rPr lang="pl-PL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p[i]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，进行步骤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；如果超过，进行步骤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buSzPct val="80000"/>
            </a:pP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继续选择其他物品，执行步骤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直至没有物品能够放入包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内；记录当前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值，如果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bv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bv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buSzPct val="80000"/>
            </a:pP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回溯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，拿出最后一件放入的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物品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，选择其他未被选择物品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t+1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执行步骤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和步骤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buSzPct val="80000"/>
            </a:pP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物品都被选择了，返回步骤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拿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出倒数第二件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放入的物品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t-1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，直至所有放入的物品都被尝试过。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17280"/>
      </p:ext>
    </p:extLst>
  </p:cSld>
  <p:clrMapOvr>
    <a:masterClrMapping/>
  </p:clrMapOvr>
  <p:transition spd="med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背包问题回溯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法代码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4BB3C801-CBC0-4839-9736-BD088E58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3" y="1988840"/>
            <a:ext cx="7560841" cy="4680520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cw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= 0;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int cp = 0;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bv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= 0;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6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w, p, answer[], </a:t>
            </a:r>
            <a:r>
              <a:rPr lang="en-US" altLang="zh-CN" sz="16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best_answer</a:t>
            </a:r>
            <a:r>
              <a:rPr lang="en-US" altLang="zh-CN" sz="16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[]; </a:t>
            </a:r>
            <a:r>
              <a:rPr lang="en-US" altLang="zh-CN" sz="16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16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answei</a:t>
            </a:r>
            <a:r>
              <a:rPr lang="zh-CN" altLang="en-US" sz="16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best_answer</a:t>
            </a:r>
            <a:r>
              <a:rPr lang="zh-CN" altLang="en-US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用于记录包中物品</a:t>
            </a:r>
            <a:endParaRPr lang="en-US" altLang="zh-CN" sz="16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C,n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void backtrack(int 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if(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&gt;n-1){		//</a:t>
            </a:r>
            <a:r>
              <a:rPr lang="zh-CN" altLang="en-US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没有物品可选了</a:t>
            </a:r>
            <a:endParaRPr lang="en-US" altLang="zh-CN" sz="16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if(cp&gt;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bv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){  		//</a:t>
            </a:r>
            <a:r>
              <a:rPr lang="zh-CN" altLang="en-US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判断当前包中价值是否高于之前的最优价值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bv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= cp;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for(int j=0;j&lt;n;++j) 	//</a:t>
            </a:r>
            <a:r>
              <a:rPr lang="zh-CN" altLang="en-US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存储当前最优物品序列</a:t>
            </a:r>
            <a:endParaRPr lang="en-US" altLang="zh-CN" sz="16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best_answer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[j] = answer[j]; 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}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}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97009"/>
      </p:ext>
    </p:extLst>
  </p:cSld>
  <p:clrMapOvr>
    <a:masterClrMapping/>
  </p:clrMapOvr>
  <p:transition spd="med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背包问题回溯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法代码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4BB3C801-CBC0-4839-9736-BD088E58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3" y="1988840"/>
            <a:ext cx="7200801" cy="4680520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else{			//</a:t>
            </a:r>
            <a:r>
              <a:rPr lang="zh-CN" altLang="en-US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如果还有物品可选</a:t>
            </a:r>
            <a:endParaRPr lang="en-US" altLang="zh-CN" sz="16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if((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cw+w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])&lt;=C){      	//</a:t>
            </a:r>
            <a:r>
              <a:rPr lang="zh-CN" altLang="en-US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判断当前物品是否能放入包中</a:t>
            </a:r>
            <a:endParaRPr lang="en-US" altLang="zh-CN" sz="16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cw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+= w[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];    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cp += v[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];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answer[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]=1</a:t>
            </a:r>
            <a:r>
              <a:rPr lang="en-US" altLang="zh-CN" sz="16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6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将第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件物品放入包中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backtrack(i+1);	//</a:t>
            </a:r>
            <a:r>
              <a:rPr lang="zh-CN" altLang="en-US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回溯</a:t>
            </a:r>
            <a:endParaRPr lang="en-US" altLang="zh-CN" sz="16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cw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-= w[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];    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cp -= v[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answer[</a:t>
            </a:r>
            <a:r>
              <a:rPr lang="en-US" altLang="zh-CN" sz="16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]=0  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}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backtrack(i+1)	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}  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600" b="1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97928"/>
      </p:ext>
    </p:extLst>
  </p:cSld>
  <p:clrMapOvr>
    <a:masterClrMapping/>
  </p:clrMapOvr>
  <p:transition spd="med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632849" cy="46805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问题解决策略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大胆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试探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枚举法，贪心法，回溯法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循序渐进：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递推法，递归法，分治法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不断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分治法，递归法</a:t>
            </a:r>
            <a:r>
              <a:rPr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贪心法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来回往复：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贪心法，回溯法，分治法，递归法</a:t>
            </a:r>
            <a:endParaRPr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时空变换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分解和合并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427983" y="4869160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02754"/>
      </p:ext>
    </p:extLst>
  </p:cSld>
  <p:clrMapOvr>
    <a:masterClrMapping/>
  </p:clrMapOvr>
  <p:transition spd="med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第二次作业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200801" cy="46805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、给定一个数组，它的第 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个元素是一支给定股票第 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天的价格。设计一个算法来计算你所能获取的最大利润。你可以尽可能地完成更多的交易（多次买卖一支股票）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示例</a:t>
            </a:r>
            <a:r>
              <a:rPr lang="en-US" altLang="zh-CN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</a:p>
          <a:p>
            <a:pPr>
              <a:spcBef>
                <a:spcPts val="1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: [7,1,5,3,6,4]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: 7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解释</a:t>
            </a:r>
            <a:r>
              <a:rPr lang="en-US" altLang="zh-CN" sz="2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altLang="zh-CN" sz="22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天（股票价格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 1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）的时候买入，在第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天（股票价格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 5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）的时候卖出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这笔交易所能获得利润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 5-1 = 4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。随后，在第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天（股票价格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 3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）的时候买入，在第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天（股票价格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 6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）的时候卖出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这笔交易所能获得利润 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 6-3 = 3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40768"/>
      </p:ext>
    </p:extLst>
  </p:cSld>
  <p:clrMapOvr>
    <a:masterClrMapping/>
  </p:clrMapOvr>
  <p:transition spd="med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056785" cy="46805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、一只青蛙一次可以跳上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级台阶，也可以跳上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级台阶。求该青蛙跳上一个 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级的台阶总共有多少种跳法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示例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n = 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，输出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n = 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，输出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26904"/>
      </p:ext>
    </p:extLst>
  </p:cSld>
  <p:clrMapOvr>
    <a:masterClrMapping/>
  </p:clrMapOvr>
  <p:transition spd="med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3" y="1988840"/>
            <a:ext cx="7416825" cy="46805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、给定一个大小为 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的数组，找到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其中出现次数最多的数。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: [2,2,1,1,1,2,2]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: 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98896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枚举法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暴力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破解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Brute Force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988840"/>
            <a:ext cx="7272808" cy="4608512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步骤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与人类相比，计算机有非常快的计算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速度且不会疲劳，这是采用枚举法的一个重要前提。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首先，为该问题构建一个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其次，估计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大致范围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然后，在此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范围内，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逐个检查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可能的解。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从江安校区到望江校区有多少种交通方式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校车，地铁，公交车，出租车，步行，骑行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ts val="500"/>
              </a:spcBef>
              <a:buClr>
                <a:srgbClr val="003366"/>
              </a:buClr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解的可能范围应该很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通过验证来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ts val="500"/>
              </a:spcBef>
              <a:buClr>
                <a:srgbClr val="003366"/>
              </a:buClr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结合强大的算力，构成暴力破解法或蛮力法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23902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枚举法例题：两数之和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988840"/>
            <a:ext cx="7116961" cy="46805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给定一个整数数组 </a:t>
            </a:r>
            <a:r>
              <a:rPr lang="en-US" altLang="zh-CN" sz="2400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400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和一个目标值 </a:t>
            </a:r>
            <a:r>
              <a:rPr lang="en-US" altLang="zh-CN" sz="24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target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该数组中找出和为目标值的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那两个整数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，并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们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的数组下标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示例：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给定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=[2,7,11,15</a:t>
            </a:r>
            <a:r>
              <a:rPr lang="en-US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], target 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= 9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因为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[0] + 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[1] = 2 + 7 = 9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所以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[0,1]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57626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枚举法思想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988840"/>
            <a:ext cx="7116961" cy="468052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枚举出所有可能存在的解，找出符合题目要求的解。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设计循环遍历数组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，将所有元素两两相加，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找出和等于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target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时两个元素，输出其位置，步骤如下：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1)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j=i+1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2)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]+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[j]==target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是否为真，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3)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的结果为真，输出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, j)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，结束循环；否则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值加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，返回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4)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的值等于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的长度时，如果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的值小于</a:t>
            </a:r>
            <a:r>
              <a:rPr lang="en-US" altLang="zh-CN" sz="22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的长度，将</a:t>
            </a:r>
            <a:r>
              <a:rPr lang="en-US" altLang="zh-CN" sz="2200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的值加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，返回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；否则，返回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 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没有满足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条件的两个数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500"/>
              </a:spcBef>
            </a:pP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829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86464" cy="8382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两数之和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枚举法代码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988840"/>
            <a:ext cx="7693025" cy="4680520"/>
          </a:xfrm>
        </p:spPr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twoSum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lang="en-US" altLang="zh-CN" sz="20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[4],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numsSize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, int target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{</a:t>
            </a:r>
            <a:endParaRPr lang="en-US" altLang="zh-CN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int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a[2]={0};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for (int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= 0;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numsSize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- 1;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++){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for (int j = i+1; j &lt;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numsSize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] +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[j] == target){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a[0] = </a:t>
            </a:r>
            <a:r>
              <a:rPr lang="en-US" altLang="zh-CN" sz="20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a[1] = j;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return a;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  <a:endParaRPr lang="en-US" altLang="zh-CN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22440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递推法和递归法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7407" y="1988840"/>
                <a:ext cx="7919393" cy="4541515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数学归纳法：挖掘问题背后的规律</a:t>
                </a:r>
                <a:endPara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</a:pP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步骤</a:t>
                </a:r>
                <a:r>
                  <a:rPr lang="en-US" altLang="zh-CN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1:</a:t>
                </a: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证明一个基本情况</a:t>
                </a:r>
                <a:r>
                  <a:rPr lang="en-US" altLang="zh-CN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一个简单的步骤</a:t>
                </a:r>
                <a:r>
                  <a:rPr lang="en-US" altLang="zh-CN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500"/>
                  </a:spcBef>
                  <a:buNone/>
                </a:pPr>
                <a:r>
                  <a:rPr lang="en-US" altLang="zh-CN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确立一个定理对于</a:t>
                </a:r>
                <a:r>
                  <a:rPr lang="zh-CN" altLang="en-US" sz="22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一些基本值</a:t>
                </a: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是正确的</a:t>
                </a:r>
                <a:endPara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</a:pP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步骤</a:t>
                </a:r>
                <a:r>
                  <a:rPr lang="en-US" altLang="zh-CN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2: </a:t>
                </a: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归纳假设与证明</a:t>
                </a:r>
                <a:endPara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500"/>
                  </a:spcBef>
                  <a:buNone/>
                </a:pPr>
                <a:r>
                  <a:rPr lang="en-US" altLang="zh-CN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2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该</a:t>
                </a:r>
                <a:r>
                  <a:rPr lang="zh-CN" altLang="en-US" sz="22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定理在条件等于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ea typeface="+mj-ea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时成立，</a:t>
                </a:r>
                <a:endPara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500"/>
                  </a:spcBef>
                  <a:buNone/>
                </a:pPr>
                <a:r>
                  <a:rPr lang="en-US" altLang="zh-CN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2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该定理</a:t>
                </a:r>
                <a:r>
                  <a:rPr lang="zh-CN" altLang="en-US" sz="22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对条件等于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3366"/>
                        </a:solidFill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200" i="1" dirty="0">
                        <a:solidFill>
                          <a:srgbClr val="003366"/>
                        </a:solidFill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sz="22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2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成立</a:t>
                </a:r>
                <a:r>
                  <a:rPr lang="zh-CN" alt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实例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证明当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1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，左边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，右边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左边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右边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2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，然后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……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07" y="1988840"/>
                <a:ext cx="7919393" cy="4541515"/>
              </a:xfrm>
              <a:blipFill rotWithShape="0">
                <a:blip r:embed="rId2"/>
                <a:stretch>
                  <a:fillRect l="-1001" t="-537" b="-7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67055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递推法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9415" y="1916832"/>
                <a:ext cx="7044953" cy="4680520"/>
              </a:xfrm>
            </p:spPr>
            <p:txBody>
              <a:bodyPr/>
              <a:lstStyle/>
              <a:p>
                <a:pPr marL="0" indent="0">
                  <a:spcBef>
                    <a:spcPts val="500"/>
                  </a:spcBef>
                  <a:buNone/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特征</a:t>
                </a:r>
                <a:endPara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500"/>
                  </a:spcBef>
                </a:pP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难以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一个简单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的关系式来描述问题</a:t>
                </a:r>
                <a:endParaRPr lang="en-US" altLang="zh-CN" sz="22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500"/>
                  </a:spcBef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迭代：前项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后项之间能找出普遍适用的关系</a:t>
                </a:r>
                <a:endParaRPr lang="en-US" altLang="zh-CN" sz="2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500"/>
                  </a:spcBef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递推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已知项到未知项</a:t>
                </a:r>
                <a:endParaRPr lang="en-US" altLang="zh-CN" sz="2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实例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altLang="zh-CN" sz="2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1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迭代公式为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2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2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sz="2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2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2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=1: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2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2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2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sz="2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end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415" y="1916832"/>
                <a:ext cx="7044953" cy="4680520"/>
              </a:xfrm>
              <a:blipFill rotWithShape="0">
                <a:blip r:embed="rId2"/>
                <a:stretch>
                  <a:fillRect l="-1126" t="-1172" b="-6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19264-6531-4C88-BE5F-E166F0E69C6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60942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1_template">
  <a:themeElements>
    <a:clrScheme name="templat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2898</Words>
  <Application>Microsoft Office PowerPoint</Application>
  <PresentationFormat>全屏显示(4:3)</PresentationFormat>
  <Paragraphs>511</Paragraphs>
  <Slides>38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楷体</vt:lpstr>
      <vt:lpstr>宋体</vt:lpstr>
      <vt:lpstr>Arial</vt:lpstr>
      <vt:lpstr>Calibri</vt:lpstr>
      <vt:lpstr>Cambria Math</vt:lpstr>
      <vt:lpstr>Times New Roman</vt:lpstr>
      <vt:lpstr>Wingdings</vt:lpstr>
      <vt:lpstr>1_template</vt:lpstr>
      <vt:lpstr>PowerPoint 演示文稿</vt:lpstr>
      <vt:lpstr>数学问题工程化</vt:lpstr>
      <vt:lpstr>计算问题思考方法</vt:lpstr>
      <vt:lpstr>枚举法:暴力破解 (Brute Force)</vt:lpstr>
      <vt:lpstr>枚举法例题：两数之和</vt:lpstr>
      <vt:lpstr>枚举法思想</vt:lpstr>
      <vt:lpstr>两数之和枚举法代码：</vt:lpstr>
      <vt:lpstr>递推法和递归法</vt:lpstr>
      <vt:lpstr>递推法</vt:lpstr>
      <vt:lpstr>递归法</vt:lpstr>
      <vt:lpstr>实例:斐波那契数列</vt:lpstr>
      <vt:lpstr>分治法</vt:lpstr>
      <vt:lpstr>实例: 归并排序</vt:lpstr>
      <vt:lpstr>归并过程</vt:lpstr>
      <vt:lpstr>归并过程</vt:lpstr>
      <vt:lpstr>用文字描述归并过程</vt:lpstr>
      <vt:lpstr>分治法例题:最大子序和</vt:lpstr>
      <vt:lpstr>最大子序和分治法解题思想：</vt:lpstr>
      <vt:lpstr>分治过程示意图</vt:lpstr>
      <vt:lpstr>第一个子问题求解cross_sum</vt:lpstr>
      <vt:lpstr>采用递归的思想</vt:lpstr>
      <vt:lpstr>最大子序和分治法C代码：</vt:lpstr>
      <vt:lpstr>PowerPoint 演示文稿</vt:lpstr>
      <vt:lpstr>贪心算法</vt:lpstr>
      <vt:lpstr>贪心算法例题：跳跃游戏</vt:lpstr>
      <vt:lpstr>跳跃游戏贪心算法思想</vt:lpstr>
      <vt:lpstr>跳跃游戏贪心算法思想</vt:lpstr>
      <vt:lpstr>跳跃游戏贪心法C语言代码：</vt:lpstr>
      <vt:lpstr>回溯法</vt:lpstr>
      <vt:lpstr>PowerPoint 演示文稿</vt:lpstr>
      <vt:lpstr>回溯法例题：背包问题</vt:lpstr>
      <vt:lpstr>背包问题回溯法思想</vt:lpstr>
      <vt:lpstr>背包问题回溯法代码：</vt:lpstr>
      <vt:lpstr>背包问题回溯法代码：</vt:lpstr>
      <vt:lpstr>总结</vt:lpstr>
      <vt:lpstr>第二次作业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Bilevel Optimization</dc:title>
  <dc:creator>HZN</dc:creator>
  <cp:lastModifiedBy>123-pc</cp:lastModifiedBy>
  <cp:revision>406</cp:revision>
  <dcterms:created xsi:type="dcterms:W3CDTF">2013-09-12T00:40:14Z</dcterms:created>
  <dcterms:modified xsi:type="dcterms:W3CDTF">2020-03-10T03:57:35Z</dcterms:modified>
</cp:coreProperties>
</file>