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6" r:id="rId3"/>
    <p:sldId id="267" r:id="rId4"/>
    <p:sldId id="268" r:id="rId5"/>
    <p:sldId id="269" r:id="rId6"/>
    <p:sldId id="257" r:id="rId7"/>
    <p:sldId id="258" r:id="rId8"/>
    <p:sldId id="270" r:id="rId9"/>
    <p:sldId id="271" r:id="rId10"/>
    <p:sldId id="272" r:id="rId11"/>
    <p:sldId id="273" r:id="rId12"/>
    <p:sldId id="259" r:id="rId13"/>
    <p:sldId id="260" r:id="rId14"/>
    <p:sldId id="261" r:id="rId15"/>
    <p:sldId id="262" r:id="rId16"/>
    <p:sldId id="263" r:id="rId17"/>
    <p:sldId id="264" r:id="rId18"/>
    <p:sldId id="26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00"/>
  </p:normalViewPr>
  <p:slideViewPr>
    <p:cSldViewPr snapToGrid="0" snapToObjects="1">
      <p:cViewPr>
        <p:scale>
          <a:sx n="100" d="100"/>
          <a:sy n="100" d="100"/>
        </p:scale>
        <p:origin x="95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11379-7EDC-8648-AAF1-D2AB4027A1E9}" type="datetimeFigureOut">
              <a:rPr kumimoji="1" lang="zh-CN" altLang="en-US" smtClean="0"/>
              <a:t>2021/4/6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DDCAFE-B18B-0847-9DB7-5C3097C5E9D9}" type="slidenum">
              <a:rPr kumimoji="1" lang="zh-CN" altLang="en-US" smtClean="0"/>
              <a:t>‹#›</a:t>
            </a:fld>
            <a:endParaRPr kumimoji="1" lang="zh-CN" altLang="en-US"/>
          </a:p>
        </p:txBody>
      </p:sp>
    </p:spTree>
    <p:extLst>
      <p:ext uri="{BB962C8B-B14F-4D97-AF65-F5344CB8AC3E}">
        <p14:creationId xmlns:p14="http://schemas.microsoft.com/office/powerpoint/2010/main" val="400441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0DDCAFE-B18B-0847-9DB7-5C3097C5E9D9}" type="slidenum">
              <a:rPr kumimoji="1" lang="zh-CN" altLang="en-US" smtClean="0"/>
              <a:t>13</a:t>
            </a:fld>
            <a:endParaRPr kumimoji="1" lang="zh-CN" altLang="en-US"/>
          </a:p>
        </p:txBody>
      </p:sp>
    </p:spTree>
    <p:extLst>
      <p:ext uri="{BB962C8B-B14F-4D97-AF65-F5344CB8AC3E}">
        <p14:creationId xmlns:p14="http://schemas.microsoft.com/office/powerpoint/2010/main" val="3794388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91A02-AAEE-EB4C-BFBD-BDBCDAF902D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3F48C7B-1BED-6242-AB4D-180014AF45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5E262E3-5058-F44F-ABA3-21D55C7241DB}"/>
              </a:ext>
            </a:extLst>
          </p:cNvPr>
          <p:cNvSpPr>
            <a:spLocks noGrp="1"/>
          </p:cNvSpPr>
          <p:nvPr>
            <p:ph type="dt" sz="half" idx="10"/>
          </p:nvPr>
        </p:nvSpPr>
        <p:spPr/>
        <p:txBody>
          <a:bodyPr/>
          <a:lstStyle/>
          <a:p>
            <a:fld id="{56243E6B-CCC6-774D-A039-FBBFA31A851D}" type="datetimeFigureOut">
              <a:rPr kumimoji="1" lang="zh-CN" altLang="en-US" smtClean="0"/>
              <a:t>2021/4/6</a:t>
            </a:fld>
            <a:endParaRPr kumimoji="1" lang="zh-CN" altLang="en-US"/>
          </a:p>
        </p:txBody>
      </p:sp>
      <p:sp>
        <p:nvSpPr>
          <p:cNvPr id="5" name="页脚占位符 4">
            <a:extLst>
              <a:ext uri="{FF2B5EF4-FFF2-40B4-BE49-F238E27FC236}">
                <a16:creationId xmlns:a16="http://schemas.microsoft.com/office/drawing/2014/main" id="{5102D02D-9B9D-8D4D-B3A2-99B95F60C11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5260D15-DAC3-1747-BE09-A22BC015785D}"/>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2166358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EECDD-9C3D-0A4A-88E3-AC7EE825AA0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EF465F8-7CE4-4148-A45D-41F95EDCE1B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6260054-6087-8E46-84D0-5ED69A2FE3FC}"/>
              </a:ext>
            </a:extLst>
          </p:cNvPr>
          <p:cNvSpPr>
            <a:spLocks noGrp="1"/>
          </p:cNvSpPr>
          <p:nvPr>
            <p:ph type="dt" sz="half" idx="10"/>
          </p:nvPr>
        </p:nvSpPr>
        <p:spPr/>
        <p:txBody>
          <a:bodyPr/>
          <a:lstStyle/>
          <a:p>
            <a:fld id="{56243E6B-CCC6-774D-A039-FBBFA31A851D}" type="datetimeFigureOut">
              <a:rPr kumimoji="1" lang="zh-CN" altLang="en-US" smtClean="0"/>
              <a:t>2021/4/6</a:t>
            </a:fld>
            <a:endParaRPr kumimoji="1" lang="zh-CN" altLang="en-US"/>
          </a:p>
        </p:txBody>
      </p:sp>
      <p:sp>
        <p:nvSpPr>
          <p:cNvPr id="5" name="页脚占位符 4">
            <a:extLst>
              <a:ext uri="{FF2B5EF4-FFF2-40B4-BE49-F238E27FC236}">
                <a16:creationId xmlns:a16="http://schemas.microsoft.com/office/drawing/2014/main" id="{886F7C0D-B381-BD43-8B76-5624727A6AC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78408A1-B99C-E143-86C5-2974E3A3716D}"/>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2035935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2E055BF-7397-F248-AAB6-50F2F012534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E02289A-A59E-8942-9404-35347BD3C64E}"/>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A8EFB42-F18E-3841-92C5-1D5A868AF7F6}"/>
              </a:ext>
            </a:extLst>
          </p:cNvPr>
          <p:cNvSpPr>
            <a:spLocks noGrp="1"/>
          </p:cNvSpPr>
          <p:nvPr>
            <p:ph type="dt" sz="half" idx="10"/>
          </p:nvPr>
        </p:nvSpPr>
        <p:spPr/>
        <p:txBody>
          <a:bodyPr/>
          <a:lstStyle/>
          <a:p>
            <a:fld id="{56243E6B-CCC6-774D-A039-FBBFA31A851D}" type="datetimeFigureOut">
              <a:rPr kumimoji="1" lang="zh-CN" altLang="en-US" smtClean="0"/>
              <a:t>2021/4/6</a:t>
            </a:fld>
            <a:endParaRPr kumimoji="1" lang="zh-CN" altLang="en-US"/>
          </a:p>
        </p:txBody>
      </p:sp>
      <p:sp>
        <p:nvSpPr>
          <p:cNvPr id="5" name="页脚占位符 4">
            <a:extLst>
              <a:ext uri="{FF2B5EF4-FFF2-40B4-BE49-F238E27FC236}">
                <a16:creationId xmlns:a16="http://schemas.microsoft.com/office/drawing/2014/main" id="{6C6F5E8E-62C8-6D47-AAC1-5459F95EE24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9A63C93-7839-4742-97F7-AC58E7C77082}"/>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2831363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51C0B-7BC7-FD4B-838A-76C93D70B06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848B3A6-AE71-F94D-B802-8C0E9A3092E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31633D7-AFDD-F84A-B235-42C6EE7C5799}"/>
              </a:ext>
            </a:extLst>
          </p:cNvPr>
          <p:cNvSpPr>
            <a:spLocks noGrp="1"/>
          </p:cNvSpPr>
          <p:nvPr>
            <p:ph type="dt" sz="half" idx="10"/>
          </p:nvPr>
        </p:nvSpPr>
        <p:spPr/>
        <p:txBody>
          <a:bodyPr/>
          <a:lstStyle/>
          <a:p>
            <a:fld id="{56243E6B-CCC6-774D-A039-FBBFA31A851D}" type="datetimeFigureOut">
              <a:rPr kumimoji="1" lang="zh-CN" altLang="en-US" smtClean="0"/>
              <a:t>2021/4/6</a:t>
            </a:fld>
            <a:endParaRPr kumimoji="1" lang="zh-CN" altLang="en-US"/>
          </a:p>
        </p:txBody>
      </p:sp>
      <p:sp>
        <p:nvSpPr>
          <p:cNvPr id="5" name="页脚占位符 4">
            <a:extLst>
              <a:ext uri="{FF2B5EF4-FFF2-40B4-BE49-F238E27FC236}">
                <a16:creationId xmlns:a16="http://schemas.microsoft.com/office/drawing/2014/main" id="{5668A52A-A003-F54A-8185-3BEB9815180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023F678-2D89-F843-AD68-356E3C150372}"/>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191122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C2823-87BB-124F-87CA-091660750B8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C4BBB1D0-2ED2-BB4F-9BC2-769DA7C02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9E45F4A-2150-A642-A7B5-88768A201A9A}"/>
              </a:ext>
            </a:extLst>
          </p:cNvPr>
          <p:cNvSpPr>
            <a:spLocks noGrp="1"/>
          </p:cNvSpPr>
          <p:nvPr>
            <p:ph type="dt" sz="half" idx="10"/>
          </p:nvPr>
        </p:nvSpPr>
        <p:spPr/>
        <p:txBody>
          <a:bodyPr/>
          <a:lstStyle/>
          <a:p>
            <a:fld id="{56243E6B-CCC6-774D-A039-FBBFA31A851D}" type="datetimeFigureOut">
              <a:rPr kumimoji="1" lang="zh-CN" altLang="en-US" smtClean="0"/>
              <a:t>2021/4/6</a:t>
            </a:fld>
            <a:endParaRPr kumimoji="1" lang="zh-CN" altLang="en-US"/>
          </a:p>
        </p:txBody>
      </p:sp>
      <p:sp>
        <p:nvSpPr>
          <p:cNvPr id="5" name="页脚占位符 4">
            <a:extLst>
              <a:ext uri="{FF2B5EF4-FFF2-40B4-BE49-F238E27FC236}">
                <a16:creationId xmlns:a16="http://schemas.microsoft.com/office/drawing/2014/main" id="{130677F7-9265-2345-AA24-5EF0E6C65C0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3C30473-A094-B541-AF5D-4887EA004E1F}"/>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334625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51C47-1588-D84F-BA61-58D5BF01152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EB811CB-8481-4E49-BA23-59D9E4D228C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903D0CB-843D-7346-B0B8-7B4A88460BA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C0648D5-1C18-5845-888E-AE388570F92B}"/>
              </a:ext>
            </a:extLst>
          </p:cNvPr>
          <p:cNvSpPr>
            <a:spLocks noGrp="1"/>
          </p:cNvSpPr>
          <p:nvPr>
            <p:ph type="dt" sz="half" idx="10"/>
          </p:nvPr>
        </p:nvSpPr>
        <p:spPr/>
        <p:txBody>
          <a:bodyPr/>
          <a:lstStyle/>
          <a:p>
            <a:fld id="{56243E6B-CCC6-774D-A039-FBBFA31A851D}" type="datetimeFigureOut">
              <a:rPr kumimoji="1" lang="zh-CN" altLang="en-US" smtClean="0"/>
              <a:t>2021/4/6</a:t>
            </a:fld>
            <a:endParaRPr kumimoji="1" lang="zh-CN" altLang="en-US"/>
          </a:p>
        </p:txBody>
      </p:sp>
      <p:sp>
        <p:nvSpPr>
          <p:cNvPr id="6" name="页脚占位符 5">
            <a:extLst>
              <a:ext uri="{FF2B5EF4-FFF2-40B4-BE49-F238E27FC236}">
                <a16:creationId xmlns:a16="http://schemas.microsoft.com/office/drawing/2014/main" id="{24103ACF-6DC6-8A4D-A85D-87DF8E4B9E2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D62D48A-8164-FF4C-916D-1B37D65F0432}"/>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160662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57BA6-3788-C542-8BE7-EC8DA3096A8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0A0877E-09FA-C645-9302-5CDA56A0E2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CA745CE-744C-414D-B10C-C30BA34E351B}"/>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9C87698-67CF-BD47-BEC5-9C233EEDC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A2403B32-947A-BF40-A098-70445C0874C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7B2E679-FA8F-DB43-B20B-084596D5FD52}"/>
              </a:ext>
            </a:extLst>
          </p:cNvPr>
          <p:cNvSpPr>
            <a:spLocks noGrp="1"/>
          </p:cNvSpPr>
          <p:nvPr>
            <p:ph type="dt" sz="half" idx="10"/>
          </p:nvPr>
        </p:nvSpPr>
        <p:spPr/>
        <p:txBody>
          <a:bodyPr/>
          <a:lstStyle/>
          <a:p>
            <a:fld id="{56243E6B-CCC6-774D-A039-FBBFA31A851D}" type="datetimeFigureOut">
              <a:rPr kumimoji="1" lang="zh-CN" altLang="en-US" smtClean="0"/>
              <a:t>2021/4/6</a:t>
            </a:fld>
            <a:endParaRPr kumimoji="1" lang="zh-CN" altLang="en-US"/>
          </a:p>
        </p:txBody>
      </p:sp>
      <p:sp>
        <p:nvSpPr>
          <p:cNvPr id="8" name="页脚占位符 7">
            <a:extLst>
              <a:ext uri="{FF2B5EF4-FFF2-40B4-BE49-F238E27FC236}">
                <a16:creationId xmlns:a16="http://schemas.microsoft.com/office/drawing/2014/main" id="{58120178-2DE9-B149-9694-3DDBEAE881E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571D322-14BE-4A46-AAF0-65C3EF34BE6F}"/>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3908837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7A4A4-5917-7E40-8AFB-38EFDE86836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0CF43FF-977E-9F45-9F80-5E83D0F6BA3F}"/>
              </a:ext>
            </a:extLst>
          </p:cNvPr>
          <p:cNvSpPr>
            <a:spLocks noGrp="1"/>
          </p:cNvSpPr>
          <p:nvPr>
            <p:ph type="dt" sz="half" idx="10"/>
          </p:nvPr>
        </p:nvSpPr>
        <p:spPr/>
        <p:txBody>
          <a:bodyPr/>
          <a:lstStyle/>
          <a:p>
            <a:fld id="{56243E6B-CCC6-774D-A039-FBBFA31A851D}" type="datetimeFigureOut">
              <a:rPr kumimoji="1" lang="zh-CN" altLang="en-US" smtClean="0"/>
              <a:t>2021/4/6</a:t>
            </a:fld>
            <a:endParaRPr kumimoji="1" lang="zh-CN" altLang="en-US"/>
          </a:p>
        </p:txBody>
      </p:sp>
      <p:sp>
        <p:nvSpPr>
          <p:cNvPr id="4" name="页脚占位符 3">
            <a:extLst>
              <a:ext uri="{FF2B5EF4-FFF2-40B4-BE49-F238E27FC236}">
                <a16:creationId xmlns:a16="http://schemas.microsoft.com/office/drawing/2014/main" id="{7E4C1A75-0FD5-A148-896D-264652BE906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A204B32-5B81-764B-98D0-A321C8C0EAFE}"/>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1878818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1C0C880-7940-A646-8D63-1036E129E567}"/>
              </a:ext>
            </a:extLst>
          </p:cNvPr>
          <p:cNvSpPr>
            <a:spLocks noGrp="1"/>
          </p:cNvSpPr>
          <p:nvPr>
            <p:ph type="dt" sz="half" idx="10"/>
          </p:nvPr>
        </p:nvSpPr>
        <p:spPr/>
        <p:txBody>
          <a:bodyPr/>
          <a:lstStyle/>
          <a:p>
            <a:fld id="{56243E6B-CCC6-774D-A039-FBBFA31A851D}" type="datetimeFigureOut">
              <a:rPr kumimoji="1" lang="zh-CN" altLang="en-US" smtClean="0"/>
              <a:t>2021/4/6</a:t>
            </a:fld>
            <a:endParaRPr kumimoji="1" lang="zh-CN" altLang="en-US"/>
          </a:p>
        </p:txBody>
      </p:sp>
      <p:sp>
        <p:nvSpPr>
          <p:cNvPr id="3" name="页脚占位符 2">
            <a:extLst>
              <a:ext uri="{FF2B5EF4-FFF2-40B4-BE49-F238E27FC236}">
                <a16:creationId xmlns:a16="http://schemas.microsoft.com/office/drawing/2014/main" id="{69CE955F-B1DA-3849-9DCB-7C90BE251289}"/>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D817DC4-B951-0A45-B5B5-95F0E5D374FF}"/>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48782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1465F9-E696-EB45-9570-DBC6BE190D9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4BBF6D6-EF1A-3E4F-A1E2-0F897EBB6D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4AC9500-C1BD-984E-9405-972242D04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645625A-1EAD-6642-A182-D7AEB322A9C3}"/>
              </a:ext>
            </a:extLst>
          </p:cNvPr>
          <p:cNvSpPr>
            <a:spLocks noGrp="1"/>
          </p:cNvSpPr>
          <p:nvPr>
            <p:ph type="dt" sz="half" idx="10"/>
          </p:nvPr>
        </p:nvSpPr>
        <p:spPr/>
        <p:txBody>
          <a:bodyPr/>
          <a:lstStyle/>
          <a:p>
            <a:fld id="{56243E6B-CCC6-774D-A039-FBBFA31A851D}" type="datetimeFigureOut">
              <a:rPr kumimoji="1" lang="zh-CN" altLang="en-US" smtClean="0"/>
              <a:t>2021/4/6</a:t>
            </a:fld>
            <a:endParaRPr kumimoji="1" lang="zh-CN" altLang="en-US"/>
          </a:p>
        </p:txBody>
      </p:sp>
      <p:sp>
        <p:nvSpPr>
          <p:cNvPr id="6" name="页脚占位符 5">
            <a:extLst>
              <a:ext uri="{FF2B5EF4-FFF2-40B4-BE49-F238E27FC236}">
                <a16:creationId xmlns:a16="http://schemas.microsoft.com/office/drawing/2014/main" id="{E9B65ACF-5485-884D-A7D6-1CE6A102FDD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603B188-6D22-354C-9470-5D69E1B54869}"/>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200561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4F9BE-9357-B746-881E-1618056FF69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5680DE5-65A1-224C-8C06-D75BB4CD3E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BA66D86-711D-5D4D-AAD9-2F4BE0857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1456246-FD29-6448-8BB9-10F55BFBD9FA}"/>
              </a:ext>
            </a:extLst>
          </p:cNvPr>
          <p:cNvSpPr>
            <a:spLocks noGrp="1"/>
          </p:cNvSpPr>
          <p:nvPr>
            <p:ph type="dt" sz="half" idx="10"/>
          </p:nvPr>
        </p:nvSpPr>
        <p:spPr/>
        <p:txBody>
          <a:bodyPr/>
          <a:lstStyle/>
          <a:p>
            <a:fld id="{56243E6B-CCC6-774D-A039-FBBFA31A851D}" type="datetimeFigureOut">
              <a:rPr kumimoji="1" lang="zh-CN" altLang="en-US" smtClean="0"/>
              <a:t>2021/4/6</a:t>
            </a:fld>
            <a:endParaRPr kumimoji="1" lang="zh-CN" altLang="en-US"/>
          </a:p>
        </p:txBody>
      </p:sp>
      <p:sp>
        <p:nvSpPr>
          <p:cNvPr id="6" name="页脚占位符 5">
            <a:extLst>
              <a:ext uri="{FF2B5EF4-FFF2-40B4-BE49-F238E27FC236}">
                <a16:creationId xmlns:a16="http://schemas.microsoft.com/office/drawing/2014/main" id="{91E8C49A-0F7E-CC44-81DA-91C5498B012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272C452-AE39-8341-B583-C3BE8E9BCE38}"/>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326236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2CD2FFE-FC1F-0A45-B819-76B2797F5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F8B4208-BFA7-4E44-B9E6-8F682FC06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26DA33A-371D-EF45-9267-C80213EF18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43E6B-CCC6-774D-A039-FBBFA31A851D}" type="datetimeFigureOut">
              <a:rPr kumimoji="1" lang="zh-CN" altLang="en-US" smtClean="0"/>
              <a:t>2021/4/6</a:t>
            </a:fld>
            <a:endParaRPr kumimoji="1" lang="zh-CN" altLang="en-US"/>
          </a:p>
        </p:txBody>
      </p:sp>
      <p:sp>
        <p:nvSpPr>
          <p:cNvPr id="5" name="页脚占位符 4">
            <a:extLst>
              <a:ext uri="{FF2B5EF4-FFF2-40B4-BE49-F238E27FC236}">
                <a16:creationId xmlns:a16="http://schemas.microsoft.com/office/drawing/2014/main" id="{F593FD1A-3CC0-684D-B414-4964FC0E8E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26407FA6-4A14-C446-BA65-459B5DE5D4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3875265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zx852322813@163.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80805-2580-0C41-A2B0-64E1121BF2BB}"/>
              </a:ext>
            </a:extLst>
          </p:cNvPr>
          <p:cNvSpPr>
            <a:spLocks noGrp="1"/>
          </p:cNvSpPr>
          <p:nvPr>
            <p:ph type="ctrTitle"/>
          </p:nvPr>
        </p:nvSpPr>
        <p:spPr/>
        <p:txBody>
          <a:bodyPr/>
          <a:lstStyle/>
          <a:p>
            <a:r>
              <a:rPr kumimoji="1" lang="zh-CN" altLang="en-US" b="1" dirty="0"/>
              <a:t>高级语言程序设计实验课</a:t>
            </a:r>
          </a:p>
        </p:txBody>
      </p:sp>
      <p:sp>
        <p:nvSpPr>
          <p:cNvPr id="3" name="副标题 2">
            <a:extLst>
              <a:ext uri="{FF2B5EF4-FFF2-40B4-BE49-F238E27FC236}">
                <a16:creationId xmlns:a16="http://schemas.microsoft.com/office/drawing/2014/main" id="{BF95E2F0-5CEC-6344-8FF2-1A69F243544D}"/>
              </a:ext>
            </a:extLst>
          </p:cNvPr>
          <p:cNvSpPr>
            <a:spLocks noGrp="1"/>
          </p:cNvSpPr>
          <p:nvPr>
            <p:ph type="subTitle" idx="1"/>
          </p:nvPr>
        </p:nvSpPr>
        <p:spPr>
          <a:xfrm>
            <a:off x="1491017" y="5735637"/>
            <a:ext cx="9144000" cy="1655762"/>
          </a:xfrm>
        </p:spPr>
        <p:txBody>
          <a:bodyPr/>
          <a:lstStyle/>
          <a:p>
            <a:r>
              <a:rPr kumimoji="1" lang="en-US" altLang="zh-CN" dirty="0"/>
              <a:t>2021</a:t>
            </a:r>
            <a:r>
              <a:rPr kumimoji="1" lang="zh-CN" altLang="en-US" dirty="0"/>
              <a:t>年</a:t>
            </a:r>
            <a:r>
              <a:rPr kumimoji="1" lang="en-US" altLang="zh-CN" dirty="0"/>
              <a:t>4</a:t>
            </a:r>
            <a:r>
              <a:rPr kumimoji="1" lang="zh-CN" altLang="en-US" dirty="0"/>
              <a:t>月</a:t>
            </a:r>
            <a:r>
              <a:rPr kumimoji="1" lang="en-US" altLang="zh-CN" dirty="0"/>
              <a:t>6</a:t>
            </a:r>
            <a:r>
              <a:rPr kumimoji="1" lang="zh-CN" altLang="en-US" dirty="0"/>
              <a:t>日</a:t>
            </a:r>
          </a:p>
        </p:txBody>
      </p:sp>
      <p:sp>
        <p:nvSpPr>
          <p:cNvPr id="6" name="文本框 5">
            <a:extLst>
              <a:ext uri="{FF2B5EF4-FFF2-40B4-BE49-F238E27FC236}">
                <a16:creationId xmlns:a16="http://schemas.microsoft.com/office/drawing/2014/main" id="{3BCB787E-2023-2C4D-9D46-DA7760E1806E}"/>
              </a:ext>
            </a:extLst>
          </p:cNvPr>
          <p:cNvSpPr txBox="1"/>
          <p:nvPr/>
        </p:nvSpPr>
        <p:spPr>
          <a:xfrm>
            <a:off x="4157007" y="4114094"/>
            <a:ext cx="4339650" cy="646331"/>
          </a:xfrm>
          <a:prstGeom prst="rect">
            <a:avLst/>
          </a:prstGeom>
          <a:noFill/>
        </p:spPr>
        <p:txBody>
          <a:bodyPr wrap="none" rtlCol="0">
            <a:spAutoFit/>
          </a:bodyPr>
          <a:lstStyle/>
          <a:p>
            <a:r>
              <a:rPr kumimoji="1" lang="zh-CN" altLang="en-US" sz="3600" dirty="0"/>
              <a:t>实验二：继承与派生</a:t>
            </a:r>
          </a:p>
        </p:txBody>
      </p:sp>
      <p:sp>
        <p:nvSpPr>
          <p:cNvPr id="7" name="文本框 6">
            <a:extLst>
              <a:ext uri="{FF2B5EF4-FFF2-40B4-BE49-F238E27FC236}">
                <a16:creationId xmlns:a16="http://schemas.microsoft.com/office/drawing/2014/main" id="{6F069822-EA7B-FE48-A549-B5A3C6FBEF28}"/>
              </a:ext>
            </a:extLst>
          </p:cNvPr>
          <p:cNvSpPr txBox="1"/>
          <p:nvPr/>
        </p:nvSpPr>
        <p:spPr>
          <a:xfrm>
            <a:off x="6571281" y="6214820"/>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2515499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1BF054A-CEC6-45AB-8412-4F9304CDA535}"/>
              </a:ext>
            </a:extLst>
          </p:cNvPr>
          <p:cNvSpPr/>
          <p:nvPr/>
        </p:nvSpPr>
        <p:spPr>
          <a:xfrm>
            <a:off x="870424" y="1262434"/>
            <a:ext cx="1647825" cy="6858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731E445-C894-4A06-9A0F-50DBAABB5947}"/>
              </a:ext>
            </a:extLst>
          </p:cNvPr>
          <p:cNvSpPr txBox="1"/>
          <p:nvPr/>
        </p:nvSpPr>
        <p:spPr>
          <a:xfrm>
            <a:off x="1247739" y="1420668"/>
            <a:ext cx="893193" cy="369332"/>
          </a:xfrm>
          <a:prstGeom prst="rect">
            <a:avLst/>
          </a:prstGeom>
          <a:noFill/>
        </p:spPr>
        <p:txBody>
          <a:bodyPr wrap="none" rtlCol="0">
            <a:spAutoFit/>
          </a:bodyPr>
          <a:lstStyle/>
          <a:p>
            <a:r>
              <a:rPr lang="en-US" altLang="zh-CN" dirty="0"/>
              <a:t>Class A</a:t>
            </a:r>
          </a:p>
        </p:txBody>
      </p:sp>
      <p:sp>
        <p:nvSpPr>
          <p:cNvPr id="6" name="矩形 5">
            <a:extLst>
              <a:ext uri="{FF2B5EF4-FFF2-40B4-BE49-F238E27FC236}">
                <a16:creationId xmlns:a16="http://schemas.microsoft.com/office/drawing/2014/main" id="{33CA3939-3940-4A4E-8561-B0A7F070D1B8}"/>
              </a:ext>
            </a:extLst>
          </p:cNvPr>
          <p:cNvSpPr/>
          <p:nvPr/>
        </p:nvSpPr>
        <p:spPr>
          <a:xfrm>
            <a:off x="4132205" y="1262434"/>
            <a:ext cx="1647825" cy="6858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4E11988-03C5-4914-94DE-A525616984F8}"/>
              </a:ext>
            </a:extLst>
          </p:cNvPr>
          <p:cNvSpPr txBox="1"/>
          <p:nvPr/>
        </p:nvSpPr>
        <p:spPr>
          <a:xfrm>
            <a:off x="4509520" y="1420668"/>
            <a:ext cx="893193" cy="369332"/>
          </a:xfrm>
          <a:prstGeom prst="rect">
            <a:avLst/>
          </a:prstGeom>
          <a:noFill/>
        </p:spPr>
        <p:txBody>
          <a:bodyPr wrap="none" rtlCol="0">
            <a:spAutoFit/>
          </a:bodyPr>
          <a:lstStyle/>
          <a:p>
            <a:r>
              <a:rPr lang="en-US" altLang="zh-CN" dirty="0"/>
              <a:t>Class B</a:t>
            </a:r>
          </a:p>
        </p:txBody>
      </p:sp>
      <p:sp>
        <p:nvSpPr>
          <p:cNvPr id="22" name="矩形 21">
            <a:extLst>
              <a:ext uri="{FF2B5EF4-FFF2-40B4-BE49-F238E27FC236}">
                <a16:creationId xmlns:a16="http://schemas.microsoft.com/office/drawing/2014/main" id="{6F6634D8-D7F0-49A2-891C-49ED9493B7FD}"/>
              </a:ext>
            </a:extLst>
          </p:cNvPr>
          <p:cNvSpPr/>
          <p:nvPr/>
        </p:nvSpPr>
        <p:spPr>
          <a:xfrm>
            <a:off x="2518249" y="3195904"/>
            <a:ext cx="1647825" cy="6858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07232042-2A45-4465-9520-4D417011DC5D}"/>
              </a:ext>
            </a:extLst>
          </p:cNvPr>
          <p:cNvSpPr txBox="1"/>
          <p:nvPr/>
        </p:nvSpPr>
        <p:spPr>
          <a:xfrm>
            <a:off x="2895564" y="3354138"/>
            <a:ext cx="950901" cy="369332"/>
          </a:xfrm>
          <a:prstGeom prst="rect">
            <a:avLst/>
          </a:prstGeom>
          <a:noFill/>
        </p:spPr>
        <p:txBody>
          <a:bodyPr wrap="none" rtlCol="0">
            <a:spAutoFit/>
          </a:bodyPr>
          <a:lstStyle/>
          <a:p>
            <a:r>
              <a:rPr lang="en-US" altLang="zh-CN" dirty="0"/>
              <a:t>Class C </a:t>
            </a:r>
          </a:p>
        </p:txBody>
      </p:sp>
      <p:cxnSp>
        <p:nvCxnSpPr>
          <p:cNvPr id="9" name="直接箭头连接符 8">
            <a:extLst>
              <a:ext uri="{FF2B5EF4-FFF2-40B4-BE49-F238E27FC236}">
                <a16:creationId xmlns:a16="http://schemas.microsoft.com/office/drawing/2014/main" id="{0CEF2245-E16A-4717-9C7F-5CD2A96C2C25}"/>
              </a:ext>
            </a:extLst>
          </p:cNvPr>
          <p:cNvCxnSpPr>
            <a:stCxn id="4" idx="2"/>
          </p:cNvCxnSpPr>
          <p:nvPr/>
        </p:nvCxnSpPr>
        <p:spPr>
          <a:xfrm>
            <a:off x="1694337" y="1948234"/>
            <a:ext cx="1372713" cy="1247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552C876-0EFE-4AAE-9678-2EAD0A81332C}"/>
              </a:ext>
            </a:extLst>
          </p:cNvPr>
          <p:cNvCxnSpPr>
            <a:stCxn id="6" idx="2"/>
          </p:cNvCxnSpPr>
          <p:nvPr/>
        </p:nvCxnSpPr>
        <p:spPr>
          <a:xfrm flipH="1">
            <a:off x="3676650" y="1948234"/>
            <a:ext cx="1279468" cy="1247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D2F36E6A-20C5-44DA-995F-0E0F0EE95167}"/>
              </a:ext>
            </a:extLst>
          </p:cNvPr>
          <p:cNvPicPr>
            <a:picLocks noChangeAspect="1"/>
          </p:cNvPicPr>
          <p:nvPr/>
        </p:nvPicPr>
        <p:blipFill>
          <a:blip r:embed="rId2"/>
          <a:stretch>
            <a:fillRect/>
          </a:stretch>
        </p:blipFill>
        <p:spPr>
          <a:xfrm>
            <a:off x="708884" y="5090741"/>
            <a:ext cx="5266553" cy="1009650"/>
          </a:xfrm>
          <a:prstGeom prst="rect">
            <a:avLst/>
          </a:prstGeom>
        </p:spPr>
      </p:pic>
      <p:sp>
        <p:nvSpPr>
          <p:cNvPr id="13" name="文本框 12">
            <a:extLst>
              <a:ext uri="{FF2B5EF4-FFF2-40B4-BE49-F238E27FC236}">
                <a16:creationId xmlns:a16="http://schemas.microsoft.com/office/drawing/2014/main" id="{74CAD703-6BB5-41AC-B445-ED5A9F9BD987}"/>
              </a:ext>
            </a:extLst>
          </p:cNvPr>
          <p:cNvSpPr txBox="1"/>
          <p:nvPr/>
        </p:nvSpPr>
        <p:spPr>
          <a:xfrm>
            <a:off x="579929" y="4711884"/>
            <a:ext cx="1338828" cy="369332"/>
          </a:xfrm>
          <a:prstGeom prst="rect">
            <a:avLst/>
          </a:prstGeom>
          <a:noFill/>
        </p:spPr>
        <p:txBody>
          <a:bodyPr wrap="none" rtlCol="0">
            <a:spAutoFit/>
          </a:bodyPr>
          <a:lstStyle/>
          <a:p>
            <a:r>
              <a:rPr lang="zh-CN" altLang="en-US" dirty="0"/>
              <a:t>基本语法：</a:t>
            </a:r>
          </a:p>
        </p:txBody>
      </p:sp>
      <p:sp>
        <p:nvSpPr>
          <p:cNvPr id="14" name="文本框 13">
            <a:extLst>
              <a:ext uri="{FF2B5EF4-FFF2-40B4-BE49-F238E27FC236}">
                <a16:creationId xmlns:a16="http://schemas.microsoft.com/office/drawing/2014/main" id="{3A263C6E-3512-45D1-9829-A34E70B86A8A}"/>
              </a:ext>
            </a:extLst>
          </p:cNvPr>
          <p:cNvSpPr txBox="1"/>
          <p:nvPr/>
        </p:nvSpPr>
        <p:spPr>
          <a:xfrm>
            <a:off x="6662738" y="1895160"/>
            <a:ext cx="2262158" cy="369332"/>
          </a:xfrm>
          <a:prstGeom prst="rect">
            <a:avLst/>
          </a:prstGeom>
          <a:noFill/>
        </p:spPr>
        <p:txBody>
          <a:bodyPr wrap="none" rtlCol="0">
            <a:spAutoFit/>
          </a:bodyPr>
          <a:lstStyle/>
          <a:p>
            <a:r>
              <a:rPr lang="zh-CN" altLang="en-US" dirty="0"/>
              <a:t>多继承的构造函数：</a:t>
            </a:r>
            <a:endParaRPr lang="en-US" altLang="zh-CN" dirty="0"/>
          </a:p>
        </p:txBody>
      </p:sp>
      <p:pic>
        <p:nvPicPr>
          <p:cNvPr id="16" name="图片 15">
            <a:extLst>
              <a:ext uri="{FF2B5EF4-FFF2-40B4-BE49-F238E27FC236}">
                <a16:creationId xmlns:a16="http://schemas.microsoft.com/office/drawing/2014/main" id="{A14F9E8B-1DCE-4A36-A782-B13BF4231843}"/>
              </a:ext>
            </a:extLst>
          </p:cNvPr>
          <p:cNvPicPr>
            <a:picLocks noChangeAspect="1"/>
          </p:cNvPicPr>
          <p:nvPr/>
        </p:nvPicPr>
        <p:blipFill>
          <a:blip r:embed="rId3"/>
          <a:stretch>
            <a:fillRect/>
          </a:stretch>
        </p:blipFill>
        <p:spPr>
          <a:xfrm>
            <a:off x="6717711" y="2456435"/>
            <a:ext cx="4758019" cy="880691"/>
          </a:xfrm>
          <a:prstGeom prst="rect">
            <a:avLst/>
          </a:prstGeom>
        </p:spPr>
      </p:pic>
      <p:sp>
        <p:nvSpPr>
          <p:cNvPr id="17" name="文本框 16">
            <a:extLst>
              <a:ext uri="{FF2B5EF4-FFF2-40B4-BE49-F238E27FC236}">
                <a16:creationId xmlns:a16="http://schemas.microsoft.com/office/drawing/2014/main" id="{FC29EE94-33BA-4A35-A081-3C08674E4F7E}"/>
              </a:ext>
            </a:extLst>
          </p:cNvPr>
          <p:cNvSpPr txBox="1"/>
          <p:nvPr/>
        </p:nvSpPr>
        <p:spPr>
          <a:xfrm>
            <a:off x="6411972" y="3458493"/>
            <a:ext cx="5795328" cy="923330"/>
          </a:xfrm>
          <a:prstGeom prst="rect">
            <a:avLst/>
          </a:prstGeom>
          <a:noFill/>
        </p:spPr>
        <p:txBody>
          <a:bodyPr wrap="square" rtlCol="0">
            <a:spAutoFit/>
          </a:bodyPr>
          <a:lstStyle/>
          <a:p>
            <a:r>
              <a:rPr lang="en-US" altLang="zh-CN" dirty="0"/>
              <a:t>Tips: </a:t>
            </a:r>
            <a:r>
              <a:rPr lang="zh-CN" altLang="en-US" dirty="0"/>
              <a:t>基类构造函数的调用顺序和和它们在派生类构造函数中出现的顺序无关，而是和声明派生类时基类出现的顺序相同</a:t>
            </a:r>
          </a:p>
        </p:txBody>
      </p:sp>
      <p:sp>
        <p:nvSpPr>
          <p:cNvPr id="18" name="文本框 17">
            <a:extLst>
              <a:ext uri="{FF2B5EF4-FFF2-40B4-BE49-F238E27FC236}">
                <a16:creationId xmlns:a16="http://schemas.microsoft.com/office/drawing/2014/main" id="{D7C553D0-B36A-48F1-BF38-31A95ECF76BC}"/>
              </a:ext>
            </a:extLst>
          </p:cNvPr>
          <p:cNvSpPr txBox="1"/>
          <p:nvPr/>
        </p:nvSpPr>
        <p:spPr>
          <a:xfrm>
            <a:off x="6805613" y="4623001"/>
            <a:ext cx="4801314" cy="369332"/>
          </a:xfrm>
          <a:prstGeom prst="rect">
            <a:avLst/>
          </a:prstGeom>
          <a:noFill/>
        </p:spPr>
        <p:txBody>
          <a:bodyPr wrap="none" rtlCol="0">
            <a:spAutoFit/>
          </a:bodyPr>
          <a:lstStyle/>
          <a:p>
            <a:r>
              <a:rPr lang="zh-CN" altLang="en-US" dirty="0"/>
              <a:t>多继承的析构函数的执行过程与构造函数相反</a:t>
            </a:r>
          </a:p>
        </p:txBody>
      </p:sp>
    </p:spTree>
    <p:extLst>
      <p:ext uri="{BB962C8B-B14F-4D97-AF65-F5344CB8AC3E}">
        <p14:creationId xmlns:p14="http://schemas.microsoft.com/office/powerpoint/2010/main" val="3604984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1BF054A-CEC6-45AB-8412-4F9304CDA535}"/>
              </a:ext>
            </a:extLst>
          </p:cNvPr>
          <p:cNvSpPr/>
          <p:nvPr/>
        </p:nvSpPr>
        <p:spPr>
          <a:xfrm>
            <a:off x="904293" y="3349747"/>
            <a:ext cx="1647825" cy="6858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731E445-C894-4A06-9A0F-50DBAABB5947}"/>
              </a:ext>
            </a:extLst>
          </p:cNvPr>
          <p:cNvSpPr txBox="1"/>
          <p:nvPr/>
        </p:nvSpPr>
        <p:spPr>
          <a:xfrm>
            <a:off x="1281608" y="3507981"/>
            <a:ext cx="893193" cy="369332"/>
          </a:xfrm>
          <a:prstGeom prst="rect">
            <a:avLst/>
          </a:prstGeom>
          <a:noFill/>
        </p:spPr>
        <p:txBody>
          <a:bodyPr wrap="none" rtlCol="0">
            <a:spAutoFit/>
          </a:bodyPr>
          <a:lstStyle/>
          <a:p>
            <a:r>
              <a:rPr lang="en-US" altLang="zh-CN" dirty="0"/>
              <a:t>Class B</a:t>
            </a:r>
          </a:p>
        </p:txBody>
      </p:sp>
      <p:sp>
        <p:nvSpPr>
          <p:cNvPr id="6" name="矩形 5">
            <a:extLst>
              <a:ext uri="{FF2B5EF4-FFF2-40B4-BE49-F238E27FC236}">
                <a16:creationId xmlns:a16="http://schemas.microsoft.com/office/drawing/2014/main" id="{33CA3939-3940-4A4E-8561-B0A7F070D1B8}"/>
              </a:ext>
            </a:extLst>
          </p:cNvPr>
          <p:cNvSpPr/>
          <p:nvPr/>
        </p:nvSpPr>
        <p:spPr>
          <a:xfrm>
            <a:off x="4166074" y="3349747"/>
            <a:ext cx="1647825" cy="6858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4E11988-03C5-4914-94DE-A525616984F8}"/>
              </a:ext>
            </a:extLst>
          </p:cNvPr>
          <p:cNvSpPr txBox="1"/>
          <p:nvPr/>
        </p:nvSpPr>
        <p:spPr>
          <a:xfrm>
            <a:off x="4543389" y="3507981"/>
            <a:ext cx="893193" cy="369332"/>
          </a:xfrm>
          <a:prstGeom prst="rect">
            <a:avLst/>
          </a:prstGeom>
          <a:noFill/>
        </p:spPr>
        <p:txBody>
          <a:bodyPr wrap="none" rtlCol="0">
            <a:spAutoFit/>
          </a:bodyPr>
          <a:lstStyle/>
          <a:p>
            <a:r>
              <a:rPr lang="en-US" altLang="zh-CN" dirty="0"/>
              <a:t>Class C</a:t>
            </a:r>
          </a:p>
        </p:txBody>
      </p:sp>
      <p:sp>
        <p:nvSpPr>
          <p:cNvPr id="22" name="矩形 21">
            <a:extLst>
              <a:ext uri="{FF2B5EF4-FFF2-40B4-BE49-F238E27FC236}">
                <a16:creationId xmlns:a16="http://schemas.microsoft.com/office/drawing/2014/main" id="{6F6634D8-D7F0-49A2-891C-49ED9493B7FD}"/>
              </a:ext>
            </a:extLst>
          </p:cNvPr>
          <p:cNvSpPr/>
          <p:nvPr/>
        </p:nvSpPr>
        <p:spPr>
          <a:xfrm>
            <a:off x="2552118" y="5283217"/>
            <a:ext cx="1647825" cy="6858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07232042-2A45-4465-9520-4D417011DC5D}"/>
              </a:ext>
            </a:extLst>
          </p:cNvPr>
          <p:cNvSpPr txBox="1"/>
          <p:nvPr/>
        </p:nvSpPr>
        <p:spPr>
          <a:xfrm>
            <a:off x="2929433" y="5441451"/>
            <a:ext cx="966931" cy="369332"/>
          </a:xfrm>
          <a:prstGeom prst="rect">
            <a:avLst/>
          </a:prstGeom>
          <a:noFill/>
        </p:spPr>
        <p:txBody>
          <a:bodyPr wrap="none" rtlCol="0">
            <a:spAutoFit/>
          </a:bodyPr>
          <a:lstStyle/>
          <a:p>
            <a:r>
              <a:rPr lang="en-US" altLang="zh-CN" dirty="0"/>
              <a:t>Class D </a:t>
            </a:r>
          </a:p>
        </p:txBody>
      </p:sp>
      <p:cxnSp>
        <p:nvCxnSpPr>
          <p:cNvPr id="9" name="直接箭头连接符 8">
            <a:extLst>
              <a:ext uri="{FF2B5EF4-FFF2-40B4-BE49-F238E27FC236}">
                <a16:creationId xmlns:a16="http://schemas.microsoft.com/office/drawing/2014/main" id="{0CEF2245-E16A-4717-9C7F-5CD2A96C2C25}"/>
              </a:ext>
            </a:extLst>
          </p:cNvPr>
          <p:cNvCxnSpPr>
            <a:stCxn id="4" idx="2"/>
          </p:cNvCxnSpPr>
          <p:nvPr/>
        </p:nvCxnSpPr>
        <p:spPr>
          <a:xfrm>
            <a:off x="1728206" y="4035547"/>
            <a:ext cx="1372713" cy="1247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552C876-0EFE-4AAE-9678-2EAD0A81332C}"/>
              </a:ext>
            </a:extLst>
          </p:cNvPr>
          <p:cNvCxnSpPr>
            <a:stCxn id="6" idx="2"/>
          </p:cNvCxnSpPr>
          <p:nvPr/>
        </p:nvCxnSpPr>
        <p:spPr>
          <a:xfrm flipH="1">
            <a:off x="3710519" y="4035547"/>
            <a:ext cx="1279468" cy="1247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1E3CA72-9793-477E-AA55-D9930A4F2402}"/>
              </a:ext>
            </a:extLst>
          </p:cNvPr>
          <p:cNvSpPr/>
          <p:nvPr/>
        </p:nvSpPr>
        <p:spPr>
          <a:xfrm>
            <a:off x="2552118" y="1231883"/>
            <a:ext cx="1647825" cy="6858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3292EC3F-08F1-49F0-82BF-C92C95DCEC4F}"/>
              </a:ext>
            </a:extLst>
          </p:cNvPr>
          <p:cNvSpPr txBox="1"/>
          <p:nvPr/>
        </p:nvSpPr>
        <p:spPr>
          <a:xfrm>
            <a:off x="2929433" y="1390117"/>
            <a:ext cx="893193" cy="369332"/>
          </a:xfrm>
          <a:prstGeom prst="rect">
            <a:avLst/>
          </a:prstGeom>
          <a:noFill/>
        </p:spPr>
        <p:txBody>
          <a:bodyPr wrap="none" rtlCol="0">
            <a:spAutoFit/>
          </a:bodyPr>
          <a:lstStyle/>
          <a:p>
            <a:r>
              <a:rPr lang="en-US" altLang="zh-CN" dirty="0"/>
              <a:t>Class A</a:t>
            </a:r>
          </a:p>
        </p:txBody>
      </p:sp>
      <p:cxnSp>
        <p:nvCxnSpPr>
          <p:cNvPr id="3" name="直接箭头连接符 2">
            <a:extLst>
              <a:ext uri="{FF2B5EF4-FFF2-40B4-BE49-F238E27FC236}">
                <a16:creationId xmlns:a16="http://schemas.microsoft.com/office/drawing/2014/main" id="{DC99433D-DF13-4933-AD58-5CBBF63F58F8}"/>
              </a:ext>
            </a:extLst>
          </p:cNvPr>
          <p:cNvCxnSpPr>
            <a:stCxn id="19" idx="2"/>
            <a:endCxn id="4" idx="0"/>
          </p:cNvCxnSpPr>
          <p:nvPr/>
        </p:nvCxnSpPr>
        <p:spPr>
          <a:xfrm flipH="1">
            <a:off x="1728206" y="1917683"/>
            <a:ext cx="1647825" cy="1432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04E6D790-AA22-4C47-AD17-F9FC33AE6754}"/>
              </a:ext>
            </a:extLst>
          </p:cNvPr>
          <p:cNvCxnSpPr>
            <a:stCxn id="19" idx="2"/>
            <a:endCxn id="6" idx="0"/>
          </p:cNvCxnSpPr>
          <p:nvPr/>
        </p:nvCxnSpPr>
        <p:spPr>
          <a:xfrm>
            <a:off x="3376031" y="1917683"/>
            <a:ext cx="1613956" cy="1432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D0FCF817-AFB6-404C-9A85-3973916F731E}"/>
              </a:ext>
            </a:extLst>
          </p:cNvPr>
          <p:cNvSpPr txBox="1"/>
          <p:nvPr/>
        </p:nvSpPr>
        <p:spPr>
          <a:xfrm>
            <a:off x="4381500" y="2362200"/>
            <a:ext cx="877163" cy="369332"/>
          </a:xfrm>
          <a:prstGeom prst="rect">
            <a:avLst/>
          </a:prstGeom>
          <a:noFill/>
        </p:spPr>
        <p:txBody>
          <a:bodyPr wrap="none" rtlCol="0">
            <a:spAutoFit/>
          </a:bodyPr>
          <a:lstStyle/>
          <a:p>
            <a:r>
              <a:rPr lang="zh-CN" altLang="en-US" dirty="0"/>
              <a:t>虚继承</a:t>
            </a:r>
          </a:p>
        </p:txBody>
      </p:sp>
      <p:sp>
        <p:nvSpPr>
          <p:cNvPr id="23" name="文本框 22">
            <a:extLst>
              <a:ext uri="{FF2B5EF4-FFF2-40B4-BE49-F238E27FC236}">
                <a16:creationId xmlns:a16="http://schemas.microsoft.com/office/drawing/2014/main" id="{FA717814-8C59-4FF6-AA65-AEC15C12C7C1}"/>
              </a:ext>
            </a:extLst>
          </p:cNvPr>
          <p:cNvSpPr txBox="1"/>
          <p:nvPr/>
        </p:nvSpPr>
        <p:spPr>
          <a:xfrm>
            <a:off x="1450868" y="2362200"/>
            <a:ext cx="877163" cy="369332"/>
          </a:xfrm>
          <a:prstGeom prst="rect">
            <a:avLst/>
          </a:prstGeom>
          <a:noFill/>
        </p:spPr>
        <p:txBody>
          <a:bodyPr wrap="none" rtlCol="0">
            <a:spAutoFit/>
          </a:bodyPr>
          <a:lstStyle/>
          <a:p>
            <a:r>
              <a:rPr lang="zh-CN" altLang="en-US" dirty="0"/>
              <a:t>虚继承</a:t>
            </a:r>
          </a:p>
        </p:txBody>
      </p:sp>
      <p:pic>
        <p:nvPicPr>
          <p:cNvPr id="21" name="图片 20">
            <a:extLst>
              <a:ext uri="{FF2B5EF4-FFF2-40B4-BE49-F238E27FC236}">
                <a16:creationId xmlns:a16="http://schemas.microsoft.com/office/drawing/2014/main" id="{0FCC63A6-5CC4-4C32-8046-E4992FEB9751}"/>
              </a:ext>
            </a:extLst>
          </p:cNvPr>
          <p:cNvPicPr>
            <a:picLocks noChangeAspect="1"/>
          </p:cNvPicPr>
          <p:nvPr/>
        </p:nvPicPr>
        <p:blipFill>
          <a:blip r:embed="rId2"/>
          <a:stretch>
            <a:fillRect/>
          </a:stretch>
        </p:blipFill>
        <p:spPr>
          <a:xfrm>
            <a:off x="7132216" y="0"/>
            <a:ext cx="3964409" cy="6858000"/>
          </a:xfrm>
          <a:prstGeom prst="rect">
            <a:avLst/>
          </a:prstGeom>
        </p:spPr>
      </p:pic>
    </p:spTree>
    <p:extLst>
      <p:ext uri="{BB962C8B-B14F-4D97-AF65-F5344CB8AC3E}">
        <p14:creationId xmlns:p14="http://schemas.microsoft.com/office/powerpoint/2010/main" val="52231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D3E24-125D-4F40-AF56-D3A1A67D0D72}"/>
              </a:ext>
            </a:extLst>
          </p:cNvPr>
          <p:cNvSpPr>
            <a:spLocks noGrp="1"/>
          </p:cNvSpPr>
          <p:nvPr>
            <p:ph type="title"/>
          </p:nvPr>
        </p:nvSpPr>
        <p:spPr>
          <a:xfrm>
            <a:off x="838200" y="365125"/>
            <a:ext cx="10515600" cy="827571"/>
          </a:xfrm>
        </p:spPr>
        <p:txBody>
          <a:bodyPr/>
          <a:lstStyle/>
          <a:p>
            <a:r>
              <a:rPr kumimoji="1" lang="en-US" altLang="zh-CN" b="1" dirty="0"/>
              <a:t>3</a:t>
            </a:r>
            <a:r>
              <a:rPr kumimoji="1" lang="zh-CN" altLang="en-US" b="1" dirty="0"/>
              <a:t> 实验内容 （</a:t>
            </a:r>
            <a:r>
              <a:rPr kumimoji="1" lang="en-US" altLang="zh-CN" b="1" dirty="0"/>
              <a:t>1</a:t>
            </a:r>
            <a:r>
              <a:rPr kumimoji="1" lang="zh-CN" altLang="en-US" b="1" dirty="0"/>
              <a:t>）</a:t>
            </a:r>
          </a:p>
        </p:txBody>
      </p:sp>
      <p:sp>
        <p:nvSpPr>
          <p:cNvPr id="3" name="内容占位符 2">
            <a:extLst>
              <a:ext uri="{FF2B5EF4-FFF2-40B4-BE49-F238E27FC236}">
                <a16:creationId xmlns:a16="http://schemas.microsoft.com/office/drawing/2014/main" id="{69B4EA39-25BE-1B46-8860-6EAE190DB5AE}"/>
              </a:ext>
            </a:extLst>
          </p:cNvPr>
          <p:cNvSpPr>
            <a:spLocks noGrp="1"/>
          </p:cNvSpPr>
          <p:nvPr>
            <p:ph idx="1"/>
          </p:nvPr>
        </p:nvSpPr>
        <p:spPr>
          <a:xfrm>
            <a:off x="838200" y="1292087"/>
            <a:ext cx="4361635" cy="4996746"/>
          </a:xfrm>
        </p:spPr>
        <p:txBody>
          <a:bodyPr>
            <a:normAutofit/>
          </a:bodyPr>
          <a:lstStyle/>
          <a:p>
            <a:r>
              <a:rPr lang="en-US" altLang="zh-CN" dirty="0"/>
              <a:t>1</a:t>
            </a:r>
            <a:r>
              <a:rPr lang="zh-CN" altLang="zh-CN" dirty="0"/>
              <a:t>．先阅读下列程序，写出执行结果。然后输入程序，调试程序，比较结果的正确性。</a:t>
            </a:r>
          </a:p>
        </p:txBody>
      </p:sp>
      <p:sp>
        <p:nvSpPr>
          <p:cNvPr id="4" name="文本框 3">
            <a:extLst>
              <a:ext uri="{FF2B5EF4-FFF2-40B4-BE49-F238E27FC236}">
                <a16:creationId xmlns:a16="http://schemas.microsoft.com/office/drawing/2014/main" id="{BB9296C0-E992-5E4D-8F86-65B4A48AC8EA}"/>
              </a:ext>
            </a:extLst>
          </p:cNvPr>
          <p:cNvSpPr txBox="1"/>
          <p:nvPr/>
        </p:nvSpPr>
        <p:spPr>
          <a:xfrm>
            <a:off x="1876046" y="4253640"/>
            <a:ext cx="2285942" cy="1569660"/>
          </a:xfrm>
          <a:prstGeom prst="rect">
            <a:avLst/>
          </a:prstGeom>
          <a:noFill/>
        </p:spPr>
        <p:txBody>
          <a:bodyPr wrap="square" rtlCol="0">
            <a:spAutoFit/>
          </a:bodyPr>
          <a:lstStyle/>
          <a:p>
            <a:r>
              <a:rPr kumimoji="1" lang="zh-CN" altLang="en-US" sz="3200" dirty="0"/>
              <a:t>参见实验题目文件中的</a:t>
            </a:r>
            <a:r>
              <a:rPr kumimoji="1" lang="zh-CN" altLang="en-US" sz="3200" dirty="0">
                <a:solidFill>
                  <a:srgbClr val="FF0000"/>
                </a:solidFill>
              </a:rPr>
              <a:t>实验题目</a:t>
            </a:r>
            <a:r>
              <a:rPr kumimoji="1" lang="en-US" altLang="zh-CN" sz="3200" dirty="0">
                <a:solidFill>
                  <a:srgbClr val="FF0000"/>
                </a:solidFill>
              </a:rPr>
              <a:t>1</a:t>
            </a:r>
            <a:endParaRPr kumimoji="1" lang="zh-CN" altLang="en-US" sz="3200" dirty="0">
              <a:solidFill>
                <a:srgbClr val="FF0000"/>
              </a:solidFill>
            </a:endParaRPr>
          </a:p>
        </p:txBody>
      </p:sp>
      <p:pic>
        <p:nvPicPr>
          <p:cNvPr id="6" name="图片 5">
            <a:extLst>
              <a:ext uri="{FF2B5EF4-FFF2-40B4-BE49-F238E27FC236}">
                <a16:creationId xmlns:a16="http://schemas.microsoft.com/office/drawing/2014/main" id="{4643844C-5882-4AB0-ABE1-FF64FA9B57C5}"/>
              </a:ext>
            </a:extLst>
          </p:cNvPr>
          <p:cNvPicPr>
            <a:picLocks noChangeAspect="1"/>
          </p:cNvPicPr>
          <p:nvPr/>
        </p:nvPicPr>
        <p:blipFill>
          <a:blip r:embed="rId2"/>
          <a:stretch>
            <a:fillRect/>
          </a:stretch>
        </p:blipFill>
        <p:spPr>
          <a:xfrm>
            <a:off x="5706341" y="0"/>
            <a:ext cx="6485659" cy="6858000"/>
          </a:xfrm>
          <a:prstGeom prst="rect">
            <a:avLst/>
          </a:prstGeom>
        </p:spPr>
      </p:pic>
    </p:spTree>
    <p:extLst>
      <p:ext uri="{BB962C8B-B14F-4D97-AF65-F5344CB8AC3E}">
        <p14:creationId xmlns:p14="http://schemas.microsoft.com/office/powerpoint/2010/main" val="428987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82B4C71-19AE-0747-A0A2-61F46C21EDB6}"/>
              </a:ext>
            </a:extLst>
          </p:cNvPr>
          <p:cNvSpPr>
            <a:spLocks noGrp="1"/>
          </p:cNvSpPr>
          <p:nvPr>
            <p:ph type="title"/>
          </p:nvPr>
        </p:nvSpPr>
        <p:spPr>
          <a:xfrm>
            <a:off x="838200" y="112922"/>
            <a:ext cx="10515600" cy="827571"/>
          </a:xfrm>
        </p:spPr>
        <p:txBody>
          <a:bodyPr/>
          <a:lstStyle/>
          <a:p>
            <a:r>
              <a:rPr kumimoji="1" lang="en-US" altLang="zh-CN" b="1" dirty="0"/>
              <a:t>3</a:t>
            </a:r>
            <a:r>
              <a:rPr kumimoji="1" lang="zh-CN" altLang="en-US" b="1" dirty="0"/>
              <a:t> 实验内容 （</a:t>
            </a:r>
            <a:r>
              <a:rPr kumimoji="1" lang="en-US" altLang="zh-CN" b="1" dirty="0"/>
              <a:t>2</a:t>
            </a:r>
            <a:r>
              <a:rPr kumimoji="1" lang="zh-CN" altLang="en-US" b="1" dirty="0"/>
              <a:t>）</a:t>
            </a:r>
          </a:p>
        </p:txBody>
      </p:sp>
      <p:sp>
        <p:nvSpPr>
          <p:cNvPr id="5" name="文本框 4">
            <a:extLst>
              <a:ext uri="{FF2B5EF4-FFF2-40B4-BE49-F238E27FC236}">
                <a16:creationId xmlns:a16="http://schemas.microsoft.com/office/drawing/2014/main" id="{7D1994B8-4919-094A-8C05-7598B3119EB7}"/>
              </a:ext>
            </a:extLst>
          </p:cNvPr>
          <p:cNvSpPr txBox="1"/>
          <p:nvPr/>
        </p:nvSpPr>
        <p:spPr>
          <a:xfrm>
            <a:off x="838200" y="940493"/>
            <a:ext cx="3667125" cy="1200329"/>
          </a:xfrm>
          <a:prstGeom prst="rect">
            <a:avLst/>
          </a:prstGeom>
          <a:noFill/>
        </p:spPr>
        <p:txBody>
          <a:bodyPr wrap="square" rtlCol="0">
            <a:spAutoFit/>
          </a:bodyPr>
          <a:lstStyle/>
          <a:p>
            <a:r>
              <a:rPr lang="en-US" altLang="zh-CN" dirty="0"/>
              <a:t>2</a:t>
            </a:r>
            <a:r>
              <a:rPr lang="zh-CN" altLang="en-US" dirty="0"/>
              <a:t>．先阅读下列程序，写出执行结果。然后输入程序，调试程序，比较结果的正确性。</a:t>
            </a:r>
            <a:endParaRPr lang="en-US" altLang="zh-CN" dirty="0"/>
          </a:p>
          <a:p>
            <a:endParaRPr kumimoji="1" lang="zh-CN" altLang="en-US" dirty="0"/>
          </a:p>
        </p:txBody>
      </p:sp>
      <p:sp>
        <p:nvSpPr>
          <p:cNvPr id="7" name="文本框 6">
            <a:extLst>
              <a:ext uri="{FF2B5EF4-FFF2-40B4-BE49-F238E27FC236}">
                <a16:creationId xmlns:a16="http://schemas.microsoft.com/office/drawing/2014/main" id="{6D28D149-C53F-1344-BF8E-6B7C7A145650}"/>
              </a:ext>
            </a:extLst>
          </p:cNvPr>
          <p:cNvSpPr txBox="1"/>
          <p:nvPr/>
        </p:nvSpPr>
        <p:spPr>
          <a:xfrm>
            <a:off x="1528791" y="2644170"/>
            <a:ext cx="2285942" cy="1569660"/>
          </a:xfrm>
          <a:prstGeom prst="rect">
            <a:avLst/>
          </a:prstGeom>
          <a:noFill/>
        </p:spPr>
        <p:txBody>
          <a:bodyPr wrap="square" rtlCol="0">
            <a:spAutoFit/>
          </a:bodyPr>
          <a:lstStyle/>
          <a:p>
            <a:r>
              <a:rPr kumimoji="1" lang="zh-CN" altLang="en-US" sz="3200" dirty="0"/>
              <a:t>参见实验题目文件中的</a:t>
            </a:r>
            <a:r>
              <a:rPr kumimoji="1" lang="zh-CN" altLang="en-US" sz="3200" dirty="0">
                <a:solidFill>
                  <a:srgbClr val="FF0000"/>
                </a:solidFill>
              </a:rPr>
              <a:t>实验题目</a:t>
            </a:r>
            <a:r>
              <a:rPr kumimoji="1" lang="en-US" altLang="zh-CN" sz="3200" dirty="0">
                <a:solidFill>
                  <a:srgbClr val="FF0000"/>
                </a:solidFill>
              </a:rPr>
              <a:t>2</a:t>
            </a:r>
            <a:endParaRPr kumimoji="1" lang="zh-CN" altLang="en-US" sz="3200" dirty="0">
              <a:solidFill>
                <a:srgbClr val="FF0000"/>
              </a:solidFill>
            </a:endParaRPr>
          </a:p>
        </p:txBody>
      </p:sp>
      <p:pic>
        <p:nvPicPr>
          <p:cNvPr id="3" name="图片 2">
            <a:extLst>
              <a:ext uri="{FF2B5EF4-FFF2-40B4-BE49-F238E27FC236}">
                <a16:creationId xmlns:a16="http://schemas.microsoft.com/office/drawing/2014/main" id="{09B2257D-94FC-413F-8622-84BE45F2CEDE}"/>
              </a:ext>
            </a:extLst>
          </p:cNvPr>
          <p:cNvPicPr>
            <a:picLocks noChangeAspect="1"/>
          </p:cNvPicPr>
          <p:nvPr/>
        </p:nvPicPr>
        <p:blipFill>
          <a:blip r:embed="rId3"/>
          <a:stretch>
            <a:fillRect/>
          </a:stretch>
        </p:blipFill>
        <p:spPr>
          <a:xfrm>
            <a:off x="6512038" y="0"/>
            <a:ext cx="4841762" cy="6858000"/>
          </a:xfrm>
          <a:prstGeom prst="rect">
            <a:avLst/>
          </a:prstGeom>
        </p:spPr>
      </p:pic>
    </p:spTree>
    <p:extLst>
      <p:ext uri="{BB962C8B-B14F-4D97-AF65-F5344CB8AC3E}">
        <p14:creationId xmlns:p14="http://schemas.microsoft.com/office/powerpoint/2010/main" val="3658738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65D9014-D273-8142-A1F9-0D0BF0DB3C3A}"/>
              </a:ext>
            </a:extLst>
          </p:cNvPr>
          <p:cNvSpPr>
            <a:spLocks noGrp="1"/>
          </p:cNvSpPr>
          <p:nvPr>
            <p:ph type="title"/>
          </p:nvPr>
        </p:nvSpPr>
        <p:spPr>
          <a:xfrm>
            <a:off x="26923" y="0"/>
            <a:ext cx="10515600" cy="827571"/>
          </a:xfrm>
        </p:spPr>
        <p:txBody>
          <a:bodyPr/>
          <a:lstStyle/>
          <a:p>
            <a:r>
              <a:rPr kumimoji="1" lang="en-US" altLang="zh-CN" b="1" dirty="0"/>
              <a:t>3</a:t>
            </a:r>
            <a:r>
              <a:rPr kumimoji="1" lang="zh-CN" altLang="en-US" b="1" dirty="0"/>
              <a:t> 实验内容 （</a:t>
            </a:r>
            <a:r>
              <a:rPr kumimoji="1" lang="en-US" altLang="zh-CN" b="1" dirty="0"/>
              <a:t>3</a:t>
            </a:r>
            <a:r>
              <a:rPr kumimoji="1" lang="zh-CN" altLang="en-US" b="1" dirty="0"/>
              <a:t>）</a:t>
            </a:r>
          </a:p>
        </p:txBody>
      </p:sp>
      <p:sp>
        <p:nvSpPr>
          <p:cNvPr id="5" name="文本框 4">
            <a:extLst>
              <a:ext uri="{FF2B5EF4-FFF2-40B4-BE49-F238E27FC236}">
                <a16:creationId xmlns:a16="http://schemas.microsoft.com/office/drawing/2014/main" id="{3A936B7E-58F6-6E4C-86D4-32C3A06D23A9}"/>
              </a:ext>
            </a:extLst>
          </p:cNvPr>
          <p:cNvSpPr txBox="1"/>
          <p:nvPr/>
        </p:nvSpPr>
        <p:spPr>
          <a:xfrm>
            <a:off x="1528791" y="2802060"/>
            <a:ext cx="2285942" cy="1569660"/>
          </a:xfrm>
          <a:prstGeom prst="rect">
            <a:avLst/>
          </a:prstGeom>
          <a:noFill/>
        </p:spPr>
        <p:txBody>
          <a:bodyPr wrap="square" rtlCol="0">
            <a:spAutoFit/>
          </a:bodyPr>
          <a:lstStyle/>
          <a:p>
            <a:r>
              <a:rPr kumimoji="1" lang="zh-CN" altLang="en-US" sz="3200" dirty="0"/>
              <a:t>参见实验题目文件中的</a:t>
            </a:r>
            <a:r>
              <a:rPr kumimoji="1" lang="zh-CN" altLang="en-US" sz="3200" dirty="0">
                <a:solidFill>
                  <a:srgbClr val="FF0000"/>
                </a:solidFill>
              </a:rPr>
              <a:t>实验题目</a:t>
            </a:r>
            <a:r>
              <a:rPr kumimoji="1" lang="en-US" altLang="zh-CN" sz="3200" dirty="0">
                <a:solidFill>
                  <a:srgbClr val="FF0000"/>
                </a:solidFill>
              </a:rPr>
              <a:t>3</a:t>
            </a:r>
            <a:endParaRPr kumimoji="1" lang="zh-CN" altLang="en-US" sz="3200" dirty="0">
              <a:solidFill>
                <a:srgbClr val="FF0000"/>
              </a:solidFill>
            </a:endParaRPr>
          </a:p>
        </p:txBody>
      </p:sp>
      <p:pic>
        <p:nvPicPr>
          <p:cNvPr id="2" name="图片 1">
            <a:extLst>
              <a:ext uri="{FF2B5EF4-FFF2-40B4-BE49-F238E27FC236}">
                <a16:creationId xmlns:a16="http://schemas.microsoft.com/office/drawing/2014/main" id="{E874C8EB-A8B6-4B19-B8C0-2C24569315F0}"/>
              </a:ext>
            </a:extLst>
          </p:cNvPr>
          <p:cNvPicPr>
            <a:picLocks noChangeAspect="1"/>
          </p:cNvPicPr>
          <p:nvPr/>
        </p:nvPicPr>
        <p:blipFill>
          <a:blip r:embed="rId2"/>
          <a:stretch>
            <a:fillRect/>
          </a:stretch>
        </p:blipFill>
        <p:spPr>
          <a:xfrm>
            <a:off x="5893858" y="0"/>
            <a:ext cx="6271219" cy="6858000"/>
          </a:xfrm>
          <a:prstGeom prst="rect">
            <a:avLst/>
          </a:prstGeom>
        </p:spPr>
      </p:pic>
      <p:sp>
        <p:nvSpPr>
          <p:cNvPr id="6" name="文本框 5">
            <a:extLst>
              <a:ext uri="{FF2B5EF4-FFF2-40B4-BE49-F238E27FC236}">
                <a16:creationId xmlns:a16="http://schemas.microsoft.com/office/drawing/2014/main" id="{5D550CFF-BCB2-4609-A9A6-A22565C8D355}"/>
              </a:ext>
            </a:extLst>
          </p:cNvPr>
          <p:cNvSpPr txBox="1"/>
          <p:nvPr/>
        </p:nvSpPr>
        <p:spPr>
          <a:xfrm>
            <a:off x="838200" y="940493"/>
            <a:ext cx="3667125" cy="1200329"/>
          </a:xfrm>
          <a:prstGeom prst="rect">
            <a:avLst/>
          </a:prstGeom>
          <a:noFill/>
        </p:spPr>
        <p:txBody>
          <a:bodyPr wrap="square" rtlCol="0">
            <a:spAutoFit/>
          </a:bodyPr>
          <a:lstStyle/>
          <a:p>
            <a:r>
              <a:rPr lang="en-US" altLang="zh-CN" dirty="0"/>
              <a:t>3. </a:t>
            </a:r>
            <a:r>
              <a:rPr lang="zh-CN" altLang="en-US" dirty="0"/>
              <a:t>程序填空。下面程序主要测试类构造函数的初始化列表与作用域分辨符，请完成程序。</a:t>
            </a:r>
            <a:endParaRPr lang="en-US" altLang="zh-CN" dirty="0"/>
          </a:p>
          <a:p>
            <a:endParaRPr kumimoji="1" lang="zh-CN" altLang="en-US" dirty="0"/>
          </a:p>
        </p:txBody>
      </p:sp>
    </p:spTree>
    <p:extLst>
      <p:ext uri="{BB962C8B-B14F-4D97-AF65-F5344CB8AC3E}">
        <p14:creationId xmlns:p14="http://schemas.microsoft.com/office/powerpoint/2010/main" val="1926231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07D2DF26-D508-7D4E-9679-526B0E36B43A}"/>
              </a:ext>
            </a:extLst>
          </p:cNvPr>
          <p:cNvSpPr>
            <a:spLocks noGrp="1"/>
          </p:cNvSpPr>
          <p:nvPr>
            <p:ph type="title"/>
          </p:nvPr>
        </p:nvSpPr>
        <p:spPr>
          <a:xfrm>
            <a:off x="838200" y="112922"/>
            <a:ext cx="10515600" cy="827571"/>
          </a:xfrm>
        </p:spPr>
        <p:txBody>
          <a:bodyPr/>
          <a:lstStyle/>
          <a:p>
            <a:r>
              <a:rPr kumimoji="1" lang="en-US" altLang="zh-CN" b="1" dirty="0"/>
              <a:t>3</a:t>
            </a:r>
            <a:r>
              <a:rPr kumimoji="1" lang="zh-CN" altLang="en-US" b="1" dirty="0"/>
              <a:t> 实验内容 （</a:t>
            </a:r>
            <a:r>
              <a:rPr kumimoji="1" lang="en-US" altLang="zh-CN" b="1" dirty="0"/>
              <a:t>4</a:t>
            </a:r>
            <a:r>
              <a:rPr kumimoji="1" lang="zh-CN" altLang="en-US" b="1" dirty="0"/>
              <a:t>）</a:t>
            </a:r>
          </a:p>
        </p:txBody>
      </p:sp>
      <p:sp>
        <p:nvSpPr>
          <p:cNvPr id="9" name="文本框 8">
            <a:extLst>
              <a:ext uri="{FF2B5EF4-FFF2-40B4-BE49-F238E27FC236}">
                <a16:creationId xmlns:a16="http://schemas.microsoft.com/office/drawing/2014/main" id="{3C29ADF7-520C-654B-B087-97EF75092F06}"/>
              </a:ext>
            </a:extLst>
          </p:cNvPr>
          <p:cNvSpPr txBox="1"/>
          <p:nvPr/>
        </p:nvSpPr>
        <p:spPr>
          <a:xfrm>
            <a:off x="1603429" y="3615720"/>
            <a:ext cx="2285942" cy="1569660"/>
          </a:xfrm>
          <a:prstGeom prst="rect">
            <a:avLst/>
          </a:prstGeom>
          <a:noFill/>
        </p:spPr>
        <p:txBody>
          <a:bodyPr wrap="square" rtlCol="0">
            <a:spAutoFit/>
          </a:bodyPr>
          <a:lstStyle/>
          <a:p>
            <a:r>
              <a:rPr kumimoji="1" lang="zh-CN" altLang="en-US" sz="3200" dirty="0"/>
              <a:t>参见实验题目文件中的</a:t>
            </a:r>
            <a:r>
              <a:rPr kumimoji="1" lang="zh-CN" altLang="en-US" sz="3200" dirty="0">
                <a:solidFill>
                  <a:srgbClr val="FF0000"/>
                </a:solidFill>
              </a:rPr>
              <a:t>实验题目</a:t>
            </a:r>
            <a:r>
              <a:rPr kumimoji="1" lang="en-US" altLang="zh-CN" sz="3200" dirty="0">
                <a:solidFill>
                  <a:srgbClr val="FF0000"/>
                </a:solidFill>
              </a:rPr>
              <a:t>4</a:t>
            </a:r>
            <a:endParaRPr kumimoji="1" lang="zh-CN" altLang="en-US" sz="3200" dirty="0">
              <a:solidFill>
                <a:srgbClr val="FF0000"/>
              </a:solidFill>
            </a:endParaRPr>
          </a:p>
        </p:txBody>
      </p:sp>
      <p:pic>
        <p:nvPicPr>
          <p:cNvPr id="2" name="图片 1">
            <a:extLst>
              <a:ext uri="{FF2B5EF4-FFF2-40B4-BE49-F238E27FC236}">
                <a16:creationId xmlns:a16="http://schemas.microsoft.com/office/drawing/2014/main" id="{CBDDA0FC-667F-4EF1-8D1B-AE26F9C96F29}"/>
              </a:ext>
            </a:extLst>
          </p:cNvPr>
          <p:cNvPicPr>
            <a:picLocks noChangeAspect="1"/>
          </p:cNvPicPr>
          <p:nvPr/>
        </p:nvPicPr>
        <p:blipFill>
          <a:blip r:embed="rId2"/>
          <a:stretch>
            <a:fillRect/>
          </a:stretch>
        </p:blipFill>
        <p:spPr>
          <a:xfrm>
            <a:off x="6363872" y="0"/>
            <a:ext cx="5750755" cy="6858000"/>
          </a:xfrm>
          <a:prstGeom prst="rect">
            <a:avLst/>
          </a:prstGeom>
        </p:spPr>
      </p:pic>
      <p:sp>
        <p:nvSpPr>
          <p:cNvPr id="6" name="文本框 5">
            <a:extLst>
              <a:ext uri="{FF2B5EF4-FFF2-40B4-BE49-F238E27FC236}">
                <a16:creationId xmlns:a16="http://schemas.microsoft.com/office/drawing/2014/main" id="{A34A0138-E1B5-4C0C-B1C1-B053A01EDFCB}"/>
              </a:ext>
            </a:extLst>
          </p:cNvPr>
          <p:cNvSpPr txBox="1"/>
          <p:nvPr/>
        </p:nvSpPr>
        <p:spPr>
          <a:xfrm>
            <a:off x="838200" y="940493"/>
            <a:ext cx="3667125" cy="646331"/>
          </a:xfrm>
          <a:prstGeom prst="rect">
            <a:avLst/>
          </a:prstGeom>
          <a:noFill/>
        </p:spPr>
        <p:txBody>
          <a:bodyPr wrap="square" rtlCol="0">
            <a:spAutoFit/>
          </a:bodyPr>
          <a:lstStyle/>
          <a:p>
            <a:r>
              <a:rPr lang="en-US" altLang="zh-CN" dirty="0"/>
              <a:t>4</a:t>
            </a:r>
            <a:r>
              <a:rPr lang="zh-CN" altLang="en-US" dirty="0"/>
              <a:t>．改正下面程序中的错误，使其能正常运行。</a:t>
            </a:r>
            <a:endParaRPr kumimoji="1" lang="zh-CN" altLang="en-US" dirty="0"/>
          </a:p>
        </p:txBody>
      </p:sp>
    </p:spTree>
    <p:extLst>
      <p:ext uri="{BB962C8B-B14F-4D97-AF65-F5344CB8AC3E}">
        <p14:creationId xmlns:p14="http://schemas.microsoft.com/office/powerpoint/2010/main" val="2442535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EF022-EA3C-6847-9DCA-FB7275C01610}"/>
              </a:ext>
            </a:extLst>
          </p:cNvPr>
          <p:cNvSpPr>
            <a:spLocks noGrp="1"/>
          </p:cNvSpPr>
          <p:nvPr>
            <p:ph type="title"/>
          </p:nvPr>
        </p:nvSpPr>
        <p:spPr/>
        <p:txBody>
          <a:bodyPr/>
          <a:lstStyle/>
          <a:p>
            <a:r>
              <a:rPr kumimoji="1" lang="en-US" altLang="zh-CN" b="1" dirty="0"/>
              <a:t>4</a:t>
            </a:r>
            <a:r>
              <a:rPr kumimoji="1" lang="zh-CN" altLang="en-US" b="1" dirty="0"/>
              <a:t> 实验作业</a:t>
            </a:r>
            <a:r>
              <a:rPr kumimoji="1" lang="en-US" altLang="zh-CN" b="1" dirty="0"/>
              <a:t>(1)</a:t>
            </a:r>
            <a:endParaRPr kumimoji="1" lang="zh-CN" altLang="en-US" b="1" dirty="0"/>
          </a:p>
        </p:txBody>
      </p:sp>
      <p:sp>
        <p:nvSpPr>
          <p:cNvPr id="3" name="内容占位符 2">
            <a:extLst>
              <a:ext uri="{FF2B5EF4-FFF2-40B4-BE49-F238E27FC236}">
                <a16:creationId xmlns:a16="http://schemas.microsoft.com/office/drawing/2014/main" id="{55805B24-9F5A-1A4D-9786-BEA6AC399F8B}"/>
              </a:ext>
            </a:extLst>
          </p:cNvPr>
          <p:cNvSpPr>
            <a:spLocks noGrp="1"/>
          </p:cNvSpPr>
          <p:nvPr>
            <p:ph idx="1"/>
          </p:nvPr>
        </p:nvSpPr>
        <p:spPr>
          <a:xfrm>
            <a:off x="838200" y="1549400"/>
            <a:ext cx="10515600" cy="917575"/>
          </a:xfrm>
        </p:spPr>
        <p:txBody>
          <a:bodyPr/>
          <a:lstStyle/>
          <a:p>
            <a:pPr indent="133350" algn="just">
              <a:spcAft>
                <a:spcPts val="600"/>
              </a:spcAft>
            </a:pPr>
            <a:r>
              <a:rPr lang="zh-CN" altLang="zh-CN" sz="1800" kern="100" dirty="0">
                <a:effectLst/>
                <a:latin typeface="Times New Roman" panose="02020603050405020304" pitchFamily="18" charset="0"/>
                <a:ea typeface="宋体" panose="02010600030101010101" pitchFamily="2" charset="-122"/>
              </a:rPr>
              <a:t>定义</a:t>
            </a:r>
            <a:r>
              <a:rPr lang="en-US" altLang="zh-CN" sz="1800" kern="100" dirty="0">
                <a:effectLst/>
                <a:latin typeface="Times New Roman" panose="02020603050405020304" pitchFamily="18" charset="0"/>
                <a:ea typeface="宋体" panose="02010600030101010101" pitchFamily="2" charset="-122"/>
              </a:rPr>
              <a:t>Person</a:t>
            </a:r>
            <a:r>
              <a:rPr lang="zh-CN" altLang="zh-CN" sz="1800" kern="100" dirty="0">
                <a:effectLst/>
                <a:latin typeface="Times New Roman" panose="02020603050405020304" pitchFamily="18" charset="0"/>
                <a:ea typeface="宋体" panose="02010600030101010101" pitchFamily="2" charset="-122"/>
              </a:rPr>
              <a:t>（人）类，由</a:t>
            </a:r>
            <a:r>
              <a:rPr lang="en-US" altLang="zh-CN" sz="1800" kern="100" dirty="0">
                <a:effectLst/>
                <a:latin typeface="Times New Roman" panose="02020603050405020304" pitchFamily="18" charset="0"/>
                <a:ea typeface="宋体" panose="02010600030101010101" pitchFamily="2" charset="-122"/>
              </a:rPr>
              <a:t>Person</a:t>
            </a:r>
            <a:r>
              <a:rPr lang="zh-CN" altLang="zh-CN" sz="1800" kern="100" dirty="0">
                <a:effectLst/>
                <a:latin typeface="Times New Roman" panose="02020603050405020304" pitchFamily="18" charset="0"/>
                <a:ea typeface="宋体" panose="02010600030101010101" pitchFamily="2" charset="-122"/>
              </a:rPr>
              <a:t>分别派生出</a:t>
            </a:r>
            <a:r>
              <a:rPr lang="en-US" altLang="zh-CN" sz="1800" kern="100" dirty="0">
                <a:effectLst/>
                <a:latin typeface="Times New Roman" panose="02020603050405020304" pitchFamily="18" charset="0"/>
                <a:ea typeface="宋体" panose="02010600030101010101" pitchFamily="2" charset="-122"/>
              </a:rPr>
              <a:t>Teacher</a:t>
            </a:r>
            <a:r>
              <a:rPr lang="zh-CN" altLang="zh-CN" sz="1800" kern="100" dirty="0">
                <a:effectLst/>
                <a:latin typeface="Times New Roman" panose="02020603050405020304" pitchFamily="18" charset="0"/>
                <a:ea typeface="宋体" panose="02010600030101010101" pitchFamily="2" charset="-122"/>
              </a:rPr>
              <a:t>（教师）类和</a:t>
            </a:r>
            <a:r>
              <a:rPr lang="en-US" altLang="zh-CN" sz="1800" kern="100" dirty="0">
                <a:effectLst/>
                <a:latin typeface="Times New Roman" panose="02020603050405020304" pitchFamily="18" charset="0"/>
                <a:ea typeface="宋体" panose="02010600030101010101" pitchFamily="2" charset="-122"/>
              </a:rPr>
              <a:t>Cadre</a:t>
            </a:r>
            <a:r>
              <a:rPr lang="zh-CN" altLang="zh-CN" sz="1800" kern="100" dirty="0">
                <a:effectLst/>
                <a:latin typeface="Times New Roman" panose="02020603050405020304" pitchFamily="18" charset="0"/>
                <a:ea typeface="宋体" panose="02010600030101010101" pitchFamily="2" charset="-122"/>
              </a:rPr>
              <a:t>（干部）类，再由</a:t>
            </a:r>
            <a:r>
              <a:rPr lang="en-US" altLang="zh-CN" sz="1800" kern="100" dirty="0">
                <a:effectLst/>
                <a:latin typeface="Times New Roman" panose="02020603050405020304" pitchFamily="18" charset="0"/>
                <a:ea typeface="宋体" panose="02010600030101010101" pitchFamily="2" charset="-122"/>
              </a:rPr>
              <a:t>Teacher</a:t>
            </a:r>
            <a:r>
              <a:rPr lang="zh-CN" altLang="zh-CN" sz="1800" kern="100" dirty="0">
                <a:effectLst/>
                <a:latin typeface="Times New Roman" panose="02020603050405020304" pitchFamily="18" charset="0"/>
                <a:ea typeface="宋体" panose="02010600030101010101" pitchFamily="2" charset="-122"/>
              </a:rPr>
              <a:t>（教师）类和</a:t>
            </a:r>
            <a:r>
              <a:rPr lang="en-US" altLang="zh-CN" sz="1800" kern="100" dirty="0">
                <a:effectLst/>
                <a:latin typeface="Times New Roman" panose="02020603050405020304" pitchFamily="18" charset="0"/>
                <a:ea typeface="宋体" panose="02010600030101010101" pitchFamily="2" charset="-122"/>
              </a:rPr>
              <a:t>Cadre</a:t>
            </a:r>
            <a:r>
              <a:rPr lang="zh-CN" altLang="zh-CN" sz="1800" kern="100" dirty="0">
                <a:effectLst/>
                <a:latin typeface="Times New Roman" panose="02020603050405020304" pitchFamily="18" charset="0"/>
                <a:ea typeface="宋体" panose="02010600030101010101" pitchFamily="2" charset="-122"/>
              </a:rPr>
              <a:t>（干部）类采用多重继承方式派生出新类</a:t>
            </a:r>
            <a:r>
              <a:rPr lang="en-US" altLang="zh-CN" sz="1800" kern="100" dirty="0" err="1">
                <a:effectLst/>
                <a:latin typeface="Times New Roman" panose="02020603050405020304" pitchFamily="18" charset="0"/>
                <a:ea typeface="宋体" panose="02010600030101010101" pitchFamily="2" charset="-122"/>
              </a:rPr>
              <a:t>TeacherCadre</a:t>
            </a:r>
            <a:r>
              <a:rPr lang="zh-CN" altLang="zh-CN" sz="1800" kern="100" dirty="0">
                <a:effectLst/>
                <a:latin typeface="Times New Roman" panose="02020603050405020304" pitchFamily="18" charset="0"/>
                <a:ea typeface="宋体" panose="02010600030101010101" pitchFamily="2" charset="-122"/>
              </a:rPr>
              <a:t>（教师兼干部）类，各类之间的继承关系如图</a:t>
            </a:r>
            <a:r>
              <a:rPr lang="en-US" altLang="zh-CN" sz="1800" kern="100" dirty="0">
                <a:effectLst/>
                <a:latin typeface="Times New Roman" panose="02020603050405020304" pitchFamily="18" charset="0"/>
                <a:ea typeface="宋体" panose="02010600030101010101" pitchFamily="2" charset="-122"/>
              </a:rPr>
              <a:t>1.1</a:t>
            </a:r>
            <a:r>
              <a:rPr lang="zh-CN" altLang="zh-CN" sz="1800" kern="100" dirty="0">
                <a:effectLst/>
                <a:latin typeface="Times New Roman" panose="02020603050405020304" pitchFamily="18" charset="0"/>
                <a:ea typeface="宋体" panose="02010600030101010101" pitchFamily="2" charset="-122"/>
              </a:rPr>
              <a:t>所示。</a:t>
            </a:r>
          </a:p>
          <a:p>
            <a:pPr marL="0" indent="0">
              <a:buNone/>
            </a:pPr>
            <a:endParaRPr kumimoji="1" lang="zh-CN" altLang="en-US" dirty="0"/>
          </a:p>
        </p:txBody>
      </p:sp>
      <p:pic>
        <p:nvPicPr>
          <p:cNvPr id="6" name="图片 5">
            <a:extLst>
              <a:ext uri="{FF2B5EF4-FFF2-40B4-BE49-F238E27FC236}">
                <a16:creationId xmlns:a16="http://schemas.microsoft.com/office/drawing/2014/main" id="{1C5ACE9A-69CE-4F08-A0F0-B522A67A4B16}"/>
              </a:ext>
            </a:extLst>
          </p:cNvPr>
          <p:cNvPicPr>
            <a:picLocks noChangeAspect="1"/>
          </p:cNvPicPr>
          <p:nvPr/>
        </p:nvPicPr>
        <p:blipFill>
          <a:blip r:embed="rId2"/>
          <a:stretch>
            <a:fillRect/>
          </a:stretch>
        </p:blipFill>
        <p:spPr>
          <a:xfrm>
            <a:off x="828674" y="2595562"/>
            <a:ext cx="5267325" cy="3114675"/>
          </a:xfrm>
          <a:prstGeom prst="rect">
            <a:avLst/>
          </a:prstGeom>
        </p:spPr>
      </p:pic>
      <p:sp>
        <p:nvSpPr>
          <p:cNvPr id="7" name="文本框 6">
            <a:extLst>
              <a:ext uri="{FF2B5EF4-FFF2-40B4-BE49-F238E27FC236}">
                <a16:creationId xmlns:a16="http://schemas.microsoft.com/office/drawing/2014/main" id="{F42A8E7E-E167-4873-B04A-ABBB78CA9717}"/>
              </a:ext>
            </a:extLst>
          </p:cNvPr>
          <p:cNvSpPr txBox="1"/>
          <p:nvPr/>
        </p:nvSpPr>
        <p:spPr>
          <a:xfrm>
            <a:off x="5991225" y="2874963"/>
            <a:ext cx="5886450" cy="2616101"/>
          </a:xfrm>
          <a:prstGeom prst="rect">
            <a:avLst/>
          </a:prstGeom>
          <a:noFill/>
        </p:spPr>
        <p:txBody>
          <a:bodyPr wrap="square" rtlCol="0">
            <a:spAutoFit/>
          </a:bodyPr>
          <a:lstStyle/>
          <a:p>
            <a:pPr indent="133350" algn="just">
              <a:spcAft>
                <a:spcPts val="600"/>
              </a:spcAft>
            </a:pPr>
            <a:r>
              <a:rPr lang="zh-CN" altLang="zh-CN" sz="1800" kern="100" dirty="0">
                <a:effectLst/>
                <a:latin typeface="Times New Roman" panose="02020603050405020304" pitchFamily="18" charset="0"/>
                <a:ea typeface="宋体" panose="02010600030101010101" pitchFamily="2" charset="-122"/>
              </a:rPr>
              <a:t>要求：</a:t>
            </a:r>
          </a:p>
          <a:p>
            <a:pPr indent="133350" algn="just">
              <a:spcAft>
                <a:spcPts val="600"/>
              </a:spcAft>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Person</a:t>
            </a:r>
            <a:r>
              <a:rPr lang="zh-CN" altLang="zh-CN" sz="1800" kern="100" dirty="0">
                <a:effectLst/>
                <a:latin typeface="Times New Roman" panose="02020603050405020304" pitchFamily="18" charset="0"/>
                <a:ea typeface="宋体" panose="02010600030101010101" pitchFamily="2" charset="-122"/>
              </a:rPr>
              <a:t>类中包含的数据成员有姓名</a:t>
            </a:r>
            <a:r>
              <a:rPr lang="en-US" altLang="zh-CN" sz="1800" kern="100" dirty="0">
                <a:effectLst/>
                <a:latin typeface="Times New Roman" panose="02020603050405020304" pitchFamily="18" charset="0"/>
                <a:ea typeface="宋体" panose="02010600030101010101" pitchFamily="2" charset="-122"/>
              </a:rPr>
              <a:t>(name</a:t>
            </a:r>
            <a:r>
              <a:rPr lang="zh-CN" altLang="zh-CN" sz="1800" kern="100" dirty="0">
                <a:effectLst/>
                <a:latin typeface="Times New Roman" panose="02020603050405020304" pitchFamily="18" charset="0"/>
                <a:ea typeface="宋体" panose="02010600030101010101" pitchFamily="2" charset="-122"/>
              </a:rPr>
              <a:t>）、年龄</a:t>
            </a:r>
            <a:r>
              <a:rPr lang="en-US" altLang="zh-CN" sz="1800" kern="100" dirty="0">
                <a:effectLst/>
                <a:latin typeface="Times New Roman" panose="02020603050405020304" pitchFamily="18" charset="0"/>
                <a:ea typeface="宋体" panose="02010600030101010101" pitchFamily="2" charset="-122"/>
              </a:rPr>
              <a:t>(age)</a:t>
            </a:r>
            <a:r>
              <a:rPr lang="zh-CN" altLang="zh-CN" sz="1800" kern="100" dirty="0">
                <a:effectLst/>
                <a:latin typeface="Times New Roman" panose="02020603050405020304" pitchFamily="18" charset="0"/>
                <a:ea typeface="宋体" panose="02010600030101010101" pitchFamily="2" charset="-122"/>
              </a:rPr>
              <a:t>、性别</a:t>
            </a:r>
            <a:r>
              <a:rPr lang="en-US" altLang="zh-CN" sz="1800" kern="100" dirty="0">
                <a:effectLst/>
                <a:latin typeface="Times New Roman" panose="02020603050405020304" pitchFamily="18" charset="0"/>
                <a:ea typeface="宋体" panose="02010600030101010101" pitchFamily="2" charset="-122"/>
              </a:rPr>
              <a:t>(sex)</a:t>
            </a:r>
            <a:r>
              <a:rPr lang="zh-CN" altLang="zh-CN"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Teacher</a:t>
            </a:r>
            <a:r>
              <a:rPr lang="zh-CN" altLang="zh-CN" sz="1800" kern="100" dirty="0">
                <a:effectLst/>
                <a:latin typeface="Times New Roman" panose="02020603050405020304" pitchFamily="18" charset="0"/>
                <a:ea typeface="宋体" panose="02010600030101010101" pitchFamily="2" charset="-122"/>
              </a:rPr>
              <a:t>类还包含数据成员职称</a:t>
            </a:r>
            <a:r>
              <a:rPr lang="en-US" altLang="zh-CN" sz="1800" kern="100" dirty="0">
                <a:effectLst/>
                <a:latin typeface="Times New Roman" panose="02020603050405020304" pitchFamily="18" charset="0"/>
                <a:ea typeface="宋体" panose="02010600030101010101" pitchFamily="2" charset="-122"/>
              </a:rPr>
              <a:t>(title)</a:t>
            </a:r>
            <a:r>
              <a:rPr lang="zh-CN" altLang="zh-CN"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Cadre</a:t>
            </a:r>
            <a:r>
              <a:rPr lang="zh-CN" altLang="zh-CN" sz="1800" kern="100" dirty="0">
                <a:effectLst/>
                <a:latin typeface="Times New Roman" panose="02020603050405020304" pitchFamily="18" charset="0"/>
                <a:ea typeface="宋体" panose="02010600030101010101" pitchFamily="2" charset="-122"/>
              </a:rPr>
              <a:t>类中还包含数据成员职务</a:t>
            </a:r>
            <a:r>
              <a:rPr lang="en-US" altLang="zh-CN" sz="1800" kern="100" dirty="0">
                <a:effectLst/>
                <a:latin typeface="Times New Roman" panose="02020603050405020304" pitchFamily="18" charset="0"/>
                <a:ea typeface="宋体" panose="02010600030101010101" pitchFamily="2" charset="-122"/>
              </a:rPr>
              <a:t>(post)</a:t>
            </a:r>
            <a:r>
              <a:rPr lang="zh-CN" altLang="zh-CN" sz="1800" kern="100" dirty="0">
                <a:effectLst/>
                <a:latin typeface="Times New Roman" panose="02020603050405020304" pitchFamily="18" charset="0"/>
                <a:ea typeface="宋体" panose="02010600030101010101" pitchFamily="2" charset="-122"/>
              </a:rPr>
              <a:t>，在</a:t>
            </a:r>
            <a:r>
              <a:rPr lang="en-US" altLang="zh-CN" sz="1800" kern="100" dirty="0" err="1">
                <a:effectLst/>
                <a:latin typeface="Times New Roman" panose="02020603050405020304" pitchFamily="18" charset="0"/>
                <a:ea typeface="宋体" panose="02010600030101010101" pitchFamily="2" charset="-122"/>
              </a:rPr>
              <a:t>TeacherCadre</a:t>
            </a:r>
            <a:r>
              <a:rPr lang="zh-CN" altLang="zh-CN" sz="1800" kern="100" dirty="0">
                <a:effectLst/>
                <a:latin typeface="Times New Roman" panose="02020603050405020304" pitchFamily="18" charset="0"/>
                <a:ea typeface="宋体" panose="02010600030101010101" pitchFamily="2" charset="-122"/>
              </a:rPr>
              <a:t>类中还包含数据成员工资</a:t>
            </a:r>
            <a:r>
              <a:rPr lang="en-US" altLang="zh-CN" sz="1800" kern="100" dirty="0">
                <a:effectLst/>
                <a:latin typeface="Times New Roman" panose="02020603050405020304" pitchFamily="18" charset="0"/>
                <a:ea typeface="宋体" panose="02010600030101010101" pitchFamily="2" charset="-122"/>
              </a:rPr>
              <a:t>(wages)</a:t>
            </a:r>
            <a:r>
              <a:rPr lang="zh-CN" altLang="zh-CN" sz="1800" kern="100" dirty="0">
                <a:effectLst/>
                <a:latin typeface="Times New Roman" panose="02020603050405020304" pitchFamily="18" charset="0"/>
                <a:ea typeface="宋体" panose="02010600030101010101" pitchFamily="2" charset="-122"/>
              </a:rPr>
              <a:t>。</a:t>
            </a:r>
          </a:p>
          <a:p>
            <a:pPr indent="133350" algn="just">
              <a:spcAft>
                <a:spcPts val="600"/>
              </a:spcAft>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）在类体中定义成员函数。</a:t>
            </a:r>
          </a:p>
          <a:p>
            <a:pPr indent="133350" algn="just">
              <a:spcAft>
                <a:spcPts val="600"/>
              </a:spcAft>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）每个类都有构造函数与显示信息函数</a:t>
            </a:r>
            <a:r>
              <a:rPr lang="en-US" altLang="zh-CN" sz="1800" kern="100" dirty="0">
                <a:effectLst/>
                <a:latin typeface="Times New Roman" panose="02020603050405020304" pitchFamily="18" charset="0"/>
                <a:ea typeface="宋体" panose="02010600030101010101" pitchFamily="2" charset="-122"/>
              </a:rPr>
              <a:t>(Show)</a:t>
            </a:r>
            <a:r>
              <a:rPr lang="zh-CN" altLang="zh-CN" sz="1800" kern="100" dirty="0">
                <a:effectLst/>
                <a:latin typeface="Times New Roman" panose="02020603050405020304" pitchFamily="18" charset="0"/>
                <a:ea typeface="宋体" panose="02010600030101010101" pitchFamily="2" charset="-122"/>
              </a:rPr>
              <a:t>。</a:t>
            </a:r>
          </a:p>
          <a:p>
            <a:endParaRPr lang="zh-CN" altLang="en-US" dirty="0"/>
          </a:p>
        </p:txBody>
      </p:sp>
    </p:spTree>
    <p:extLst>
      <p:ext uri="{BB962C8B-B14F-4D97-AF65-F5344CB8AC3E}">
        <p14:creationId xmlns:p14="http://schemas.microsoft.com/office/powerpoint/2010/main" val="197948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805B24-9F5A-1A4D-9786-BEA6AC399F8B}"/>
              </a:ext>
            </a:extLst>
          </p:cNvPr>
          <p:cNvSpPr>
            <a:spLocks noGrp="1"/>
          </p:cNvSpPr>
          <p:nvPr>
            <p:ph idx="1"/>
          </p:nvPr>
        </p:nvSpPr>
        <p:spPr>
          <a:xfrm>
            <a:off x="609599" y="943769"/>
            <a:ext cx="10515600" cy="908050"/>
          </a:xfrm>
        </p:spPr>
        <p:txBody>
          <a:bodyPr>
            <a:norm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定义</a:t>
            </a:r>
            <a:r>
              <a:rPr lang="en-US" altLang="zh-CN" sz="1800" kern="100" dirty="0">
                <a:effectLst/>
                <a:latin typeface="Times New Roman" panose="02020603050405020304" pitchFamily="18" charset="0"/>
                <a:ea typeface="宋体" panose="02010600030101010101" pitchFamily="2" charset="-122"/>
              </a:rPr>
              <a:t>Staff</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（员工）类，由</a:t>
            </a:r>
            <a:r>
              <a:rPr lang="en-US" altLang="zh-CN" sz="1800" kern="100" dirty="0">
                <a:effectLst/>
                <a:latin typeface="Times New Roman" panose="02020603050405020304" pitchFamily="18" charset="0"/>
                <a:ea typeface="宋体" panose="02010600030101010101" pitchFamily="2" charset="-122"/>
              </a:rPr>
              <a:t>Staff</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分别派生出</a:t>
            </a:r>
            <a:r>
              <a:rPr lang="en-US" altLang="zh-CN" sz="1800" kern="100" dirty="0" err="1">
                <a:effectLst/>
                <a:latin typeface="Times New Roman" panose="02020603050405020304" pitchFamily="18" charset="0"/>
                <a:ea typeface="宋体" panose="02010600030101010101" pitchFamily="2" charset="-122"/>
              </a:rPr>
              <a:t>Saleman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（销售员）类和</a:t>
            </a:r>
            <a:r>
              <a:rPr lang="en-US" altLang="zh-CN" sz="1800" kern="100" dirty="0">
                <a:effectLst/>
                <a:latin typeface="Times New Roman" panose="02020603050405020304" pitchFamily="18" charset="0"/>
                <a:ea typeface="宋体" panose="02010600030101010101" pitchFamily="2" charset="-122"/>
              </a:rPr>
              <a:t>Manager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（经理）类，再由</a:t>
            </a:r>
            <a:r>
              <a:rPr lang="en-US" altLang="zh-CN" sz="1800" kern="100" dirty="0" err="1">
                <a:effectLst/>
                <a:latin typeface="Times New Roman" panose="02020603050405020304" pitchFamily="18" charset="0"/>
                <a:ea typeface="宋体" panose="02010600030101010101" pitchFamily="2" charset="-122"/>
              </a:rPr>
              <a:t>Saleman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（销售员）类和</a:t>
            </a:r>
            <a:r>
              <a:rPr lang="en-US" altLang="zh-CN" sz="1800" kern="100" dirty="0">
                <a:effectLst/>
                <a:latin typeface="Times New Roman" panose="02020603050405020304" pitchFamily="18" charset="0"/>
                <a:ea typeface="宋体" panose="02010600030101010101" pitchFamily="2" charset="-122"/>
              </a:rPr>
              <a:t>Manager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（经理）类采用多重继承方式派生出新类</a:t>
            </a:r>
            <a:r>
              <a:rPr lang="en-US" altLang="zh-CN" sz="1800" kern="100" dirty="0" err="1">
                <a:effectLst/>
                <a:latin typeface="Times New Roman" panose="02020603050405020304" pitchFamily="18" charset="0"/>
                <a:ea typeface="宋体" panose="02010600030101010101" pitchFamily="2" charset="-122"/>
              </a:rPr>
              <a:t>SaleManager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（销售经理）类，各类之间的继承关系如图</a:t>
            </a:r>
            <a:r>
              <a:rPr lang="en-US" altLang="zh-CN" sz="1800" kern="100" dirty="0">
                <a:effectLst/>
                <a:latin typeface="Times New Roman" panose="02020603050405020304" pitchFamily="18" charset="0"/>
                <a:ea typeface="宋体" panose="02010600030101010101" pitchFamily="2" charset="-122"/>
              </a:rPr>
              <a:t>1.2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所示。</a:t>
            </a:r>
            <a:endParaRPr lang="zh-CN" altLang="en-US" dirty="0"/>
          </a:p>
        </p:txBody>
      </p:sp>
      <p:sp>
        <p:nvSpPr>
          <p:cNvPr id="4" name="标题 1">
            <a:extLst>
              <a:ext uri="{FF2B5EF4-FFF2-40B4-BE49-F238E27FC236}">
                <a16:creationId xmlns:a16="http://schemas.microsoft.com/office/drawing/2014/main" id="{95753E31-E7FB-AF47-B781-0B77E5382234}"/>
              </a:ext>
            </a:extLst>
          </p:cNvPr>
          <p:cNvSpPr>
            <a:spLocks noGrp="1"/>
          </p:cNvSpPr>
          <p:nvPr>
            <p:ph type="title"/>
          </p:nvPr>
        </p:nvSpPr>
        <p:spPr>
          <a:xfrm>
            <a:off x="609599" y="-101600"/>
            <a:ext cx="10515600" cy="1325563"/>
          </a:xfrm>
        </p:spPr>
        <p:txBody>
          <a:bodyPr/>
          <a:lstStyle/>
          <a:p>
            <a:r>
              <a:rPr kumimoji="1" lang="en-US" altLang="zh-CN" b="1" dirty="0"/>
              <a:t>4</a:t>
            </a:r>
            <a:r>
              <a:rPr kumimoji="1" lang="zh-CN" altLang="en-US" b="1" dirty="0"/>
              <a:t> 实验作业</a:t>
            </a:r>
            <a:r>
              <a:rPr kumimoji="1" lang="en-US" altLang="zh-CN" b="1" dirty="0"/>
              <a:t>(2)</a:t>
            </a:r>
            <a:endParaRPr kumimoji="1" lang="zh-CN" altLang="en-US" b="1" dirty="0"/>
          </a:p>
        </p:txBody>
      </p:sp>
      <p:pic>
        <p:nvPicPr>
          <p:cNvPr id="5" name="图片 4">
            <a:extLst>
              <a:ext uri="{FF2B5EF4-FFF2-40B4-BE49-F238E27FC236}">
                <a16:creationId xmlns:a16="http://schemas.microsoft.com/office/drawing/2014/main" id="{1801FCE6-C806-4517-A9A0-600B31D1927F}"/>
              </a:ext>
            </a:extLst>
          </p:cNvPr>
          <p:cNvPicPr>
            <a:picLocks noChangeAspect="1"/>
          </p:cNvPicPr>
          <p:nvPr/>
        </p:nvPicPr>
        <p:blipFill>
          <a:blip r:embed="rId2"/>
          <a:stretch>
            <a:fillRect/>
          </a:stretch>
        </p:blipFill>
        <p:spPr>
          <a:xfrm>
            <a:off x="252412" y="2360513"/>
            <a:ext cx="5248275" cy="2990850"/>
          </a:xfrm>
          <a:prstGeom prst="rect">
            <a:avLst/>
          </a:prstGeom>
        </p:spPr>
      </p:pic>
      <p:sp>
        <p:nvSpPr>
          <p:cNvPr id="6" name="文本框 5">
            <a:extLst>
              <a:ext uri="{FF2B5EF4-FFF2-40B4-BE49-F238E27FC236}">
                <a16:creationId xmlns:a16="http://schemas.microsoft.com/office/drawing/2014/main" id="{C5D70408-E912-4A80-A365-6727053348F7}"/>
              </a:ext>
            </a:extLst>
          </p:cNvPr>
          <p:cNvSpPr txBox="1"/>
          <p:nvPr/>
        </p:nvSpPr>
        <p:spPr>
          <a:xfrm>
            <a:off x="5500687" y="1571625"/>
            <a:ext cx="6410325" cy="5693866"/>
          </a:xfrm>
          <a:prstGeom prst="rect">
            <a:avLst/>
          </a:prstGeom>
          <a:noFill/>
        </p:spPr>
        <p:txBody>
          <a:bodyPr wrap="square" rtlCol="0">
            <a:spAutoFit/>
          </a:bodyPr>
          <a:lstStyle/>
          <a:p>
            <a:pPr indent="133350" algn="just">
              <a:spcAft>
                <a:spcPts val="600"/>
              </a:spcAft>
            </a:pPr>
            <a:r>
              <a:rPr lang="zh-CN" altLang="zh-CN" sz="1800" kern="100" dirty="0">
                <a:effectLst/>
                <a:latin typeface="Times New Roman" panose="02020603050405020304" pitchFamily="18" charset="0"/>
                <a:ea typeface="宋体" panose="02010600030101010101" pitchFamily="2" charset="-122"/>
              </a:rPr>
              <a:t>要求：</a:t>
            </a:r>
          </a:p>
          <a:p>
            <a:pPr indent="133350" algn="just">
              <a:spcAft>
                <a:spcPts val="600"/>
              </a:spcAft>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Staff</a:t>
            </a:r>
            <a:r>
              <a:rPr lang="zh-CN" altLang="zh-CN" sz="1800" kern="100" dirty="0">
                <a:effectLst/>
                <a:latin typeface="Times New Roman" panose="02020603050405020304" pitchFamily="18" charset="0"/>
                <a:ea typeface="宋体" panose="02010600030101010101" pitchFamily="2" charset="-122"/>
              </a:rPr>
              <a:t>类中包含的数据成员有编号</a:t>
            </a:r>
            <a:r>
              <a:rPr lang="en-US" altLang="zh-CN" sz="1800" kern="100" dirty="0">
                <a:effectLst/>
                <a:latin typeface="Times New Roman" panose="02020603050405020304" pitchFamily="18" charset="0"/>
                <a:ea typeface="宋体" panose="02010600030101010101" pitchFamily="2" charset="-122"/>
              </a:rPr>
              <a:t>(num</a:t>
            </a:r>
            <a:r>
              <a:rPr lang="zh-CN" altLang="zh-CN" sz="1800" kern="100" dirty="0">
                <a:effectLst/>
                <a:latin typeface="Times New Roman" panose="02020603050405020304" pitchFamily="18" charset="0"/>
                <a:ea typeface="宋体" panose="02010600030101010101" pitchFamily="2" charset="-122"/>
              </a:rPr>
              <a:t>）、姓名</a:t>
            </a:r>
            <a:r>
              <a:rPr lang="en-US" altLang="zh-CN" sz="1800" kern="100" dirty="0">
                <a:effectLst/>
                <a:latin typeface="Times New Roman" panose="02020603050405020304" pitchFamily="18" charset="0"/>
                <a:ea typeface="宋体" panose="02010600030101010101" pitchFamily="2" charset="-122"/>
              </a:rPr>
              <a:t>(name)</a:t>
            </a:r>
            <a:r>
              <a:rPr lang="zh-CN" altLang="zh-CN" sz="1800" kern="100" dirty="0">
                <a:effectLst/>
                <a:latin typeface="Times New Roman" panose="02020603050405020304" pitchFamily="18" charset="0"/>
                <a:ea typeface="宋体" panose="02010600030101010101" pitchFamily="2" charset="-122"/>
              </a:rPr>
              <a:t>、出勤率</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rateOfAttend</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、基本工资</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basicSal</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和奖金</a:t>
            </a:r>
            <a:r>
              <a:rPr lang="en-US" altLang="zh-CN" sz="1800" kern="100" dirty="0">
                <a:effectLst/>
                <a:latin typeface="Times New Roman" panose="02020603050405020304" pitchFamily="18" charset="0"/>
                <a:ea typeface="宋体" panose="02010600030101010101" pitchFamily="2" charset="-122"/>
              </a:rPr>
              <a:t>(prize)</a:t>
            </a:r>
            <a:r>
              <a:rPr lang="zh-CN" altLang="zh-CN" sz="1800" kern="100" dirty="0">
                <a:effectLst/>
                <a:latin typeface="Times New Roman" panose="02020603050405020304" pitchFamily="18" charset="0"/>
                <a:ea typeface="宋体" panose="02010600030101010101" pitchFamily="2" charset="-122"/>
              </a:rPr>
              <a:t>。在</a:t>
            </a:r>
            <a:r>
              <a:rPr lang="en-US" altLang="zh-CN" sz="1800" kern="100" dirty="0" err="1">
                <a:effectLst/>
                <a:latin typeface="Times New Roman" panose="02020603050405020304" pitchFamily="18" charset="0"/>
                <a:ea typeface="宋体" panose="02010600030101010101" pitchFamily="2" charset="-122"/>
              </a:rPr>
              <a:t>Saleman</a:t>
            </a:r>
            <a:r>
              <a:rPr lang="zh-CN" altLang="zh-CN" sz="1800" kern="100" dirty="0">
                <a:effectLst/>
                <a:latin typeface="Times New Roman" panose="02020603050405020304" pitchFamily="18" charset="0"/>
                <a:ea typeface="宋体" panose="02010600030101010101" pitchFamily="2" charset="-122"/>
              </a:rPr>
              <a:t>类中还包含数据成员销售员提成比例</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deductRate</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和个人销售额</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personAmount</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Manager</a:t>
            </a:r>
            <a:r>
              <a:rPr lang="zh-CN" altLang="zh-CN" sz="1800" kern="100" dirty="0">
                <a:effectLst/>
                <a:latin typeface="Times New Roman" panose="02020603050405020304" pitchFamily="18" charset="0"/>
                <a:ea typeface="宋体" panose="02010600030101010101" pitchFamily="2" charset="-122"/>
              </a:rPr>
              <a:t>类中还包含数据成员经理提成比例</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totalDeductRate</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和总销售额</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totalAmount</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。在</a:t>
            </a:r>
            <a:r>
              <a:rPr lang="en-US" altLang="zh-CN" sz="1800" kern="100" dirty="0" err="1">
                <a:effectLst/>
                <a:latin typeface="Times New Roman" panose="02020603050405020304" pitchFamily="18" charset="0"/>
                <a:ea typeface="宋体" panose="02010600030101010101" pitchFamily="2" charset="-122"/>
              </a:rPr>
              <a:t>SaleManager</a:t>
            </a:r>
            <a:r>
              <a:rPr lang="zh-CN" altLang="zh-CN" sz="1800" kern="100" dirty="0">
                <a:effectLst/>
                <a:latin typeface="Times New Roman" panose="02020603050405020304" pitchFamily="18" charset="0"/>
                <a:ea typeface="宋体" panose="02010600030101010101" pitchFamily="2" charset="-122"/>
              </a:rPr>
              <a:t>类中不包含其它数据成员。</a:t>
            </a:r>
          </a:p>
          <a:p>
            <a:pPr indent="133350" algn="just">
              <a:spcAft>
                <a:spcPts val="600"/>
              </a:spcAft>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）各类人员的实发工资公式如下：</a:t>
            </a:r>
            <a:endParaRPr lang="en-US" altLang="zh-CN" sz="1800" kern="100" dirty="0">
              <a:effectLst/>
              <a:latin typeface="Times New Roman" panose="02020603050405020304" pitchFamily="18" charset="0"/>
              <a:ea typeface="宋体" panose="02010600030101010101" pitchFamily="2" charset="-122"/>
            </a:endParaRPr>
          </a:p>
          <a:p>
            <a:pPr indent="133350" algn="just">
              <a:spcAft>
                <a:spcPts val="600"/>
              </a:spcAft>
            </a:pPr>
            <a:r>
              <a:rPr lang="zh-CN" altLang="en-US" sz="1800" kern="100" dirty="0">
                <a:effectLst/>
                <a:latin typeface="Times New Roman" panose="02020603050405020304" pitchFamily="18" charset="0"/>
                <a:ea typeface="宋体" panose="02010600030101010101" pitchFamily="2" charset="-122"/>
              </a:rPr>
              <a:t>员工实发工资 </a:t>
            </a: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Times New Roman" panose="02020603050405020304" pitchFamily="18" charset="0"/>
                <a:ea typeface="宋体" panose="02010600030101010101" pitchFamily="2" charset="-122"/>
              </a:rPr>
              <a:t>基本工资 </a:t>
            </a: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Times New Roman" panose="02020603050405020304" pitchFamily="18" charset="0"/>
                <a:ea typeface="宋体" panose="02010600030101010101" pitchFamily="2" charset="-122"/>
              </a:rPr>
              <a:t>奖金 * 出勤率</a:t>
            </a:r>
          </a:p>
          <a:p>
            <a:pPr indent="133350" algn="just">
              <a:spcAft>
                <a:spcPts val="600"/>
              </a:spcAft>
            </a:pPr>
            <a:r>
              <a:rPr lang="zh-CN" altLang="en-US" sz="1800" kern="100" dirty="0">
                <a:effectLst/>
                <a:latin typeface="Times New Roman" panose="02020603050405020304" pitchFamily="18" charset="0"/>
                <a:ea typeface="宋体" panose="02010600030101010101" pitchFamily="2" charset="-122"/>
              </a:rPr>
              <a:t>销售员实发工资 </a:t>
            </a: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Times New Roman" panose="02020603050405020304" pitchFamily="18" charset="0"/>
                <a:ea typeface="宋体" panose="02010600030101010101" pitchFamily="2" charset="-122"/>
              </a:rPr>
              <a:t>基本工资 </a:t>
            </a: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Times New Roman" panose="02020603050405020304" pitchFamily="18" charset="0"/>
                <a:ea typeface="宋体" panose="02010600030101010101" pitchFamily="2" charset="-122"/>
              </a:rPr>
              <a:t>奖金 * 出勤率 </a:t>
            </a: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Times New Roman" panose="02020603050405020304" pitchFamily="18" charset="0"/>
                <a:ea typeface="宋体" panose="02010600030101010101" pitchFamily="2" charset="-122"/>
              </a:rPr>
              <a:t>个人销售额 * 销售员提成比例</a:t>
            </a:r>
          </a:p>
          <a:p>
            <a:pPr indent="133350" algn="just">
              <a:spcAft>
                <a:spcPts val="600"/>
              </a:spcAft>
            </a:pPr>
            <a:r>
              <a:rPr lang="zh-CN" altLang="en-US" sz="1800" kern="100" dirty="0">
                <a:effectLst/>
                <a:latin typeface="Times New Roman" panose="02020603050405020304" pitchFamily="18" charset="0"/>
                <a:ea typeface="宋体" panose="02010600030101010101" pitchFamily="2" charset="-122"/>
              </a:rPr>
              <a:t>经理实发工资 </a:t>
            </a: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Times New Roman" panose="02020603050405020304" pitchFamily="18" charset="0"/>
                <a:ea typeface="宋体" panose="02010600030101010101" pitchFamily="2" charset="-122"/>
              </a:rPr>
              <a:t>基本工资 </a:t>
            </a: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Times New Roman" panose="02020603050405020304" pitchFamily="18" charset="0"/>
                <a:ea typeface="宋体" panose="02010600030101010101" pitchFamily="2" charset="-122"/>
              </a:rPr>
              <a:t>奖金 * 出勤率 </a:t>
            </a: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Times New Roman" panose="02020603050405020304" pitchFamily="18" charset="0"/>
                <a:ea typeface="宋体" panose="02010600030101010101" pitchFamily="2" charset="-122"/>
              </a:rPr>
              <a:t>总销售额 * 经理提成比例</a:t>
            </a:r>
          </a:p>
          <a:p>
            <a:pPr indent="133350" algn="just">
              <a:spcAft>
                <a:spcPts val="600"/>
              </a:spcAft>
            </a:pPr>
            <a:r>
              <a:rPr lang="zh-CN" altLang="en-US" sz="1800" kern="100" dirty="0">
                <a:effectLst/>
                <a:latin typeface="Times New Roman" panose="02020603050405020304" pitchFamily="18" charset="0"/>
                <a:ea typeface="宋体" panose="02010600030101010101" pitchFamily="2" charset="-122"/>
              </a:rPr>
              <a:t>销售经理实发工资 </a:t>
            </a:r>
            <a:r>
              <a:rPr lang="en-US" altLang="zh-CN" sz="1800" kern="100" dirty="0">
                <a:effectLst/>
                <a:latin typeface="Times New Roman" panose="02020603050405020304" pitchFamily="18" charset="0"/>
                <a:ea typeface="宋体" panose="02010600030101010101" pitchFamily="2" charset="-122"/>
              </a:rPr>
              <a:t>=</a:t>
            </a:r>
            <a:r>
              <a:rPr lang="zh-CN" altLang="en-US" sz="1800" kern="100" dirty="0">
                <a:effectLst/>
                <a:latin typeface="Times New Roman" panose="02020603050405020304" pitchFamily="18" charset="0"/>
                <a:ea typeface="宋体" panose="02010600030101010101" pitchFamily="2" charset="-122"/>
              </a:rPr>
              <a:t>基本工资 </a:t>
            </a: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Times New Roman" panose="02020603050405020304" pitchFamily="18" charset="0"/>
                <a:ea typeface="宋体" panose="02010600030101010101" pitchFamily="2" charset="-122"/>
              </a:rPr>
              <a:t>奖金 * 出勤率 </a:t>
            </a: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Times New Roman" panose="02020603050405020304" pitchFamily="18" charset="0"/>
                <a:ea typeface="宋体" panose="02010600030101010101" pitchFamily="2" charset="-122"/>
              </a:rPr>
              <a:t>个人销售额 * 销售员提成比例</a:t>
            </a: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Times New Roman" panose="02020603050405020304" pitchFamily="18" charset="0"/>
                <a:ea typeface="宋体" panose="02010600030101010101" pitchFamily="2" charset="-122"/>
              </a:rPr>
              <a:t>总销售额 * 经理提成比例</a:t>
            </a:r>
            <a:endParaRPr lang="zh-CN" altLang="zh-CN" sz="1800" kern="100" dirty="0">
              <a:effectLst/>
              <a:latin typeface="Times New Roman" panose="02020603050405020304" pitchFamily="18" charset="0"/>
              <a:ea typeface="宋体" panose="02010600030101010101" pitchFamily="2" charset="-122"/>
            </a:endParaRPr>
          </a:p>
          <a:p>
            <a:pPr indent="133350" algn="just">
              <a:spcAft>
                <a:spcPts val="600"/>
              </a:spcAft>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）每个类都有构造函数、输出基本信息函数</a:t>
            </a:r>
            <a:r>
              <a:rPr lang="en-US" altLang="zh-CN" sz="1800" kern="100" dirty="0">
                <a:effectLst/>
                <a:latin typeface="Times New Roman" panose="02020603050405020304" pitchFamily="18" charset="0"/>
                <a:ea typeface="宋体" panose="02010600030101010101" pitchFamily="2" charset="-122"/>
              </a:rPr>
              <a:t>(Output)</a:t>
            </a:r>
            <a:r>
              <a:rPr lang="zh-CN" altLang="zh-CN" sz="1800" kern="100" dirty="0">
                <a:effectLst/>
                <a:latin typeface="Times New Roman" panose="02020603050405020304" pitchFamily="18" charset="0"/>
                <a:ea typeface="宋体" panose="02010600030101010101" pitchFamily="2" charset="-122"/>
              </a:rPr>
              <a:t>和输出实发工资函数</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OutputWage</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a:t>
            </a:r>
          </a:p>
          <a:p>
            <a:endParaRPr lang="zh-CN" altLang="en-US" dirty="0"/>
          </a:p>
        </p:txBody>
      </p:sp>
    </p:spTree>
    <p:extLst>
      <p:ext uri="{BB962C8B-B14F-4D97-AF65-F5344CB8AC3E}">
        <p14:creationId xmlns:p14="http://schemas.microsoft.com/office/powerpoint/2010/main" val="433223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EF022-EA3C-6847-9DCA-FB7275C01610}"/>
              </a:ext>
            </a:extLst>
          </p:cNvPr>
          <p:cNvSpPr>
            <a:spLocks noGrp="1"/>
          </p:cNvSpPr>
          <p:nvPr>
            <p:ph type="title"/>
          </p:nvPr>
        </p:nvSpPr>
        <p:spPr/>
        <p:txBody>
          <a:bodyPr/>
          <a:lstStyle/>
          <a:p>
            <a:r>
              <a:rPr kumimoji="1" lang="zh-CN" altLang="en-US" b="1" dirty="0"/>
              <a:t>作业提交说明</a:t>
            </a:r>
          </a:p>
        </p:txBody>
      </p:sp>
      <p:sp>
        <p:nvSpPr>
          <p:cNvPr id="3" name="内容占位符 2">
            <a:extLst>
              <a:ext uri="{FF2B5EF4-FFF2-40B4-BE49-F238E27FC236}">
                <a16:creationId xmlns:a16="http://schemas.microsoft.com/office/drawing/2014/main" id="{55805B24-9F5A-1A4D-9786-BEA6AC399F8B}"/>
              </a:ext>
            </a:extLst>
          </p:cNvPr>
          <p:cNvSpPr>
            <a:spLocks noGrp="1"/>
          </p:cNvSpPr>
          <p:nvPr>
            <p:ph idx="1"/>
          </p:nvPr>
        </p:nvSpPr>
        <p:spPr>
          <a:xfrm>
            <a:off x="838200" y="1454046"/>
            <a:ext cx="10515600" cy="4722917"/>
          </a:xfrm>
        </p:spPr>
        <p:txBody>
          <a:bodyPr>
            <a:normAutofit lnSpcReduction="10000"/>
          </a:bodyPr>
          <a:lstStyle/>
          <a:p>
            <a:r>
              <a:rPr kumimoji="1" lang="zh-CN" altLang="en-US" dirty="0"/>
              <a:t>作业内容：上机课程的</a:t>
            </a:r>
            <a:r>
              <a:rPr kumimoji="1" lang="zh-CN" altLang="en-US" b="1" dirty="0"/>
              <a:t>实验作业</a:t>
            </a:r>
            <a:r>
              <a:rPr kumimoji="1" lang="en-US" altLang="zh-CN" b="1" dirty="0"/>
              <a:t>1-2</a:t>
            </a:r>
          </a:p>
          <a:p>
            <a:r>
              <a:rPr kumimoji="1" lang="zh-CN" altLang="en-US" dirty="0"/>
              <a:t>作业提交方式：邮件发送作业解答内容的压缩包</a:t>
            </a:r>
            <a:endParaRPr kumimoji="1" lang="en-US" altLang="zh-CN" dirty="0"/>
          </a:p>
          <a:p>
            <a:pPr lvl="1"/>
            <a:r>
              <a:rPr kumimoji="1" lang="zh-CN" altLang="en-US" dirty="0"/>
              <a:t>内容说明：</a:t>
            </a:r>
            <a:r>
              <a:rPr kumimoji="1" lang="en-US" altLang="zh-CN" dirty="0"/>
              <a:t>1.</a:t>
            </a:r>
            <a:r>
              <a:rPr kumimoji="1" lang="zh-CN" altLang="en-US" dirty="0"/>
              <a:t> 实验</a:t>
            </a:r>
            <a:r>
              <a:rPr kumimoji="1" lang="zh-CN" altLang="en-US" b="1" dirty="0"/>
              <a:t>作业编程题目</a:t>
            </a:r>
            <a:r>
              <a:rPr kumimoji="1" lang="zh-CN" altLang="en-US" dirty="0"/>
              <a:t>解答提供</a:t>
            </a:r>
            <a:r>
              <a:rPr kumimoji="1" lang="en-US" altLang="zh-CN" dirty="0" err="1">
                <a:solidFill>
                  <a:srgbClr val="FF0000"/>
                </a:solidFill>
              </a:rPr>
              <a:t>cpp</a:t>
            </a:r>
            <a:r>
              <a:rPr kumimoji="1" lang="zh-CN" altLang="en-US" dirty="0">
                <a:solidFill>
                  <a:srgbClr val="FF0000"/>
                </a:solidFill>
              </a:rPr>
              <a:t>源码文件</a:t>
            </a:r>
            <a:r>
              <a:rPr kumimoji="1" lang="zh-CN" altLang="en-US" dirty="0"/>
              <a:t>以及</a:t>
            </a:r>
            <a:r>
              <a:rPr kumimoji="1" lang="zh-CN" altLang="en-US" dirty="0">
                <a:solidFill>
                  <a:srgbClr val="FF0000"/>
                </a:solidFill>
              </a:rPr>
              <a:t>运行截图，每道编程题目需要给出</a:t>
            </a:r>
            <a:r>
              <a:rPr kumimoji="1" lang="en-US" altLang="zh-CN" dirty="0">
                <a:solidFill>
                  <a:srgbClr val="FF0000"/>
                </a:solidFill>
              </a:rPr>
              <a:t>UML</a:t>
            </a:r>
            <a:r>
              <a:rPr kumimoji="1" lang="zh-CN" altLang="en-US" dirty="0">
                <a:solidFill>
                  <a:srgbClr val="FF0000"/>
                </a:solidFill>
              </a:rPr>
              <a:t>类图，一道题目一个源码一个截图一个类图</a:t>
            </a:r>
            <a:r>
              <a:rPr kumimoji="1" lang="zh-CN" altLang="en-US" dirty="0"/>
              <a:t>（文件命名体现题号）（例：两道实验编程题目，源码，截图，类图每道题单独一个文件夹下）</a:t>
            </a:r>
            <a:endParaRPr kumimoji="1" lang="en-US" altLang="zh-CN" dirty="0"/>
          </a:p>
          <a:p>
            <a:pPr lvl="1"/>
            <a:r>
              <a:rPr kumimoji="1" lang="zh-CN" altLang="en-US" dirty="0"/>
              <a:t>命名方式：</a:t>
            </a:r>
            <a:r>
              <a:rPr kumimoji="1" lang="en-US" altLang="zh-CN" dirty="0"/>
              <a:t>1.</a:t>
            </a:r>
            <a:r>
              <a:rPr kumimoji="1" lang="zh-CN" altLang="en-US" dirty="0"/>
              <a:t> 压缩包命名：第*次实验</a:t>
            </a:r>
            <a:r>
              <a:rPr kumimoji="1" lang="en-US" altLang="zh-CN" dirty="0"/>
              <a:t>_</a:t>
            </a:r>
            <a:r>
              <a:rPr kumimoji="1" lang="zh-CN" altLang="en-US" dirty="0"/>
              <a:t>实验日期</a:t>
            </a:r>
            <a:r>
              <a:rPr kumimoji="1" lang="en-US" altLang="zh-CN" dirty="0"/>
              <a:t>_</a:t>
            </a:r>
            <a:r>
              <a:rPr kumimoji="1" lang="zh-CN" altLang="en-US" dirty="0"/>
              <a:t>学号</a:t>
            </a:r>
            <a:r>
              <a:rPr kumimoji="1" lang="en-US" altLang="zh-CN" dirty="0"/>
              <a:t>_</a:t>
            </a:r>
            <a:r>
              <a:rPr kumimoji="1" lang="zh-CN" altLang="en-US" dirty="0"/>
              <a:t>姓名</a:t>
            </a:r>
            <a:r>
              <a:rPr kumimoji="1" lang="en-US" altLang="zh-CN" dirty="0"/>
              <a:t>.zip</a:t>
            </a:r>
          </a:p>
          <a:p>
            <a:pPr marL="457200" lvl="1" indent="0">
              <a:buNone/>
            </a:pPr>
            <a:r>
              <a:rPr kumimoji="1" lang="zh-CN" altLang="en-US" dirty="0"/>
              <a:t>（例：第</a:t>
            </a:r>
            <a:r>
              <a:rPr kumimoji="1" lang="en-US" altLang="zh-CN" dirty="0"/>
              <a:t>2</a:t>
            </a:r>
            <a:r>
              <a:rPr kumimoji="1" lang="zh-CN" altLang="en-US" dirty="0"/>
              <a:t>次实验</a:t>
            </a:r>
            <a:r>
              <a:rPr kumimoji="1" lang="en-US" altLang="zh-CN" dirty="0"/>
              <a:t>_4-6_2020141462298_</a:t>
            </a:r>
            <a:r>
              <a:rPr kumimoji="1" lang="zh-CN" altLang="en-US" dirty="0"/>
              <a:t>张三</a:t>
            </a:r>
            <a:r>
              <a:rPr kumimoji="1" lang="en-US" altLang="zh-CN" dirty="0"/>
              <a:t>.zip</a:t>
            </a:r>
            <a:r>
              <a:rPr kumimoji="1" lang="zh-CN" altLang="en-US" dirty="0"/>
              <a:t>）</a:t>
            </a:r>
            <a:endParaRPr kumimoji="1" lang="en-US" altLang="zh-CN" dirty="0"/>
          </a:p>
          <a:p>
            <a:pPr marL="457200" lvl="1" indent="0">
              <a:buNone/>
            </a:pPr>
            <a:r>
              <a:rPr kumimoji="1" lang="en-US" altLang="zh-CN" dirty="0"/>
              <a:t>		</a:t>
            </a:r>
            <a:r>
              <a:rPr kumimoji="1" lang="zh-CN" altLang="en-US" dirty="0"/>
              <a:t>    </a:t>
            </a:r>
            <a:r>
              <a:rPr kumimoji="1" lang="en-US" altLang="zh-CN" dirty="0"/>
              <a:t>2.</a:t>
            </a:r>
            <a:r>
              <a:rPr kumimoji="1" lang="zh-CN" altLang="en-US" dirty="0"/>
              <a:t> 邮件命名：第*次实验</a:t>
            </a:r>
            <a:r>
              <a:rPr kumimoji="1" lang="en-US" altLang="zh-CN" dirty="0"/>
              <a:t>_</a:t>
            </a:r>
            <a:r>
              <a:rPr kumimoji="1" lang="zh-CN" altLang="en-US" dirty="0"/>
              <a:t>实验日期</a:t>
            </a:r>
            <a:r>
              <a:rPr kumimoji="1" lang="en-US" altLang="zh-CN" dirty="0"/>
              <a:t>_</a:t>
            </a:r>
            <a:r>
              <a:rPr kumimoji="1" lang="zh-CN" altLang="en-US" dirty="0"/>
              <a:t>学号</a:t>
            </a:r>
            <a:r>
              <a:rPr kumimoji="1" lang="en-US" altLang="zh-CN" dirty="0"/>
              <a:t>_</a:t>
            </a:r>
            <a:r>
              <a:rPr kumimoji="1" lang="zh-CN" altLang="en-US" dirty="0"/>
              <a:t>姓名 作业解答</a:t>
            </a:r>
            <a:endParaRPr kumimoji="1" lang="en-US" altLang="zh-CN" dirty="0"/>
          </a:p>
          <a:p>
            <a:pPr marL="457200" lvl="1" indent="0">
              <a:buNone/>
            </a:pPr>
            <a:r>
              <a:rPr kumimoji="1" lang="zh-CN" altLang="en-US" dirty="0"/>
              <a:t>（例：第</a:t>
            </a:r>
            <a:r>
              <a:rPr kumimoji="1" lang="en-US" altLang="zh-CN" dirty="0"/>
              <a:t>2</a:t>
            </a:r>
            <a:r>
              <a:rPr kumimoji="1" lang="zh-CN" altLang="en-US" dirty="0"/>
              <a:t>次实验</a:t>
            </a:r>
            <a:r>
              <a:rPr kumimoji="1" lang="en-US" altLang="zh-CN" dirty="0"/>
              <a:t>_4-6_2020141462298_</a:t>
            </a:r>
            <a:r>
              <a:rPr kumimoji="1" lang="zh-CN" altLang="en-US" dirty="0"/>
              <a:t>张三 作业解答）</a:t>
            </a:r>
            <a:endParaRPr kumimoji="1" lang="en-US" altLang="zh-CN" dirty="0"/>
          </a:p>
          <a:p>
            <a:pPr lvl="1"/>
            <a:r>
              <a:rPr kumimoji="1" lang="zh-CN" altLang="en-US" dirty="0"/>
              <a:t>邮箱地址：</a:t>
            </a:r>
            <a:r>
              <a:rPr kumimoji="1" lang="en-US" altLang="zh-CN" dirty="0">
                <a:hlinkClick r:id="rId2"/>
              </a:rPr>
              <a:t>zx852322813@163.com</a:t>
            </a:r>
            <a:endParaRPr kumimoji="1" lang="en-US" altLang="zh-CN" dirty="0"/>
          </a:p>
          <a:p>
            <a:r>
              <a:rPr kumimoji="1" lang="zh-CN" altLang="en-US" dirty="0">
                <a:solidFill>
                  <a:srgbClr val="FF0000"/>
                </a:solidFill>
              </a:rPr>
              <a:t>第一次作业截止时间</a:t>
            </a:r>
            <a:r>
              <a:rPr kumimoji="1" lang="zh-CN" altLang="en-US" dirty="0"/>
              <a:t>：</a:t>
            </a:r>
            <a:r>
              <a:rPr kumimoji="1" lang="en-US" altLang="zh-CN" dirty="0"/>
              <a:t>2021.4.11</a:t>
            </a:r>
            <a:r>
              <a:rPr kumimoji="1" lang="zh-CN" altLang="en-US" dirty="0"/>
              <a:t> </a:t>
            </a:r>
            <a:r>
              <a:rPr kumimoji="1" lang="en-US" altLang="zh-CN" dirty="0"/>
              <a:t>21:00</a:t>
            </a:r>
            <a:r>
              <a:rPr kumimoji="1" lang="zh-CN" altLang="en-US" dirty="0"/>
              <a:t>（本周日晚九点前）</a:t>
            </a:r>
            <a:endParaRPr kumimoji="1" lang="en-US" altLang="zh-CN" dirty="0"/>
          </a:p>
        </p:txBody>
      </p:sp>
    </p:spTree>
    <p:extLst>
      <p:ext uri="{BB962C8B-B14F-4D97-AF65-F5344CB8AC3E}">
        <p14:creationId xmlns:p14="http://schemas.microsoft.com/office/powerpoint/2010/main" val="308378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39D7C-8856-4D37-AC8F-CC02E817C208}"/>
              </a:ext>
            </a:extLst>
          </p:cNvPr>
          <p:cNvSpPr>
            <a:spLocks noGrp="1"/>
          </p:cNvSpPr>
          <p:nvPr>
            <p:ph type="title"/>
          </p:nvPr>
        </p:nvSpPr>
        <p:spPr/>
        <p:txBody>
          <a:bodyPr/>
          <a:lstStyle/>
          <a:p>
            <a:r>
              <a:rPr lang="zh-CN" altLang="en-US" dirty="0"/>
              <a:t>实验作业</a:t>
            </a:r>
            <a:r>
              <a:rPr lang="en-US" altLang="zh-CN" dirty="0"/>
              <a:t>1</a:t>
            </a:r>
            <a:endParaRPr lang="zh-CN" altLang="en-US" dirty="0"/>
          </a:p>
        </p:txBody>
      </p:sp>
      <p:sp>
        <p:nvSpPr>
          <p:cNvPr id="3" name="内容占位符 2">
            <a:extLst>
              <a:ext uri="{FF2B5EF4-FFF2-40B4-BE49-F238E27FC236}">
                <a16:creationId xmlns:a16="http://schemas.microsoft.com/office/drawing/2014/main" id="{BDFA51E0-B29C-4FFD-9A7A-163BFF49E39A}"/>
              </a:ext>
            </a:extLst>
          </p:cNvPr>
          <p:cNvSpPr>
            <a:spLocks noGrp="1"/>
          </p:cNvSpPr>
          <p:nvPr>
            <p:ph idx="1"/>
          </p:nvPr>
        </p:nvSpPr>
        <p:spPr>
          <a:xfrm>
            <a:off x="838200" y="1825625"/>
            <a:ext cx="4933950" cy="4351338"/>
          </a:xfrm>
        </p:spPr>
        <p:txBody>
          <a:bodyPr/>
          <a:lstStyle/>
          <a:p>
            <a:r>
              <a:rPr lang="en-US" altLang="zh-CN" sz="1800" kern="100" dirty="0">
                <a:effectLst/>
                <a:latin typeface="Times New Roman" panose="02020603050405020304" pitchFamily="18" charset="0"/>
                <a:ea typeface="宋体" panose="02010600030101010101" pitchFamily="2" charset="-122"/>
              </a:rPr>
              <a:t>5</a:t>
            </a:r>
            <a:r>
              <a:rPr lang="zh-CN" altLang="zh-CN" sz="1800" kern="100" dirty="0">
                <a:effectLst/>
                <a:latin typeface="Times New Roman" panose="02020603050405020304" pitchFamily="18" charset="0"/>
                <a:ea typeface="宋体" panose="02010600030101010101" pitchFamily="2" charset="-122"/>
              </a:rPr>
              <a:t>．编写设计一个</a:t>
            </a:r>
            <a:r>
              <a:rPr lang="en-US" altLang="zh-CN" sz="1800" kern="100" dirty="0">
                <a:effectLst/>
                <a:latin typeface="Times New Roman" panose="02020603050405020304" pitchFamily="18" charset="0"/>
                <a:ea typeface="宋体" panose="02010600030101010101" pitchFamily="2" charset="-122"/>
              </a:rPr>
              <a:t>People</a:t>
            </a:r>
            <a:r>
              <a:rPr lang="zh-CN" altLang="zh-CN" sz="1800" kern="100" dirty="0">
                <a:effectLst/>
                <a:latin typeface="Times New Roman" panose="02020603050405020304" pitchFamily="18" charset="0"/>
                <a:ea typeface="宋体" panose="02010600030101010101" pitchFamily="2" charset="-122"/>
              </a:rPr>
              <a:t>（人）类。该类的数据成员有年龄</a:t>
            </a:r>
            <a:r>
              <a:rPr lang="en-US" altLang="zh-CN" sz="1800" kern="100" dirty="0">
                <a:effectLst/>
                <a:latin typeface="Times New Roman" panose="02020603050405020304" pitchFamily="18" charset="0"/>
                <a:ea typeface="宋体" panose="02010600030101010101" pitchFamily="2" charset="-122"/>
              </a:rPr>
              <a:t>(age)</a:t>
            </a:r>
            <a:r>
              <a:rPr lang="zh-CN" altLang="zh-CN" sz="1800" kern="100" dirty="0">
                <a:effectLst/>
                <a:latin typeface="Times New Roman" panose="02020603050405020304" pitchFamily="18" charset="0"/>
                <a:ea typeface="宋体" panose="02010600030101010101" pitchFamily="2" charset="-122"/>
              </a:rPr>
              <a:t>、身高</a:t>
            </a:r>
            <a:r>
              <a:rPr lang="en-US" altLang="zh-CN" sz="1800" kern="100" dirty="0">
                <a:effectLst/>
                <a:latin typeface="Times New Roman" panose="02020603050405020304" pitchFamily="18" charset="0"/>
                <a:ea typeface="宋体" panose="02010600030101010101" pitchFamily="2" charset="-122"/>
              </a:rPr>
              <a:t>(height)</a:t>
            </a:r>
            <a:r>
              <a:rPr lang="zh-CN" altLang="zh-CN" sz="1800" kern="100" dirty="0">
                <a:effectLst/>
                <a:latin typeface="Times New Roman" panose="02020603050405020304" pitchFamily="18" charset="0"/>
                <a:ea typeface="宋体" panose="02010600030101010101" pitchFamily="2" charset="-122"/>
              </a:rPr>
              <a:t>、体重</a:t>
            </a:r>
            <a:r>
              <a:rPr lang="en-US" altLang="zh-CN" sz="1800" kern="100" dirty="0">
                <a:effectLst/>
                <a:latin typeface="Times New Roman" panose="02020603050405020304" pitchFamily="18" charset="0"/>
                <a:ea typeface="宋体" panose="02010600030101010101" pitchFamily="2" charset="-122"/>
              </a:rPr>
              <a:t>(weight)</a:t>
            </a:r>
            <a:r>
              <a:rPr lang="zh-CN" altLang="zh-CN" sz="1800" kern="100" dirty="0">
                <a:effectLst/>
                <a:latin typeface="Times New Roman" panose="02020603050405020304" pitchFamily="18" charset="0"/>
                <a:ea typeface="宋体" panose="02010600030101010101" pitchFamily="2" charset="-122"/>
              </a:rPr>
              <a:t>和人数</a:t>
            </a:r>
            <a:r>
              <a:rPr lang="en-US" altLang="zh-CN" sz="1800" kern="100" dirty="0">
                <a:effectLst/>
                <a:latin typeface="Times New Roman" panose="02020603050405020304" pitchFamily="18" charset="0"/>
                <a:ea typeface="宋体" panose="02010600030101010101" pitchFamily="2" charset="-122"/>
              </a:rPr>
              <a:t>(num)</a:t>
            </a:r>
            <a:r>
              <a:rPr lang="zh-CN" altLang="zh-CN" sz="1800" kern="100" dirty="0">
                <a:effectLst/>
                <a:latin typeface="Times New Roman" panose="02020603050405020304" pitchFamily="18" charset="0"/>
                <a:ea typeface="宋体" panose="02010600030101010101" pitchFamily="2" charset="-122"/>
              </a:rPr>
              <a:t>，其中人数为静态数据成员，成员函数有构造函数</a:t>
            </a:r>
            <a:r>
              <a:rPr lang="en-US" altLang="zh-CN" sz="1800" kern="100" dirty="0">
                <a:effectLst/>
                <a:latin typeface="Times New Roman" panose="02020603050405020304" pitchFamily="18" charset="0"/>
                <a:ea typeface="宋体" panose="02010600030101010101" pitchFamily="2" charset="-122"/>
              </a:rPr>
              <a:t>(People)</a:t>
            </a:r>
            <a:r>
              <a:rPr lang="zh-CN" altLang="zh-CN" sz="1800" kern="100" dirty="0">
                <a:effectLst/>
                <a:latin typeface="Times New Roman" panose="02020603050405020304" pitchFamily="18" charset="0"/>
                <a:ea typeface="宋体" panose="02010600030101010101" pitchFamily="2" charset="-122"/>
              </a:rPr>
              <a:t>、进食</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Eatting</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、运动</a:t>
            </a:r>
            <a:r>
              <a:rPr lang="en-US" altLang="zh-CN" sz="1800" kern="100" dirty="0">
                <a:effectLst/>
                <a:latin typeface="Times New Roman" panose="02020603050405020304" pitchFamily="18" charset="0"/>
                <a:ea typeface="宋体" panose="02010600030101010101" pitchFamily="2" charset="-122"/>
              </a:rPr>
              <a:t>(Sporting)</a:t>
            </a:r>
            <a:r>
              <a:rPr lang="zh-CN" altLang="zh-CN" sz="1800" kern="100" dirty="0">
                <a:effectLst/>
                <a:latin typeface="Times New Roman" panose="02020603050405020304" pitchFamily="18" charset="0"/>
                <a:ea typeface="宋体" panose="02010600030101010101" pitchFamily="2" charset="-122"/>
              </a:rPr>
              <a:t>、睡眠</a:t>
            </a:r>
            <a:r>
              <a:rPr lang="en-US" altLang="zh-CN" sz="1800" kern="100" dirty="0">
                <a:effectLst/>
                <a:latin typeface="Times New Roman" panose="02020603050405020304" pitchFamily="18" charset="0"/>
                <a:ea typeface="宋体" panose="02010600030101010101" pitchFamily="2" charset="-122"/>
              </a:rPr>
              <a:t>(Sleeping)</a:t>
            </a:r>
            <a:r>
              <a:rPr lang="zh-CN" altLang="zh-CN" sz="1800" kern="100" dirty="0">
                <a:effectLst/>
                <a:latin typeface="Times New Roman" panose="02020603050405020304" pitchFamily="18" charset="0"/>
                <a:ea typeface="宋体" panose="02010600030101010101" pitchFamily="2" charset="-122"/>
              </a:rPr>
              <a:t>、显示</a:t>
            </a:r>
            <a:r>
              <a:rPr lang="en-US" altLang="zh-CN" sz="1800" kern="100" dirty="0">
                <a:effectLst/>
                <a:latin typeface="Times New Roman" panose="02020603050405020304" pitchFamily="18" charset="0"/>
                <a:ea typeface="宋体" panose="02010600030101010101" pitchFamily="2" charset="-122"/>
              </a:rPr>
              <a:t>(Show)</a:t>
            </a:r>
            <a:r>
              <a:rPr lang="zh-CN" altLang="zh-CN" sz="1800" kern="100" dirty="0">
                <a:effectLst/>
                <a:latin typeface="Times New Roman" panose="02020603050405020304" pitchFamily="18" charset="0"/>
                <a:ea typeface="宋体" panose="02010600030101010101" pitchFamily="2" charset="-122"/>
              </a:rPr>
              <a:t>和显示人数</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ShowNum</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。其中构造函数由已知参数年龄</a:t>
            </a:r>
            <a:r>
              <a:rPr lang="en-US" altLang="zh-CN" sz="1800" kern="100" dirty="0">
                <a:effectLst/>
                <a:latin typeface="Times New Roman" panose="02020603050405020304" pitchFamily="18" charset="0"/>
                <a:ea typeface="宋体" panose="02010600030101010101" pitchFamily="2" charset="-122"/>
              </a:rPr>
              <a:t>(a)</a:t>
            </a:r>
            <a:r>
              <a:rPr lang="zh-CN" altLang="zh-CN" sz="1800" kern="100" dirty="0">
                <a:effectLst/>
                <a:latin typeface="Times New Roman" panose="02020603050405020304" pitchFamily="18" charset="0"/>
                <a:ea typeface="宋体" panose="02010600030101010101" pitchFamily="2" charset="-122"/>
              </a:rPr>
              <a:t>、身高</a:t>
            </a:r>
            <a:r>
              <a:rPr lang="en-US" altLang="zh-CN" sz="1800" kern="100" dirty="0">
                <a:effectLst/>
                <a:latin typeface="Times New Roman" panose="02020603050405020304" pitchFamily="18" charset="0"/>
                <a:ea typeface="宋体" panose="02010600030101010101" pitchFamily="2" charset="-122"/>
              </a:rPr>
              <a:t>(h)</a:t>
            </a:r>
            <a:r>
              <a:rPr lang="zh-CN" altLang="zh-CN" sz="1800" kern="100" dirty="0">
                <a:effectLst/>
                <a:latin typeface="Times New Roman" panose="02020603050405020304" pitchFamily="18" charset="0"/>
                <a:ea typeface="宋体" panose="02010600030101010101" pitchFamily="2" charset="-122"/>
              </a:rPr>
              <a:t>和体重</a:t>
            </a:r>
            <a:r>
              <a:rPr lang="en-US" altLang="zh-CN" sz="1800" kern="100" dirty="0">
                <a:effectLst/>
                <a:latin typeface="Times New Roman" panose="02020603050405020304" pitchFamily="18" charset="0"/>
                <a:ea typeface="宋体" panose="02010600030101010101" pitchFamily="2" charset="-122"/>
              </a:rPr>
              <a:t>(w)</a:t>
            </a:r>
            <a:r>
              <a:rPr lang="zh-CN" altLang="zh-CN" sz="1800" kern="100" dirty="0">
                <a:effectLst/>
                <a:latin typeface="Times New Roman" panose="02020603050405020304" pitchFamily="18" charset="0"/>
                <a:ea typeface="宋体" panose="02010600030101010101" pitchFamily="2" charset="-122"/>
              </a:rPr>
              <a:t>构造对象，进食函数使体重加</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，运动函数使身高加</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，睡眠函数使年龄、身高、体重各加</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，显示函数用于显示人的年龄、身高、体重，显示人数函数为静态成员函数，用于显示人的个数。假设年龄的单位为岁，身高的单位为厘米，体重的单位为市斤，要求所有数据成员为</a:t>
            </a:r>
            <a:r>
              <a:rPr lang="en-US" altLang="zh-CN" sz="1800" kern="100" dirty="0">
                <a:effectLst/>
                <a:latin typeface="Times New Roman" panose="02020603050405020304" pitchFamily="18" charset="0"/>
                <a:ea typeface="宋体" panose="02010600030101010101" pitchFamily="2" charset="-122"/>
              </a:rPr>
              <a:t>protected</a:t>
            </a:r>
            <a:r>
              <a:rPr lang="zh-CN" altLang="zh-CN" sz="1800" kern="100" dirty="0">
                <a:effectLst/>
                <a:latin typeface="Times New Roman" panose="02020603050405020304" pitchFamily="18" charset="0"/>
                <a:ea typeface="宋体" panose="02010600030101010101" pitchFamily="2" charset="-122"/>
              </a:rPr>
              <a:t>访问权限，所有成员函数为</a:t>
            </a:r>
            <a:r>
              <a:rPr lang="en-US" altLang="zh-CN" sz="1800" kern="100" dirty="0">
                <a:effectLst/>
                <a:latin typeface="Times New Roman" panose="02020603050405020304" pitchFamily="18" charset="0"/>
                <a:ea typeface="宋体" panose="02010600030101010101" pitchFamily="2" charset="-122"/>
              </a:rPr>
              <a:t>public</a:t>
            </a:r>
            <a:r>
              <a:rPr lang="zh-CN" altLang="zh-CN" sz="1800" kern="100" dirty="0">
                <a:effectLst/>
                <a:latin typeface="Times New Roman" panose="02020603050405020304" pitchFamily="18" charset="0"/>
                <a:ea typeface="宋体" panose="02010600030101010101" pitchFamily="2" charset="-122"/>
              </a:rPr>
              <a:t>访问权限，在主函数中通过对象直接访问类的所有成员函数。</a:t>
            </a:r>
          </a:p>
          <a:p>
            <a:endParaRPr lang="zh-CN" altLang="en-US" dirty="0"/>
          </a:p>
        </p:txBody>
      </p:sp>
      <p:grpSp>
        <p:nvGrpSpPr>
          <p:cNvPr id="24" name="组合 23">
            <a:extLst>
              <a:ext uri="{FF2B5EF4-FFF2-40B4-BE49-F238E27FC236}">
                <a16:creationId xmlns:a16="http://schemas.microsoft.com/office/drawing/2014/main" id="{E19F3DCF-E0EC-467C-9BCA-ECE16AE822A2}"/>
              </a:ext>
            </a:extLst>
          </p:cNvPr>
          <p:cNvGrpSpPr/>
          <p:nvPr/>
        </p:nvGrpSpPr>
        <p:grpSpPr>
          <a:xfrm>
            <a:off x="7456761" y="1938338"/>
            <a:ext cx="3595053" cy="3887926"/>
            <a:chOff x="6766560" y="1447800"/>
            <a:chExt cx="3595053" cy="3887926"/>
          </a:xfrm>
        </p:grpSpPr>
        <p:sp>
          <p:nvSpPr>
            <p:cNvPr id="7" name="Rectangle 67">
              <a:extLst>
                <a:ext uri="{FF2B5EF4-FFF2-40B4-BE49-F238E27FC236}">
                  <a16:creationId xmlns:a16="http://schemas.microsoft.com/office/drawing/2014/main" id="{110CB454-CC2B-480B-868A-3D1E2F581C34}"/>
                </a:ext>
              </a:extLst>
            </p:cNvPr>
            <p:cNvSpPr>
              <a:spLocks noChangeArrowheads="1"/>
            </p:cNvSpPr>
            <p:nvPr/>
          </p:nvSpPr>
          <p:spPr bwMode="auto">
            <a:xfrm>
              <a:off x="6766560" y="1447800"/>
              <a:ext cx="3595053" cy="3887926"/>
            </a:xfrm>
            <a:prstGeom prst="rect">
              <a:avLst/>
            </a:prstGeom>
            <a:solidFill>
              <a:srgbClr val="FFFFFF"/>
            </a:solidFill>
            <a:ln w="20638">
              <a:solidFill>
                <a:srgbClr val="333300"/>
              </a:solidFill>
              <a:miter lim="800000"/>
              <a:headEnd/>
              <a:tailEnd/>
            </a:ln>
          </p:spPr>
          <p:txBody>
            <a:bodyPr/>
            <a:lstStyle>
              <a:lvl1pPr>
                <a:spcBef>
                  <a:spcPts val="600"/>
                </a:spcBef>
                <a:buClr>
                  <a:schemeClr val="tx2"/>
                </a:buClr>
                <a:buSzPct val="73000"/>
                <a:buFont typeface="Wingdings 2" panose="05020102010507070707" pitchFamily="18" charset="2"/>
                <a:buChar char=""/>
                <a:defRPr sz="2600">
                  <a:solidFill>
                    <a:schemeClr val="tx1"/>
                  </a:solidFill>
                  <a:latin typeface="Trebuchet MS" panose="020B0603020202020204" pitchFamily="34" charset="0"/>
                  <a:ea typeface="华文新魏" panose="02010800040101010101" pitchFamily="2" charset="-122"/>
                </a:defRPr>
              </a:lvl1pPr>
              <a:lvl2pPr marL="742950" indent="-285750">
                <a:spcBef>
                  <a:spcPts val="500"/>
                </a:spcBef>
                <a:buClr>
                  <a:srgbClr val="F9B639"/>
                </a:buClr>
                <a:buSzPct val="80000"/>
                <a:buFont typeface="Wingdings 2" panose="05020102010507070707" pitchFamily="18" charset="2"/>
                <a:buChar char=""/>
                <a:defRPr sz="2300">
                  <a:solidFill>
                    <a:srgbClr val="6C6C6C"/>
                  </a:solidFill>
                  <a:latin typeface="Trebuchet MS" panose="020B0603020202020204" pitchFamily="34" charset="0"/>
                  <a:ea typeface="华文新魏" panose="02010800040101010101" pitchFamily="2" charset="-122"/>
                </a:defRPr>
              </a:lvl2pPr>
              <a:lvl3pPr marL="1143000" indent="-228600">
                <a:spcBef>
                  <a:spcPts val="400"/>
                </a:spcBef>
                <a:buClr>
                  <a:srgbClr val="F9B639"/>
                </a:buClr>
                <a:buSzPct val="60000"/>
                <a:buFont typeface="Wingdings" panose="05000000000000000000" pitchFamily="2" charset="2"/>
                <a:buChar char=""/>
                <a:defRPr sz="2000">
                  <a:solidFill>
                    <a:schemeClr val="tx1"/>
                  </a:solidFill>
                  <a:latin typeface="Trebuchet MS" panose="020B0603020202020204" pitchFamily="34" charset="0"/>
                  <a:ea typeface="华文新魏" panose="02010800040101010101" pitchFamily="2" charset="-122"/>
                </a:defRPr>
              </a:lvl3pPr>
              <a:lvl4pPr marL="1600200" indent="-228600">
                <a:spcBef>
                  <a:spcPct val="20000"/>
                </a:spcBef>
                <a:buClr>
                  <a:srgbClr val="F9B639"/>
                </a:buClr>
                <a:buSzPct val="80000"/>
                <a:buFont typeface="Wingdings 2" panose="05020102010507070707" pitchFamily="18" charset="2"/>
                <a:buChar char=""/>
                <a:defRPr sz="2000">
                  <a:solidFill>
                    <a:srgbClr val="6C6C6C"/>
                  </a:solidFill>
                  <a:latin typeface="Trebuchet MS" panose="020B0603020202020204" pitchFamily="34" charset="0"/>
                  <a:ea typeface="华文新魏" panose="02010800040101010101" pitchFamily="2" charset="-122"/>
                </a:defRPr>
              </a:lvl4pPr>
              <a:lvl5pPr marL="2057400" indent="-228600">
                <a:spcBef>
                  <a:spcPts val="400"/>
                </a:spcBef>
                <a:buClr>
                  <a:srgbClr val="F9B639"/>
                </a:buClr>
                <a:buSzPct val="70000"/>
                <a:buFont typeface="Wingdings" panose="05000000000000000000" pitchFamily="2" charset="2"/>
                <a:buChar char=""/>
                <a:defRPr sz="2000">
                  <a:solidFill>
                    <a:schemeClr val="tx1"/>
                  </a:solidFill>
                  <a:latin typeface="Trebuchet MS" panose="020B0603020202020204" pitchFamily="34" charset="0"/>
                  <a:ea typeface="华文新魏" panose="02010800040101010101" pitchFamily="2" charset="-122"/>
                </a:defRPr>
              </a:lvl5pPr>
              <a:lvl6pPr marL="2514600" indent="-228600" eaLnBrk="0" fontAlgn="base" hangingPunct="0">
                <a:spcBef>
                  <a:spcPts val="400"/>
                </a:spcBef>
                <a:spcAft>
                  <a:spcPct val="0"/>
                </a:spcAft>
                <a:buClr>
                  <a:srgbClr val="F9B639"/>
                </a:buClr>
                <a:buSzPct val="70000"/>
                <a:buFont typeface="Wingdings" panose="05000000000000000000" pitchFamily="2" charset="2"/>
                <a:buChar char=""/>
                <a:defRPr sz="2000">
                  <a:solidFill>
                    <a:schemeClr val="tx1"/>
                  </a:solidFill>
                  <a:latin typeface="Trebuchet MS" panose="020B0603020202020204" pitchFamily="34" charset="0"/>
                  <a:ea typeface="华文新魏" panose="02010800040101010101" pitchFamily="2" charset="-122"/>
                </a:defRPr>
              </a:lvl6pPr>
              <a:lvl7pPr marL="2971800" indent="-228600" eaLnBrk="0" fontAlgn="base" hangingPunct="0">
                <a:spcBef>
                  <a:spcPts val="400"/>
                </a:spcBef>
                <a:spcAft>
                  <a:spcPct val="0"/>
                </a:spcAft>
                <a:buClr>
                  <a:srgbClr val="F9B639"/>
                </a:buClr>
                <a:buSzPct val="70000"/>
                <a:buFont typeface="Wingdings" panose="05000000000000000000" pitchFamily="2" charset="2"/>
                <a:buChar char=""/>
                <a:defRPr sz="2000">
                  <a:solidFill>
                    <a:schemeClr val="tx1"/>
                  </a:solidFill>
                  <a:latin typeface="Trebuchet MS" panose="020B0603020202020204" pitchFamily="34" charset="0"/>
                  <a:ea typeface="华文新魏" panose="02010800040101010101" pitchFamily="2" charset="-122"/>
                </a:defRPr>
              </a:lvl7pPr>
              <a:lvl8pPr marL="3429000" indent="-228600" eaLnBrk="0" fontAlgn="base" hangingPunct="0">
                <a:spcBef>
                  <a:spcPts val="400"/>
                </a:spcBef>
                <a:spcAft>
                  <a:spcPct val="0"/>
                </a:spcAft>
                <a:buClr>
                  <a:srgbClr val="F9B639"/>
                </a:buClr>
                <a:buSzPct val="70000"/>
                <a:buFont typeface="Wingdings" panose="05000000000000000000" pitchFamily="2" charset="2"/>
                <a:buChar char=""/>
                <a:defRPr sz="2000">
                  <a:solidFill>
                    <a:schemeClr val="tx1"/>
                  </a:solidFill>
                  <a:latin typeface="Trebuchet MS" panose="020B0603020202020204" pitchFamily="34" charset="0"/>
                  <a:ea typeface="华文新魏" panose="02010800040101010101" pitchFamily="2" charset="-122"/>
                </a:defRPr>
              </a:lvl8pPr>
              <a:lvl9pPr marL="3886200" indent="-228600" eaLnBrk="0" fontAlgn="base" hangingPunct="0">
                <a:spcBef>
                  <a:spcPts val="400"/>
                </a:spcBef>
                <a:spcAft>
                  <a:spcPct val="0"/>
                </a:spcAft>
                <a:buClr>
                  <a:srgbClr val="F9B639"/>
                </a:buClr>
                <a:buSzPct val="70000"/>
                <a:buFont typeface="Wingdings" panose="05000000000000000000" pitchFamily="2" charset="2"/>
                <a:buChar char=""/>
                <a:defRPr sz="2000">
                  <a:solidFill>
                    <a:schemeClr val="tx1"/>
                  </a:solidFill>
                  <a:latin typeface="Trebuchet MS" panose="020B0603020202020204" pitchFamily="34" charset="0"/>
                  <a:ea typeface="华文新魏" panose="02010800040101010101" pitchFamily="2" charset="-122"/>
                </a:defRPr>
              </a:lvl9pPr>
            </a:lstStyle>
            <a:p>
              <a:pPr algn="ctr" eaLnBrk="1" hangingPunct="1">
                <a:spcBef>
                  <a:spcPct val="0"/>
                </a:spcBef>
                <a:buClrTx/>
                <a:buSzTx/>
                <a:buFontTx/>
                <a:buNone/>
              </a:pPr>
              <a:r>
                <a:rPr lang="en-US" altLang="zh-CN" sz="3200" dirty="0">
                  <a:latin typeface="Calibri" panose="020F0502020204030204" pitchFamily="34" charset="0"/>
                  <a:ea typeface="宋体" panose="02010600030101010101" pitchFamily="2" charset="-122"/>
                </a:rPr>
                <a:t>People</a:t>
              </a:r>
              <a:endParaRPr lang="zh-CN" altLang="en-US" sz="1800" dirty="0">
                <a:latin typeface="Calibri" panose="020F0502020204030204" pitchFamily="34" charset="0"/>
                <a:ea typeface="宋体" panose="02010600030101010101" pitchFamily="2" charset="-122"/>
              </a:endParaRPr>
            </a:p>
          </p:txBody>
        </p:sp>
        <p:cxnSp>
          <p:nvCxnSpPr>
            <p:cNvPr id="18" name="直接连接符 17">
              <a:extLst>
                <a:ext uri="{FF2B5EF4-FFF2-40B4-BE49-F238E27FC236}">
                  <a16:creationId xmlns:a16="http://schemas.microsoft.com/office/drawing/2014/main" id="{78A41158-7ED7-492C-8577-66AA967622F6}"/>
                </a:ext>
              </a:extLst>
            </p:cNvPr>
            <p:cNvCxnSpPr>
              <a:cxnSpLocks/>
            </p:cNvCxnSpPr>
            <p:nvPr/>
          </p:nvCxnSpPr>
          <p:spPr>
            <a:xfrm>
              <a:off x="6766560" y="2108835"/>
              <a:ext cx="359505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50CF8DF5-6D81-4E57-B15F-84DB06351300}"/>
                </a:ext>
              </a:extLst>
            </p:cNvPr>
            <p:cNvCxnSpPr>
              <a:cxnSpLocks/>
            </p:cNvCxnSpPr>
            <p:nvPr/>
          </p:nvCxnSpPr>
          <p:spPr>
            <a:xfrm>
              <a:off x="6766560" y="3541395"/>
              <a:ext cx="3595053"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22" name="文本框 21">
            <a:extLst>
              <a:ext uri="{FF2B5EF4-FFF2-40B4-BE49-F238E27FC236}">
                <a16:creationId xmlns:a16="http://schemas.microsoft.com/office/drawing/2014/main" id="{A6993DA5-9B3C-4A4C-BBD4-8BEFD5D1DB9D}"/>
              </a:ext>
            </a:extLst>
          </p:cNvPr>
          <p:cNvSpPr txBox="1"/>
          <p:nvPr/>
        </p:nvSpPr>
        <p:spPr>
          <a:xfrm>
            <a:off x="7537906" y="2681972"/>
            <a:ext cx="1667444" cy="1200329"/>
          </a:xfrm>
          <a:prstGeom prst="rect">
            <a:avLst/>
          </a:prstGeom>
          <a:noFill/>
        </p:spPr>
        <p:txBody>
          <a:bodyPr wrap="none" rtlCol="0">
            <a:spAutoFit/>
          </a:bodyPr>
          <a:lstStyle/>
          <a:p>
            <a:r>
              <a:rPr lang="en-US" altLang="zh-CN" dirty="0"/>
              <a:t># age :</a:t>
            </a:r>
            <a:r>
              <a:rPr lang="zh-CN" altLang="en-US" dirty="0"/>
              <a:t> </a:t>
            </a:r>
            <a:r>
              <a:rPr lang="en-US" altLang="zh-CN" dirty="0"/>
              <a:t>int</a:t>
            </a:r>
          </a:p>
          <a:p>
            <a:r>
              <a:rPr lang="en-US" altLang="zh-CN" dirty="0"/>
              <a:t># </a:t>
            </a:r>
            <a:r>
              <a:rPr lang="en-US" altLang="zh-CN" dirty="0" err="1"/>
              <a:t>heignt</a:t>
            </a:r>
            <a:r>
              <a:rPr lang="en-US" altLang="zh-CN" dirty="0"/>
              <a:t> : float</a:t>
            </a:r>
          </a:p>
          <a:p>
            <a:r>
              <a:rPr lang="en-US" altLang="zh-CN" dirty="0"/>
              <a:t># weight : float</a:t>
            </a:r>
          </a:p>
          <a:p>
            <a:r>
              <a:rPr lang="en-US" altLang="zh-CN" u="sng" dirty="0"/>
              <a:t># num : int</a:t>
            </a:r>
            <a:endParaRPr lang="zh-CN" altLang="en-US" u="sng" dirty="0"/>
          </a:p>
        </p:txBody>
      </p:sp>
      <p:sp>
        <p:nvSpPr>
          <p:cNvPr id="23" name="文本框 22">
            <a:extLst>
              <a:ext uri="{FF2B5EF4-FFF2-40B4-BE49-F238E27FC236}">
                <a16:creationId xmlns:a16="http://schemas.microsoft.com/office/drawing/2014/main" id="{BFF0CC4E-E365-46D3-8B6B-A041336EFAA4}"/>
              </a:ext>
            </a:extLst>
          </p:cNvPr>
          <p:cNvSpPr txBox="1"/>
          <p:nvPr/>
        </p:nvSpPr>
        <p:spPr>
          <a:xfrm>
            <a:off x="7537906" y="4055429"/>
            <a:ext cx="1850186" cy="1754326"/>
          </a:xfrm>
          <a:prstGeom prst="rect">
            <a:avLst/>
          </a:prstGeom>
          <a:noFill/>
        </p:spPr>
        <p:txBody>
          <a:bodyPr wrap="none" rtlCol="0">
            <a:spAutoFit/>
          </a:bodyPr>
          <a:lstStyle/>
          <a:p>
            <a:r>
              <a:rPr lang="en-US" altLang="zh-CN" dirty="0"/>
              <a:t>+ People</a:t>
            </a:r>
          </a:p>
          <a:p>
            <a:r>
              <a:rPr lang="en-US" altLang="zh-CN" dirty="0"/>
              <a:t>+ Eating : void</a:t>
            </a:r>
          </a:p>
          <a:p>
            <a:r>
              <a:rPr lang="en-US" altLang="zh-CN" dirty="0"/>
              <a:t>+ Sporting : void</a:t>
            </a:r>
          </a:p>
          <a:p>
            <a:r>
              <a:rPr lang="en-US" altLang="zh-CN" dirty="0"/>
              <a:t>+ Sleeping : void</a:t>
            </a:r>
          </a:p>
          <a:p>
            <a:r>
              <a:rPr lang="en-US" altLang="zh-CN" dirty="0"/>
              <a:t>+ Show : void </a:t>
            </a:r>
          </a:p>
          <a:p>
            <a:r>
              <a:rPr lang="en-US" altLang="zh-CN" u="sng" dirty="0"/>
              <a:t>+ </a:t>
            </a:r>
            <a:r>
              <a:rPr lang="en-US" altLang="zh-CN" u="sng" dirty="0" err="1"/>
              <a:t>ShowNum</a:t>
            </a:r>
            <a:r>
              <a:rPr lang="en-US" altLang="zh-CN" u="sng" dirty="0"/>
              <a:t> : int</a:t>
            </a:r>
            <a:endParaRPr lang="zh-CN" altLang="en-US" u="sng" dirty="0"/>
          </a:p>
        </p:txBody>
      </p:sp>
      <p:sp>
        <p:nvSpPr>
          <p:cNvPr id="27" name="文本框 26">
            <a:extLst>
              <a:ext uri="{FF2B5EF4-FFF2-40B4-BE49-F238E27FC236}">
                <a16:creationId xmlns:a16="http://schemas.microsoft.com/office/drawing/2014/main" id="{FCF7C243-2259-4981-9D51-F7315BB2C22F}"/>
              </a:ext>
            </a:extLst>
          </p:cNvPr>
          <p:cNvSpPr txBox="1"/>
          <p:nvPr/>
        </p:nvSpPr>
        <p:spPr>
          <a:xfrm>
            <a:off x="8006189" y="705149"/>
            <a:ext cx="2496196" cy="923330"/>
          </a:xfrm>
          <a:prstGeom prst="rect">
            <a:avLst/>
          </a:prstGeom>
          <a:noFill/>
        </p:spPr>
        <p:txBody>
          <a:bodyPr wrap="none" rtlCol="0">
            <a:spAutoFit/>
          </a:bodyPr>
          <a:lstStyle/>
          <a:p>
            <a:pPr marL="285750" indent="-285750">
              <a:buFont typeface="Arial" panose="020B0604020202020204" pitchFamily="34" charset="0"/>
              <a:buChar char="•"/>
            </a:pPr>
            <a:r>
              <a:rPr lang="zh-CN" altLang="en-US" dirty="0"/>
              <a:t>“</a:t>
            </a:r>
            <a:r>
              <a:rPr lang="en-US" altLang="zh-CN" dirty="0"/>
              <a:t>+”</a:t>
            </a:r>
            <a:r>
              <a:rPr lang="zh-CN" altLang="en-US" dirty="0"/>
              <a:t>表示 </a:t>
            </a:r>
            <a:r>
              <a:rPr lang="en-US" altLang="zh-CN" dirty="0"/>
              <a:t>public</a:t>
            </a:r>
            <a:r>
              <a:rPr lang="zh-CN" altLang="en-US" dirty="0"/>
              <a:t>；</a:t>
            </a:r>
          </a:p>
          <a:p>
            <a:pPr marL="285750" indent="-285750">
              <a:buFont typeface="Arial" panose="020B0604020202020204" pitchFamily="34" charset="0"/>
              <a:buChar char="•"/>
            </a:pPr>
            <a:r>
              <a:rPr lang="zh-CN" altLang="en-US" dirty="0"/>
              <a:t>“</a:t>
            </a:r>
            <a:r>
              <a:rPr lang="en-US" altLang="zh-CN" dirty="0"/>
              <a:t>-”</a:t>
            </a:r>
            <a:r>
              <a:rPr lang="zh-CN" altLang="en-US" dirty="0"/>
              <a:t>表示 </a:t>
            </a:r>
            <a:r>
              <a:rPr lang="en-US" altLang="zh-CN" dirty="0"/>
              <a:t>private</a:t>
            </a:r>
            <a:r>
              <a:rPr lang="zh-CN" altLang="en-US" dirty="0"/>
              <a:t>；</a:t>
            </a:r>
          </a:p>
          <a:p>
            <a:pPr marL="285750" indent="-285750">
              <a:buFont typeface="Arial" panose="020B0604020202020204" pitchFamily="34" charset="0"/>
              <a:buChar char="•"/>
            </a:pPr>
            <a:r>
              <a:rPr lang="zh-CN" altLang="en-US" dirty="0"/>
              <a:t>“</a:t>
            </a:r>
            <a:r>
              <a:rPr lang="en-US" altLang="zh-CN" dirty="0"/>
              <a:t>#”</a:t>
            </a:r>
            <a:r>
              <a:rPr lang="zh-CN" altLang="en-US" dirty="0"/>
              <a:t>表示 </a:t>
            </a:r>
            <a:r>
              <a:rPr lang="en-US" altLang="zh-CN" dirty="0"/>
              <a:t>protected</a:t>
            </a:r>
            <a:r>
              <a:rPr lang="zh-CN" altLang="en-US" dirty="0"/>
              <a:t>；</a:t>
            </a:r>
          </a:p>
        </p:txBody>
      </p:sp>
    </p:spTree>
    <p:extLst>
      <p:ext uri="{BB962C8B-B14F-4D97-AF65-F5344CB8AC3E}">
        <p14:creationId xmlns:p14="http://schemas.microsoft.com/office/powerpoint/2010/main" val="1769262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07F0361-C2AB-4E6D-A093-C7B09E3539DF}"/>
              </a:ext>
            </a:extLst>
          </p:cNvPr>
          <p:cNvPicPr>
            <a:picLocks noChangeAspect="1"/>
          </p:cNvPicPr>
          <p:nvPr/>
        </p:nvPicPr>
        <p:blipFill>
          <a:blip r:embed="rId2"/>
          <a:stretch>
            <a:fillRect/>
          </a:stretch>
        </p:blipFill>
        <p:spPr>
          <a:xfrm>
            <a:off x="0" y="1533525"/>
            <a:ext cx="4133850" cy="3333750"/>
          </a:xfrm>
          <a:prstGeom prst="rect">
            <a:avLst/>
          </a:prstGeom>
        </p:spPr>
      </p:pic>
      <p:pic>
        <p:nvPicPr>
          <p:cNvPr id="5" name="图片 4">
            <a:extLst>
              <a:ext uri="{FF2B5EF4-FFF2-40B4-BE49-F238E27FC236}">
                <a16:creationId xmlns:a16="http://schemas.microsoft.com/office/drawing/2014/main" id="{24CCF62B-ADEC-47BA-9B19-9A5CC2EF8E35}"/>
              </a:ext>
            </a:extLst>
          </p:cNvPr>
          <p:cNvPicPr>
            <a:picLocks noChangeAspect="1"/>
          </p:cNvPicPr>
          <p:nvPr/>
        </p:nvPicPr>
        <p:blipFill>
          <a:blip r:embed="rId3"/>
          <a:stretch>
            <a:fillRect/>
          </a:stretch>
        </p:blipFill>
        <p:spPr>
          <a:xfrm>
            <a:off x="4133850" y="238125"/>
            <a:ext cx="4772025" cy="6229350"/>
          </a:xfrm>
          <a:prstGeom prst="rect">
            <a:avLst/>
          </a:prstGeom>
        </p:spPr>
      </p:pic>
      <p:pic>
        <p:nvPicPr>
          <p:cNvPr id="6" name="图片 5">
            <a:extLst>
              <a:ext uri="{FF2B5EF4-FFF2-40B4-BE49-F238E27FC236}">
                <a16:creationId xmlns:a16="http://schemas.microsoft.com/office/drawing/2014/main" id="{9530552F-60FA-4D66-A741-D3769F77295F}"/>
              </a:ext>
            </a:extLst>
          </p:cNvPr>
          <p:cNvPicPr>
            <a:picLocks noChangeAspect="1"/>
          </p:cNvPicPr>
          <p:nvPr/>
        </p:nvPicPr>
        <p:blipFill>
          <a:blip r:embed="rId4"/>
          <a:stretch>
            <a:fillRect/>
          </a:stretch>
        </p:blipFill>
        <p:spPr>
          <a:xfrm>
            <a:off x="8915400" y="1533525"/>
            <a:ext cx="3276600" cy="3552825"/>
          </a:xfrm>
          <a:prstGeom prst="rect">
            <a:avLst/>
          </a:prstGeom>
        </p:spPr>
      </p:pic>
    </p:spTree>
    <p:extLst>
      <p:ext uri="{BB962C8B-B14F-4D97-AF65-F5344CB8AC3E}">
        <p14:creationId xmlns:p14="http://schemas.microsoft.com/office/powerpoint/2010/main" val="3843280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39D7C-8856-4D37-AC8F-CC02E817C208}"/>
              </a:ext>
            </a:extLst>
          </p:cNvPr>
          <p:cNvSpPr>
            <a:spLocks noGrp="1"/>
          </p:cNvSpPr>
          <p:nvPr>
            <p:ph type="title"/>
          </p:nvPr>
        </p:nvSpPr>
        <p:spPr/>
        <p:txBody>
          <a:bodyPr/>
          <a:lstStyle/>
          <a:p>
            <a:r>
              <a:rPr lang="zh-CN" altLang="en-US" dirty="0"/>
              <a:t>实验作业</a:t>
            </a:r>
            <a:r>
              <a:rPr lang="en-US" altLang="zh-CN" dirty="0"/>
              <a:t>2</a:t>
            </a:r>
            <a:endParaRPr lang="zh-CN" altLang="en-US" dirty="0"/>
          </a:p>
        </p:txBody>
      </p:sp>
      <p:sp>
        <p:nvSpPr>
          <p:cNvPr id="3" name="内容占位符 2">
            <a:extLst>
              <a:ext uri="{FF2B5EF4-FFF2-40B4-BE49-F238E27FC236}">
                <a16:creationId xmlns:a16="http://schemas.microsoft.com/office/drawing/2014/main" id="{BDFA51E0-B29C-4FFD-9A7A-163BFF49E39A}"/>
              </a:ext>
            </a:extLst>
          </p:cNvPr>
          <p:cNvSpPr>
            <a:spLocks noGrp="1"/>
          </p:cNvSpPr>
          <p:nvPr>
            <p:ph idx="1"/>
          </p:nvPr>
        </p:nvSpPr>
        <p:spPr>
          <a:xfrm>
            <a:off x="838200" y="1825625"/>
            <a:ext cx="4933950" cy="4351338"/>
          </a:xfrm>
        </p:spPr>
        <p:txBody>
          <a:bodyPr>
            <a:normAutofit lnSpcReduction="10000"/>
          </a:bodyPr>
          <a:lstStyle/>
          <a:p>
            <a:r>
              <a:rPr lang="en-US" altLang="zh-CN" sz="1800" kern="100" dirty="0">
                <a:effectLst/>
                <a:latin typeface="Times New Roman" panose="02020603050405020304" pitchFamily="18" charset="0"/>
                <a:ea typeface="宋体" panose="02010600030101010101" pitchFamily="2" charset="-122"/>
              </a:rPr>
              <a:t>6</a:t>
            </a:r>
            <a:r>
              <a:rPr lang="zh-CN"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定义一个描述学生</a:t>
            </a:r>
            <a:r>
              <a:rPr lang="en-US" altLang="zh-CN" sz="1800" kern="100" dirty="0">
                <a:effectLst/>
                <a:latin typeface="Times New Roman" panose="02020603050405020304" pitchFamily="18" charset="0"/>
                <a:ea typeface="宋体" panose="02010600030101010101" pitchFamily="2" charset="-122"/>
              </a:rPr>
              <a:t>(Student)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基本情况的类，数据成员包括姓名</a:t>
            </a:r>
            <a:r>
              <a:rPr lang="en-US" altLang="zh-CN" sz="1800" kern="100" dirty="0">
                <a:effectLst/>
                <a:latin typeface="Times New Roman" panose="02020603050405020304" pitchFamily="18" charset="0"/>
                <a:ea typeface="宋体" panose="02010600030101010101" pitchFamily="2" charset="-122"/>
              </a:rPr>
              <a:t>(name)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、学号</a:t>
            </a:r>
            <a:r>
              <a:rPr lang="en-US" altLang="zh-CN" sz="1800" kern="100" dirty="0">
                <a:effectLst/>
                <a:latin typeface="Times New Roman" panose="02020603050405020304" pitchFamily="18" charset="0"/>
                <a:ea typeface="宋体" panose="02010600030101010101" pitchFamily="2" charset="-122"/>
              </a:rPr>
              <a:t>(num)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、数学成绩</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mathScore</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、英语成绩</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englishScore</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、人数</a:t>
            </a:r>
            <a:r>
              <a:rPr lang="en-US" altLang="zh-CN" sz="1800" kern="100" dirty="0">
                <a:effectLst/>
                <a:latin typeface="Times New Roman" panose="02020603050405020304" pitchFamily="18" charset="0"/>
                <a:ea typeface="宋体" panose="02010600030101010101" pitchFamily="2" charset="-122"/>
              </a:rPr>
              <a:t>(count)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、数学总成绩</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mathTotalScore</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和英语总成绩</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englishTotalScore</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。其中姓名定义为长度为</a:t>
            </a:r>
            <a:r>
              <a:rPr lang="en-US" altLang="zh-CN" sz="1800" kern="100" dirty="0">
                <a:effectLst/>
                <a:latin typeface="Times New Roman" panose="02020603050405020304" pitchFamily="18" charset="0"/>
                <a:ea typeface="宋体" panose="02010600030101010101" pitchFamily="2" charset="-122"/>
              </a:rPr>
              <a:t>18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的字符数组，其它数据成员类型为整型，数学总成绩、英语总成绩和人数为静态数据成员，函数成员包括构造函数、显示基本数据函数</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ShowBase</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和显示静态数据函数</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ShowStatic</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，其中构造函数由已知参数姓名</a:t>
            </a:r>
            <a:r>
              <a:rPr lang="en-US" altLang="zh-CN" sz="1800" kern="100" dirty="0">
                <a:effectLst/>
                <a:latin typeface="Times New Roman" panose="02020603050405020304" pitchFamily="18" charset="0"/>
                <a:ea typeface="宋体" panose="02010600030101010101" pitchFamily="2" charset="-122"/>
              </a:rPr>
              <a:t>(nm)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、学号</a:t>
            </a:r>
            <a:r>
              <a:rPr lang="en-US" altLang="zh-CN" sz="1800" kern="100" dirty="0">
                <a:effectLst/>
                <a:latin typeface="Times New Roman" panose="02020603050405020304" pitchFamily="18" charset="0"/>
                <a:ea typeface="宋体" panose="02010600030101010101" pitchFamily="2" charset="-122"/>
              </a:rPr>
              <a:t>(nu)</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、数学成绩</a:t>
            </a:r>
            <a:r>
              <a:rPr lang="en-US" altLang="zh-CN" sz="1800" kern="100" dirty="0">
                <a:effectLst/>
                <a:latin typeface="Times New Roman" panose="02020603050405020304" pitchFamily="18" charset="0"/>
                <a:ea typeface="宋体" panose="02010600030101010101" pitchFamily="2" charset="-122"/>
              </a:rPr>
              <a:t>(math)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和英语成绩</a:t>
            </a:r>
            <a:r>
              <a:rPr lang="en-US"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english</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构造对象，显示基本数据函数用于显示学生的姓名、学号、数学成绩、英语成绩，显示静态数据函数为静态成员函数，用于显示人数，数学总成绩，英语总成绩；要求所有数据成员为</a:t>
            </a:r>
            <a:r>
              <a:rPr lang="en-US" altLang="zh-CN" sz="1800" kern="100" dirty="0">
                <a:effectLst/>
                <a:latin typeface="Times New Roman" panose="02020603050405020304" pitchFamily="18" charset="0"/>
                <a:ea typeface="宋体" panose="02010600030101010101" pitchFamily="2" charset="-122"/>
              </a:rPr>
              <a:t>private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访问权限，所有成员函数为</a:t>
            </a:r>
            <a:r>
              <a:rPr lang="en-US" altLang="zh-CN" sz="1800" kern="100" dirty="0">
                <a:effectLst/>
                <a:latin typeface="Times New Roman" panose="02020603050405020304" pitchFamily="18" charset="0"/>
                <a:ea typeface="宋体" panose="02010600030101010101" pitchFamily="2" charset="-122"/>
              </a:rPr>
              <a:t>public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访问权限，在主函数中定义若干个学生对象，分别显示学生基本信息，以及显示学生人数，数学总成绩与英语总成绩。</a:t>
            </a:r>
            <a:endParaRPr lang="zh-CN" altLang="en-US" dirty="0"/>
          </a:p>
        </p:txBody>
      </p:sp>
      <p:grpSp>
        <p:nvGrpSpPr>
          <p:cNvPr id="24" name="组合 23">
            <a:extLst>
              <a:ext uri="{FF2B5EF4-FFF2-40B4-BE49-F238E27FC236}">
                <a16:creationId xmlns:a16="http://schemas.microsoft.com/office/drawing/2014/main" id="{E19F3DCF-E0EC-467C-9BCA-ECE16AE822A2}"/>
              </a:ext>
            </a:extLst>
          </p:cNvPr>
          <p:cNvGrpSpPr/>
          <p:nvPr/>
        </p:nvGrpSpPr>
        <p:grpSpPr>
          <a:xfrm>
            <a:off x="7456761" y="1938338"/>
            <a:ext cx="3595053" cy="3871912"/>
            <a:chOff x="6766560" y="1447800"/>
            <a:chExt cx="3595053" cy="3887926"/>
          </a:xfrm>
        </p:grpSpPr>
        <p:sp>
          <p:nvSpPr>
            <p:cNvPr id="7" name="Rectangle 67">
              <a:extLst>
                <a:ext uri="{FF2B5EF4-FFF2-40B4-BE49-F238E27FC236}">
                  <a16:creationId xmlns:a16="http://schemas.microsoft.com/office/drawing/2014/main" id="{110CB454-CC2B-480B-868A-3D1E2F581C34}"/>
                </a:ext>
              </a:extLst>
            </p:cNvPr>
            <p:cNvSpPr>
              <a:spLocks noChangeArrowheads="1"/>
            </p:cNvSpPr>
            <p:nvPr/>
          </p:nvSpPr>
          <p:spPr bwMode="auto">
            <a:xfrm>
              <a:off x="6766560" y="1447800"/>
              <a:ext cx="3595053" cy="3887926"/>
            </a:xfrm>
            <a:prstGeom prst="rect">
              <a:avLst/>
            </a:prstGeom>
            <a:solidFill>
              <a:srgbClr val="FFFFFF"/>
            </a:solidFill>
            <a:ln w="20638">
              <a:solidFill>
                <a:srgbClr val="333300"/>
              </a:solidFill>
              <a:miter lim="800000"/>
              <a:headEnd/>
              <a:tailEnd/>
            </a:ln>
          </p:spPr>
          <p:txBody>
            <a:bodyPr/>
            <a:lstStyle>
              <a:lvl1pPr>
                <a:spcBef>
                  <a:spcPts val="600"/>
                </a:spcBef>
                <a:buClr>
                  <a:schemeClr val="tx2"/>
                </a:buClr>
                <a:buSzPct val="73000"/>
                <a:buFont typeface="Wingdings 2" panose="05020102010507070707" pitchFamily="18" charset="2"/>
                <a:buChar char=""/>
                <a:defRPr sz="2600">
                  <a:solidFill>
                    <a:schemeClr val="tx1"/>
                  </a:solidFill>
                  <a:latin typeface="Trebuchet MS" panose="020B0603020202020204" pitchFamily="34" charset="0"/>
                  <a:ea typeface="华文新魏" panose="02010800040101010101" pitchFamily="2" charset="-122"/>
                </a:defRPr>
              </a:lvl1pPr>
              <a:lvl2pPr marL="742950" indent="-285750">
                <a:spcBef>
                  <a:spcPts val="500"/>
                </a:spcBef>
                <a:buClr>
                  <a:srgbClr val="F9B639"/>
                </a:buClr>
                <a:buSzPct val="80000"/>
                <a:buFont typeface="Wingdings 2" panose="05020102010507070707" pitchFamily="18" charset="2"/>
                <a:buChar char=""/>
                <a:defRPr sz="2300">
                  <a:solidFill>
                    <a:srgbClr val="6C6C6C"/>
                  </a:solidFill>
                  <a:latin typeface="Trebuchet MS" panose="020B0603020202020204" pitchFamily="34" charset="0"/>
                  <a:ea typeface="华文新魏" panose="02010800040101010101" pitchFamily="2" charset="-122"/>
                </a:defRPr>
              </a:lvl2pPr>
              <a:lvl3pPr marL="1143000" indent="-228600">
                <a:spcBef>
                  <a:spcPts val="400"/>
                </a:spcBef>
                <a:buClr>
                  <a:srgbClr val="F9B639"/>
                </a:buClr>
                <a:buSzPct val="60000"/>
                <a:buFont typeface="Wingdings" panose="05000000000000000000" pitchFamily="2" charset="2"/>
                <a:buChar char=""/>
                <a:defRPr sz="2000">
                  <a:solidFill>
                    <a:schemeClr val="tx1"/>
                  </a:solidFill>
                  <a:latin typeface="Trebuchet MS" panose="020B0603020202020204" pitchFamily="34" charset="0"/>
                  <a:ea typeface="华文新魏" panose="02010800040101010101" pitchFamily="2" charset="-122"/>
                </a:defRPr>
              </a:lvl3pPr>
              <a:lvl4pPr marL="1600200" indent="-228600">
                <a:spcBef>
                  <a:spcPct val="20000"/>
                </a:spcBef>
                <a:buClr>
                  <a:srgbClr val="F9B639"/>
                </a:buClr>
                <a:buSzPct val="80000"/>
                <a:buFont typeface="Wingdings 2" panose="05020102010507070707" pitchFamily="18" charset="2"/>
                <a:buChar char=""/>
                <a:defRPr sz="2000">
                  <a:solidFill>
                    <a:srgbClr val="6C6C6C"/>
                  </a:solidFill>
                  <a:latin typeface="Trebuchet MS" panose="020B0603020202020204" pitchFamily="34" charset="0"/>
                  <a:ea typeface="华文新魏" panose="02010800040101010101" pitchFamily="2" charset="-122"/>
                </a:defRPr>
              </a:lvl4pPr>
              <a:lvl5pPr marL="2057400" indent="-228600">
                <a:spcBef>
                  <a:spcPts val="400"/>
                </a:spcBef>
                <a:buClr>
                  <a:srgbClr val="F9B639"/>
                </a:buClr>
                <a:buSzPct val="70000"/>
                <a:buFont typeface="Wingdings" panose="05000000000000000000" pitchFamily="2" charset="2"/>
                <a:buChar char=""/>
                <a:defRPr sz="2000">
                  <a:solidFill>
                    <a:schemeClr val="tx1"/>
                  </a:solidFill>
                  <a:latin typeface="Trebuchet MS" panose="020B0603020202020204" pitchFamily="34" charset="0"/>
                  <a:ea typeface="华文新魏" panose="02010800040101010101" pitchFamily="2" charset="-122"/>
                </a:defRPr>
              </a:lvl5pPr>
              <a:lvl6pPr marL="2514600" indent="-228600" eaLnBrk="0" fontAlgn="base" hangingPunct="0">
                <a:spcBef>
                  <a:spcPts val="400"/>
                </a:spcBef>
                <a:spcAft>
                  <a:spcPct val="0"/>
                </a:spcAft>
                <a:buClr>
                  <a:srgbClr val="F9B639"/>
                </a:buClr>
                <a:buSzPct val="70000"/>
                <a:buFont typeface="Wingdings" panose="05000000000000000000" pitchFamily="2" charset="2"/>
                <a:buChar char=""/>
                <a:defRPr sz="2000">
                  <a:solidFill>
                    <a:schemeClr val="tx1"/>
                  </a:solidFill>
                  <a:latin typeface="Trebuchet MS" panose="020B0603020202020204" pitchFamily="34" charset="0"/>
                  <a:ea typeface="华文新魏" panose="02010800040101010101" pitchFamily="2" charset="-122"/>
                </a:defRPr>
              </a:lvl6pPr>
              <a:lvl7pPr marL="2971800" indent="-228600" eaLnBrk="0" fontAlgn="base" hangingPunct="0">
                <a:spcBef>
                  <a:spcPts val="400"/>
                </a:spcBef>
                <a:spcAft>
                  <a:spcPct val="0"/>
                </a:spcAft>
                <a:buClr>
                  <a:srgbClr val="F9B639"/>
                </a:buClr>
                <a:buSzPct val="70000"/>
                <a:buFont typeface="Wingdings" panose="05000000000000000000" pitchFamily="2" charset="2"/>
                <a:buChar char=""/>
                <a:defRPr sz="2000">
                  <a:solidFill>
                    <a:schemeClr val="tx1"/>
                  </a:solidFill>
                  <a:latin typeface="Trebuchet MS" panose="020B0603020202020204" pitchFamily="34" charset="0"/>
                  <a:ea typeface="华文新魏" panose="02010800040101010101" pitchFamily="2" charset="-122"/>
                </a:defRPr>
              </a:lvl7pPr>
              <a:lvl8pPr marL="3429000" indent="-228600" eaLnBrk="0" fontAlgn="base" hangingPunct="0">
                <a:spcBef>
                  <a:spcPts val="400"/>
                </a:spcBef>
                <a:spcAft>
                  <a:spcPct val="0"/>
                </a:spcAft>
                <a:buClr>
                  <a:srgbClr val="F9B639"/>
                </a:buClr>
                <a:buSzPct val="70000"/>
                <a:buFont typeface="Wingdings" panose="05000000000000000000" pitchFamily="2" charset="2"/>
                <a:buChar char=""/>
                <a:defRPr sz="2000">
                  <a:solidFill>
                    <a:schemeClr val="tx1"/>
                  </a:solidFill>
                  <a:latin typeface="Trebuchet MS" panose="020B0603020202020204" pitchFamily="34" charset="0"/>
                  <a:ea typeface="华文新魏" panose="02010800040101010101" pitchFamily="2" charset="-122"/>
                </a:defRPr>
              </a:lvl8pPr>
              <a:lvl9pPr marL="3886200" indent="-228600" eaLnBrk="0" fontAlgn="base" hangingPunct="0">
                <a:spcBef>
                  <a:spcPts val="400"/>
                </a:spcBef>
                <a:spcAft>
                  <a:spcPct val="0"/>
                </a:spcAft>
                <a:buClr>
                  <a:srgbClr val="F9B639"/>
                </a:buClr>
                <a:buSzPct val="70000"/>
                <a:buFont typeface="Wingdings" panose="05000000000000000000" pitchFamily="2" charset="2"/>
                <a:buChar char=""/>
                <a:defRPr sz="2000">
                  <a:solidFill>
                    <a:schemeClr val="tx1"/>
                  </a:solidFill>
                  <a:latin typeface="Trebuchet MS" panose="020B0603020202020204" pitchFamily="34" charset="0"/>
                  <a:ea typeface="华文新魏" panose="02010800040101010101" pitchFamily="2" charset="-122"/>
                </a:defRPr>
              </a:lvl9pPr>
            </a:lstStyle>
            <a:p>
              <a:pPr algn="ctr" eaLnBrk="1" hangingPunct="1">
                <a:spcBef>
                  <a:spcPct val="0"/>
                </a:spcBef>
                <a:buClrTx/>
                <a:buSzTx/>
                <a:buFontTx/>
                <a:buNone/>
              </a:pPr>
              <a:r>
                <a:rPr lang="en-US" altLang="zh-CN" sz="3200" dirty="0">
                  <a:latin typeface="Calibri" panose="020F0502020204030204" pitchFamily="34" charset="0"/>
                  <a:ea typeface="宋体" panose="02010600030101010101" pitchFamily="2" charset="-122"/>
                </a:rPr>
                <a:t>Student</a:t>
              </a:r>
              <a:endParaRPr lang="zh-CN" altLang="en-US" sz="1800" dirty="0">
                <a:latin typeface="Calibri" panose="020F0502020204030204" pitchFamily="34" charset="0"/>
                <a:ea typeface="宋体" panose="02010600030101010101" pitchFamily="2" charset="-122"/>
              </a:endParaRPr>
            </a:p>
          </p:txBody>
        </p:sp>
        <p:cxnSp>
          <p:nvCxnSpPr>
            <p:cNvPr id="18" name="直接连接符 17">
              <a:extLst>
                <a:ext uri="{FF2B5EF4-FFF2-40B4-BE49-F238E27FC236}">
                  <a16:creationId xmlns:a16="http://schemas.microsoft.com/office/drawing/2014/main" id="{78A41158-7ED7-492C-8577-66AA967622F6}"/>
                </a:ext>
              </a:extLst>
            </p:cNvPr>
            <p:cNvCxnSpPr>
              <a:cxnSpLocks/>
            </p:cNvCxnSpPr>
            <p:nvPr/>
          </p:nvCxnSpPr>
          <p:spPr>
            <a:xfrm>
              <a:off x="6766560" y="2108835"/>
              <a:ext cx="3595053"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22" name="文本框 21">
            <a:extLst>
              <a:ext uri="{FF2B5EF4-FFF2-40B4-BE49-F238E27FC236}">
                <a16:creationId xmlns:a16="http://schemas.microsoft.com/office/drawing/2014/main" id="{A6993DA5-9B3C-4A4C-BBD4-8BEFD5D1DB9D}"/>
              </a:ext>
            </a:extLst>
          </p:cNvPr>
          <p:cNvSpPr txBox="1"/>
          <p:nvPr/>
        </p:nvSpPr>
        <p:spPr>
          <a:xfrm>
            <a:off x="7537906" y="2681972"/>
            <a:ext cx="2462534" cy="2031325"/>
          </a:xfrm>
          <a:prstGeom prst="rect">
            <a:avLst/>
          </a:prstGeom>
          <a:noFill/>
        </p:spPr>
        <p:txBody>
          <a:bodyPr wrap="none" rtlCol="0">
            <a:spAutoFit/>
          </a:bodyPr>
          <a:lstStyle/>
          <a:p>
            <a:r>
              <a:rPr lang="en-US" altLang="zh-CN" dirty="0"/>
              <a:t>- name :</a:t>
            </a:r>
            <a:r>
              <a:rPr lang="zh-CN" altLang="en-US" dirty="0"/>
              <a:t> </a:t>
            </a:r>
            <a:r>
              <a:rPr lang="en-US" altLang="zh-CN" dirty="0"/>
              <a:t>char[18]</a:t>
            </a:r>
          </a:p>
          <a:p>
            <a:r>
              <a:rPr lang="en-US" altLang="zh-CN" dirty="0"/>
              <a:t>- num : int</a:t>
            </a:r>
          </a:p>
          <a:p>
            <a:r>
              <a:rPr lang="en-US" altLang="zh-CN" dirty="0"/>
              <a:t>- </a:t>
            </a:r>
            <a:r>
              <a:rPr lang="en-US" altLang="zh-CN" dirty="0" err="1"/>
              <a:t>mathScore</a:t>
            </a:r>
            <a:r>
              <a:rPr lang="en-US" altLang="zh-CN" dirty="0"/>
              <a:t> : int</a:t>
            </a:r>
          </a:p>
          <a:p>
            <a:r>
              <a:rPr lang="en-US" altLang="zh-CN" dirty="0"/>
              <a:t>- </a:t>
            </a:r>
            <a:r>
              <a:rPr lang="en-US" altLang="zh-CN" dirty="0" err="1"/>
              <a:t>englishScore</a:t>
            </a:r>
            <a:r>
              <a:rPr lang="en-US" altLang="zh-CN" dirty="0"/>
              <a:t>: int</a:t>
            </a:r>
          </a:p>
          <a:p>
            <a:r>
              <a:rPr lang="en-US" altLang="zh-CN" u="sng" dirty="0"/>
              <a:t>- count : int</a:t>
            </a:r>
          </a:p>
          <a:p>
            <a:r>
              <a:rPr lang="en-US" altLang="zh-CN" u="sng" dirty="0"/>
              <a:t>- </a:t>
            </a:r>
            <a:r>
              <a:rPr lang="en-US" altLang="zh-CN" u="sng" dirty="0" err="1"/>
              <a:t>mathTotalScore</a:t>
            </a:r>
            <a:r>
              <a:rPr lang="en-US" altLang="zh-CN" u="sng" dirty="0"/>
              <a:t>: int</a:t>
            </a:r>
          </a:p>
          <a:p>
            <a:r>
              <a:rPr lang="en-US" altLang="zh-CN" u="sng" dirty="0"/>
              <a:t>- </a:t>
            </a:r>
            <a:r>
              <a:rPr lang="en-US" altLang="zh-CN" u="sng" dirty="0" err="1"/>
              <a:t>englistTotalScore</a:t>
            </a:r>
            <a:r>
              <a:rPr lang="en-US" altLang="zh-CN" u="sng" dirty="0"/>
              <a:t>: int</a:t>
            </a:r>
            <a:endParaRPr lang="zh-CN" altLang="en-US" u="sng" dirty="0"/>
          </a:p>
        </p:txBody>
      </p:sp>
      <p:sp>
        <p:nvSpPr>
          <p:cNvPr id="23" name="文本框 22">
            <a:extLst>
              <a:ext uri="{FF2B5EF4-FFF2-40B4-BE49-F238E27FC236}">
                <a16:creationId xmlns:a16="http://schemas.microsoft.com/office/drawing/2014/main" id="{BFF0CC4E-E365-46D3-8B6B-A041336EFAA4}"/>
              </a:ext>
            </a:extLst>
          </p:cNvPr>
          <p:cNvSpPr txBox="1"/>
          <p:nvPr/>
        </p:nvSpPr>
        <p:spPr>
          <a:xfrm>
            <a:off x="7537906" y="4792599"/>
            <a:ext cx="2079415" cy="923330"/>
          </a:xfrm>
          <a:prstGeom prst="rect">
            <a:avLst/>
          </a:prstGeom>
          <a:noFill/>
        </p:spPr>
        <p:txBody>
          <a:bodyPr wrap="none" rtlCol="0">
            <a:spAutoFit/>
          </a:bodyPr>
          <a:lstStyle/>
          <a:p>
            <a:r>
              <a:rPr lang="en-US" altLang="zh-CN" dirty="0"/>
              <a:t>+ Student</a:t>
            </a:r>
          </a:p>
          <a:p>
            <a:r>
              <a:rPr lang="en-US" altLang="zh-CN" dirty="0"/>
              <a:t>+ </a:t>
            </a:r>
            <a:r>
              <a:rPr lang="en-US" altLang="zh-CN" dirty="0" err="1"/>
              <a:t>ShowBase</a:t>
            </a:r>
            <a:r>
              <a:rPr lang="en-US" altLang="zh-CN" dirty="0"/>
              <a:t> : void</a:t>
            </a:r>
          </a:p>
          <a:p>
            <a:r>
              <a:rPr lang="en-US" altLang="zh-CN" u="sng" dirty="0"/>
              <a:t>+ </a:t>
            </a:r>
            <a:r>
              <a:rPr lang="en-US" altLang="zh-CN" u="sng" dirty="0" err="1"/>
              <a:t>ShowStatic</a:t>
            </a:r>
            <a:r>
              <a:rPr lang="en-US" altLang="zh-CN" u="sng" dirty="0"/>
              <a:t> : void</a:t>
            </a:r>
            <a:endParaRPr lang="zh-CN" altLang="en-US" u="sng" dirty="0"/>
          </a:p>
        </p:txBody>
      </p:sp>
      <p:cxnSp>
        <p:nvCxnSpPr>
          <p:cNvPr id="12" name="直接连接符 11">
            <a:extLst>
              <a:ext uri="{FF2B5EF4-FFF2-40B4-BE49-F238E27FC236}">
                <a16:creationId xmlns:a16="http://schemas.microsoft.com/office/drawing/2014/main" id="{6DC3AC09-9340-49EB-AE71-7520D15DA2AE}"/>
              </a:ext>
            </a:extLst>
          </p:cNvPr>
          <p:cNvCxnSpPr>
            <a:cxnSpLocks/>
          </p:cNvCxnSpPr>
          <p:nvPr/>
        </p:nvCxnSpPr>
        <p:spPr>
          <a:xfrm>
            <a:off x="7456760" y="4792599"/>
            <a:ext cx="3595053"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419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F87E62-74B6-4D04-9E9F-32066BF8AFDD}"/>
              </a:ext>
            </a:extLst>
          </p:cNvPr>
          <p:cNvPicPr>
            <a:picLocks noChangeAspect="1"/>
          </p:cNvPicPr>
          <p:nvPr/>
        </p:nvPicPr>
        <p:blipFill>
          <a:blip r:embed="rId2"/>
          <a:stretch>
            <a:fillRect/>
          </a:stretch>
        </p:blipFill>
        <p:spPr>
          <a:xfrm>
            <a:off x="1" y="1566862"/>
            <a:ext cx="4181474" cy="3343275"/>
          </a:xfrm>
          <a:prstGeom prst="rect">
            <a:avLst/>
          </a:prstGeom>
        </p:spPr>
      </p:pic>
      <p:pic>
        <p:nvPicPr>
          <p:cNvPr id="6" name="图片 5">
            <a:extLst>
              <a:ext uri="{FF2B5EF4-FFF2-40B4-BE49-F238E27FC236}">
                <a16:creationId xmlns:a16="http://schemas.microsoft.com/office/drawing/2014/main" id="{7A234A88-D234-4ABB-B1F5-34FBC4D1D33E}"/>
              </a:ext>
            </a:extLst>
          </p:cNvPr>
          <p:cNvPicPr>
            <a:picLocks noChangeAspect="1"/>
          </p:cNvPicPr>
          <p:nvPr/>
        </p:nvPicPr>
        <p:blipFill>
          <a:blip r:embed="rId3"/>
          <a:stretch>
            <a:fillRect/>
          </a:stretch>
        </p:blipFill>
        <p:spPr>
          <a:xfrm>
            <a:off x="4181475" y="438150"/>
            <a:ext cx="4695825" cy="5981700"/>
          </a:xfrm>
          <a:prstGeom prst="rect">
            <a:avLst/>
          </a:prstGeom>
        </p:spPr>
      </p:pic>
      <p:pic>
        <p:nvPicPr>
          <p:cNvPr id="8" name="图片 7">
            <a:extLst>
              <a:ext uri="{FF2B5EF4-FFF2-40B4-BE49-F238E27FC236}">
                <a16:creationId xmlns:a16="http://schemas.microsoft.com/office/drawing/2014/main" id="{7D5B944A-D874-4387-8DC4-6AF6936A9AFE}"/>
              </a:ext>
            </a:extLst>
          </p:cNvPr>
          <p:cNvPicPr>
            <a:picLocks noChangeAspect="1"/>
          </p:cNvPicPr>
          <p:nvPr/>
        </p:nvPicPr>
        <p:blipFill>
          <a:blip r:embed="rId4"/>
          <a:stretch>
            <a:fillRect/>
          </a:stretch>
        </p:blipFill>
        <p:spPr>
          <a:xfrm>
            <a:off x="7820025" y="971550"/>
            <a:ext cx="4371975" cy="4914900"/>
          </a:xfrm>
          <a:prstGeom prst="rect">
            <a:avLst/>
          </a:prstGeom>
        </p:spPr>
      </p:pic>
    </p:spTree>
    <p:extLst>
      <p:ext uri="{BB962C8B-B14F-4D97-AF65-F5344CB8AC3E}">
        <p14:creationId xmlns:p14="http://schemas.microsoft.com/office/powerpoint/2010/main" val="188985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4002D-9720-2840-ACC4-CC819179ED0C}"/>
              </a:ext>
            </a:extLst>
          </p:cNvPr>
          <p:cNvSpPr>
            <a:spLocks noGrp="1"/>
          </p:cNvSpPr>
          <p:nvPr>
            <p:ph type="title"/>
          </p:nvPr>
        </p:nvSpPr>
        <p:spPr/>
        <p:txBody>
          <a:bodyPr/>
          <a:lstStyle/>
          <a:p>
            <a:r>
              <a:rPr kumimoji="1" lang="en-US" altLang="zh-CN" b="1" dirty="0"/>
              <a:t>1</a:t>
            </a:r>
            <a:r>
              <a:rPr kumimoji="1" lang="zh-CN" altLang="en-US" b="1" dirty="0"/>
              <a:t> 实验目的</a:t>
            </a:r>
          </a:p>
        </p:txBody>
      </p:sp>
      <p:sp>
        <p:nvSpPr>
          <p:cNvPr id="3" name="内容占位符 2">
            <a:extLst>
              <a:ext uri="{FF2B5EF4-FFF2-40B4-BE49-F238E27FC236}">
                <a16:creationId xmlns:a16="http://schemas.microsoft.com/office/drawing/2014/main" id="{3B4E61E3-783A-9F48-8DBE-9C778F7EB4F3}"/>
              </a:ext>
            </a:extLst>
          </p:cNvPr>
          <p:cNvSpPr>
            <a:spLocks noGrp="1"/>
          </p:cNvSpPr>
          <p:nvPr>
            <p:ph idx="1"/>
          </p:nvPr>
        </p:nvSpPr>
        <p:spPr/>
        <p:txBody>
          <a:bodyPr>
            <a:normAutofit/>
          </a:bodyPr>
          <a:lstStyle/>
          <a:p>
            <a:pPr marL="0" indent="0">
              <a:buNone/>
            </a:pPr>
            <a:r>
              <a:rPr lang="en-US" altLang="zh-CN" sz="3600" dirty="0"/>
              <a:t>1</a:t>
            </a:r>
            <a:r>
              <a:rPr lang="zh-CN" altLang="en-US" sz="3600" dirty="0"/>
              <a:t>．熟练掌握类的继承，能够定义和使用类的继承关系。</a:t>
            </a:r>
          </a:p>
          <a:p>
            <a:pPr marL="0" indent="0">
              <a:buNone/>
            </a:pPr>
            <a:r>
              <a:rPr lang="en-US" altLang="zh-CN" sz="3600" dirty="0"/>
              <a:t>2</a:t>
            </a:r>
            <a:r>
              <a:rPr lang="zh-CN" altLang="en-US" sz="3600" dirty="0"/>
              <a:t>．掌握派生类的声明与实现方法。</a:t>
            </a:r>
          </a:p>
          <a:p>
            <a:pPr marL="0" indent="0">
              <a:buNone/>
            </a:pPr>
            <a:r>
              <a:rPr lang="en-US" altLang="zh-CN" sz="3600" dirty="0"/>
              <a:t>3</a:t>
            </a:r>
            <a:r>
              <a:rPr lang="zh-CN" altLang="en-US" sz="3600" dirty="0"/>
              <a:t>．掌握类构造函数的初始化列表与作用域分辨符的使用方法。</a:t>
            </a:r>
          </a:p>
          <a:p>
            <a:pPr marL="0" indent="0">
              <a:buNone/>
            </a:pPr>
            <a:r>
              <a:rPr lang="en-US" altLang="zh-CN" sz="3600" dirty="0"/>
              <a:t>4</a:t>
            </a:r>
            <a:r>
              <a:rPr lang="zh-CN" altLang="en-US" sz="3600" dirty="0"/>
              <a:t>．理解虚基类在解决二义性问题中的作用。</a:t>
            </a:r>
          </a:p>
        </p:txBody>
      </p:sp>
    </p:spTree>
    <p:extLst>
      <p:ext uri="{BB962C8B-B14F-4D97-AF65-F5344CB8AC3E}">
        <p14:creationId xmlns:p14="http://schemas.microsoft.com/office/powerpoint/2010/main" val="2093587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53480-EDD8-BF4E-94A8-AD68C207D5E8}"/>
              </a:ext>
            </a:extLst>
          </p:cNvPr>
          <p:cNvSpPr>
            <a:spLocks noGrp="1"/>
          </p:cNvSpPr>
          <p:nvPr>
            <p:ph type="title"/>
          </p:nvPr>
        </p:nvSpPr>
        <p:spPr/>
        <p:txBody>
          <a:bodyPr/>
          <a:lstStyle/>
          <a:p>
            <a:r>
              <a:rPr lang="en-US" altLang="zh-CN" b="1" dirty="0"/>
              <a:t>2</a:t>
            </a:r>
            <a:r>
              <a:rPr lang="zh-CN" altLang="en-US" b="1" dirty="0"/>
              <a:t> 内容回顾</a:t>
            </a:r>
            <a:endParaRPr kumimoji="1" lang="zh-CN" altLang="en-US" dirty="0"/>
          </a:p>
        </p:txBody>
      </p:sp>
      <p:sp>
        <p:nvSpPr>
          <p:cNvPr id="3" name="内容占位符 2">
            <a:extLst>
              <a:ext uri="{FF2B5EF4-FFF2-40B4-BE49-F238E27FC236}">
                <a16:creationId xmlns:a16="http://schemas.microsoft.com/office/drawing/2014/main" id="{7C796DC0-DEE8-4749-A72F-249B37F4CC30}"/>
              </a:ext>
            </a:extLst>
          </p:cNvPr>
          <p:cNvSpPr>
            <a:spLocks noGrp="1"/>
          </p:cNvSpPr>
          <p:nvPr>
            <p:ph idx="1"/>
          </p:nvPr>
        </p:nvSpPr>
        <p:spPr>
          <a:xfrm>
            <a:off x="838200" y="1812925"/>
            <a:ext cx="2790825" cy="1054100"/>
          </a:xfrm>
        </p:spPr>
        <p:txBody>
          <a:bodyPr>
            <a:normAutofit/>
          </a:bodyPr>
          <a:lstStyle/>
          <a:p>
            <a:r>
              <a:rPr kumimoji="1" lang="zh-CN" altLang="en-US" sz="3200" dirty="0"/>
              <a:t>内容回顾：</a:t>
            </a:r>
            <a:endParaRPr kumimoji="1" lang="en-US" altLang="zh-CN" sz="3200" dirty="0"/>
          </a:p>
          <a:p>
            <a:pPr lvl="1"/>
            <a:r>
              <a:rPr kumimoji="1" lang="zh-CN" altLang="en-US" sz="2800" dirty="0"/>
              <a:t>类的继承</a:t>
            </a:r>
            <a:endParaRPr kumimoji="1" lang="en-US" altLang="zh-CN" sz="2800" dirty="0"/>
          </a:p>
        </p:txBody>
      </p:sp>
      <p:pic>
        <p:nvPicPr>
          <p:cNvPr id="4" name="图片 3">
            <a:extLst>
              <a:ext uri="{FF2B5EF4-FFF2-40B4-BE49-F238E27FC236}">
                <a16:creationId xmlns:a16="http://schemas.microsoft.com/office/drawing/2014/main" id="{27899F5E-3E45-45A3-9E0E-FDEB86ED3672}"/>
              </a:ext>
            </a:extLst>
          </p:cNvPr>
          <p:cNvPicPr>
            <a:picLocks noChangeAspect="1"/>
          </p:cNvPicPr>
          <p:nvPr/>
        </p:nvPicPr>
        <p:blipFill>
          <a:blip r:embed="rId2"/>
          <a:stretch>
            <a:fillRect/>
          </a:stretch>
        </p:blipFill>
        <p:spPr>
          <a:xfrm>
            <a:off x="381000" y="3733800"/>
            <a:ext cx="5029199" cy="1143000"/>
          </a:xfrm>
          <a:prstGeom prst="rect">
            <a:avLst/>
          </a:prstGeom>
        </p:spPr>
      </p:pic>
      <p:sp>
        <p:nvSpPr>
          <p:cNvPr id="9" name="文本框 8">
            <a:extLst>
              <a:ext uri="{FF2B5EF4-FFF2-40B4-BE49-F238E27FC236}">
                <a16:creationId xmlns:a16="http://schemas.microsoft.com/office/drawing/2014/main" id="{04605B8E-7353-41B4-9F7A-779AA2182AC3}"/>
              </a:ext>
            </a:extLst>
          </p:cNvPr>
          <p:cNvSpPr txBox="1"/>
          <p:nvPr/>
        </p:nvSpPr>
        <p:spPr>
          <a:xfrm>
            <a:off x="5422289" y="1438057"/>
            <a:ext cx="6934201" cy="646331"/>
          </a:xfrm>
          <a:prstGeom prst="rect">
            <a:avLst/>
          </a:prstGeom>
          <a:noFill/>
        </p:spPr>
        <p:txBody>
          <a:bodyPr wrap="square" rtlCol="0">
            <a:spAutoFit/>
          </a:bodyPr>
          <a:lstStyle/>
          <a:p>
            <a:r>
              <a:rPr lang="zh-CN" altLang="en-US" dirty="0"/>
              <a:t>继承方式包括 </a:t>
            </a:r>
            <a:r>
              <a:rPr lang="en-US" altLang="zh-CN" dirty="0"/>
              <a:t>public</a:t>
            </a:r>
            <a:r>
              <a:rPr lang="zh-CN" altLang="en-US" dirty="0"/>
              <a:t>（公有的）、</a:t>
            </a:r>
            <a:r>
              <a:rPr lang="en-US" altLang="zh-CN" dirty="0"/>
              <a:t>private</a:t>
            </a:r>
            <a:r>
              <a:rPr lang="zh-CN" altLang="en-US" dirty="0"/>
              <a:t>（私有的）和 </a:t>
            </a:r>
            <a:r>
              <a:rPr lang="en-US" altLang="zh-CN" dirty="0"/>
              <a:t>protected</a:t>
            </a:r>
            <a:r>
              <a:rPr lang="zh-CN" altLang="en-US" dirty="0"/>
              <a:t>（受保护的），此项是可选的，如果不写，那么默认为 </a:t>
            </a:r>
            <a:r>
              <a:rPr lang="en-US" altLang="zh-CN" dirty="0"/>
              <a:t>private</a:t>
            </a:r>
            <a:endParaRPr lang="zh-CN" altLang="en-US" dirty="0"/>
          </a:p>
        </p:txBody>
      </p:sp>
      <p:sp>
        <p:nvSpPr>
          <p:cNvPr id="10" name="文本框 9">
            <a:extLst>
              <a:ext uri="{FF2B5EF4-FFF2-40B4-BE49-F238E27FC236}">
                <a16:creationId xmlns:a16="http://schemas.microsoft.com/office/drawing/2014/main" id="{A0598237-E38B-4A9B-B596-CF313AD01F3A}"/>
              </a:ext>
            </a:extLst>
          </p:cNvPr>
          <p:cNvSpPr txBox="1"/>
          <p:nvPr/>
        </p:nvSpPr>
        <p:spPr>
          <a:xfrm>
            <a:off x="5886450" y="2339975"/>
            <a:ext cx="6239209" cy="1200329"/>
          </a:xfrm>
          <a:prstGeom prst="rect">
            <a:avLst/>
          </a:prstGeom>
          <a:noFill/>
        </p:spPr>
        <p:txBody>
          <a:bodyPr wrap="none" rtlCol="0">
            <a:spAutoFit/>
          </a:bodyPr>
          <a:lstStyle/>
          <a:p>
            <a:pPr marL="285750" indent="-285750">
              <a:buFont typeface="Arial" panose="020B0604020202020204" pitchFamily="34" charset="0"/>
              <a:buChar char="•"/>
            </a:pPr>
            <a:r>
              <a:rPr lang="en-US" altLang="zh-CN" b="1" dirty="0"/>
              <a:t>public</a:t>
            </a:r>
            <a:r>
              <a:rPr lang="zh-CN" altLang="en-US" b="1" dirty="0"/>
              <a:t>继承方式</a:t>
            </a:r>
            <a:endParaRPr lang="en-US" altLang="zh-CN" b="1" dirty="0"/>
          </a:p>
          <a:p>
            <a:r>
              <a:rPr lang="en-US" altLang="zh-CN" dirty="0"/>
              <a:t>- </a:t>
            </a:r>
            <a:r>
              <a:rPr lang="zh-CN" altLang="en-US" dirty="0"/>
              <a:t>基类中所有 </a:t>
            </a:r>
            <a:r>
              <a:rPr lang="en-US" altLang="zh-CN" dirty="0"/>
              <a:t>public </a:t>
            </a:r>
            <a:r>
              <a:rPr lang="zh-CN" altLang="en-US" dirty="0"/>
              <a:t>成员在派生类中为 </a:t>
            </a:r>
            <a:r>
              <a:rPr lang="en-US" altLang="zh-CN" dirty="0"/>
              <a:t>public </a:t>
            </a:r>
            <a:r>
              <a:rPr lang="zh-CN" altLang="en-US" dirty="0"/>
              <a:t>属性；</a:t>
            </a:r>
          </a:p>
          <a:p>
            <a:r>
              <a:rPr lang="en-US" altLang="zh-CN" dirty="0"/>
              <a:t>- </a:t>
            </a:r>
            <a:r>
              <a:rPr lang="zh-CN" altLang="en-US" dirty="0"/>
              <a:t>基类中所有 </a:t>
            </a:r>
            <a:r>
              <a:rPr lang="en-US" altLang="zh-CN" dirty="0"/>
              <a:t>protected </a:t>
            </a:r>
            <a:r>
              <a:rPr lang="zh-CN" altLang="en-US" dirty="0"/>
              <a:t>成员在派生类中为 </a:t>
            </a:r>
            <a:r>
              <a:rPr lang="en-US" altLang="zh-CN" dirty="0"/>
              <a:t>protected </a:t>
            </a:r>
            <a:r>
              <a:rPr lang="zh-CN" altLang="en-US" dirty="0"/>
              <a:t>属性；</a:t>
            </a:r>
          </a:p>
          <a:p>
            <a:r>
              <a:rPr lang="en-US" altLang="zh-CN" dirty="0"/>
              <a:t>- </a:t>
            </a:r>
            <a:r>
              <a:rPr lang="zh-CN" altLang="en-US" dirty="0"/>
              <a:t>基类中所有 </a:t>
            </a:r>
            <a:r>
              <a:rPr lang="en-US" altLang="zh-CN" dirty="0"/>
              <a:t>private </a:t>
            </a:r>
            <a:r>
              <a:rPr lang="zh-CN" altLang="en-US" dirty="0"/>
              <a:t>成员在派生类中不能使用。</a:t>
            </a:r>
            <a:endParaRPr lang="en-US" altLang="zh-CN" dirty="0"/>
          </a:p>
        </p:txBody>
      </p:sp>
      <p:sp>
        <p:nvSpPr>
          <p:cNvPr id="11" name="文本框 10">
            <a:extLst>
              <a:ext uri="{FF2B5EF4-FFF2-40B4-BE49-F238E27FC236}">
                <a16:creationId xmlns:a16="http://schemas.microsoft.com/office/drawing/2014/main" id="{A7485EE9-221F-460E-B3C7-808F75C5A746}"/>
              </a:ext>
            </a:extLst>
          </p:cNvPr>
          <p:cNvSpPr txBox="1"/>
          <p:nvPr/>
        </p:nvSpPr>
        <p:spPr>
          <a:xfrm>
            <a:off x="5886449" y="3589050"/>
            <a:ext cx="6470041" cy="1200329"/>
          </a:xfrm>
          <a:prstGeom prst="rect">
            <a:avLst/>
          </a:prstGeom>
          <a:noFill/>
        </p:spPr>
        <p:txBody>
          <a:bodyPr wrap="none" rtlCol="0">
            <a:spAutoFit/>
          </a:bodyPr>
          <a:lstStyle/>
          <a:p>
            <a:pPr marL="285750" indent="-285750">
              <a:buFont typeface="Arial" panose="020B0604020202020204" pitchFamily="34" charset="0"/>
              <a:buChar char="•"/>
            </a:pPr>
            <a:r>
              <a:rPr lang="en-US" altLang="zh-CN" b="1" dirty="0"/>
              <a:t>protected</a:t>
            </a:r>
            <a:r>
              <a:rPr lang="zh-CN" altLang="en-US" b="1" dirty="0"/>
              <a:t>继承方式</a:t>
            </a:r>
            <a:endParaRPr lang="en-US" altLang="zh-CN" b="1" dirty="0"/>
          </a:p>
          <a:p>
            <a:r>
              <a:rPr lang="en-US" altLang="zh-CN" dirty="0"/>
              <a:t>- </a:t>
            </a:r>
            <a:r>
              <a:rPr lang="zh-CN" altLang="en-US" dirty="0"/>
              <a:t>基类中的所有 </a:t>
            </a:r>
            <a:r>
              <a:rPr lang="en-US" altLang="zh-CN" dirty="0"/>
              <a:t>public </a:t>
            </a:r>
            <a:r>
              <a:rPr lang="zh-CN" altLang="en-US" dirty="0"/>
              <a:t>成员在派生类中为 </a:t>
            </a:r>
            <a:r>
              <a:rPr lang="en-US" altLang="zh-CN" dirty="0"/>
              <a:t>protected </a:t>
            </a:r>
            <a:r>
              <a:rPr lang="zh-CN" altLang="en-US" dirty="0"/>
              <a:t>属性；</a:t>
            </a:r>
          </a:p>
          <a:p>
            <a:r>
              <a:rPr lang="en-US" altLang="zh-CN" dirty="0"/>
              <a:t>- </a:t>
            </a:r>
            <a:r>
              <a:rPr lang="zh-CN" altLang="en-US" dirty="0"/>
              <a:t>基类中的所有 </a:t>
            </a:r>
            <a:r>
              <a:rPr lang="en-US" altLang="zh-CN" dirty="0"/>
              <a:t>protected </a:t>
            </a:r>
            <a:r>
              <a:rPr lang="zh-CN" altLang="en-US" dirty="0"/>
              <a:t>成员在派生类中为 </a:t>
            </a:r>
            <a:r>
              <a:rPr lang="en-US" altLang="zh-CN" dirty="0"/>
              <a:t>protected </a:t>
            </a:r>
            <a:r>
              <a:rPr lang="zh-CN" altLang="en-US" dirty="0"/>
              <a:t>属性；</a:t>
            </a:r>
          </a:p>
          <a:p>
            <a:r>
              <a:rPr lang="en-US" altLang="zh-CN" dirty="0"/>
              <a:t>- </a:t>
            </a:r>
            <a:r>
              <a:rPr lang="zh-CN" altLang="en-US" dirty="0"/>
              <a:t>基类中的所有 </a:t>
            </a:r>
            <a:r>
              <a:rPr lang="en-US" altLang="zh-CN" dirty="0"/>
              <a:t>private </a:t>
            </a:r>
            <a:r>
              <a:rPr lang="zh-CN" altLang="en-US" dirty="0"/>
              <a:t>成员在派生类中不能使用。</a:t>
            </a:r>
            <a:endParaRPr lang="en-US" altLang="zh-CN" dirty="0"/>
          </a:p>
        </p:txBody>
      </p:sp>
      <p:sp>
        <p:nvSpPr>
          <p:cNvPr id="13" name="文本框 12">
            <a:extLst>
              <a:ext uri="{FF2B5EF4-FFF2-40B4-BE49-F238E27FC236}">
                <a16:creationId xmlns:a16="http://schemas.microsoft.com/office/drawing/2014/main" id="{52D960B8-507C-4D22-B56B-71928BC63009}"/>
              </a:ext>
            </a:extLst>
          </p:cNvPr>
          <p:cNvSpPr txBox="1"/>
          <p:nvPr/>
        </p:nvSpPr>
        <p:spPr>
          <a:xfrm>
            <a:off x="5886448" y="4876800"/>
            <a:ext cx="6470041" cy="1200329"/>
          </a:xfrm>
          <a:prstGeom prst="rect">
            <a:avLst/>
          </a:prstGeom>
          <a:noFill/>
        </p:spPr>
        <p:txBody>
          <a:bodyPr wrap="none" rtlCol="0">
            <a:spAutoFit/>
          </a:bodyPr>
          <a:lstStyle/>
          <a:p>
            <a:pPr marL="285750" indent="-285750">
              <a:buFont typeface="Arial" panose="020B0604020202020204" pitchFamily="34" charset="0"/>
              <a:buChar char="•"/>
            </a:pPr>
            <a:r>
              <a:rPr lang="en-US" altLang="zh-CN" b="1" dirty="0"/>
              <a:t>private</a:t>
            </a:r>
            <a:r>
              <a:rPr lang="zh-CN" altLang="en-US" b="1" dirty="0"/>
              <a:t>继承方式</a:t>
            </a:r>
            <a:endParaRPr lang="en-US" altLang="zh-CN" b="1" dirty="0"/>
          </a:p>
          <a:p>
            <a:r>
              <a:rPr lang="en-US" altLang="zh-CN" dirty="0"/>
              <a:t>- </a:t>
            </a:r>
            <a:r>
              <a:rPr lang="zh-CN" altLang="en-US" dirty="0"/>
              <a:t>基类中的所有 </a:t>
            </a:r>
            <a:r>
              <a:rPr lang="en-US" altLang="zh-CN" dirty="0"/>
              <a:t>public </a:t>
            </a:r>
            <a:r>
              <a:rPr lang="zh-CN" altLang="en-US" dirty="0"/>
              <a:t>成员在派生类中均为 </a:t>
            </a:r>
            <a:r>
              <a:rPr lang="en-US" altLang="zh-CN" dirty="0"/>
              <a:t>private </a:t>
            </a:r>
            <a:r>
              <a:rPr lang="zh-CN" altLang="en-US" dirty="0"/>
              <a:t>属性；</a:t>
            </a:r>
          </a:p>
          <a:p>
            <a:r>
              <a:rPr lang="en-US" altLang="zh-CN" dirty="0"/>
              <a:t>- </a:t>
            </a:r>
            <a:r>
              <a:rPr lang="zh-CN" altLang="en-US" dirty="0"/>
              <a:t>基类中的所有 </a:t>
            </a:r>
            <a:r>
              <a:rPr lang="en-US" altLang="zh-CN" dirty="0"/>
              <a:t>protected </a:t>
            </a:r>
            <a:r>
              <a:rPr lang="zh-CN" altLang="en-US" dirty="0"/>
              <a:t>成员在派生类中均为 </a:t>
            </a:r>
            <a:r>
              <a:rPr lang="en-US" altLang="zh-CN" dirty="0"/>
              <a:t>private </a:t>
            </a:r>
            <a:r>
              <a:rPr lang="zh-CN" altLang="en-US" dirty="0"/>
              <a:t>属性；</a:t>
            </a:r>
          </a:p>
          <a:p>
            <a:r>
              <a:rPr lang="en-US" altLang="zh-CN" dirty="0"/>
              <a:t>- </a:t>
            </a:r>
            <a:r>
              <a:rPr lang="zh-CN" altLang="en-US" dirty="0"/>
              <a:t>基类中的所有 </a:t>
            </a:r>
            <a:r>
              <a:rPr lang="en-US" altLang="zh-CN" dirty="0"/>
              <a:t>private </a:t>
            </a:r>
            <a:r>
              <a:rPr lang="zh-CN" altLang="en-US" dirty="0"/>
              <a:t>成员在派生类中不能使用</a:t>
            </a:r>
            <a:endParaRPr lang="en-US" altLang="zh-CN" dirty="0"/>
          </a:p>
        </p:txBody>
      </p:sp>
    </p:spTree>
    <p:extLst>
      <p:ext uri="{BB962C8B-B14F-4D97-AF65-F5344CB8AC3E}">
        <p14:creationId xmlns:p14="http://schemas.microsoft.com/office/powerpoint/2010/main" val="2040690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1BF054A-CEC6-45AB-8412-4F9304CDA535}"/>
              </a:ext>
            </a:extLst>
          </p:cNvPr>
          <p:cNvSpPr/>
          <p:nvPr/>
        </p:nvSpPr>
        <p:spPr>
          <a:xfrm>
            <a:off x="2352671" y="227054"/>
            <a:ext cx="1647825" cy="6858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731E445-C894-4A06-9A0F-50DBAABB5947}"/>
              </a:ext>
            </a:extLst>
          </p:cNvPr>
          <p:cNvSpPr txBox="1"/>
          <p:nvPr/>
        </p:nvSpPr>
        <p:spPr>
          <a:xfrm>
            <a:off x="2729986" y="385288"/>
            <a:ext cx="893193" cy="369332"/>
          </a:xfrm>
          <a:prstGeom prst="rect">
            <a:avLst/>
          </a:prstGeom>
          <a:noFill/>
        </p:spPr>
        <p:txBody>
          <a:bodyPr wrap="none" rtlCol="0">
            <a:spAutoFit/>
          </a:bodyPr>
          <a:lstStyle/>
          <a:p>
            <a:r>
              <a:rPr lang="en-US" altLang="zh-CN" dirty="0"/>
              <a:t>Class A</a:t>
            </a:r>
          </a:p>
        </p:txBody>
      </p:sp>
      <p:sp>
        <p:nvSpPr>
          <p:cNvPr id="6" name="矩形 5">
            <a:extLst>
              <a:ext uri="{FF2B5EF4-FFF2-40B4-BE49-F238E27FC236}">
                <a16:creationId xmlns:a16="http://schemas.microsoft.com/office/drawing/2014/main" id="{33CA3939-3940-4A4E-8561-B0A7F070D1B8}"/>
              </a:ext>
            </a:extLst>
          </p:cNvPr>
          <p:cNvSpPr/>
          <p:nvPr/>
        </p:nvSpPr>
        <p:spPr>
          <a:xfrm>
            <a:off x="2352671" y="1814038"/>
            <a:ext cx="1647825" cy="6858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4E11988-03C5-4914-94DE-A525616984F8}"/>
              </a:ext>
            </a:extLst>
          </p:cNvPr>
          <p:cNvSpPr txBox="1"/>
          <p:nvPr/>
        </p:nvSpPr>
        <p:spPr>
          <a:xfrm>
            <a:off x="2729986" y="1972272"/>
            <a:ext cx="893193" cy="369332"/>
          </a:xfrm>
          <a:prstGeom prst="rect">
            <a:avLst/>
          </a:prstGeom>
          <a:noFill/>
        </p:spPr>
        <p:txBody>
          <a:bodyPr wrap="none" rtlCol="0">
            <a:spAutoFit/>
          </a:bodyPr>
          <a:lstStyle/>
          <a:p>
            <a:r>
              <a:rPr lang="en-US" altLang="zh-CN" dirty="0"/>
              <a:t>Class B</a:t>
            </a:r>
          </a:p>
        </p:txBody>
      </p:sp>
      <p:sp>
        <p:nvSpPr>
          <p:cNvPr id="14" name="文本框 13">
            <a:extLst>
              <a:ext uri="{FF2B5EF4-FFF2-40B4-BE49-F238E27FC236}">
                <a16:creationId xmlns:a16="http://schemas.microsoft.com/office/drawing/2014/main" id="{D1C2D114-3ED1-4ADC-9FAA-C38B2F8A8ED9}"/>
              </a:ext>
            </a:extLst>
          </p:cNvPr>
          <p:cNvSpPr txBox="1"/>
          <p:nvPr/>
        </p:nvSpPr>
        <p:spPr>
          <a:xfrm>
            <a:off x="590550" y="3086400"/>
            <a:ext cx="1569660" cy="1477328"/>
          </a:xfrm>
          <a:prstGeom prst="rect">
            <a:avLst/>
          </a:prstGeom>
          <a:noFill/>
        </p:spPr>
        <p:txBody>
          <a:bodyPr wrap="none" rtlCol="0">
            <a:spAutoFit/>
          </a:bodyPr>
          <a:lstStyle/>
          <a:p>
            <a:r>
              <a:rPr lang="zh-CN" altLang="en-US" dirty="0"/>
              <a:t>类的核心要素</a:t>
            </a:r>
            <a:endParaRPr lang="en-US" altLang="zh-CN" dirty="0"/>
          </a:p>
          <a:p>
            <a:pPr marL="285750" indent="-285750">
              <a:buFont typeface="Arial" panose="020B0604020202020204" pitchFamily="34" charset="0"/>
              <a:buChar char="•"/>
            </a:pPr>
            <a:r>
              <a:rPr lang="zh-CN" altLang="en-US" dirty="0"/>
              <a:t>构造函数</a:t>
            </a:r>
            <a:endParaRPr lang="en-US" altLang="zh-CN" dirty="0"/>
          </a:p>
          <a:p>
            <a:pPr marL="285750" indent="-285750">
              <a:buFont typeface="Arial" panose="020B0604020202020204" pitchFamily="34" charset="0"/>
              <a:buChar char="•"/>
            </a:pPr>
            <a:r>
              <a:rPr lang="zh-CN" altLang="en-US" dirty="0"/>
              <a:t>析构函数</a:t>
            </a:r>
            <a:endParaRPr lang="en-US" altLang="zh-CN" dirty="0"/>
          </a:p>
          <a:p>
            <a:pPr marL="285750" indent="-285750">
              <a:buFont typeface="Arial" panose="020B0604020202020204" pitchFamily="34" charset="0"/>
              <a:buChar char="•"/>
            </a:pPr>
            <a:r>
              <a:rPr lang="zh-CN" altLang="en-US" dirty="0"/>
              <a:t>成员变量</a:t>
            </a:r>
            <a:endParaRPr lang="en-US" altLang="zh-CN" dirty="0"/>
          </a:p>
          <a:p>
            <a:pPr marL="285750" indent="-285750">
              <a:buFont typeface="Arial" panose="020B0604020202020204" pitchFamily="34" charset="0"/>
              <a:buChar char="•"/>
            </a:pPr>
            <a:r>
              <a:rPr lang="zh-CN" altLang="en-US" dirty="0"/>
              <a:t>成员函数</a:t>
            </a:r>
          </a:p>
        </p:txBody>
      </p:sp>
      <p:sp>
        <p:nvSpPr>
          <p:cNvPr id="15" name="文本框 14">
            <a:extLst>
              <a:ext uri="{FF2B5EF4-FFF2-40B4-BE49-F238E27FC236}">
                <a16:creationId xmlns:a16="http://schemas.microsoft.com/office/drawing/2014/main" id="{F0820A16-9193-4381-A652-52D51476A135}"/>
              </a:ext>
            </a:extLst>
          </p:cNvPr>
          <p:cNvSpPr txBox="1"/>
          <p:nvPr/>
        </p:nvSpPr>
        <p:spPr>
          <a:xfrm>
            <a:off x="590550" y="5029199"/>
            <a:ext cx="4916731" cy="1200329"/>
          </a:xfrm>
          <a:prstGeom prst="rect">
            <a:avLst/>
          </a:prstGeom>
          <a:noFill/>
        </p:spPr>
        <p:txBody>
          <a:bodyPr wrap="none" rtlCol="0">
            <a:spAutoFit/>
          </a:bodyPr>
          <a:lstStyle/>
          <a:p>
            <a:r>
              <a:rPr lang="zh-CN" altLang="en-US" dirty="0"/>
              <a:t>构造函数</a:t>
            </a:r>
            <a:endParaRPr lang="en-US" altLang="zh-CN" dirty="0"/>
          </a:p>
          <a:p>
            <a:pPr marL="342900" indent="-342900">
              <a:buAutoNum type="arabicPeriod"/>
            </a:pPr>
            <a:r>
              <a:rPr lang="zh-CN" altLang="en-US" dirty="0"/>
              <a:t>派生类不能继承基类的构造函数</a:t>
            </a:r>
            <a:endParaRPr lang="en-US" altLang="zh-CN" dirty="0"/>
          </a:p>
          <a:p>
            <a:pPr marL="342900" indent="-342900">
              <a:buAutoNum type="arabicPeriod"/>
            </a:pPr>
            <a:r>
              <a:rPr lang="zh-CN" altLang="en-US" dirty="0"/>
              <a:t>但派生类需要完成对基类构造函数的初始化</a:t>
            </a:r>
            <a:endParaRPr lang="en-US" altLang="zh-CN" dirty="0"/>
          </a:p>
          <a:p>
            <a:pPr marL="342900" indent="-342900">
              <a:buAutoNum type="arabicPeriod"/>
            </a:pPr>
            <a:r>
              <a:rPr lang="zh-CN" altLang="en-US" dirty="0"/>
              <a:t>构造函数的执行顺序</a:t>
            </a:r>
          </a:p>
        </p:txBody>
      </p:sp>
      <p:sp>
        <p:nvSpPr>
          <p:cNvPr id="16" name="矩形 15">
            <a:extLst>
              <a:ext uri="{FF2B5EF4-FFF2-40B4-BE49-F238E27FC236}">
                <a16:creationId xmlns:a16="http://schemas.microsoft.com/office/drawing/2014/main" id="{21A789A9-4D46-4E56-82A6-50D679EF3A85}"/>
              </a:ext>
            </a:extLst>
          </p:cNvPr>
          <p:cNvSpPr/>
          <p:nvPr/>
        </p:nvSpPr>
        <p:spPr>
          <a:xfrm>
            <a:off x="4642682" y="5575814"/>
            <a:ext cx="786568" cy="383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044E7E55-475B-4F80-9809-976FA133F949}"/>
              </a:ext>
            </a:extLst>
          </p:cNvPr>
          <p:cNvSpPr/>
          <p:nvPr/>
        </p:nvSpPr>
        <p:spPr>
          <a:xfrm>
            <a:off x="5190034" y="5305243"/>
            <a:ext cx="691644" cy="1915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a:extLst>
              <a:ext uri="{FF2B5EF4-FFF2-40B4-BE49-F238E27FC236}">
                <a16:creationId xmlns:a16="http://schemas.microsoft.com/office/drawing/2014/main" id="{CB7BBDE6-844E-4E3A-B1E9-44FB42740C56}"/>
              </a:ext>
            </a:extLst>
          </p:cNvPr>
          <p:cNvPicPr>
            <a:picLocks noChangeAspect="1"/>
          </p:cNvPicPr>
          <p:nvPr/>
        </p:nvPicPr>
        <p:blipFill>
          <a:blip r:embed="rId2"/>
          <a:stretch>
            <a:fillRect/>
          </a:stretch>
        </p:blipFill>
        <p:spPr>
          <a:xfrm>
            <a:off x="6064835" y="227054"/>
            <a:ext cx="6127165" cy="6429375"/>
          </a:xfrm>
          <a:prstGeom prst="rect">
            <a:avLst/>
          </a:prstGeom>
        </p:spPr>
      </p:pic>
      <p:sp>
        <p:nvSpPr>
          <p:cNvPr id="19" name="矩形 18">
            <a:extLst>
              <a:ext uri="{FF2B5EF4-FFF2-40B4-BE49-F238E27FC236}">
                <a16:creationId xmlns:a16="http://schemas.microsoft.com/office/drawing/2014/main" id="{7ADF9115-2B78-41F5-AC84-6DA5A574AEBF}"/>
              </a:ext>
            </a:extLst>
          </p:cNvPr>
          <p:cNvSpPr/>
          <p:nvPr/>
        </p:nvSpPr>
        <p:spPr>
          <a:xfrm>
            <a:off x="9388134" y="4566164"/>
            <a:ext cx="1051266" cy="3831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2735BD06-CA5A-4197-B511-1CF09CE41530}"/>
              </a:ext>
            </a:extLst>
          </p:cNvPr>
          <p:cNvPicPr>
            <a:picLocks noChangeAspect="1"/>
          </p:cNvPicPr>
          <p:nvPr/>
        </p:nvPicPr>
        <p:blipFill>
          <a:blip r:embed="rId3"/>
          <a:stretch>
            <a:fillRect/>
          </a:stretch>
        </p:blipFill>
        <p:spPr>
          <a:xfrm>
            <a:off x="8268118" y="2738437"/>
            <a:ext cx="3409950" cy="942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1" name="矩形 20">
            <a:extLst>
              <a:ext uri="{FF2B5EF4-FFF2-40B4-BE49-F238E27FC236}">
                <a16:creationId xmlns:a16="http://schemas.microsoft.com/office/drawing/2014/main" id="{DF493A5C-029F-4BE6-A06E-8E6AF46B9EB4}"/>
              </a:ext>
            </a:extLst>
          </p:cNvPr>
          <p:cNvSpPr/>
          <p:nvPr/>
        </p:nvSpPr>
        <p:spPr>
          <a:xfrm>
            <a:off x="8662650" y="2991090"/>
            <a:ext cx="1310443" cy="2284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a:extLst>
              <a:ext uri="{FF2B5EF4-FFF2-40B4-BE49-F238E27FC236}">
                <a16:creationId xmlns:a16="http://schemas.microsoft.com/office/drawing/2014/main" id="{154C5931-2387-426C-8505-CB163F6030DA}"/>
              </a:ext>
            </a:extLst>
          </p:cNvPr>
          <p:cNvCxnSpPr>
            <a:stCxn id="4" idx="2"/>
            <a:endCxn id="6" idx="0"/>
          </p:cNvCxnSpPr>
          <p:nvPr/>
        </p:nvCxnSpPr>
        <p:spPr>
          <a:xfrm>
            <a:off x="3176584" y="912854"/>
            <a:ext cx="0" cy="90118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3293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1BF054A-CEC6-45AB-8412-4F9304CDA535}"/>
              </a:ext>
            </a:extLst>
          </p:cNvPr>
          <p:cNvSpPr/>
          <p:nvPr/>
        </p:nvSpPr>
        <p:spPr>
          <a:xfrm>
            <a:off x="2618273" y="952150"/>
            <a:ext cx="1647825" cy="6858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731E445-C894-4A06-9A0F-50DBAABB5947}"/>
              </a:ext>
            </a:extLst>
          </p:cNvPr>
          <p:cNvSpPr txBox="1"/>
          <p:nvPr/>
        </p:nvSpPr>
        <p:spPr>
          <a:xfrm>
            <a:off x="2995588" y="1110384"/>
            <a:ext cx="893193" cy="369332"/>
          </a:xfrm>
          <a:prstGeom prst="rect">
            <a:avLst/>
          </a:prstGeom>
          <a:noFill/>
        </p:spPr>
        <p:txBody>
          <a:bodyPr wrap="none" rtlCol="0">
            <a:spAutoFit/>
          </a:bodyPr>
          <a:lstStyle/>
          <a:p>
            <a:r>
              <a:rPr lang="en-US" altLang="zh-CN" dirty="0"/>
              <a:t>Class A</a:t>
            </a:r>
          </a:p>
        </p:txBody>
      </p:sp>
      <p:sp>
        <p:nvSpPr>
          <p:cNvPr id="6" name="矩形 5">
            <a:extLst>
              <a:ext uri="{FF2B5EF4-FFF2-40B4-BE49-F238E27FC236}">
                <a16:creationId xmlns:a16="http://schemas.microsoft.com/office/drawing/2014/main" id="{33CA3939-3940-4A4E-8561-B0A7F070D1B8}"/>
              </a:ext>
            </a:extLst>
          </p:cNvPr>
          <p:cNvSpPr/>
          <p:nvPr/>
        </p:nvSpPr>
        <p:spPr>
          <a:xfrm>
            <a:off x="2618273" y="2539134"/>
            <a:ext cx="1647825" cy="6858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4E11988-03C5-4914-94DE-A525616984F8}"/>
              </a:ext>
            </a:extLst>
          </p:cNvPr>
          <p:cNvSpPr txBox="1"/>
          <p:nvPr/>
        </p:nvSpPr>
        <p:spPr>
          <a:xfrm>
            <a:off x="2995588" y="2697368"/>
            <a:ext cx="893193" cy="369332"/>
          </a:xfrm>
          <a:prstGeom prst="rect">
            <a:avLst/>
          </a:prstGeom>
          <a:noFill/>
        </p:spPr>
        <p:txBody>
          <a:bodyPr wrap="none" rtlCol="0">
            <a:spAutoFit/>
          </a:bodyPr>
          <a:lstStyle/>
          <a:p>
            <a:r>
              <a:rPr lang="en-US" altLang="zh-CN" dirty="0"/>
              <a:t>Class B</a:t>
            </a:r>
          </a:p>
        </p:txBody>
      </p:sp>
      <p:sp>
        <p:nvSpPr>
          <p:cNvPr id="15" name="文本框 14">
            <a:extLst>
              <a:ext uri="{FF2B5EF4-FFF2-40B4-BE49-F238E27FC236}">
                <a16:creationId xmlns:a16="http://schemas.microsoft.com/office/drawing/2014/main" id="{F0820A16-9193-4381-A652-52D51476A135}"/>
              </a:ext>
            </a:extLst>
          </p:cNvPr>
          <p:cNvSpPr txBox="1"/>
          <p:nvPr/>
        </p:nvSpPr>
        <p:spPr>
          <a:xfrm>
            <a:off x="1140797" y="5459019"/>
            <a:ext cx="4955203" cy="646331"/>
          </a:xfrm>
          <a:prstGeom prst="rect">
            <a:avLst/>
          </a:prstGeom>
          <a:noFill/>
        </p:spPr>
        <p:txBody>
          <a:bodyPr wrap="none" rtlCol="0">
            <a:spAutoFit/>
          </a:bodyPr>
          <a:lstStyle/>
          <a:p>
            <a:pPr algn="ctr"/>
            <a:r>
              <a:rPr lang="zh-CN" altLang="en-US" dirty="0"/>
              <a:t>构造函数的执行顺序为</a:t>
            </a:r>
            <a:endParaRPr lang="en-US" altLang="zh-CN" dirty="0"/>
          </a:p>
          <a:p>
            <a:r>
              <a:rPr lang="en-US" altLang="zh-CN" b="0" i="0" dirty="0">
                <a:solidFill>
                  <a:srgbClr val="444444"/>
                </a:solidFill>
                <a:effectLst/>
                <a:latin typeface="Helvetica Neue"/>
              </a:rPr>
              <a:t>A</a:t>
            </a:r>
            <a:r>
              <a:rPr lang="zh-CN" altLang="en-US" b="0" i="0" dirty="0">
                <a:solidFill>
                  <a:srgbClr val="444444"/>
                </a:solidFill>
                <a:effectLst/>
                <a:latin typeface="Helvetica Neue"/>
              </a:rPr>
              <a:t>类构造函数 </a:t>
            </a:r>
            <a:r>
              <a:rPr lang="en-US" altLang="zh-CN" b="0" i="0" dirty="0">
                <a:solidFill>
                  <a:srgbClr val="444444"/>
                </a:solidFill>
                <a:effectLst/>
                <a:latin typeface="Helvetica Neue"/>
              </a:rPr>
              <a:t>--&gt; B</a:t>
            </a:r>
            <a:r>
              <a:rPr lang="zh-CN" altLang="en-US" b="0" i="0" dirty="0">
                <a:solidFill>
                  <a:srgbClr val="444444"/>
                </a:solidFill>
                <a:effectLst/>
                <a:latin typeface="Helvetica Neue"/>
              </a:rPr>
              <a:t>类构造函数 </a:t>
            </a:r>
            <a:r>
              <a:rPr lang="en-US" altLang="zh-CN" b="0" i="0" dirty="0">
                <a:solidFill>
                  <a:srgbClr val="444444"/>
                </a:solidFill>
                <a:effectLst/>
                <a:latin typeface="Helvetica Neue"/>
              </a:rPr>
              <a:t>--&gt; C</a:t>
            </a:r>
            <a:r>
              <a:rPr lang="zh-CN" altLang="en-US" b="0" i="0" dirty="0">
                <a:solidFill>
                  <a:srgbClr val="444444"/>
                </a:solidFill>
                <a:effectLst/>
                <a:latin typeface="Helvetica Neue"/>
              </a:rPr>
              <a:t>类构造函数</a:t>
            </a:r>
            <a:endParaRPr lang="zh-CN" altLang="en-US" dirty="0"/>
          </a:p>
        </p:txBody>
      </p:sp>
      <p:cxnSp>
        <p:nvCxnSpPr>
          <p:cNvPr id="23" name="直接箭头连接符 22">
            <a:extLst>
              <a:ext uri="{FF2B5EF4-FFF2-40B4-BE49-F238E27FC236}">
                <a16:creationId xmlns:a16="http://schemas.microsoft.com/office/drawing/2014/main" id="{154C5931-2387-426C-8505-CB163F6030DA}"/>
              </a:ext>
            </a:extLst>
          </p:cNvPr>
          <p:cNvCxnSpPr>
            <a:stCxn id="4" idx="2"/>
            <a:endCxn id="6" idx="0"/>
          </p:cNvCxnSpPr>
          <p:nvPr/>
        </p:nvCxnSpPr>
        <p:spPr>
          <a:xfrm>
            <a:off x="3442186" y="1637950"/>
            <a:ext cx="0" cy="90118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2" name="矩形 21">
            <a:extLst>
              <a:ext uri="{FF2B5EF4-FFF2-40B4-BE49-F238E27FC236}">
                <a16:creationId xmlns:a16="http://schemas.microsoft.com/office/drawing/2014/main" id="{6F6634D8-D7F0-49A2-891C-49ED9493B7FD}"/>
              </a:ext>
            </a:extLst>
          </p:cNvPr>
          <p:cNvSpPr/>
          <p:nvPr/>
        </p:nvSpPr>
        <p:spPr>
          <a:xfrm>
            <a:off x="2618273" y="4126118"/>
            <a:ext cx="1647825" cy="68580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07232042-2A45-4465-9520-4D417011DC5D}"/>
              </a:ext>
            </a:extLst>
          </p:cNvPr>
          <p:cNvSpPr txBox="1"/>
          <p:nvPr/>
        </p:nvSpPr>
        <p:spPr>
          <a:xfrm>
            <a:off x="2995588" y="4284352"/>
            <a:ext cx="950901" cy="369332"/>
          </a:xfrm>
          <a:prstGeom prst="rect">
            <a:avLst/>
          </a:prstGeom>
          <a:noFill/>
        </p:spPr>
        <p:txBody>
          <a:bodyPr wrap="none" rtlCol="0">
            <a:spAutoFit/>
          </a:bodyPr>
          <a:lstStyle/>
          <a:p>
            <a:r>
              <a:rPr lang="en-US" altLang="zh-CN" dirty="0"/>
              <a:t>Class C </a:t>
            </a:r>
          </a:p>
        </p:txBody>
      </p:sp>
      <p:cxnSp>
        <p:nvCxnSpPr>
          <p:cNvPr id="25" name="直接箭头连接符 24">
            <a:extLst>
              <a:ext uri="{FF2B5EF4-FFF2-40B4-BE49-F238E27FC236}">
                <a16:creationId xmlns:a16="http://schemas.microsoft.com/office/drawing/2014/main" id="{091FA718-D34F-42A7-9495-D029B78F3009}"/>
              </a:ext>
            </a:extLst>
          </p:cNvPr>
          <p:cNvCxnSpPr/>
          <p:nvPr/>
        </p:nvCxnSpPr>
        <p:spPr>
          <a:xfrm>
            <a:off x="3442186" y="3224934"/>
            <a:ext cx="0" cy="90118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F3D07E5B-0916-4BCD-A9B6-09D5733CB725}"/>
              </a:ext>
            </a:extLst>
          </p:cNvPr>
          <p:cNvSpPr txBox="1"/>
          <p:nvPr/>
        </p:nvSpPr>
        <p:spPr>
          <a:xfrm>
            <a:off x="6762749" y="1295050"/>
            <a:ext cx="4733925" cy="2308324"/>
          </a:xfrm>
          <a:prstGeom prst="rect">
            <a:avLst/>
          </a:prstGeom>
          <a:noFill/>
        </p:spPr>
        <p:txBody>
          <a:bodyPr wrap="square" rtlCol="0">
            <a:spAutoFit/>
          </a:bodyPr>
          <a:lstStyle/>
          <a:p>
            <a:r>
              <a:rPr lang="zh-CN" altLang="en-US" dirty="0"/>
              <a:t>注意事项：</a:t>
            </a:r>
            <a:endParaRPr lang="en-US" altLang="zh-CN" dirty="0"/>
          </a:p>
          <a:p>
            <a:r>
              <a:rPr lang="en-US" altLang="zh-CN" dirty="0"/>
              <a:t>1. C</a:t>
            </a:r>
            <a:r>
              <a:rPr lang="zh-CN" altLang="en-US" dirty="0"/>
              <a:t>为派生类，</a:t>
            </a:r>
            <a:r>
              <a:rPr lang="en-US" altLang="zh-CN" dirty="0"/>
              <a:t>B</a:t>
            </a:r>
            <a:r>
              <a:rPr lang="zh-CN" altLang="en-US" dirty="0"/>
              <a:t>为</a:t>
            </a:r>
            <a:r>
              <a:rPr lang="en-US" altLang="zh-CN" dirty="0"/>
              <a:t>C</a:t>
            </a:r>
            <a:r>
              <a:rPr lang="zh-CN" altLang="en-US" dirty="0"/>
              <a:t>的直接基类，</a:t>
            </a:r>
            <a:r>
              <a:rPr lang="en-US" altLang="zh-CN" dirty="0"/>
              <a:t>A</a:t>
            </a:r>
            <a:r>
              <a:rPr lang="zh-CN" altLang="en-US" dirty="0"/>
              <a:t>为</a:t>
            </a:r>
            <a:r>
              <a:rPr lang="en-US" altLang="zh-CN" dirty="0"/>
              <a:t>C</a:t>
            </a:r>
            <a:r>
              <a:rPr lang="zh-CN" altLang="en-US" dirty="0"/>
              <a:t>的间接基类。定义</a:t>
            </a:r>
            <a:r>
              <a:rPr lang="en-US" altLang="zh-CN" dirty="0"/>
              <a:t>C</a:t>
            </a:r>
            <a:r>
              <a:rPr lang="zh-CN" altLang="en-US" dirty="0"/>
              <a:t>的构造函数时，需要指明其直接基类的构造函数。</a:t>
            </a:r>
            <a:endParaRPr lang="en-US" altLang="zh-CN" dirty="0"/>
          </a:p>
          <a:p>
            <a:r>
              <a:rPr lang="en-US" altLang="zh-CN" dirty="0"/>
              <a:t>2.  </a:t>
            </a:r>
            <a:r>
              <a:rPr lang="zh-CN" altLang="en-US" dirty="0"/>
              <a:t>定义派生类构造函数时最好指明基类构造函数；如果不指明，就调用基类的默认构造函数（不带参数的构造函数）；如果没有默认构造函数，那么编译失败。</a:t>
            </a:r>
          </a:p>
        </p:txBody>
      </p:sp>
      <p:sp>
        <p:nvSpPr>
          <p:cNvPr id="26" name="文本框 25">
            <a:extLst>
              <a:ext uri="{FF2B5EF4-FFF2-40B4-BE49-F238E27FC236}">
                <a16:creationId xmlns:a16="http://schemas.microsoft.com/office/drawing/2014/main" id="{F2CE1432-7D45-4BA1-BCE7-3DC1B9868C0A}"/>
              </a:ext>
            </a:extLst>
          </p:cNvPr>
          <p:cNvSpPr txBox="1"/>
          <p:nvPr/>
        </p:nvSpPr>
        <p:spPr>
          <a:xfrm>
            <a:off x="6541471" y="5373294"/>
            <a:ext cx="4955203" cy="646331"/>
          </a:xfrm>
          <a:prstGeom prst="rect">
            <a:avLst/>
          </a:prstGeom>
          <a:noFill/>
        </p:spPr>
        <p:txBody>
          <a:bodyPr wrap="none" rtlCol="0">
            <a:spAutoFit/>
          </a:bodyPr>
          <a:lstStyle/>
          <a:p>
            <a:pPr algn="ctr"/>
            <a:r>
              <a:rPr lang="zh-CN" altLang="en-US" dirty="0"/>
              <a:t>析构函数的执行顺序为</a:t>
            </a:r>
            <a:endParaRPr lang="en-US" altLang="zh-CN" dirty="0"/>
          </a:p>
          <a:p>
            <a:r>
              <a:rPr lang="en-US" altLang="zh-CN" b="0" i="0" dirty="0">
                <a:solidFill>
                  <a:srgbClr val="444444"/>
                </a:solidFill>
                <a:effectLst/>
                <a:latin typeface="Helvetica Neue"/>
              </a:rPr>
              <a:t>C</a:t>
            </a:r>
            <a:r>
              <a:rPr lang="zh-CN" altLang="en-US" b="0" i="0" dirty="0">
                <a:solidFill>
                  <a:srgbClr val="444444"/>
                </a:solidFill>
                <a:effectLst/>
                <a:latin typeface="Helvetica Neue"/>
              </a:rPr>
              <a:t>类构造函数 </a:t>
            </a:r>
            <a:r>
              <a:rPr lang="en-US" altLang="zh-CN" b="0" i="0" dirty="0">
                <a:solidFill>
                  <a:srgbClr val="444444"/>
                </a:solidFill>
                <a:effectLst/>
                <a:latin typeface="Helvetica Neue"/>
              </a:rPr>
              <a:t>--&gt; B</a:t>
            </a:r>
            <a:r>
              <a:rPr lang="zh-CN" altLang="en-US" b="0" i="0" dirty="0">
                <a:solidFill>
                  <a:srgbClr val="444444"/>
                </a:solidFill>
                <a:effectLst/>
                <a:latin typeface="Helvetica Neue"/>
              </a:rPr>
              <a:t>类构造函数 </a:t>
            </a:r>
            <a:r>
              <a:rPr lang="en-US" altLang="zh-CN" b="0" i="0" dirty="0">
                <a:solidFill>
                  <a:srgbClr val="444444"/>
                </a:solidFill>
                <a:effectLst/>
                <a:latin typeface="Helvetica Neue"/>
              </a:rPr>
              <a:t>--&gt; A</a:t>
            </a:r>
            <a:r>
              <a:rPr lang="zh-CN" altLang="en-US" b="0" i="0" dirty="0">
                <a:solidFill>
                  <a:srgbClr val="444444"/>
                </a:solidFill>
                <a:effectLst/>
                <a:latin typeface="Helvetica Neue"/>
              </a:rPr>
              <a:t>类构造函数</a:t>
            </a:r>
            <a:endParaRPr lang="zh-CN" altLang="en-US" dirty="0"/>
          </a:p>
        </p:txBody>
      </p:sp>
    </p:spTree>
    <p:extLst>
      <p:ext uri="{BB962C8B-B14F-4D97-AF65-F5344CB8AC3E}">
        <p14:creationId xmlns:p14="http://schemas.microsoft.com/office/powerpoint/2010/main" val="10103888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1812</Words>
  <Application>Microsoft Office PowerPoint</Application>
  <PresentationFormat>宽屏</PresentationFormat>
  <Paragraphs>126</Paragraphs>
  <Slides>18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Helvetica Neue</vt:lpstr>
      <vt:lpstr>等线</vt:lpstr>
      <vt:lpstr>等线 Light</vt:lpstr>
      <vt:lpstr>Arial</vt:lpstr>
      <vt:lpstr>Calibri</vt:lpstr>
      <vt:lpstr>Times New Roman</vt:lpstr>
      <vt:lpstr>Office 主题​​</vt:lpstr>
      <vt:lpstr>高级语言程序设计实验课</vt:lpstr>
      <vt:lpstr>实验作业1</vt:lpstr>
      <vt:lpstr>PowerPoint 演示文稿</vt:lpstr>
      <vt:lpstr>实验作业2</vt:lpstr>
      <vt:lpstr>PowerPoint 演示文稿</vt:lpstr>
      <vt:lpstr>1 实验目的</vt:lpstr>
      <vt:lpstr>2 内容回顾</vt:lpstr>
      <vt:lpstr>PowerPoint 演示文稿</vt:lpstr>
      <vt:lpstr>PowerPoint 演示文稿</vt:lpstr>
      <vt:lpstr>PowerPoint 演示文稿</vt:lpstr>
      <vt:lpstr>PowerPoint 演示文稿</vt:lpstr>
      <vt:lpstr>3 实验内容 （1）</vt:lpstr>
      <vt:lpstr>3 实验内容 （2）</vt:lpstr>
      <vt:lpstr>3 实验内容 （3）</vt:lpstr>
      <vt:lpstr>3 实验内容 （4）</vt:lpstr>
      <vt:lpstr>4 实验作业(1)</vt:lpstr>
      <vt:lpstr>4 实验作业(2)</vt:lpstr>
      <vt:lpstr>作业提交说明</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高级语言程序设计实验课</dc:title>
  <dc:creator>Snow Z</dc:creator>
  <cp:lastModifiedBy>Snow Z</cp:lastModifiedBy>
  <cp:revision>132</cp:revision>
  <dcterms:created xsi:type="dcterms:W3CDTF">2021-03-29T15:08:45Z</dcterms:created>
  <dcterms:modified xsi:type="dcterms:W3CDTF">2021-04-06T07:48:18Z</dcterms:modified>
</cp:coreProperties>
</file>