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9" r:id="rId2"/>
    <p:sldMasterId id="2147483707" r:id="rId3"/>
  </p:sldMasterIdLst>
  <p:notesMasterIdLst>
    <p:notesMasterId r:id="rId52"/>
  </p:notesMasterIdLst>
  <p:sldIdLst>
    <p:sldId id="298" r:id="rId4"/>
    <p:sldId id="300" r:id="rId5"/>
    <p:sldId id="257" r:id="rId6"/>
    <p:sldId id="266" r:id="rId7"/>
    <p:sldId id="267" r:id="rId8"/>
    <p:sldId id="301" r:id="rId9"/>
    <p:sldId id="268" r:id="rId10"/>
    <p:sldId id="302" r:id="rId11"/>
    <p:sldId id="299" r:id="rId12"/>
    <p:sldId id="270" r:id="rId13"/>
    <p:sldId id="271" r:id="rId14"/>
    <p:sldId id="303" r:id="rId15"/>
    <p:sldId id="304" r:id="rId16"/>
    <p:sldId id="305" r:id="rId17"/>
    <p:sldId id="316" r:id="rId18"/>
    <p:sldId id="273" r:id="rId19"/>
    <p:sldId id="274" r:id="rId20"/>
    <p:sldId id="276" r:id="rId21"/>
    <p:sldId id="279" r:id="rId22"/>
    <p:sldId id="278" r:id="rId23"/>
    <p:sldId id="277" r:id="rId24"/>
    <p:sldId id="307" r:id="rId25"/>
    <p:sldId id="280" r:id="rId26"/>
    <p:sldId id="281" r:id="rId27"/>
    <p:sldId id="264" r:id="rId28"/>
    <p:sldId id="308" r:id="rId29"/>
    <p:sldId id="282" r:id="rId30"/>
    <p:sldId id="309" r:id="rId31"/>
    <p:sldId id="310" r:id="rId32"/>
    <p:sldId id="284" r:id="rId33"/>
    <p:sldId id="311" r:id="rId34"/>
    <p:sldId id="312" r:id="rId35"/>
    <p:sldId id="313" r:id="rId36"/>
    <p:sldId id="314" r:id="rId37"/>
    <p:sldId id="283" r:id="rId38"/>
    <p:sldId id="258" r:id="rId39"/>
    <p:sldId id="288" r:id="rId40"/>
    <p:sldId id="259" r:id="rId41"/>
    <p:sldId id="289" r:id="rId42"/>
    <p:sldId id="290" r:id="rId43"/>
    <p:sldId id="291" r:id="rId44"/>
    <p:sldId id="295" r:id="rId45"/>
    <p:sldId id="292" r:id="rId46"/>
    <p:sldId id="294" r:id="rId47"/>
    <p:sldId id="293" r:id="rId48"/>
    <p:sldId id="296" r:id="rId49"/>
    <p:sldId id="265" r:id="rId50"/>
    <p:sldId id="315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9999FF"/>
    <a:srgbClr val="FF0000"/>
    <a:srgbClr val="FFFFFF"/>
    <a:srgbClr val="FF9900"/>
    <a:srgbClr val="000000"/>
    <a:srgbClr val="FFCC00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4" autoAdjust="0"/>
    <p:restoredTop sz="94660"/>
  </p:normalViewPr>
  <p:slideViewPr>
    <p:cSldViewPr>
      <p:cViewPr varScale="1">
        <p:scale>
          <a:sx n="91" d="100"/>
          <a:sy n="91" d="100"/>
        </p:scale>
        <p:origin x="2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6.emf"/><Relationship Id="rId4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16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16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1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emf"/><Relationship Id="rId1" Type="http://schemas.openxmlformats.org/officeDocument/2006/relationships/image" Target="../media/image16.emf"/><Relationship Id="rId4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16.emf"/><Relationship Id="rId4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2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508CC3C-DD50-4D94-B433-E438761A0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331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30D86-4CF8-4388-B992-BEA4FBAE3B9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841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F31D-5ADF-4105-8371-351310838D7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490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F31D-5ADF-4105-8371-351310838D7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171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941AA-9D30-46BB-BABC-BECAEF43F5A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675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76D58-9252-4F34-A7C0-93CBD9724D6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848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E0EEF-D30C-43AA-B8F3-64FB69EBBC1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035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AF34-EB89-4C3B-A266-0AA99E7CD83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384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0D049-03AC-4957-8206-FDD666E270A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43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138AA-E2D5-46FA-872E-A6DABA76261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15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A3EFD-6479-4E97-9A1C-27A247498F8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298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4D61-7890-4D5D-B11A-C0B4D5D30F6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014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30D86-4CF8-4388-B992-BEA4FBAE3B9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3412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4EC92-96B3-4DD2-966C-63CCD869698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275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29BEF-8E72-48BE-B694-EA315FF162C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180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FBC8C-9154-4DF0-A203-0E15CD6E6CB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51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97F79-6E6C-4B5D-A06D-6BFE666D20E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7841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A9504-AE76-4DDF-9C78-CAA27DDFE42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9359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E32C-8518-44AF-AB4A-873674F7993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326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4B28A-B69D-4C5B-842B-A4674FB83D5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3226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07AAB-3448-4A1E-BBC3-244A33519F0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4940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FCDFA-CEAA-4B24-9FB9-2B92CE2CA8B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990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E0693-FCA2-4AC8-886C-0B292E1362E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592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BE1EC-8334-427C-80B6-0BE9EB45875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717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7909-DD10-435C-B16C-CACFA67EE77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3725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EF329-D002-4137-8DF9-B2854226EE0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508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E23C1-1390-4FB7-9E4F-FC43F5948BB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1660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A78B-36A2-4129-9AA9-72BB6AD8CA3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491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7022B-43F9-41B0-81D0-B7EE562F39B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9210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31575-71F8-418F-83F3-B086C95313D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23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756BD-A8E2-4312-BCD6-4784CFEE0E0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448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3F904-E97E-465B-A99C-0512F38194F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13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3F904-E97E-465B-A99C-0512F38194F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50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3F904-E97E-465B-A99C-0512F38194F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082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05EE2-859C-4F4D-A8DF-3E87A3DE50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139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F31D-5ADF-4105-8371-351310838D7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299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0C09-2E97-45AE-96DB-279190CFF1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0756974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3F210-9402-4E12-9B39-F927C5C63FF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503644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084CE-7AF9-4887-8980-C3CBFE7ED4C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837255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88D7B-0DA5-41F8-873E-28F407E6BA0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055589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30137-F8E1-4D0C-8F45-35D50469526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6840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0A686-06E7-4B1A-AACB-A2C42A1FBF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6212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DC0B8-B3C1-414B-84D4-AEAB8A5FABE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983723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B28AC-3ABE-43AC-AF47-A02426DAA02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204695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1A2BF-39F5-4390-8809-455195160F79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70650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357CA-E086-4588-A275-9A01905D9B9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8369194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3FB31-DDFC-4AFE-B40B-52F91A29D31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6357489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317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02DE0678-F739-4320-9EB0-3FBD22FA090E}" type="slidenum">
              <a:rPr lang="es-ES" altLang="zh-CN"/>
              <a:pPr/>
              <a:t>‹#›</a:t>
            </a:fld>
            <a:endParaRPr lang="es-ES" altLang="zh-CN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2533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3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5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9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8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0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5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6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8.jpeg"/><Relationship Id="rId9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jpeg"/><Relationship Id="rId9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8.jpeg"/><Relationship Id="rId9" Type="http://schemas.openxmlformats.org/officeDocument/2006/relationships/oleObject" Target="../embeddings/oleObject7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5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Chapter 3 Logic Gates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924800" y="385005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8595" y="385005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668946" y="1859200"/>
            <a:ext cx="5190028" cy="2677656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The OR gate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（或门）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produces a HIGH output if any input is HIGH; if all inputs are LOW</a:t>
            </a:r>
            <a:r>
              <a:rPr lang="en-US" altLang="zh-CN" sz="2800" b="1" dirty="0">
                <a:ea typeface="宋体" charset="-122"/>
              </a:rPr>
              <a:t>, the output is LOW.  For a 2-input gate, the truth table is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133230" y="468546"/>
            <a:ext cx="3533340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OR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（或门）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68946" y="4714087"/>
            <a:ext cx="10761054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OR operation is shown with a plus sign (+) between the variables. Thus, the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OR operation is written as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+ B</a:t>
            </a:r>
            <a:r>
              <a:rPr lang="en-US" altLang="zh-CN" sz="2800" b="1" i="1" dirty="0">
                <a:ea typeface="宋体" charset="-122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CFC989-AF0B-4376-896D-7D90D9A9439F}"/>
              </a:ext>
            </a:extLst>
          </p:cNvPr>
          <p:cNvGrpSpPr/>
          <p:nvPr/>
        </p:nvGrpSpPr>
        <p:grpSpPr>
          <a:xfrm>
            <a:off x="6214570" y="2019126"/>
            <a:ext cx="2362200" cy="2266781"/>
            <a:chOff x="3657600" y="3048000"/>
            <a:chExt cx="2362200" cy="2266781"/>
          </a:xfrm>
        </p:grpSpPr>
        <p:graphicFrame>
          <p:nvGraphicFramePr>
            <p:cNvPr id="11674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294929"/>
                </p:ext>
              </p:extLst>
            </p:nvPr>
          </p:nvGraphicFramePr>
          <p:xfrm>
            <a:off x="3657600" y="3048000"/>
            <a:ext cx="2201374" cy="2253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90" name="CorelDRAW" r:id="rId4" imgW="1154390" imgH="1181161" progId="CorelDRAW.Graphic.13">
                    <p:embed/>
                  </p:oleObj>
                </mc:Choice>
                <mc:Fallback>
                  <p:oleObj name="CorelDRAW" r:id="rId4" imgW="1154390" imgH="1181161" progId="CorelDRAW.Graphic.1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3048000"/>
                          <a:ext cx="2201374" cy="2253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3886201" y="3745121"/>
              <a:ext cx="83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dirty="0">
                  <a:ea typeface="宋体" charset="-122"/>
                </a:rPr>
                <a:t>0    0</a:t>
              </a:r>
            </a:p>
            <a:p>
              <a:pPr marL="342900" indent="-342900"/>
              <a:r>
                <a:rPr lang="en-US" altLang="zh-CN" dirty="0">
                  <a:ea typeface="宋体" charset="-122"/>
                </a:rPr>
                <a:t>0    1</a:t>
              </a:r>
            </a:p>
            <a:p>
              <a:pPr marL="342900" indent="-342900"/>
              <a:r>
                <a:rPr lang="en-US" altLang="zh-CN" dirty="0">
                  <a:ea typeface="宋体" charset="-122"/>
                </a:rPr>
                <a:t>1    0</a:t>
              </a:r>
            </a:p>
            <a:p>
              <a:pPr marL="342900" indent="-342900"/>
              <a:r>
                <a:rPr lang="en-US" altLang="zh-CN" dirty="0">
                  <a:ea typeface="宋体" charset="-122"/>
                </a:rPr>
                <a:t>1    1</a:t>
              </a: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5181600" y="3745121"/>
              <a:ext cx="83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 </a:t>
              </a:r>
            </a:p>
            <a:p>
              <a:pPr marL="342900" indent="-342900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</a:p>
            <a:p>
              <a:pPr marL="342900" indent="-342900"/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753100" y="521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5753100" y="840162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7124700" y="521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81103"/>
              </p:ext>
            </p:extLst>
          </p:nvPr>
        </p:nvGraphicFramePr>
        <p:xfrm>
          <a:off x="6029325" y="635374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1"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635374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8191500" y="521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8191500" y="8258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9563100" y="521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03768"/>
              </p:ext>
            </p:extLst>
          </p:nvPr>
        </p:nvGraphicFramePr>
        <p:xfrm>
          <a:off x="8496300" y="597274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92"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597274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677882" y="2074226"/>
            <a:ext cx="3114675" cy="161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981825" y="459244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459244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736599" y="533401"/>
            <a:ext cx="209704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OR Gate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7244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724400" y="852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60960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65647"/>
              </p:ext>
            </p:extLst>
          </p:nvPr>
        </p:nvGraphicFramePr>
        <p:xfrm>
          <a:off x="5000625" y="6477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2" name="CorelDRAW" r:id="rId4" imgW="710344" imgH="242540" progId="CorelDRAW.Graphic.13">
                  <p:embed/>
                </p:oleObj>
              </mc:Choice>
              <mc:Fallback>
                <p:oleObj name="CorelDRAW" r:id="rId4" imgW="710344" imgH="242540" progId="CorelDRAW.Graphic.1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6477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71628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162800" y="838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5344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440861"/>
              </p:ext>
            </p:extLst>
          </p:nvPr>
        </p:nvGraphicFramePr>
        <p:xfrm>
          <a:off x="7467600" y="6096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3" name="CorelDRAW" r:id="rId6" imgW="703286" imgH="280904" progId="CorelDRAW.Graphic.13">
                  <p:embed/>
                </p:oleObj>
              </mc:Choice>
              <mc:Fallback>
                <p:oleObj name="CorelDRAW" r:id="rId6" imgW="703286" imgH="280904" progId="CorelDRAW.Graphic.1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1552914"/>
            <a:ext cx="7107011" cy="494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116763" y="53340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19877" y="53340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356202" y="3180667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5199289" y="3180667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7061426" y="3180667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263083" y="2096890"/>
            <a:ext cx="94488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Draw the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timing diagram(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时序图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) </a:t>
            </a:r>
            <a:r>
              <a:rPr lang="en-US" altLang="zh-CN" sz="2800" b="1" dirty="0">
                <a:ea typeface="宋体" charset="-122"/>
              </a:rPr>
              <a:t>: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822801" y="305525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822801" y="419825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972386" y="630903"/>
            <a:ext cx="209704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OR Gate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822801" y="358865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18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92390"/>
              </p:ext>
            </p:extLst>
          </p:nvPr>
        </p:nvGraphicFramePr>
        <p:xfrm>
          <a:off x="3203802" y="3131455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0"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02" y="3131455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972277" y="709157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972277" y="1028244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6343877" y="709157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20567"/>
              </p:ext>
            </p:extLst>
          </p:nvPr>
        </p:nvGraphicFramePr>
        <p:xfrm>
          <a:off x="5248502" y="823456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1"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502" y="823456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7410677" y="709157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410677" y="1013957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782277" y="709157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967"/>
              </p:ext>
            </p:extLst>
          </p:nvPr>
        </p:nvGraphicFramePr>
        <p:xfrm>
          <a:off x="7715477" y="785356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2"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477" y="785356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05042"/>
              </p:ext>
            </p:extLst>
          </p:nvPr>
        </p:nvGraphicFramePr>
        <p:xfrm>
          <a:off x="3203802" y="4198255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3" name="CorelDRAW" r:id="rId10" imgW="4884500" imgH="294234" progId="CorelDRAW.Graphic.13">
                  <p:embed/>
                </p:oleObj>
              </mc:Choice>
              <mc:Fallback>
                <p:oleObj name="CorelDRAW" r:id="rId10" imgW="4884500" imgH="29423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02" y="4198255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/>
      <p:bldP spid="118787" grpId="0" animBg="1"/>
      <p:bldP spid="1187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315200" y="49396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29200" y="49396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219200" y="1981201"/>
            <a:ext cx="9753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OR operation can be used in computer programming to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set certain bits of a binary number to 1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（将特定位置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）</a:t>
            </a:r>
            <a:r>
              <a:rPr lang="en-US" altLang="zh-CN" sz="2800" b="1" dirty="0">
                <a:ea typeface="宋体" charset="-122"/>
              </a:rPr>
              <a:t>. 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2016657" y="547699"/>
            <a:ext cx="209704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OR Gate</a:t>
            </a:r>
          </a:p>
        </p:txBody>
      </p:sp>
      <p:sp>
        <p:nvSpPr>
          <p:cNvPr id="118804" name="WordArt 20"/>
          <p:cNvSpPr>
            <a:spLocks noChangeArrowheads="1" noChangeShapeType="1" noTextEdit="1"/>
          </p:cNvSpPr>
          <p:nvPr/>
        </p:nvSpPr>
        <p:spPr bwMode="auto">
          <a:xfrm>
            <a:off x="1295400" y="3352802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5181600" y="6443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181600" y="963405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6553200" y="6443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63754"/>
              </p:ext>
            </p:extLst>
          </p:nvPr>
        </p:nvGraphicFramePr>
        <p:xfrm>
          <a:off x="5457825" y="758617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2" name="CorelDRAW" r:id="rId4" imgW="710344" imgH="242540" progId="CorelDRAW.Graphic.13">
                  <p:embed/>
                </p:oleObj>
              </mc:Choice>
              <mc:Fallback>
                <p:oleObj name="CorelDRAW" r:id="rId4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758617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7620000" y="6443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620000" y="9491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534400" y="838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01824"/>
              </p:ext>
            </p:extLst>
          </p:nvPr>
        </p:nvGraphicFramePr>
        <p:xfrm>
          <a:off x="7924800" y="720517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3" name="CorelDRAW" r:id="rId6" imgW="703286" imgH="280904" progId="CorelDRAW.Graphic.13">
                  <p:embed/>
                </p:oleObj>
              </mc:Choice>
              <mc:Fallback>
                <p:oleObj name="CorelDRAW" r:id="rId6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720517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2667000" y="3048000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</p:txBody>
      </p:sp>
      <p:sp>
        <p:nvSpPr>
          <p:cNvPr id="118817" name="WordArt 33"/>
          <p:cNvSpPr>
            <a:spLocks noChangeArrowheads="1" noChangeShapeType="1" noTextEdit="1"/>
          </p:cNvSpPr>
          <p:nvPr/>
        </p:nvSpPr>
        <p:spPr bwMode="auto">
          <a:xfrm>
            <a:off x="1295400" y="5444076"/>
            <a:ext cx="1219200" cy="449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2667000" y="5407097"/>
            <a:ext cx="830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The resulting letter will be lower case.</a:t>
            </a:r>
          </a:p>
        </p:txBody>
      </p:sp>
    </p:spTree>
    <p:extLst>
      <p:ext uri="{BB962C8B-B14F-4D97-AF65-F5344CB8AC3E}">
        <p14:creationId xmlns:p14="http://schemas.microsoft.com/office/powerpoint/2010/main" val="9976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 animBg="1"/>
      <p:bldP spid="118804" grpId="0" animBg="1"/>
      <p:bldP spid="118816" grpId="0"/>
      <p:bldP spid="118817" grpId="0" animBg="1"/>
      <p:bldP spid="1188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 bwMode="auto">
          <a:xfrm>
            <a:off x="1676400" y="228600"/>
            <a:ext cx="8305800" cy="1325941"/>
          </a:xfrm>
          <a:prstGeom prst="cloud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>
                <a:latin typeface="Arial" charset="0"/>
                <a:ea typeface="黑体" pitchFamily="2" charset="-122"/>
              </a:rPr>
              <a:t>How about a 3-input OR gate?</a:t>
            </a:r>
            <a:endParaRPr lang="zh-CN" altLang="en-US" sz="2800" b="1" dirty="0">
              <a:latin typeface="Arial" charset="0"/>
              <a:ea typeface="黑体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5486400" y="2057400"/>
            <a:ext cx="48768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Try to list the truth table of a 3-input OR gate.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486400" y="3323272"/>
            <a:ext cx="4876800" cy="2677656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思考：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假设只有三输入或门，怎么实现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X=A+B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假设只有两输入或门，怎么实现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X=A+B+C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95238"/>
              </p:ext>
            </p:extLst>
          </p:nvPr>
        </p:nvGraphicFramePr>
        <p:xfrm>
          <a:off x="2057401" y="2133601"/>
          <a:ext cx="2878137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3" name="Visio" r:id="rId3" imgW="3027045" imgH="3481626" progId="Visio.Drawing.11">
                  <p:embed/>
                </p:oleObj>
              </mc:Choice>
              <mc:Fallback>
                <p:oleObj name="Visio" r:id="rId3" imgW="3027045" imgH="3481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133601"/>
                        <a:ext cx="2878137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4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64EDF47-CE21-4BA2-9088-0C624EFE143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71600" y="1905000"/>
            <a:ext cx="9753600" cy="3200400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 anchor="ctr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charset="-122"/>
              </a:rPr>
              <a:t>Try to draw the logic circuits and list the truth table, and draw the timing diagram.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charset="-122"/>
              </a:rPr>
              <a:t>1. </a:t>
            </a:r>
            <a:r>
              <a:rPr lang="en-US" altLang="zh-CN" sz="2800" dirty="0" err="1">
                <a:ea typeface="宋体" charset="-122"/>
              </a:rPr>
              <a:t>AB+ABC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charset="-122"/>
              </a:rPr>
              <a:t>2. </a:t>
            </a:r>
            <a:r>
              <a:rPr lang="en-US" altLang="zh-CN" sz="2800" dirty="0" err="1">
                <a:ea typeface="宋体" charset="-122"/>
              </a:rPr>
              <a:t>AB+AC</a:t>
            </a:r>
            <a:r>
              <a:rPr lang="en-US" altLang="zh-CN" sz="2800" dirty="0">
                <a:ea typeface="宋体" charset="-122"/>
              </a:rPr>
              <a:t>.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80481A-F1E9-461F-B0D7-A9C0B51338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CE1CE1-88E2-4D4C-B499-35514D541A3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8" name="Line 47">
            <a:extLst>
              <a:ext uri="{FF2B5EF4-FFF2-40B4-BE49-F238E27FC236}">
                <a16:creationId xmlns:a16="http://schemas.microsoft.com/office/drawing/2014/main" id="{33E3FD7C-E6FE-476A-89B5-4173CF30B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541" y="4572000"/>
            <a:ext cx="283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7">
            <a:extLst>
              <a:ext uri="{FF2B5EF4-FFF2-40B4-BE49-F238E27FC236}">
                <a16:creationId xmlns:a16="http://schemas.microsoft.com/office/drawing/2014/main" id="{0593314E-A3BC-4CB1-9C3B-D97CB3A00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72000"/>
            <a:ext cx="283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A5961ED3-40DB-44B5-96C3-95200C51C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657600"/>
            <a:ext cx="283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47">
            <a:extLst>
              <a:ext uri="{FF2B5EF4-FFF2-40B4-BE49-F238E27FC236}">
                <a16:creationId xmlns:a16="http://schemas.microsoft.com/office/drawing/2014/main" id="{FB5BE3BA-E5FC-4800-B039-03D121F6C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170" y="3657600"/>
            <a:ext cx="283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47">
            <a:extLst>
              <a:ext uri="{FF2B5EF4-FFF2-40B4-BE49-F238E27FC236}">
                <a16:creationId xmlns:a16="http://schemas.microsoft.com/office/drawing/2014/main" id="{5C59065F-E6C1-467D-BA8D-DE445A41A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57600"/>
            <a:ext cx="283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08ECE7-0CB5-40AC-85F2-7A115DA5B99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2E3412D-B7B1-4ABD-83EF-5C1EF73771C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D8480B44-8703-49F9-95D0-4537863BA71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A3BECD87-A811-47A9-802D-D23961D8C40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EFF33855-CD51-43F5-B530-D57FF9E3281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54725B8-9F4E-4766-A2AC-1F61FF80529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19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686800" y="35119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31236" y="350057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919655" y="2057400"/>
            <a:ext cx="662414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NAND gate 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（与非门）</a:t>
            </a:r>
            <a:r>
              <a:rPr lang="en-US" altLang="zh-CN" sz="2800" b="1" dirty="0">
                <a:ea typeface="宋体" charset="-122"/>
              </a:rPr>
              <a:t>produces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a LOW output when all inputs are HIGH; otherwise, the output is HIGH</a:t>
            </a:r>
            <a:r>
              <a:rPr lang="en-US" altLang="zh-CN" sz="2800" b="1" dirty="0">
                <a:ea typeface="宋体" charset="-122"/>
              </a:rPr>
              <a:t>.  For a 2-input gate, the truth table is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507312" y="488719"/>
            <a:ext cx="443262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NAND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（与非门）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72817"/>
              </p:ext>
            </p:extLst>
          </p:nvPr>
        </p:nvGraphicFramePr>
        <p:xfrm>
          <a:off x="8001000" y="1840578"/>
          <a:ext cx="2279450" cy="233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8"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840578"/>
                        <a:ext cx="2279450" cy="233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8307133" y="2604385"/>
            <a:ext cx="83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dirty="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dirty="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dirty="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dirty="0">
                <a:ea typeface="宋体" charset="-122"/>
              </a:rPr>
              <a:t>1    1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9450133" y="2604385"/>
            <a:ext cx="83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1 </a:t>
            </a:r>
          </a:p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6553200" y="4429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6553200" y="8239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8077200" y="504826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8740228" y="4365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8740228" y="8175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10165256" y="48566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ea typeface="宋体" charset="-122"/>
              </a:rPr>
              <a:t>X</a:t>
            </a:r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39071"/>
              </p:ext>
            </p:extLst>
          </p:nvPr>
        </p:nvGraphicFramePr>
        <p:xfrm>
          <a:off x="6819900" y="581026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9" name="CorelDRAW" r:id="rId6" imgW="679223" imgH="238963" progId="CorelDRAW.Graphic.13">
                  <p:embed/>
                </p:oleObj>
              </mc:Choice>
              <mc:Fallback>
                <p:oleObj name="CorelDRAW" r:id="rId6" imgW="679223" imgH="238963" progId="CorelDRAW.Graphic.1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581026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35514"/>
              </p:ext>
            </p:extLst>
          </p:nvPr>
        </p:nvGraphicFramePr>
        <p:xfrm>
          <a:off x="9006928" y="512763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0" name="CorelDRAW" r:id="rId8" imgW="674410" imgH="315366" progId="CorelDRAW.Graphic.13">
                  <p:embed/>
                </p:oleObj>
              </mc:Choice>
              <mc:Fallback>
                <p:oleObj name="CorelDRAW" r:id="rId8" imgW="674410" imgH="315366" progId="CorelDRAW.Graphic.1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928" y="512763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3322CEC2-0402-4A78-B029-A22CB14B4665}"/>
              </a:ext>
            </a:extLst>
          </p:cNvPr>
          <p:cNvGrpSpPr/>
          <p:nvPr/>
        </p:nvGrpSpPr>
        <p:grpSpPr>
          <a:xfrm>
            <a:off x="919655" y="4450585"/>
            <a:ext cx="10134600" cy="1384995"/>
            <a:chOff x="914400" y="4902224"/>
            <a:chExt cx="10134600" cy="1384995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914400" y="4902224"/>
              <a:ext cx="10134600" cy="138499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ea typeface="宋体" charset="-122"/>
                </a:rPr>
                <a:t>The NAND operation is shown with a dot between the variables and an </a:t>
              </a:r>
              <a:r>
                <a:rPr lang="en-US" altLang="zh-CN" sz="2800" b="1" dirty="0" err="1">
                  <a:ea typeface="宋体" charset="-122"/>
                </a:rPr>
                <a:t>overbar</a:t>
              </a:r>
              <a:r>
                <a:rPr lang="en-US" altLang="zh-CN" sz="2800" b="1" dirty="0">
                  <a:ea typeface="宋体" charset="-122"/>
                </a:rPr>
                <a:t> covering them. Thus, the 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charset="-122"/>
                </a:rPr>
                <a:t>NAND operation is written 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A </a:t>
              </a:r>
              <a:r>
                <a:rPr lang="en-US" altLang="zh-CN" sz="2800" b="1" i="1" baseline="30000" dirty="0">
                  <a:solidFill>
                    <a:srgbClr val="FF0000"/>
                  </a:solidFill>
                  <a:ea typeface="宋体" charset="-122"/>
                </a:rPr>
                <a:t>.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B </a:t>
              </a:r>
              <a:r>
                <a:rPr lang="en-US" altLang="zh-CN" sz="2800" b="1" dirty="0">
                  <a:ea typeface="宋体" charset="-122"/>
                </a:rPr>
                <a:t>(Alternatively,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 = AB</a:t>
              </a:r>
              <a:r>
                <a:rPr lang="en-US" altLang="zh-CN" sz="2800" b="1" i="1" dirty="0">
                  <a:ea typeface="宋体" charset="-122"/>
                </a:rPr>
                <a:t>.)</a:t>
              </a:r>
            </a:p>
          </p:txBody>
        </p:sp>
        <p:cxnSp>
          <p:nvCxnSpPr>
            <p:cNvPr id="3" name="直接连接符 2"/>
            <p:cNvCxnSpPr>
              <a:cxnSpLocks/>
            </p:cNvCxnSpPr>
            <p:nvPr/>
          </p:nvCxnSpPr>
          <p:spPr bwMode="auto">
            <a:xfrm>
              <a:off x="5482736" y="5867400"/>
              <a:ext cx="6132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9045028" y="5846004"/>
              <a:ext cx="457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496176" y="47166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57776" y="47166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505200" y="2411413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500688" y="2411413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496176" y="2411413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904876" y="1600023"/>
            <a:ext cx="10439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Example waveforms: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904876" y="3962224"/>
            <a:ext cx="104394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NAND gate is particularly useful because it is a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“universal” gate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（通用门）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–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all other basic gates can be constructed from NAND gates</a:t>
            </a:r>
            <a:r>
              <a:rPr lang="en-US" altLang="zh-CN" sz="2800" b="1" dirty="0">
                <a:ea typeface="宋体" charset="-122"/>
              </a:rPr>
              <a:t>.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1778454" y="637381"/>
            <a:ext cx="2637260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NAND Gate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5908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9"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8" name="WordArt 20"/>
          <p:cNvSpPr>
            <a:spLocks noChangeArrowheads="1" noChangeShapeType="1" noTextEdit="1"/>
          </p:cNvSpPr>
          <p:nvPr/>
        </p:nvSpPr>
        <p:spPr bwMode="auto">
          <a:xfrm>
            <a:off x="990600" y="5677132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2438400" y="5503275"/>
            <a:ext cx="89058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How would you connect a 2-input NAND gate to form a basic inverter?</a:t>
            </a:r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133976" y="516880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5133976" y="897880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6657976" y="57879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7648576" y="510530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7648576" y="891530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9058276" y="601018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249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79555"/>
              </p:ext>
            </p:extLst>
          </p:nvPr>
        </p:nvGraphicFramePr>
        <p:xfrm>
          <a:off x="5400676" y="654993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0" name="CorelDRAW" r:id="rId6" imgW="679223" imgH="238963" progId="CorelDRAW.Graphic.13">
                  <p:embed/>
                </p:oleObj>
              </mc:Choice>
              <mc:Fallback>
                <p:oleObj name="CorelDRAW" r:id="rId6" imgW="679223" imgH="238963" progId="CorelDRAW.Graphic.1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6" y="654993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8140"/>
              </p:ext>
            </p:extLst>
          </p:nvPr>
        </p:nvGraphicFramePr>
        <p:xfrm>
          <a:off x="7915276" y="586730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1" name="CorelDRAW" r:id="rId8" imgW="674410" imgH="315366" progId="CorelDRAW.Graphic.13">
                  <p:embed/>
                </p:oleObj>
              </mc:Choice>
              <mc:Fallback>
                <p:oleObj name="CorelDRAW" r:id="rId8" imgW="674410" imgH="315366" progId="CorelDRAW.Graphic.1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76" y="586730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/>
          <p:cNvGraphicFramePr>
            <a:graphicFrameLocks noChangeAspect="1"/>
          </p:cNvGraphicFramePr>
          <p:nvPr/>
        </p:nvGraphicFramePr>
        <p:xfrm>
          <a:off x="3000376" y="3427413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2" name="CorelDRAW" r:id="rId10" imgW="3079122" imgH="201900" progId="CorelDRAW.Graphic.13">
                  <p:embed/>
                </p:oleObj>
              </mc:Choice>
              <mc:Fallback>
                <p:oleObj name="CorelDRAW" r:id="rId10" imgW="3079122" imgH="201900" progId="CorelDRAW.Graphic.1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427413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654448"/>
              </p:ext>
            </p:extLst>
          </p:nvPr>
        </p:nvGraphicFramePr>
        <p:xfrm>
          <a:off x="8013810" y="6099678"/>
          <a:ext cx="198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3" name="CorelDRAW" r:id="rId12" imgW="873332" imgH="238963" progId="CorelDRAW.Graphic.13">
                  <p:embed/>
                </p:oleObj>
              </mc:Choice>
              <mc:Fallback>
                <p:oleObj name="CorelDRAW" r:id="rId12" imgW="873332" imgH="238963" progId="CorelDRAW.Graphic.1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810" y="6099678"/>
                        <a:ext cx="198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1" grpId="0" animBg="1"/>
      <p:bldP spid="124932" grpId="0" animBg="1"/>
      <p:bldP spid="124938" grpId="0" animBg="1"/>
      <p:bldP spid="124948" grpId="0" animBg="1"/>
      <p:bldP spid="1249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430986" y="364152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19800" y="364152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990600" y="1730482"/>
            <a:ext cx="6096000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NOR gate 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（或非门）</a:t>
            </a:r>
            <a:r>
              <a:rPr lang="en-US" altLang="zh-CN" sz="2800" b="1" dirty="0">
                <a:ea typeface="宋体" charset="-122"/>
              </a:rPr>
              <a:t>produces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a LOW output if any input is HIGH; if all inputs are HIGH, the output is LOW</a:t>
            </a:r>
            <a:r>
              <a:rPr lang="en-US" altLang="zh-CN" sz="2800" b="1" dirty="0">
                <a:ea typeface="宋体" charset="-122"/>
              </a:rPr>
              <a:t>.  For a 2-input gate, the truth table is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404445" y="465634"/>
            <a:ext cx="415209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NOR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（或非门）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AE1E27-F0AB-42C3-9239-2A5FAFEE7A23}"/>
              </a:ext>
            </a:extLst>
          </p:cNvPr>
          <p:cNvGrpSpPr/>
          <p:nvPr/>
        </p:nvGrpSpPr>
        <p:grpSpPr>
          <a:xfrm>
            <a:off x="7936624" y="1730482"/>
            <a:ext cx="2655176" cy="2612918"/>
            <a:chOff x="4800601" y="2971800"/>
            <a:chExt cx="2209799" cy="2255461"/>
          </a:xfrm>
        </p:grpSpPr>
        <p:graphicFrame>
          <p:nvGraphicFramePr>
            <p:cNvPr id="129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554228"/>
                </p:ext>
              </p:extLst>
            </p:nvPr>
          </p:nvGraphicFramePr>
          <p:xfrm>
            <a:off x="4800601" y="2971800"/>
            <a:ext cx="2009775" cy="205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73" name="CorelDRAW" r:id="rId4" imgW="1154390" imgH="1181161" progId="CorelDRAW.Graphic.13">
                    <p:embed/>
                  </p:oleObj>
                </mc:Choice>
                <mc:Fallback>
                  <p:oleObj name="CorelDRAW" r:id="rId4" imgW="1154390" imgH="1181161" progId="CorelDRAW.Graphic.1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1" y="2971800"/>
                          <a:ext cx="2009775" cy="205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2" name="Text Box 8"/>
            <p:cNvSpPr txBox="1">
              <a:spLocks noChangeArrowheads="1"/>
            </p:cNvSpPr>
            <p:nvPr/>
          </p:nvSpPr>
          <p:spPr bwMode="auto">
            <a:xfrm>
              <a:off x="5029200" y="3657601"/>
              <a:ext cx="83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>
                  <a:ea typeface="宋体" charset="-122"/>
                </a:rPr>
                <a:t>0    0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0    1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1    0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1    1</a:t>
              </a: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6172200" y="3657601"/>
              <a:ext cx="838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 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</a:t>
              </a:r>
            </a:p>
          </p:txBody>
        </p:sp>
      </p:grp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210300" y="46563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6210300" y="784721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7581900" y="46563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8648700" y="46563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8648700" y="77043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10020300" y="46563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290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24146"/>
              </p:ext>
            </p:extLst>
          </p:nvPr>
        </p:nvGraphicFramePr>
        <p:xfrm>
          <a:off x="6505575" y="598984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4" name="CorelDRAW" r:id="rId6" imgW="692056" imgH="242540" progId="CorelDRAW.Graphic.13">
                  <p:embed/>
                </p:oleObj>
              </mc:Choice>
              <mc:Fallback>
                <p:oleObj name="CorelDRAW" r:id="rId6" imgW="692056" imgH="242540" progId="CorelDRAW.Graphic.1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598984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13702"/>
              </p:ext>
            </p:extLst>
          </p:nvPr>
        </p:nvGraphicFramePr>
        <p:xfrm>
          <a:off x="8915400" y="532309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75" name="CorelDRAW" r:id="rId8" imgW="697832" imgH="315366" progId="CorelDRAW.Graphic.13">
                  <p:embed/>
                </p:oleObj>
              </mc:Choice>
              <mc:Fallback>
                <p:oleObj name="CorelDRAW" r:id="rId8" imgW="697832" imgH="315366" progId="CorelDRAW.Graphic.1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532309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5" name="Group 21"/>
          <p:cNvGrpSpPr>
            <a:grpSpLocks/>
          </p:cNvGrpSpPr>
          <p:nvPr/>
        </p:nvGrpSpPr>
        <p:grpSpPr bwMode="auto">
          <a:xfrm>
            <a:off x="990600" y="4303969"/>
            <a:ext cx="9974763" cy="1384300"/>
            <a:chOff x="-96" y="3130"/>
            <a:chExt cx="5743" cy="872"/>
          </a:xfrm>
        </p:grpSpPr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-96" y="3130"/>
              <a:ext cx="5743" cy="87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ea typeface="宋体" charset="-122"/>
                </a:rPr>
                <a:t>The NOR operation is shown with a plus sign (+) between the variables and an </a:t>
              </a:r>
              <a:r>
                <a:rPr lang="en-US" altLang="zh-CN" sz="2800" b="1" dirty="0" err="1">
                  <a:ea typeface="宋体" charset="-122"/>
                </a:rPr>
                <a:t>overbar</a:t>
              </a:r>
              <a:r>
                <a:rPr lang="en-US" altLang="zh-CN" sz="2800" b="1" dirty="0">
                  <a:ea typeface="宋体" charset="-122"/>
                </a:rPr>
                <a:t> covering them. Thus, the 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charset="-122"/>
                </a:rPr>
                <a:t>NOR operation is written </a:t>
              </a:r>
              <a:r>
                <a:rPr lang="en-US" altLang="zh-CN" sz="2800" b="1" dirty="0">
                  <a:ea typeface="宋体" charset="-122"/>
                </a:rPr>
                <a:t>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A + B</a:t>
              </a:r>
              <a:r>
                <a:rPr lang="en-US" altLang="zh-CN" sz="2800" b="1" i="1" dirty="0">
                  <a:ea typeface="宋体" charset="-122"/>
                </a:rPr>
                <a:t>.</a:t>
              </a:r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 flipV="1">
              <a:off x="2492" y="3731"/>
              <a:ext cx="56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085808" y="385593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56933" y="385593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135315" y="2106613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4978402" y="2106613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40539" y="2106613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066800" y="1447800"/>
            <a:ext cx="10134599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Example waveforms: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601914" y="198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601914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066800" y="3695700"/>
            <a:ext cx="10134599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NOR operation will produce a LOW if any input is HIGH. 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2001611" y="607787"/>
            <a:ext cx="235673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NOR Gate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601914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46738"/>
              </p:ext>
            </p:extLst>
          </p:nvPr>
        </p:nvGraphicFramePr>
        <p:xfrm>
          <a:off x="2982915" y="20574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0"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5" y="20574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WordArt 14"/>
          <p:cNvSpPr>
            <a:spLocks noChangeArrowheads="1" noChangeShapeType="1" noTextEdit="1"/>
          </p:cNvSpPr>
          <p:nvPr/>
        </p:nvSpPr>
        <p:spPr bwMode="auto">
          <a:xfrm>
            <a:off x="1295400" y="458533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982914" y="4541848"/>
            <a:ext cx="7039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When is the LED is ON for the circuit shown?</a:t>
            </a:r>
          </a:p>
        </p:txBody>
      </p:sp>
      <p:sp>
        <p:nvSpPr>
          <p:cNvPr id="137232" name="WordArt 16"/>
          <p:cNvSpPr>
            <a:spLocks noChangeArrowheads="1" noChangeShapeType="1" noTextEdit="1"/>
          </p:cNvSpPr>
          <p:nvPr/>
        </p:nvSpPr>
        <p:spPr bwMode="auto">
          <a:xfrm>
            <a:off x="1295400" y="5486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982914" y="5410201"/>
            <a:ext cx="50942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The LED will be on when any of the four inputs is HIGH. </a:t>
            </a:r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59233"/>
              </p:ext>
            </p:extLst>
          </p:nvPr>
        </p:nvGraphicFramePr>
        <p:xfrm>
          <a:off x="2982914" y="3124201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1" name="CorelDRAW" r:id="rId6" imgW="4884500" imgH="294234" progId="CorelDRAW.Graphic.13">
                  <p:embed/>
                </p:oleObj>
              </mc:Choice>
              <mc:Fallback>
                <p:oleObj name="CorelDRAW" r:id="rId6" imgW="4884500" imgH="294234" progId="CorelDRAW.Graphic.1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4" y="3124201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206"/>
              </p:ext>
            </p:extLst>
          </p:nvPr>
        </p:nvGraphicFramePr>
        <p:xfrm>
          <a:off x="8152608" y="4464664"/>
          <a:ext cx="2971800" cy="2043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2" name="CorelDRAW" r:id="rId8" imgW="1241338" imgH="853765" progId="CorelDRAW.Graphic.13">
                  <p:embed/>
                </p:oleObj>
              </mc:Choice>
              <mc:Fallback>
                <p:oleObj name="CorelDRAW" r:id="rId8" imgW="1241338" imgH="853765" progId="CorelDRAW.Graphic.1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608" y="4464664"/>
                        <a:ext cx="2971800" cy="2043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48006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4800600" y="776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61722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72390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7239000" y="762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86106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372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51839"/>
              </p:ext>
            </p:extLst>
          </p:nvPr>
        </p:nvGraphicFramePr>
        <p:xfrm>
          <a:off x="5095875" y="590551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3" name="CorelDRAW" r:id="rId10" imgW="692056" imgH="242540" progId="CorelDRAW.Graphic.13">
                  <p:embed/>
                </p:oleObj>
              </mc:Choice>
              <mc:Fallback>
                <p:oleObj name="CorelDRAW" r:id="rId10" imgW="692056" imgH="242540" progId="CorelDRAW.Graphic.1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90551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31563"/>
              </p:ext>
            </p:extLst>
          </p:nvPr>
        </p:nvGraphicFramePr>
        <p:xfrm>
          <a:off x="7505700" y="523876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84" name="CorelDRAW" r:id="rId12" imgW="697832" imgH="315366" progId="CorelDRAW.Graphic.13">
                  <p:embed/>
                </p:oleObj>
              </mc:Choice>
              <mc:Fallback>
                <p:oleObj name="CorelDRAW" r:id="rId12" imgW="697832" imgH="315366" progId="CorelDRAW.Graphic.1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523876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20" grpId="0" animBg="1"/>
      <p:bldP spid="137226" grpId="0" animBg="1"/>
      <p:bldP spid="137230" grpId="0" animBg="1"/>
      <p:bldP spid="137231" grpId="0"/>
      <p:bldP spid="137232" grpId="0" animBg="1"/>
      <p:bldP spid="1372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438400" y="2209800"/>
            <a:ext cx="7776487" cy="289560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Logic expression </a:t>
            </a:r>
            <a:r>
              <a:rPr lang="zh-CN" altLang="en-US" sz="2800" b="1" dirty="0">
                <a:ea typeface="宋体" charset="-122"/>
              </a:rPr>
              <a:t>逻辑方程</a:t>
            </a:r>
            <a:endParaRPr lang="en-US" altLang="zh-CN" sz="2800" b="1" dirty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Truth table </a:t>
            </a:r>
            <a:r>
              <a:rPr lang="zh-CN" altLang="en-US" sz="2800" b="1" dirty="0">
                <a:ea typeface="宋体" charset="-122"/>
              </a:rPr>
              <a:t>真值表</a:t>
            </a:r>
            <a:endParaRPr lang="en-US" altLang="zh-CN" sz="2800" b="1" dirty="0">
              <a:ea typeface="宋体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Logic circuits</a:t>
            </a:r>
            <a:r>
              <a:rPr lang="zh-CN" altLang="en-US" sz="2800" b="1" dirty="0">
                <a:ea typeface="宋体" charset="-122"/>
              </a:rPr>
              <a:t>电路图</a:t>
            </a:r>
            <a:endParaRPr lang="en-US" altLang="zh-CN" sz="2800" b="1" dirty="0">
              <a:ea typeface="宋体" charset="-122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1575371" y="609600"/>
            <a:ext cx="9453101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Representation about logic relationship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（逻辑关系的表示）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5370"/>
      </p:ext>
    </p:extLst>
  </p:cSld>
  <p:clrMapOvr>
    <a:masterClrMapping/>
  </p:clrMapOvr>
  <p:transition>
    <p:cover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8229600" y="295106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91213" y="295106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95855" y="1878147"/>
            <a:ext cx="5738813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XOR gate 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Exclusive-OR gate,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异或门）</a:t>
            </a:r>
            <a:r>
              <a:rPr lang="en-US" altLang="zh-CN" sz="2800" b="1" dirty="0">
                <a:ea typeface="宋体" charset="-122"/>
              </a:rPr>
              <a:t>produces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a HIGH output only when both inputs are at opposite logic levels</a:t>
            </a:r>
            <a:r>
              <a:rPr lang="en-US" altLang="zh-CN" sz="2800" b="1" dirty="0">
                <a:ea typeface="宋体" charset="-122"/>
              </a:rPr>
              <a:t>.  The truth table is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519162" y="535285"/>
            <a:ext cx="415209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XOR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（异或门）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4A9639-65F0-46C5-A125-DADFF7577420}"/>
              </a:ext>
            </a:extLst>
          </p:cNvPr>
          <p:cNvGrpSpPr/>
          <p:nvPr/>
        </p:nvGrpSpPr>
        <p:grpSpPr>
          <a:xfrm>
            <a:off x="7467600" y="1784843"/>
            <a:ext cx="2414587" cy="2340073"/>
            <a:chOff x="4800601" y="2590800"/>
            <a:chExt cx="2209799" cy="2083070"/>
          </a:xfrm>
        </p:grpSpPr>
        <p:graphicFrame>
          <p:nvGraphicFramePr>
            <p:cNvPr id="1351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816129"/>
                </p:ext>
              </p:extLst>
            </p:nvPr>
          </p:nvGraphicFramePr>
          <p:xfrm>
            <a:off x="4800601" y="2590800"/>
            <a:ext cx="2009775" cy="205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30" name="CorelDRAW" r:id="rId4" imgW="1154390" imgH="1181161" progId="CorelDRAW.Graphic.13">
                    <p:embed/>
                  </p:oleObj>
                </mc:Choice>
                <mc:Fallback>
                  <p:oleObj name="CorelDRAW" r:id="rId4" imgW="1154390" imgH="1181161" progId="CorelDRAW.Graphic.1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1" y="2590800"/>
                          <a:ext cx="2009775" cy="205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5029200" y="3276601"/>
              <a:ext cx="838200" cy="1397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>
                  <a:ea typeface="宋体" charset="-122"/>
                </a:rPr>
                <a:t>0    0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0    1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1    0</a:t>
              </a:r>
            </a:p>
            <a:p>
              <a:pPr marL="342900" indent="-342900"/>
              <a:r>
                <a:rPr lang="en-US" altLang="zh-CN">
                  <a:ea typeface="宋体" charset="-122"/>
                </a:rPr>
                <a:t>1    1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6172200" y="3276601"/>
              <a:ext cx="838200" cy="1397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 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1</a:t>
              </a:r>
            </a:p>
            <a:p>
              <a:pPr marL="342900" indent="-342900"/>
              <a:r>
                <a:rPr lang="en-US" altLang="zh-CN">
                  <a:solidFill>
                    <a:srgbClr val="FF0000"/>
                  </a:solidFill>
                  <a:ea typeface="宋体" charset="-122"/>
                </a:rPr>
                <a:t>0</a:t>
              </a:r>
            </a:p>
          </p:txBody>
        </p:sp>
      </p:grp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6096000" y="381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6096000" y="700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7467600" y="381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8534400" y="381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8534400" y="685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9906000" y="381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35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30124"/>
              </p:ext>
            </p:extLst>
          </p:nvPr>
        </p:nvGraphicFramePr>
        <p:xfrm>
          <a:off x="6400800" y="5334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1"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4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64810"/>
              </p:ext>
            </p:extLst>
          </p:nvPr>
        </p:nvGraphicFramePr>
        <p:xfrm>
          <a:off x="8839200" y="457201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2"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457201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9" name="Group 31"/>
          <p:cNvGrpSpPr>
            <a:grpSpLocks/>
          </p:cNvGrpSpPr>
          <p:nvPr/>
        </p:nvGrpSpPr>
        <p:grpSpPr bwMode="auto">
          <a:xfrm>
            <a:off x="995855" y="4500590"/>
            <a:ext cx="9906000" cy="1384301"/>
            <a:chOff x="-144" y="2936"/>
            <a:chExt cx="6048" cy="872"/>
          </a:xfrm>
        </p:grpSpPr>
        <p:sp>
          <p:nvSpPr>
            <p:cNvPr id="135186" name="Text Box 18"/>
            <p:cNvSpPr txBox="1">
              <a:spLocks noChangeArrowheads="1"/>
            </p:cNvSpPr>
            <p:nvPr/>
          </p:nvSpPr>
          <p:spPr bwMode="auto">
            <a:xfrm>
              <a:off x="-144" y="2936"/>
              <a:ext cx="6048" cy="87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ea typeface="宋体" charset="-122"/>
                </a:rPr>
                <a:t>The XOR operation is written 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 = AB + AB</a:t>
              </a:r>
              <a:r>
                <a:rPr lang="en-US" altLang="zh-CN" sz="2800" b="1" dirty="0">
                  <a:ea typeface="宋体" charset="-122"/>
                </a:rPr>
                <a:t>. Alternatively, it can be written with a circled plus sign between the variables 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 = A + B.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1807" y="3557"/>
              <a:ext cx="159" cy="1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5194" name="Line 26"/>
            <p:cNvSpPr>
              <a:spLocks noChangeShapeType="1"/>
            </p:cNvSpPr>
            <p:nvPr/>
          </p:nvSpPr>
          <p:spPr bwMode="auto">
            <a:xfrm>
              <a:off x="3600" y="2981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5195" name="Line 27"/>
            <p:cNvSpPr>
              <a:spLocks noChangeShapeType="1"/>
            </p:cNvSpPr>
            <p:nvPr/>
          </p:nvSpPr>
          <p:spPr bwMode="auto">
            <a:xfrm>
              <a:off x="4226" y="2981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021967" y="44104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83567" y="44104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7943850" y="2411413"/>
            <a:ext cx="2286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2" name="Rectangle 40"/>
          <p:cNvSpPr>
            <a:spLocks noChangeArrowheads="1"/>
          </p:cNvSpPr>
          <p:nvPr/>
        </p:nvSpPr>
        <p:spPr bwMode="auto">
          <a:xfrm>
            <a:off x="6858001" y="2411413"/>
            <a:ext cx="6381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111" name="Rectangle 39"/>
          <p:cNvSpPr>
            <a:spLocks noChangeArrowheads="1"/>
          </p:cNvSpPr>
          <p:nvPr/>
        </p:nvSpPr>
        <p:spPr bwMode="auto">
          <a:xfrm>
            <a:off x="6191250" y="2411413"/>
            <a:ext cx="2857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124200" y="2411413"/>
            <a:ext cx="3810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267200" y="2411413"/>
            <a:ext cx="338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953001" y="2411413"/>
            <a:ext cx="56356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371600" y="1555296"/>
            <a:ext cx="93726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Example waveforms: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371600" y="3962401"/>
            <a:ext cx="9372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Notice that the XOR gate will produce a HIGH only when exactly one input is HIGH. 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028825" y="604838"/>
            <a:ext cx="235673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XOR Gate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908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3"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WordArt 14"/>
          <p:cNvSpPr>
            <a:spLocks noChangeArrowheads="1" noChangeShapeType="1" noTextEdit="1"/>
          </p:cNvSpPr>
          <p:nvPr/>
        </p:nvSpPr>
        <p:spPr bwMode="auto">
          <a:xfrm>
            <a:off x="1695450" y="5153046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258207" y="5020529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If the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waveforms are both inverted for the above waveforms, how is the output affected?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290287" y="5941367"/>
            <a:ext cx="42058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There is no change in the output. </a:t>
            </a:r>
          </a:p>
        </p:txBody>
      </p:sp>
      <p:graphicFrame>
        <p:nvGraphicFramePr>
          <p:cNvPr id="131114" name="Object 42"/>
          <p:cNvGraphicFramePr>
            <a:graphicFrameLocks noChangeAspect="1"/>
          </p:cNvGraphicFramePr>
          <p:nvPr/>
        </p:nvGraphicFramePr>
        <p:xfrm>
          <a:off x="2914650" y="3429001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4" name="CorelDRAW" r:id="rId6" imgW="4915301" imgH="299110" progId="CorelDRAW.Graphic.13">
                  <p:embed/>
                </p:oleObj>
              </mc:Choice>
              <mc:Fallback>
                <p:oleObj name="CorelDRAW" r:id="rId6" imgW="4915301" imgH="299110" progId="CorelDRAW.Graphic.1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29001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5" name="Text Box 43"/>
          <p:cNvSpPr txBox="1">
            <a:spLocks noChangeArrowheads="1"/>
          </p:cNvSpPr>
          <p:nvPr/>
        </p:nvSpPr>
        <p:spPr bwMode="auto">
          <a:xfrm>
            <a:off x="47244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4724400" y="852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1117" name="Text Box 45"/>
          <p:cNvSpPr txBox="1">
            <a:spLocks noChangeArrowheads="1"/>
          </p:cNvSpPr>
          <p:nvPr/>
        </p:nvSpPr>
        <p:spPr bwMode="auto">
          <a:xfrm>
            <a:off x="60960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71628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7162800" y="838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85344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311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97872"/>
              </p:ext>
            </p:extLst>
          </p:nvPr>
        </p:nvGraphicFramePr>
        <p:xfrm>
          <a:off x="5029200" y="6858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5" name="CorelDRAW" r:id="rId8" imgW="1192570" imgH="383316" progId="CorelDRAW.Graphic.13">
                  <p:embed/>
                </p:oleObj>
              </mc:Choice>
              <mc:Fallback>
                <p:oleObj name="CorelDRAW" r:id="rId8" imgW="1192570" imgH="383316" progId="CorelDRAW.Graphic.1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858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17109"/>
              </p:ext>
            </p:extLst>
          </p:nvPr>
        </p:nvGraphicFramePr>
        <p:xfrm>
          <a:off x="7467600" y="609601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6" name="CorelDRAW" r:id="rId10" imgW="817185" imgH="366735" progId="CorelDRAW.Graphic.13">
                  <p:embed/>
                </p:oleObj>
              </mc:Choice>
              <mc:Fallback>
                <p:oleObj name="CorelDRAW" r:id="rId10" imgW="817185" imgH="366735" progId="CorelDRAW.Graphic.1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609601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3" grpId="0" animBg="1"/>
      <p:bldP spid="131112" grpId="0" animBg="1"/>
      <p:bldP spid="131111" grpId="0" animBg="1"/>
      <p:bldP spid="131074" grpId="0" animBg="1"/>
      <p:bldP spid="131075" grpId="0" animBg="1"/>
      <p:bldP spid="131076" grpId="0" animBg="1"/>
      <p:bldP spid="131082" grpId="0" animBg="1"/>
      <p:bldP spid="131086" grpId="0" animBg="1"/>
      <p:bldP spid="131096" grpId="0"/>
      <p:bldP spid="1310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 bwMode="auto">
          <a:xfrm>
            <a:off x="2514600" y="381000"/>
            <a:ext cx="7086600" cy="1249741"/>
          </a:xfrm>
          <a:prstGeom prst="cloud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latin typeface="Arial" charset="0"/>
                <a:ea typeface="黑体" pitchFamily="2" charset="-122"/>
              </a:rPr>
              <a:t>How about a 3-input XOR gate?</a:t>
            </a:r>
            <a:endParaRPr lang="zh-CN" altLang="en-US" b="1" dirty="0">
              <a:latin typeface="Arial" charset="0"/>
              <a:ea typeface="黑体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905000" y="2133600"/>
            <a:ext cx="80010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Try to list the truth table of a 3-input XOR gate .</a:t>
            </a:r>
          </a:p>
        </p:txBody>
      </p:sp>
    </p:spTree>
    <p:extLst>
      <p:ext uri="{BB962C8B-B14F-4D97-AF65-F5344CB8AC3E}">
        <p14:creationId xmlns:p14="http://schemas.microsoft.com/office/powerpoint/2010/main" val="259338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8696670" y="53465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24600" y="541168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356033" y="1881404"/>
            <a:ext cx="5105400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XNOR gate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（异或非门，同或门）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produces a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HIGH output only when both inputs are at the same logic level</a:t>
            </a:r>
            <a:r>
              <a:rPr lang="en-US" altLang="zh-CN" sz="2800" b="1" dirty="0">
                <a:ea typeface="宋体" charset="-122"/>
              </a:rPr>
              <a:t>.  The truth table is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335012" y="609601"/>
            <a:ext cx="4770858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XNOR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（异或非门）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43806E-01E5-4EE0-82CE-6436F1E4747E}"/>
              </a:ext>
            </a:extLst>
          </p:cNvPr>
          <p:cNvGrpSpPr/>
          <p:nvPr/>
        </p:nvGrpSpPr>
        <p:grpSpPr>
          <a:xfrm>
            <a:off x="7086601" y="1980874"/>
            <a:ext cx="2209799" cy="2057400"/>
            <a:chOff x="4800601" y="2590800"/>
            <a:chExt cx="2209799" cy="2057400"/>
          </a:xfrm>
        </p:grpSpPr>
        <p:graphicFrame>
          <p:nvGraphicFramePr>
            <p:cNvPr id="1392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282506"/>
                </p:ext>
              </p:extLst>
            </p:nvPr>
          </p:nvGraphicFramePr>
          <p:xfrm>
            <a:off x="4800601" y="2590800"/>
            <a:ext cx="2009775" cy="205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8" name="CorelDRAW" r:id="rId4" imgW="1154390" imgH="1181161" progId="CorelDRAW.Graphic.13">
                    <p:embed/>
                  </p:oleObj>
                </mc:Choice>
                <mc:Fallback>
                  <p:oleObj name="CorelDRAW" r:id="rId4" imgW="1154390" imgH="1181161" progId="CorelDRAW.Graphic.1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1" y="2590800"/>
                          <a:ext cx="2009775" cy="205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5029200" y="3276601"/>
              <a:ext cx="838200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000">
                  <a:ea typeface="宋体" charset="-122"/>
                </a:rPr>
                <a:t>0    0</a:t>
              </a:r>
            </a:p>
            <a:p>
              <a:pPr marL="342900" indent="-342900"/>
              <a:r>
                <a:rPr lang="en-US" altLang="zh-CN" sz="2000">
                  <a:ea typeface="宋体" charset="-122"/>
                </a:rPr>
                <a:t>0    1</a:t>
              </a:r>
            </a:p>
            <a:p>
              <a:pPr marL="342900" indent="-342900"/>
              <a:r>
                <a:rPr lang="en-US" altLang="zh-CN" sz="2000">
                  <a:ea typeface="宋体" charset="-122"/>
                </a:rPr>
                <a:t>1    0</a:t>
              </a:r>
            </a:p>
            <a:p>
              <a:pPr marL="342900" indent="-342900"/>
              <a:r>
                <a:rPr lang="en-US" altLang="zh-CN" sz="2000">
                  <a:ea typeface="宋体" charset="-122"/>
                </a:rPr>
                <a:t>1    1</a:t>
              </a: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6172200" y="3276601"/>
              <a:ext cx="838200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1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 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477000" y="609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477000" y="928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8001000" y="609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8915400" y="609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8915400" y="914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0287000" y="609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71254" y="4443413"/>
            <a:ext cx="9677400" cy="1384300"/>
            <a:chOff x="566" y="2947"/>
            <a:chExt cx="4848" cy="872"/>
          </a:xfrm>
        </p:grpSpPr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566" y="2947"/>
              <a:ext cx="4848" cy="87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ea typeface="宋体" charset="-122"/>
                </a:rPr>
                <a:t>The XNOR operation shown 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 = AB + AB</a:t>
              </a:r>
              <a:r>
                <a:rPr lang="en-US" altLang="zh-CN" sz="2800" b="1" dirty="0">
                  <a:ea typeface="宋体" charset="-122"/>
                </a:rPr>
                <a:t>. Alternatively, the XNOR operation can be shown with a circled dot between the variables. Thus, it can be shown as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A  </a:t>
              </a:r>
              <a:r>
                <a:rPr lang="en-US" altLang="zh-CN" sz="2800" b="1" i="1" baseline="30000" dirty="0">
                  <a:solidFill>
                    <a:srgbClr val="FF0000"/>
                  </a:solidFill>
                  <a:ea typeface="宋体" charset="-122"/>
                </a:rPr>
                <a:t>.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  B</a:t>
              </a:r>
              <a:r>
                <a:rPr lang="en-US" altLang="zh-CN" sz="2800" b="1" i="1" dirty="0">
                  <a:ea typeface="宋体" charset="-122"/>
                </a:rPr>
                <a:t>.</a:t>
              </a:r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>
              <a:off x="3496" y="298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9285" name="Line 21"/>
            <p:cNvSpPr>
              <a:spLocks noChangeShapeType="1"/>
            </p:cNvSpPr>
            <p:nvPr/>
          </p:nvSpPr>
          <p:spPr bwMode="auto">
            <a:xfrm>
              <a:off x="3352" y="298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4033" y="3556"/>
              <a:ext cx="122" cy="1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139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20761"/>
              </p:ext>
            </p:extLst>
          </p:nvPr>
        </p:nvGraphicFramePr>
        <p:xfrm>
          <a:off x="6781800" y="7302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9"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7302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822189"/>
              </p:ext>
            </p:extLst>
          </p:nvPr>
        </p:nvGraphicFramePr>
        <p:xfrm>
          <a:off x="9220200" y="6858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0"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6858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440614" y="34126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02214" y="352086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3937000" y="2182813"/>
            <a:ext cx="742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8632825" y="2182813"/>
            <a:ext cx="3429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927975" y="2182813"/>
            <a:ext cx="4381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899275" y="2182813"/>
            <a:ext cx="361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422651" y="2182813"/>
            <a:ext cx="1428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5056189" y="2182813"/>
            <a:ext cx="338137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927725" y="2182813"/>
            <a:ext cx="6858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97536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Example waveforms: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032125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032125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1066800" y="3657198"/>
            <a:ext cx="97536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Notice that the XNOR gate will produce a HIGH when both inputs are the same. This makes it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useful for comparison functions</a:t>
            </a:r>
            <a:r>
              <a:rPr lang="en-US" altLang="zh-CN" sz="2800" b="1" dirty="0">
                <a:ea typeface="宋体" charset="-122"/>
              </a:rPr>
              <a:t>. 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1962719" y="479370"/>
            <a:ext cx="2616422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XNOR Gate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3032125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11974"/>
              </p:ext>
            </p:extLst>
          </p:nvPr>
        </p:nvGraphicFramePr>
        <p:xfrm>
          <a:off x="3413126" y="21336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1"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6" y="21336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WordArt 17"/>
          <p:cNvSpPr>
            <a:spLocks noChangeArrowheads="1" noChangeShapeType="1" noTextEdit="1"/>
          </p:cNvSpPr>
          <p:nvPr/>
        </p:nvSpPr>
        <p:spPr bwMode="auto">
          <a:xfrm>
            <a:off x="1143000" y="536813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2819400" y="5241926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If the 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waveform is inverted but </a:t>
            </a:r>
            <a:r>
              <a:rPr lang="en-US" altLang="zh-CN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 remains the same, how is the output affected?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6111656" y="5810991"/>
            <a:ext cx="3859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The output will be inverted.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51054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5105400" y="776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66294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75438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41345" name="Text Box 33"/>
          <p:cNvSpPr txBox="1">
            <a:spLocks noChangeArrowheads="1"/>
          </p:cNvSpPr>
          <p:nvPr/>
        </p:nvSpPr>
        <p:spPr bwMode="auto">
          <a:xfrm>
            <a:off x="7543800" y="7620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89154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4134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11609"/>
              </p:ext>
            </p:extLst>
          </p:nvPr>
        </p:nvGraphicFramePr>
        <p:xfrm>
          <a:off x="5410200" y="5778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2" name="CorelDRAW" r:id="rId6" imgW="1192570" imgH="383316" progId="CorelDRAW.Graphic.13">
                  <p:embed/>
                </p:oleObj>
              </mc:Choice>
              <mc:Fallback>
                <p:oleObj name="CorelDRAW" r:id="rId6" imgW="1192570" imgH="383316" progId="CorelDRAW.Graphic.1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78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2243"/>
              </p:ext>
            </p:extLst>
          </p:nvPr>
        </p:nvGraphicFramePr>
        <p:xfrm>
          <a:off x="7848600" y="5334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3" name="CorelDRAW" r:id="rId8" imgW="817185" imgH="366735" progId="CorelDRAW.Graphic.13">
                  <p:embed/>
                </p:oleObj>
              </mc:Choice>
              <mc:Fallback>
                <p:oleObj name="CorelDRAW" r:id="rId8" imgW="817185" imgH="366735" progId="CorelDRAW.Graphic.1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334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27564"/>
              </p:ext>
            </p:extLst>
          </p:nvPr>
        </p:nvGraphicFramePr>
        <p:xfrm>
          <a:off x="3389313" y="3200401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34" name="CorelDRAW" r:id="rId10" imgW="4915301" imgH="299110" progId="CorelDRAW.Graphic.13">
                  <p:embed/>
                </p:oleObj>
              </mc:Choice>
              <mc:Fallback>
                <p:oleObj name="CorelDRAW" r:id="rId10" imgW="4915301" imgH="299110" progId="CorelDRAW.Graphic.1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200401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9" grpId="0" animBg="1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5" grpId="0" animBg="1"/>
      <p:bldP spid="141329" grpId="0" animBg="1"/>
      <p:bldP spid="141330" grpId="0"/>
      <p:bldP spid="1413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4400" y="1401157"/>
            <a:ext cx="1059180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Two major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fixed function logic families </a:t>
            </a:r>
            <a:r>
              <a:rPr lang="en-US" altLang="zh-CN" sz="2800" b="1" dirty="0">
                <a:latin typeface="+mn-ea"/>
              </a:rPr>
              <a:t>are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TTL</a:t>
            </a:r>
            <a:r>
              <a:rPr lang="en-US" altLang="zh-CN" sz="2800" b="1" dirty="0">
                <a:latin typeface="+mn-ea"/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CMOS</a:t>
            </a:r>
            <a:r>
              <a:rPr lang="en-US" altLang="zh-CN" sz="2800" b="1" dirty="0">
                <a:latin typeface="+mn-ea"/>
              </a:rPr>
              <a:t>. 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A third technology is 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BiCMOS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CMOS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2800" b="1" dirty="0">
                <a:latin typeface="+mn-ea"/>
              </a:rPr>
              <a:t>, which combines the first two. </a:t>
            </a:r>
          </a:p>
          <a:p>
            <a:pPr marL="342900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Packaging for fixed function logic is shown. 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400300" y="457200"/>
            <a:ext cx="7620000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Fixed Function Logic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（固定功能逻辑）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28731"/>
              </p:ext>
            </p:extLst>
          </p:nvPr>
        </p:nvGraphicFramePr>
        <p:xfrm>
          <a:off x="2286000" y="3443287"/>
          <a:ext cx="73152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9" name="CorelDRAW" r:id="rId4" imgW="4317893" imgH="1517660" progId="CorelDRAW.Graphic.13">
                  <p:embed/>
                </p:oleObj>
              </mc:Choice>
              <mc:Fallback>
                <p:oleObj name="CorelDRAW" r:id="rId4" imgW="4317893" imgH="1517660" progId="CorelDRAW.Graphic.1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43287"/>
                        <a:ext cx="73152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3581400" y="5957888"/>
            <a:ext cx="609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DIP package                           			SOIC package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76252"/>
            <a:ext cx="6934200" cy="7921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集成电路命名规则（</a:t>
            </a:r>
            <a:r>
              <a:rPr lang="en-US" altLang="zh-CN" sz="3200" dirty="0">
                <a:solidFill>
                  <a:schemeClr val="tx1"/>
                </a:solidFill>
              </a:rPr>
              <a:t>TTL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81338" y="1700214"/>
            <a:ext cx="54864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SN74LS00</a:t>
            </a:r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4757738" y="23098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5367338" y="23098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5976938" y="2309813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711450" y="2309813"/>
            <a:ext cx="2198688" cy="1263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05539" y="2309813"/>
            <a:ext cx="1690687" cy="1047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5232400" y="2309814"/>
            <a:ext cx="439738" cy="1335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712914" y="3644901"/>
            <a:ext cx="2079625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生产者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CT: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中国</a:t>
            </a: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TTL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SN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：德州仪器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HD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：日立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000" b="1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863975" y="3716339"/>
            <a:ext cx="2819400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54--- 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军用温度范围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（</a:t>
            </a: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-55</a:t>
            </a:r>
            <a:r>
              <a:rPr lang="en-US" altLang="zh-CN" sz="2000" b="1">
                <a:latin typeface="Times New Roman" charset="0"/>
                <a:ea typeface="宋体" pitchFamily="2" charset="-122"/>
              </a:rPr>
              <a:t>℃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125</a:t>
            </a:r>
            <a:r>
              <a:rPr lang="en-US" altLang="zh-CN" sz="2000" b="1">
                <a:latin typeface="Times New Roman" charset="0"/>
                <a:ea typeface="宋体" pitchFamily="2" charset="-122"/>
              </a:rPr>
              <a:t>℃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）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74--- 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商用温度范围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（</a:t>
            </a: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000" b="1">
                <a:latin typeface="Times New Roman" charset="0"/>
                <a:ea typeface="宋体" pitchFamily="2" charset="-122"/>
              </a:rPr>
              <a:t>℃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～</a:t>
            </a:r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70</a:t>
            </a:r>
            <a:r>
              <a:rPr lang="en-US" altLang="zh-CN" sz="2000" b="1">
                <a:latin typeface="Times New Roman" charset="0"/>
                <a:ea typeface="宋体" pitchFamily="2" charset="-122"/>
              </a:rPr>
              <a:t>℃</a:t>
            </a:r>
            <a:r>
              <a:rPr lang="zh-CN" altLang="en-US" sz="2000" b="1">
                <a:latin typeface="Comic Sans MS" pitchFamily="66" charset="0"/>
                <a:ea typeface="宋体" pitchFamily="2" charset="-122"/>
              </a:rPr>
              <a:t>）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032626" y="3335339"/>
            <a:ext cx="3363913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Low power(L)</a:t>
            </a:r>
          </a:p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High speed(H)</a:t>
            </a:r>
          </a:p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Low power Schottky(LS)</a:t>
            </a:r>
          </a:p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Schottky(S)</a:t>
            </a:r>
          </a:p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Advanced Low power Schottky(ALS)</a:t>
            </a:r>
          </a:p>
          <a:p>
            <a:pPr eaLnBrk="0" hangingPunct="0"/>
            <a:r>
              <a:rPr lang="en-US" altLang="zh-CN" sz="2000" b="1">
                <a:latin typeface="Comic Sans MS" pitchFamily="66" charset="0"/>
                <a:ea typeface="宋体" pitchFamily="2" charset="-122"/>
              </a:rPr>
              <a:t>Advanced Schottky(AS)</a:t>
            </a:r>
          </a:p>
        </p:txBody>
      </p:sp>
    </p:spTree>
    <p:extLst>
      <p:ext uri="{BB962C8B-B14F-4D97-AF65-F5344CB8AC3E}">
        <p14:creationId xmlns:p14="http://schemas.microsoft.com/office/powerpoint/2010/main" val="11627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2" grpId="0" animBg="1"/>
      <p:bldP spid="18443" grpId="0"/>
      <p:bldP spid="18444" grpId="0"/>
      <p:bldP spid="184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434662" y="1371600"/>
            <a:ext cx="94488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Some common gate configurations are shown.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524000" y="473292"/>
            <a:ext cx="3294492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Fixed Function Logic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68308"/>
              </p:ext>
            </p:extLst>
          </p:nvPr>
        </p:nvGraphicFramePr>
        <p:xfrm>
          <a:off x="2438400" y="1981200"/>
          <a:ext cx="7162800" cy="457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5" name="CorelDRAW" r:id="rId4" imgW="5292932" imgH="3381898" progId="CorelDRAW.Graphic.13">
                  <p:embed/>
                </p:oleObj>
              </mc:Choice>
              <mc:Fallback>
                <p:oleObj name="CorelDRAW" r:id="rId4" imgW="5292932" imgH="3381898" progId="CorelDRAW.Graphic.1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7162800" cy="457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0" y="473292"/>
            <a:ext cx="5486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74LS</a:t>
            </a:r>
            <a:r>
              <a:rPr lang="zh-CN" altLang="en-US" sz="2800" b="1" dirty="0">
                <a:ea typeface="宋体" charset="-122"/>
              </a:rPr>
              <a:t>系列和</a:t>
            </a:r>
            <a:r>
              <a:rPr lang="en-US" altLang="zh-CN" sz="2800" b="1" dirty="0">
                <a:ea typeface="宋体" charset="-122"/>
              </a:rPr>
              <a:t>74HC</a:t>
            </a:r>
            <a:r>
              <a:rPr lang="zh-CN" altLang="en-US" sz="2800" b="1" dirty="0">
                <a:ea typeface="宋体" charset="-122"/>
              </a:rPr>
              <a:t>系列引脚兼容</a:t>
            </a:r>
            <a:r>
              <a:rPr lang="en-US" altLang="zh-CN" sz="2800" b="1" dirty="0">
                <a:ea typeface="宋体" charset="-122"/>
              </a:rPr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11"/>
          <p:cNvPicPr>
            <a:picLocks noChangeAspect="1" noChangeArrowheads="1"/>
          </p:cNvPicPr>
          <p:nvPr/>
        </p:nvPicPr>
        <p:blipFill>
          <a:blip r:embed="rId2">
            <a:lum contrast="96000"/>
            <a:grayscl/>
          </a:blip>
          <a:srcRect/>
          <a:stretch>
            <a:fillRect/>
          </a:stretch>
        </p:blipFill>
        <p:spPr bwMode="auto">
          <a:xfrm>
            <a:off x="2895600" y="381000"/>
            <a:ext cx="5562600" cy="616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911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3276600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SN74LS00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825" y="2349500"/>
            <a:ext cx="8675688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62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38200" y="1904599"/>
            <a:ext cx="6324600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inverter</a:t>
            </a:r>
            <a:r>
              <a:rPr lang="en-US" altLang="zh-CN" sz="2800" b="1" dirty="0"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反向器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) </a:t>
            </a:r>
            <a:r>
              <a:rPr lang="en-US" altLang="zh-CN" sz="2800" b="1" dirty="0">
                <a:ea typeface="宋体" charset="-122"/>
              </a:rPr>
              <a:t>performs 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Boolean NOT operation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（布尔非运算）</a:t>
            </a:r>
            <a:r>
              <a:rPr lang="en-US" altLang="zh-CN" sz="2800" b="1" dirty="0">
                <a:ea typeface="宋体" charset="-122"/>
              </a:rPr>
              <a:t>.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When the input is LOW, the output is HIGH; when the input is HIGH, the output is LOW. 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1732305" y="609305"/>
            <a:ext cx="436369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Inverter(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反向器、非门</a:t>
            </a:r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graphicFrame>
        <p:nvGraphicFramePr>
          <p:cNvPr id="31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82971"/>
              </p:ext>
            </p:extLst>
          </p:nvPr>
        </p:nvGraphicFramePr>
        <p:xfrm>
          <a:off x="6871346" y="343537"/>
          <a:ext cx="1524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CorelDRAW" r:id="rId4" imgW="721173" imgH="301391" progId="CorelDRAW.Graphic.12">
                  <p:embed/>
                </p:oleObj>
              </mc:Choice>
              <mc:Fallback>
                <p:oleObj name="CorelDRAW" r:id="rId4" imgW="721173" imgH="301391" progId="CorelDRAW.Graphic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346" y="343537"/>
                        <a:ext cx="1524000" cy="788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6871346" y="34353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8014346" y="34353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5E5B26-5914-4041-A700-47820C28BC8E}"/>
              </a:ext>
            </a:extLst>
          </p:cNvPr>
          <p:cNvGrpSpPr/>
          <p:nvPr/>
        </p:nvGrpSpPr>
        <p:grpSpPr>
          <a:xfrm>
            <a:off x="7633346" y="2111365"/>
            <a:ext cx="3143252" cy="1833238"/>
            <a:chOff x="4714875" y="3264221"/>
            <a:chExt cx="3143252" cy="1833238"/>
          </a:xfrm>
        </p:grpSpPr>
        <p:graphicFrame>
          <p:nvGraphicFramePr>
            <p:cNvPr id="3115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869991"/>
                </p:ext>
              </p:extLst>
            </p:nvPr>
          </p:nvGraphicFramePr>
          <p:xfrm>
            <a:off x="4714875" y="3264221"/>
            <a:ext cx="2752725" cy="183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CorelDRAW" r:id="rId6" imgW="1154390" imgH="768259" progId="CorelDRAW.Graphic.13">
                    <p:embed/>
                  </p:oleObj>
                </mc:Choice>
                <mc:Fallback>
                  <p:oleObj name="CorelDRAW" r:id="rId6" imgW="1154390" imgH="768259" progId="CorelDRAW.Graphic.1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5" y="3264221"/>
                          <a:ext cx="2752725" cy="183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4724401" y="4267201"/>
              <a:ext cx="31337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LOW (0)   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HIGH (1)</a:t>
              </a:r>
            </a:p>
          </p:txBody>
        </p:sp>
        <p:sp>
          <p:nvSpPr>
            <p:cNvPr id="3116" name="Text Box 44"/>
            <p:cNvSpPr txBox="1">
              <a:spLocks noChangeArrowheads="1"/>
            </p:cNvSpPr>
            <p:nvPr/>
          </p:nvSpPr>
          <p:spPr bwMode="auto">
            <a:xfrm>
              <a:off x="4724401" y="4629090"/>
              <a:ext cx="31337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HIGH (1)  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LOW(0)</a:t>
              </a:r>
            </a:p>
          </p:txBody>
        </p:sp>
      </p:grp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838200" y="4419600"/>
            <a:ext cx="10384498" cy="1384302"/>
            <a:chOff x="29" y="3130"/>
            <a:chExt cx="5827" cy="872"/>
          </a:xfrm>
        </p:grpSpPr>
        <p:sp>
          <p:nvSpPr>
            <p:cNvPr id="3118" name="Text Box 46"/>
            <p:cNvSpPr txBox="1">
              <a:spLocks noChangeArrowheads="1"/>
            </p:cNvSpPr>
            <p:nvPr/>
          </p:nvSpPr>
          <p:spPr bwMode="auto">
            <a:xfrm>
              <a:off x="29" y="3130"/>
              <a:ext cx="5827" cy="87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ea typeface="宋体" charset="-122"/>
                </a:rPr>
                <a:t>The NOT operation (complement) is shown with an </a:t>
              </a:r>
              <a:r>
                <a:rPr lang="en-US" altLang="zh-CN" sz="2800" b="1" dirty="0" err="1">
                  <a:ea typeface="宋体" charset="-122"/>
                </a:rPr>
                <a:t>overbar</a:t>
              </a:r>
              <a:r>
                <a:rPr lang="en-US" altLang="zh-CN" sz="2800" b="1" dirty="0">
                  <a:ea typeface="宋体" charset="-122"/>
                </a:rPr>
                <a:t>. Thus, 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charset="-122"/>
                </a:rPr>
                <a:t>the Boolean expression </a:t>
              </a:r>
              <a:r>
                <a:rPr lang="zh-CN" altLang="en-US" sz="2800" b="1" dirty="0">
                  <a:solidFill>
                    <a:srgbClr val="0000FF"/>
                  </a:solidFill>
                  <a:ea typeface="宋体" charset="-122"/>
                </a:rPr>
                <a:t>（布尔表达式）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charset="-122"/>
                </a:rPr>
                <a:t>for an inverter </a:t>
              </a:r>
              <a:r>
                <a:rPr lang="en-US" altLang="zh-CN" sz="2800" b="1" dirty="0">
                  <a:ea typeface="宋体" charset="-122"/>
                </a:rPr>
                <a:t>is </a:t>
              </a: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X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charset="-122"/>
                </a:rPr>
                <a:t> =</a:t>
              </a:r>
              <a:r>
                <a:rPr lang="en-US" altLang="zh-CN" sz="2800" b="1" dirty="0">
                  <a:ea typeface="宋体" charset="-122"/>
                </a:rPr>
                <a:t> </a:t>
              </a:r>
              <a:r>
                <a:rPr lang="en-US" altLang="zh-CN" sz="2800" b="1" i="1" dirty="0">
                  <a:solidFill>
                    <a:srgbClr val="FF3300"/>
                  </a:solidFill>
                  <a:ea typeface="宋体" charset="-122"/>
                </a:rPr>
                <a:t>A’</a:t>
              </a:r>
              <a:r>
                <a:rPr lang="en-US" altLang="zh-CN" sz="2800" b="1" i="1" dirty="0">
                  <a:ea typeface="宋体" charset="-122"/>
                </a:rPr>
                <a:t>.</a:t>
              </a:r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2400" y="3653"/>
              <a:ext cx="191" cy="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6800" y="357031"/>
            <a:ext cx="1613546" cy="800519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555206" y="1143000"/>
            <a:ext cx="5181600" cy="381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59352"/>
              </p:ext>
            </p:extLst>
          </p:nvPr>
        </p:nvGraphicFramePr>
        <p:xfrm>
          <a:off x="3886201" y="1408112"/>
          <a:ext cx="4519613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8" name="CorelDRAW" r:id="rId4" imgW="2334447" imgH="1832051" progId="CorelDRAW.Graphic.13">
                  <p:embed/>
                </p:oleObj>
              </mc:Choice>
              <mc:Fallback>
                <p:oleObj name="CorelDRAW" r:id="rId4" imgW="2334447" imgH="1832051" progId="CorelDRAW.Graphic.1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1408112"/>
                        <a:ext cx="4519613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72100" y="5239883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74LS00</a:t>
            </a:r>
            <a:r>
              <a:rPr lang="zh-CN" altLang="en-US" sz="2000" dirty="0"/>
              <a:t>逻辑符号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34963"/>
            <a:ext cx="3581400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SNXXXX10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4064" y="952500"/>
            <a:ext cx="2998787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3" y="1239839"/>
            <a:ext cx="3657600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8214" y="4281488"/>
            <a:ext cx="374332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485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3657600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SNXXXX27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788" y="998537"/>
            <a:ext cx="2989262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4" y="3878263"/>
            <a:ext cx="345598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4114" y="1011238"/>
            <a:ext cx="34575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9844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44477"/>
            <a:ext cx="3200400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SNXXXX04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8713" y="1081088"/>
            <a:ext cx="23622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1100" y="3479800"/>
            <a:ext cx="3932238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4114" y="1069976"/>
            <a:ext cx="4103687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2204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055CC4-8736-46B9-87AB-50FFC3322497}"/>
              </a:ext>
            </a:extLst>
          </p:cNvPr>
          <p:cNvGrpSpPr/>
          <p:nvPr/>
        </p:nvGrpSpPr>
        <p:grpSpPr>
          <a:xfrm>
            <a:off x="1447800" y="582954"/>
            <a:ext cx="9372600" cy="2246769"/>
            <a:chOff x="1638300" y="838200"/>
            <a:chExt cx="9372600" cy="2246769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1638300" y="838200"/>
              <a:ext cx="9372600" cy="224676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ea typeface="宋体" charset="-122"/>
                </a:rPr>
                <a:t>Example</a:t>
              </a:r>
              <a:r>
                <a:rPr lang="zh-CN" altLang="en-US" sz="2800" dirty="0">
                  <a:ea typeface="宋体" charset="-122"/>
                </a:rPr>
                <a:t>：</a:t>
              </a:r>
              <a:r>
                <a:rPr lang="en-US" altLang="zh-CN" sz="2800" dirty="0">
                  <a:ea typeface="宋体" charset="-122"/>
                </a:rPr>
                <a:t>Try to draw the logic circuits for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dirty="0">
                  <a:ea typeface="宋体" charset="-122"/>
                </a:rPr>
                <a:t>                                    F=AB+BCD+CD.</a:t>
              </a:r>
            </a:p>
            <a:p>
              <a:pPr marL="342900" indent="-3429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ea typeface="宋体" charset="-122"/>
                </a:rPr>
                <a:t>Try to draw the logic circuits by using 74LS04</a:t>
              </a:r>
              <a:r>
                <a:rPr lang="zh-CN" altLang="en-US" sz="2800" dirty="0">
                  <a:ea typeface="宋体" charset="-122"/>
                </a:rPr>
                <a:t>、</a:t>
              </a:r>
              <a:r>
                <a:rPr lang="en-US" altLang="zh-CN" sz="2800" dirty="0">
                  <a:ea typeface="宋体" charset="-122"/>
                </a:rPr>
                <a:t> 74LS08</a:t>
              </a:r>
              <a:r>
                <a:rPr lang="zh-CN" altLang="en-US" sz="2800" dirty="0">
                  <a:ea typeface="宋体" charset="-122"/>
                </a:rPr>
                <a:t>、</a:t>
              </a:r>
              <a:r>
                <a:rPr lang="en-US" altLang="zh-CN" sz="2800" dirty="0">
                  <a:ea typeface="宋体" charset="-122"/>
                </a:rPr>
                <a:t> 74LS32.</a:t>
              </a: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 bwMode="auto">
            <a:xfrm>
              <a:off x="5334000" y="1524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  <p:cxnSp>
          <p:nvCxnSpPr>
            <p:cNvPr id="11" name="直接连接符 10"/>
            <p:cNvCxnSpPr>
              <a:cxnSpLocks/>
            </p:cNvCxnSpPr>
            <p:nvPr/>
          </p:nvCxnSpPr>
          <p:spPr bwMode="auto">
            <a:xfrm>
              <a:off x="6019800" y="1524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  <p:cxnSp>
          <p:nvCxnSpPr>
            <p:cNvPr id="12" name="直接连接符 11"/>
            <p:cNvCxnSpPr>
              <a:cxnSpLocks/>
            </p:cNvCxnSpPr>
            <p:nvPr/>
          </p:nvCxnSpPr>
          <p:spPr bwMode="auto">
            <a:xfrm>
              <a:off x="6324600" y="15240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37886"/>
            <a:ext cx="2514600" cy="22555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746" y="3263668"/>
            <a:ext cx="2698307" cy="22297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99" y="3263667"/>
            <a:ext cx="2685451" cy="22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4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990600" y="1085671"/>
            <a:ext cx="105156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Data sheets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（数据表）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include 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limits and conditions set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（工作条件）</a:t>
            </a:r>
            <a:r>
              <a:rPr lang="en-US" altLang="zh-CN" sz="2800" b="1" dirty="0">
                <a:ea typeface="宋体" charset="-122"/>
              </a:rPr>
              <a:t> by the manufacturer as well as DC and AC characteristics. For example, some maximum ratings for a 74HC00A are: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057400" y="333851"/>
            <a:ext cx="3294492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Fixed Function Logic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46244"/>
              </p:ext>
            </p:extLst>
          </p:nvPr>
        </p:nvGraphicFramePr>
        <p:xfrm>
          <a:off x="2362200" y="2514600"/>
          <a:ext cx="7696200" cy="385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0" name="CorelDRAW" r:id="rId4" imgW="2671973" imgH="1338519" progId="CorelDRAW.Graphic.13">
                  <p:embed/>
                </p:oleObj>
              </mc:Choice>
              <mc:Fallback>
                <p:oleObj name="CorelDRAW" r:id="rId4" imgW="2671973" imgH="1338519" progId="CorelDRAW.Graphic.1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7696200" cy="3855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68750" y="609600"/>
            <a:ext cx="3962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charset="-122"/>
              </a:rPr>
              <a:t>Selected Key Terms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971800" y="1791553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676400" y="1858227"/>
            <a:ext cx="2209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Inverter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Truth table</a:t>
            </a:r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Timing diagram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Boolean algebra</a:t>
            </a: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AND gate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968750" y="1855053"/>
            <a:ext cx="6470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" pitchFamily="18" charset="0"/>
                <a:ea typeface="宋体" charset="-122"/>
                <a:cs typeface="Times New Roman" pitchFamily="18" charset="0"/>
              </a:rPr>
              <a:t>A logic circuit that inverts or complements its inputs.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962400" y="2766278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A table showing the inputs and corresponding output(s) of a logic circuit.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962400" y="3696553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A diagram of waveforms showing the proper time relationship of all of the waveforms.</a:t>
            </a:r>
            <a:r>
              <a:rPr lang="en-US" altLang="zh-CN" b="1" i="1" dirty="0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962400" y="4807802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" pitchFamily="18" charset="0"/>
                <a:ea typeface="宋体" charset="-122"/>
                <a:cs typeface="Times New Roman" pitchFamily="18" charset="0"/>
              </a:rPr>
              <a:t>The mathematics of logic circuits. 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962400" y="5722203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" pitchFamily="18" charset="0"/>
                <a:ea typeface="宋体" charset="-122"/>
                <a:cs typeface="Times New Roman" pitchFamily="18" charset="0"/>
              </a:rPr>
              <a:t>A logic gate that produces a HIGH output only when all of its inputs are HIGH.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5" grpId="0" autoUpdateAnimBg="0"/>
      <p:bldP spid="616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114800" y="559707"/>
            <a:ext cx="3962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charset="-122"/>
              </a:rPr>
              <a:t>Selected Key Terms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971800" y="1777544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676400" y="1844219"/>
            <a:ext cx="2209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OR gate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NAND gate</a:t>
            </a:r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NOR gate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Exclusive-OR gate</a:t>
            </a: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Exclusive-NOR gate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968750" y="1841044"/>
            <a:ext cx="6470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logic gate that produces a HIGH output when one or more inputs are HIGH.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3962400" y="2752269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logic gate that produces a LOW output only when all of its inputs are HIGH.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3962400" y="3682544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logic gate that produces a LOW output when one or more inputs are HIGH.</a:t>
            </a:r>
            <a:endParaRPr lang="en-US" altLang="zh-CN" b="1" i="1">
              <a:solidFill>
                <a:srgbClr val="000000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3962400" y="4793794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logic gate that produces a HIGH output only when its two inputs are at opposite levels.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3962400" y="5708194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 logic gate that produces a LOW output only when its two inputs are at opposite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56" grpId="0" autoUpdateAnimBg="0"/>
      <p:bldP spid="155657" grpId="0" autoUpdateAnimBg="0"/>
      <p:bldP spid="155658" grpId="0" autoUpdateAnimBg="0"/>
      <p:bldP spid="15565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38400" y="17526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The truth table for a 2-input AND gate is </a:t>
            </a:r>
          </a:p>
        </p:txBody>
      </p:sp>
      <p:sp>
        <p:nvSpPr>
          <p:cNvPr id="7178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505200" y="2971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9273"/>
              </p:ext>
            </p:extLst>
          </p:nvPr>
        </p:nvGraphicFramePr>
        <p:xfrm>
          <a:off x="6629401" y="2286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CorelDRAW" r:id="rId5" imgW="1154390" imgH="1181161" progId="CorelDRAW.Graphic.13">
                  <p:embed/>
                </p:oleObj>
              </mc:Choice>
              <mc:Fallback>
                <p:oleObj name="CorelDRAW" r:id="rId5" imgW="1154390" imgH="1181161" progId="CorelDRAW.Graphic.1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286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858000" y="2971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8001000" y="2971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50980"/>
              </p:ext>
            </p:extLst>
          </p:nvPr>
        </p:nvGraphicFramePr>
        <p:xfrm>
          <a:off x="3276601" y="4572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572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505200" y="5257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78524"/>
              </p:ext>
            </p:extLst>
          </p:nvPr>
        </p:nvGraphicFramePr>
        <p:xfrm>
          <a:off x="3352801" y="2286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286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789895"/>
              </p:ext>
            </p:extLst>
          </p:nvPr>
        </p:nvGraphicFramePr>
        <p:xfrm>
          <a:off x="6629401" y="4572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CorelDRAW" r:id="rId9" imgW="1154390" imgH="1181161" progId="CorelDRAW.Graphic.13">
                  <p:embed/>
                </p:oleObj>
              </mc:Choice>
              <mc:Fallback>
                <p:oleObj name="CorelDRAW" r:id="rId9" imgW="1154390" imgH="1181161" progId="CorelDRAW.Graphic.1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572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858000" y="5257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001000" y="5257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9718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0960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b.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895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c.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019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648200" y="2971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648200" y="5257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906486" y="54864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438400" y="1828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The truth table for a 2-input NOR gate is </a:t>
            </a:r>
          </a:p>
        </p:txBody>
      </p:sp>
      <p:sp>
        <p:nvSpPr>
          <p:cNvPr id="159749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096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35052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56513"/>
              </p:ext>
            </p:extLst>
          </p:nvPr>
        </p:nvGraphicFramePr>
        <p:xfrm>
          <a:off x="6629401" y="2362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2" name="CorelDRAW" r:id="rId5" imgW="1154390" imgH="1181161" progId="CorelDRAW.Graphic.13">
                  <p:embed/>
                </p:oleObj>
              </mc:Choice>
              <mc:Fallback>
                <p:oleObj name="CorelDRAW" r:id="rId5" imgW="1154390" imgH="1181161" progId="CorelDRAW.Graphic.1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362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68580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26091"/>
              </p:ext>
            </p:extLst>
          </p:nvPr>
        </p:nvGraphicFramePr>
        <p:xfrm>
          <a:off x="3276601" y="4648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3"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648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35052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59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45614"/>
              </p:ext>
            </p:extLst>
          </p:nvPr>
        </p:nvGraphicFramePr>
        <p:xfrm>
          <a:off x="3352801" y="2362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4"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362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15976"/>
              </p:ext>
            </p:extLst>
          </p:nvPr>
        </p:nvGraphicFramePr>
        <p:xfrm>
          <a:off x="6629401" y="4648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5" name="CorelDRAW" r:id="rId9" imgW="1154390" imgH="1181161" progId="CorelDRAW.Graphic.13">
                  <p:embed/>
                </p:oleObj>
              </mc:Choice>
              <mc:Fallback>
                <p:oleObj name="CorelDRAW" r:id="rId9" imgW="1154390" imgH="1181161" progId="CorelDRAW.Graphic.1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648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68580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60960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b.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2743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60198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46482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6482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0010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80010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6096000" y="31242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905000" y="398395"/>
            <a:ext cx="196880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The Inverter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84482"/>
              </p:ext>
            </p:extLst>
          </p:nvPr>
        </p:nvGraphicFramePr>
        <p:xfrm>
          <a:off x="2895600" y="2071689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3" name="CorelDRAW" r:id="rId4" imgW="3290811" imgH="213627" progId="CorelDRAW.Graphic.12">
                  <p:embed/>
                </p:oleObj>
              </mc:Choice>
              <mc:Fallback>
                <p:oleObj name="CorelDRAW" r:id="rId4" imgW="3290811" imgH="213627" progId="CorelDRAW.Graphic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71689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85200"/>
              </p:ext>
            </p:extLst>
          </p:nvPr>
        </p:nvGraphicFramePr>
        <p:xfrm>
          <a:off x="2895600" y="2530476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4" name="CorelDRAW" r:id="rId6" imgW="3290811" imgH="213627" progId="CorelDRAW.Graphic.12">
                  <p:embed/>
                </p:oleObj>
              </mc:Choice>
              <mc:Fallback>
                <p:oleObj name="CorelDRAW" r:id="rId6" imgW="3290811" imgH="213627" progId="CorelDRAW.Graphic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30476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1905000" y="1381126"/>
            <a:ext cx="86868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Example waveforms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（波形图）</a:t>
            </a:r>
            <a:r>
              <a:rPr lang="en-US" altLang="zh-CN" sz="2800" b="1" dirty="0">
                <a:ea typeface="宋体" charset="-122"/>
              </a:rPr>
              <a:t>: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362200" y="19935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ea typeface="宋体" charset="-122"/>
              </a:rPr>
              <a:t>A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362200" y="25269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ea typeface="宋体" charset="-122"/>
              </a:rPr>
              <a:t>X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63042"/>
              </p:ext>
            </p:extLst>
          </p:nvPr>
        </p:nvGraphicFramePr>
        <p:xfrm>
          <a:off x="4953000" y="381000"/>
          <a:ext cx="1524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5" name="CorelDRAW" r:id="rId8" imgW="721173" imgH="301391" progId="CorelDRAW.Graphic.12">
                  <p:embed/>
                </p:oleObj>
              </mc:Choice>
              <mc:Fallback>
                <p:oleObj name="CorelDRAW" r:id="rId8" imgW="721173" imgH="301391" progId="CorelDRAW.Graphic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1524000" cy="788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49530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0960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1905000" y="3046709"/>
            <a:ext cx="86868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A group of inverters can be used to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form the 1’s complement of a binary number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（求补码）</a:t>
            </a:r>
            <a:r>
              <a:rPr lang="en-US" altLang="zh-CN" sz="2800" b="1" dirty="0">
                <a:ea typeface="宋体" charset="-122"/>
              </a:rPr>
              <a:t>: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866956"/>
              </p:ext>
            </p:extLst>
          </p:nvPr>
        </p:nvGraphicFramePr>
        <p:xfrm>
          <a:off x="4800601" y="4616450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6" name="CorelDRAW" r:id="rId10" imgW="2270920" imgH="630083" progId="CorelDRAW.Graphic.13">
                  <p:embed/>
                </p:oleObj>
              </mc:Choice>
              <mc:Fallback>
                <p:oleObj name="CorelDRAW" r:id="rId10" imgW="2270920" imgH="630083" progId="CorelDRAW.Graphic.1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616450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376989" y="4051300"/>
            <a:ext cx="275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ea typeface="宋体" charset="-122"/>
              </a:rPr>
              <a:t>Binary number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392864" y="6064250"/>
            <a:ext cx="275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ea typeface="宋体" charset="-122"/>
              </a:rPr>
              <a:t>1’s complement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057775" y="4289425"/>
            <a:ext cx="4306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1       0        0       0       1       1        0       1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057775" y="5773737"/>
            <a:ext cx="4306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ea typeface="宋体" charset="-122"/>
              </a:rPr>
              <a:t>0       1        1       1       0       0        1       0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9000" y="360065"/>
            <a:ext cx="1596704" cy="792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4" grpId="0"/>
      <p:bldP spid="108561" grpId="0" animBg="1"/>
      <p:bldP spid="108563" grpId="0"/>
      <p:bldP spid="108564" grpId="0"/>
      <p:bldP spid="108565" grpId="0"/>
      <p:bldP spid="1085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438400" y="18288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AutoNum type="arabicPeriod" startAt="3"/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The truth table for a 2-input XOR gate is </a:t>
            </a:r>
          </a:p>
        </p:txBody>
      </p:sp>
      <p:sp>
        <p:nvSpPr>
          <p:cNvPr id="161797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5052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77222"/>
              </p:ext>
            </p:extLst>
          </p:nvPr>
        </p:nvGraphicFramePr>
        <p:xfrm>
          <a:off x="6629401" y="2362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76" name="CorelDRAW" r:id="rId5" imgW="1154390" imgH="1181161" progId="CorelDRAW.Graphic.13">
                  <p:embed/>
                </p:oleObj>
              </mc:Choice>
              <mc:Fallback>
                <p:oleObj name="CorelDRAW" r:id="rId5" imgW="1154390" imgH="1181161" progId="CorelDRAW.Graphic.1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362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68580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67619"/>
              </p:ext>
            </p:extLst>
          </p:nvPr>
        </p:nvGraphicFramePr>
        <p:xfrm>
          <a:off x="3276601" y="4648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77" name="CorelDRAW" r:id="rId7" imgW="1154390" imgH="1181161" progId="CorelDRAW.Graphic.13">
                  <p:embed/>
                </p:oleObj>
              </mc:Choice>
              <mc:Fallback>
                <p:oleObj name="CorelDRAW" r:id="rId7" imgW="1154390" imgH="1181161" progId="CorelDRAW.Graphic.1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648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35052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8070"/>
              </p:ext>
            </p:extLst>
          </p:nvPr>
        </p:nvGraphicFramePr>
        <p:xfrm>
          <a:off x="3352801" y="2362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78" name="CorelDRAW" r:id="rId8" imgW="1154390" imgH="1181161" progId="CorelDRAW.Graphic.13">
                  <p:embed/>
                </p:oleObj>
              </mc:Choice>
              <mc:Fallback>
                <p:oleObj name="CorelDRAW" r:id="rId8" imgW="1154390" imgH="1181161" progId="CorelDRAW.Graphic.1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362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12995"/>
              </p:ext>
            </p:extLst>
          </p:nvPr>
        </p:nvGraphicFramePr>
        <p:xfrm>
          <a:off x="6629401" y="46482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79" name="CorelDRAW" r:id="rId9" imgW="1154390" imgH="1181161" progId="CorelDRAW.Graphic.13">
                  <p:embed/>
                </p:oleObj>
              </mc:Choice>
              <mc:Fallback>
                <p:oleObj name="CorelDRAW" r:id="rId9" imgW="1154390" imgH="1181161" progId="CorelDRAW.Graphic.1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6482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68580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ea typeface="宋体" charset="-122"/>
              </a:rPr>
              <a:t>0    0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0    1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1    0</a:t>
            </a:r>
          </a:p>
          <a:p>
            <a:pPr marL="342900" indent="-342900"/>
            <a:r>
              <a:rPr lang="en-US" altLang="zh-CN" sz="2000">
                <a:ea typeface="宋体" charset="-122"/>
              </a:rPr>
              <a:t>1    1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a.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6096000" y="3124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b.</a:t>
            </a:r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27432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6019800" y="5562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6482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46482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8001000" y="3048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8001000" y="53340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 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marL="342900" indent="-342900"/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819400" y="31623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62404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2590800" y="2262604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4. The symbol                           is for a(n)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3429000" y="2905542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 XOR gate</a:t>
            </a:r>
          </a:p>
        </p:txBody>
      </p:sp>
      <p:sp>
        <p:nvSpPr>
          <p:cNvPr id="163870" name="Text Box 30"/>
          <p:cNvSpPr txBox="1">
            <a:spLocks noChangeArrowheads="1"/>
          </p:cNvSpPr>
          <p:nvPr/>
        </p:nvSpPr>
        <p:spPr bwMode="auto">
          <a:xfrm>
            <a:off x="4572000" y="21102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63871" name="Text Box 31"/>
          <p:cNvSpPr txBox="1">
            <a:spLocks noChangeArrowheads="1"/>
          </p:cNvSpPr>
          <p:nvPr/>
        </p:nvSpPr>
        <p:spPr bwMode="auto">
          <a:xfrm>
            <a:off x="4572000" y="24150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5943600" y="21102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638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73949"/>
              </p:ext>
            </p:extLst>
          </p:nvPr>
        </p:nvGraphicFramePr>
        <p:xfrm>
          <a:off x="4876800" y="2186404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6" name="CorelDRAW" r:id="rId5" imgW="703286" imgH="280904" progId="CorelDRAW.Graphic.13">
                  <p:embed/>
                </p:oleObj>
              </mc:Choice>
              <mc:Fallback>
                <p:oleObj name="CorelDRAW" r:id="rId5" imgW="703286" imgH="280904" progId="CorelDRAW.Graphic.1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86404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418114" y="2904861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62404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590800" y="2262604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5. The symbol                            is for a(n)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3429000" y="2905542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c. XNOR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d. XOR gate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4572000" y="21102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4572000" y="24150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943600" y="211020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72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26106"/>
              </p:ext>
            </p:extLst>
          </p:nvPr>
        </p:nvGraphicFramePr>
        <p:xfrm>
          <a:off x="4876800" y="2262604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1" name="CorelDRAW" r:id="rId5" imgW="1192570" imgH="383316" progId="CorelDRAW.Graphic.13">
                  <p:embed/>
                </p:oleObj>
              </mc:Choice>
              <mc:Fallback>
                <p:oleObj name="CorelDRAW" r:id="rId5" imgW="1192570" imgH="383316" progId="CorelDRAW.Graphic.1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62604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3352800" y="4015204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828800" y="1981201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6. A logic gate that produces a HIGH output only when all of its inputs are HIGH is a(n)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3429000" y="2852738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 NAND gate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429000" y="34290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19542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590800" y="2209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7. The expression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A + B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means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3429000" y="2676942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 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OR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AND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XOR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XNOR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</a:t>
            </a: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5695950" y="2324517"/>
            <a:ext cx="266700" cy="266700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429000" y="3809056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5334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066800" y="1836003"/>
            <a:ext cx="1021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8. A 2-input gate produces the output shown. (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represents the output.) This is a(n) 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3429000" y="2438400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d. NAND gate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784725" y="4773613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6780213" y="4773613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8775701" y="4773613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3870325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3870325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870325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679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71184"/>
              </p:ext>
            </p:extLst>
          </p:nvPr>
        </p:nvGraphicFramePr>
        <p:xfrm>
          <a:off x="4251326" y="47244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8" name="CorelDRAW" r:id="rId5" imgW="3079122" imgH="461345" progId="CorelDRAW.Graphic.13">
                  <p:embed/>
                </p:oleObj>
              </mc:Choice>
              <mc:Fallback>
                <p:oleObj name="CorelDRAW" r:id="rId5" imgW="3079122" imgH="461345" progId="CorelDRAW.Graphic.1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6" y="47244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388"/>
              </p:ext>
            </p:extLst>
          </p:nvPr>
        </p:nvGraphicFramePr>
        <p:xfrm>
          <a:off x="4279901" y="5789613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9" name="CorelDRAW" r:id="rId7" imgW="3079122" imgH="201900" progId="CorelDRAW.Graphic.13">
                  <p:embed/>
                </p:oleObj>
              </mc:Choice>
              <mc:Fallback>
                <p:oleObj name="CorelDRAW" r:id="rId7" imgW="3079122" imgH="201900" progId="CorelDRAW.Graphic.1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5789613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3429000" y="4136232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371600" y="1981201"/>
            <a:ext cx="975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9. A 2-input gate produces a HIGH output only when the inputs agree. This type of gate is a(n)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3429000" y="2819400"/>
            <a:ext cx="381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a.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b. AND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c. NOR gate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d. XNOR gate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429000" y="4478338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4724400" y="1981200"/>
            <a:ext cx="2819400" cy="3429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181600" y="2057400"/>
            <a:ext cx="18288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1.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2.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3.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5.  d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324600" y="2590800"/>
            <a:ext cx="1752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6. 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7.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8.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9.  d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ea typeface="宋体" charset="-122"/>
            </a:endParaRPr>
          </a:p>
        </p:txBody>
      </p:sp>
      <p:sp>
        <p:nvSpPr>
          <p:cNvPr id="106506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5410200" y="8382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omb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33600" y="631307"/>
            <a:ext cx="7848600" cy="7159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</a:rPr>
              <a:t>homework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524000" y="1905001"/>
            <a:ext cx="8991600" cy="4114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kern="0" dirty="0"/>
              <a:t>P92  Self-Test 1-7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charset="-122"/>
              </a:rPr>
              <a:t>P93</a:t>
            </a:r>
            <a:r>
              <a:rPr lang="en-US" altLang="zh-CN" dirty="0">
                <a:ea typeface="宋体" charset="-122"/>
              </a:rPr>
              <a:t>  8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14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charset="-122"/>
              </a:rPr>
              <a:t>P94</a:t>
            </a:r>
            <a:r>
              <a:rPr lang="en-US" altLang="zh-CN" dirty="0">
                <a:ea typeface="宋体" charset="-122"/>
              </a:rPr>
              <a:t>  18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22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Draw the logic circuits for   F=AB + A+B + ABC</a:t>
            </a:r>
            <a:r>
              <a:rPr lang="en-US" altLang="zh-CN" kern="0" dirty="0"/>
              <a:t> </a:t>
            </a:r>
            <a:endParaRPr lang="zh-CN" altLang="en-US" kern="0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086600" y="38862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cxnSp>
        <p:nvCxnSpPr>
          <p:cNvPr id="6" name="直接连接符 5"/>
          <p:cNvCxnSpPr/>
          <p:nvPr/>
        </p:nvCxnSpPr>
        <p:spPr bwMode="auto">
          <a:xfrm>
            <a:off x="7086600" y="381000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cxnSp>
        <p:nvCxnSpPr>
          <p:cNvPr id="8" name="直接连接符 7"/>
          <p:cNvCxnSpPr/>
          <p:nvPr/>
        </p:nvCxnSpPr>
        <p:spPr bwMode="auto">
          <a:xfrm>
            <a:off x="7924800" y="38862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cxnSp>
        <p:nvCxnSpPr>
          <p:cNvPr id="14" name="直接连接符 13"/>
          <p:cNvCxnSpPr/>
          <p:nvPr/>
        </p:nvCxnSpPr>
        <p:spPr bwMode="auto">
          <a:xfrm>
            <a:off x="9372600" y="3886200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  <p:cxnSp>
        <p:nvCxnSpPr>
          <p:cNvPr id="15" name="直接连接符 14"/>
          <p:cNvCxnSpPr/>
          <p:nvPr/>
        </p:nvCxnSpPr>
        <p:spPr bwMode="auto">
          <a:xfrm>
            <a:off x="9067800" y="3810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</p:cxnSp>
    </p:spTree>
    <p:extLst>
      <p:ext uri="{BB962C8B-B14F-4D97-AF65-F5344CB8AC3E}">
        <p14:creationId xmlns:p14="http://schemas.microsoft.com/office/powerpoint/2010/main" val="9660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293968" y="322789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3282" y="322789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762000" y="1524001"/>
            <a:ext cx="5029201" cy="323176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AND gate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（与门）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produces a HIGH output when all inputs are HIGH; otherwise, the output is LOW</a:t>
            </a:r>
            <a:r>
              <a:rPr lang="en-US" altLang="zh-CN" sz="2800" b="1" dirty="0">
                <a:ea typeface="宋体" charset="-122"/>
              </a:rPr>
              <a:t>.  For a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2-input gate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输入与门）</a:t>
            </a:r>
            <a:r>
              <a:rPr lang="en-US" altLang="zh-CN" sz="2800" b="1" dirty="0">
                <a:ea typeface="宋体" charset="-122"/>
              </a:rPr>
              <a:t>, 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truth table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（真值表）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is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067327" y="424566"/>
            <a:ext cx="3794052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AND Gate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（与门）</a:t>
            </a:r>
            <a:endParaRPr lang="en-US" altLang="zh-CN" sz="2800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762000" y="4876801"/>
            <a:ext cx="105918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AND operation is usually shown with a dot between the variables but it may be implied (no dot). Thus, the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AND operation is written as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</a:t>
            </a:r>
            <a:r>
              <a:rPr lang="en-US" altLang="zh-CN" sz="2800" b="1" i="1" baseline="30000" dirty="0">
                <a:solidFill>
                  <a:srgbClr val="FF0000"/>
                </a:solidFill>
                <a:ea typeface="宋体" charset="-122"/>
              </a:rPr>
              <a:t>.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B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or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X = AB</a:t>
            </a:r>
            <a:r>
              <a:rPr lang="en-US" altLang="zh-CN" sz="2800" b="1" i="1" dirty="0">
                <a:ea typeface="宋体" charset="-122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91A1834-6185-4AD3-8185-2E8B63830E1F}"/>
              </a:ext>
            </a:extLst>
          </p:cNvPr>
          <p:cNvGrpSpPr/>
          <p:nvPr/>
        </p:nvGrpSpPr>
        <p:grpSpPr>
          <a:xfrm>
            <a:off x="6248401" y="2133600"/>
            <a:ext cx="2209799" cy="2057400"/>
            <a:chOff x="3276601" y="2971800"/>
            <a:chExt cx="2209799" cy="2057400"/>
          </a:xfrm>
        </p:grpSpPr>
        <p:graphicFrame>
          <p:nvGraphicFramePr>
            <p:cNvPr id="11060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106498"/>
                </p:ext>
              </p:extLst>
            </p:nvPr>
          </p:nvGraphicFramePr>
          <p:xfrm>
            <a:off x="3276601" y="2971800"/>
            <a:ext cx="2009775" cy="205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50" name="CorelDRAW" r:id="rId4" imgW="1154390" imgH="1181161" progId="CorelDRAW.Graphic.13">
                    <p:embed/>
                  </p:oleObj>
                </mc:Choice>
                <mc:Fallback>
                  <p:oleObj name="CorelDRAW" r:id="rId4" imgW="1154390" imgH="1181161" progId="CorelDRAW.Graphic.1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1" y="2971800"/>
                          <a:ext cx="2009775" cy="205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3505200" y="3657601"/>
              <a:ext cx="838200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000" dirty="0">
                  <a:ea typeface="宋体" charset="-122"/>
                </a:rPr>
                <a:t>0    0</a:t>
              </a:r>
            </a:p>
            <a:p>
              <a:pPr marL="342900" indent="-342900"/>
              <a:r>
                <a:rPr lang="en-US" altLang="zh-CN" sz="2000" dirty="0">
                  <a:ea typeface="宋体" charset="-122"/>
                </a:rPr>
                <a:t>0    1</a:t>
              </a:r>
            </a:p>
            <a:p>
              <a:pPr marL="342900" indent="-342900"/>
              <a:r>
                <a:rPr lang="en-US" altLang="zh-CN" sz="2000" dirty="0">
                  <a:ea typeface="宋体" charset="-122"/>
                </a:rPr>
                <a:t>1    0</a:t>
              </a:r>
            </a:p>
            <a:p>
              <a:pPr marL="342900" indent="-342900"/>
              <a:r>
                <a:rPr lang="en-US" altLang="zh-CN" sz="2000" dirty="0">
                  <a:ea typeface="宋体" charset="-122"/>
                </a:rPr>
                <a:t>1    1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4648200" y="3657601"/>
              <a:ext cx="838200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 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0</a:t>
              </a:r>
            </a:p>
            <a:p>
              <a:pPr marL="342900" indent="-342900"/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1</a:t>
              </a:r>
            </a:p>
          </p:txBody>
        </p:sp>
      </p:grpSp>
      <p:graphicFrame>
        <p:nvGraphicFramePr>
          <p:cNvPr id="1106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831215"/>
              </p:ext>
            </p:extLst>
          </p:nvPr>
        </p:nvGraphicFramePr>
        <p:xfrm>
          <a:off x="6416182" y="542204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1" name="CorelDRAW" r:id="rId6" imgW="703286" imgH="238963" progId="CorelDRAW.Graphic.13">
                  <p:embed/>
                </p:oleObj>
              </mc:Choice>
              <mc:Fallback>
                <p:oleObj name="CorelDRAW" r:id="rId6" imgW="703286" imgH="238963" progId="CorelDRAW.Graphic.1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182" y="542204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6111382" y="404091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ea typeface="宋体" charset="-122"/>
              </a:rPr>
              <a:t>A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111382" y="785091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7635382" y="46600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ea typeface="宋体" charset="-122"/>
              </a:rPr>
              <a:t>X</a:t>
            </a:r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39425"/>
              </p:ext>
            </p:extLst>
          </p:nvPr>
        </p:nvGraphicFramePr>
        <p:xfrm>
          <a:off x="8625982" y="542203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52" name="CorelDRAW" r:id="rId8" imgW="703286" imgH="286756" progId="CorelDRAW.Graphic.13">
                  <p:embed/>
                </p:oleObj>
              </mc:Choice>
              <mc:Fallback>
                <p:oleObj name="CorelDRAW" r:id="rId8" imgW="703286" imgH="286756" progId="CorelDRAW.Graphic.1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982" y="542203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8625982" y="31360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8625982" y="69460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9730882" y="504104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686800" y="2160932"/>
            <a:ext cx="31242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298871" y="34035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2050" y="323681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1691719" y="427197"/>
            <a:ext cx="2357761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AND Gate</a:t>
            </a:r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5372100" y="5334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8" name="CorelDRAW" r:id="rId4" imgW="703286" imgH="238963" progId="CorelDRAW.Graphic.13">
                  <p:embed/>
                </p:oleObj>
              </mc:Choice>
              <mc:Fallback>
                <p:oleObj name="CorelDRAW" r:id="rId4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334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067300" y="395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067300" y="776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591300" y="4572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graphicFrame>
        <p:nvGraphicFramePr>
          <p:cNvPr id="112682" name="Object 42"/>
          <p:cNvGraphicFramePr>
            <a:graphicFrameLocks noChangeAspect="1"/>
          </p:cNvGraphicFramePr>
          <p:nvPr/>
        </p:nvGraphicFramePr>
        <p:xfrm>
          <a:off x="7581900" y="5334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9" name="CorelDRAW" r:id="rId6" imgW="703286" imgH="286756" progId="CorelDRAW.Graphic.13">
                  <p:embed/>
                </p:oleObj>
              </mc:Choice>
              <mc:Fallback>
                <p:oleObj name="CorelDRAW" r:id="rId6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5334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7581900" y="304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581900" y="685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8686800" y="4953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7400" y="1400174"/>
            <a:ext cx="7958138" cy="500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45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711282" y="530468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72882" y="535880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3630161" y="3630612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5625649" y="3630612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7621137" y="3630612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033136" y="2294740"/>
            <a:ext cx="8379619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Draw the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timing diagram(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时序图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) </a:t>
            </a:r>
            <a:r>
              <a:rPr lang="en-US" altLang="zh-CN" sz="2800" b="1" dirty="0">
                <a:ea typeface="宋体" charset="-122"/>
              </a:rPr>
              <a:t>: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715761" y="350519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715761" y="464819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2049701" y="539484"/>
            <a:ext cx="2357761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AND Gate</a:t>
            </a:r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58270"/>
              </p:ext>
            </p:extLst>
          </p:nvPr>
        </p:nvGraphicFramePr>
        <p:xfrm>
          <a:off x="5730082" y="779772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1" name="CorelDRAW" r:id="rId4" imgW="703286" imgH="238963" progId="CorelDRAW.Graphic.13">
                  <p:embed/>
                </p:oleObj>
              </mc:Choice>
              <mc:Fallback>
                <p:oleObj name="CorelDRAW" r:id="rId4" imgW="703286" imgH="238963" progId="CorelDRAW.Graphic.1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082" y="779772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425282" y="641659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425282" y="1022659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949282" y="70357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715761" y="403859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B</a:t>
            </a:r>
          </a:p>
        </p:txBody>
      </p:sp>
      <p:graphicFrame>
        <p:nvGraphicFramePr>
          <p:cNvPr id="1126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50780"/>
              </p:ext>
            </p:extLst>
          </p:nvPr>
        </p:nvGraphicFramePr>
        <p:xfrm>
          <a:off x="3096762" y="3581400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2"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762" y="3581400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100783"/>
              </p:ext>
            </p:extLst>
          </p:nvPr>
        </p:nvGraphicFramePr>
        <p:xfrm>
          <a:off x="3096761" y="4665663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3" name="CorelDRAW" r:id="rId8" imgW="3079122" imgH="201900" progId="CorelDRAW.Graphic.13">
                  <p:embed/>
                </p:oleObj>
              </mc:Choice>
              <mc:Fallback>
                <p:oleObj name="CorelDRAW" r:id="rId8" imgW="3079122" imgH="201900" progId="CorelDRAW.Graphic.1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761" y="4665663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93217"/>
              </p:ext>
            </p:extLst>
          </p:nvPr>
        </p:nvGraphicFramePr>
        <p:xfrm>
          <a:off x="7939882" y="779771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4" name="CorelDRAW" r:id="rId10" imgW="703286" imgH="286756" progId="CorelDRAW.Graphic.13">
                  <p:embed/>
                </p:oleObj>
              </mc:Choice>
              <mc:Fallback>
                <p:oleObj name="CorelDRAW" r:id="rId10" imgW="703286" imgH="286756" progId="CorelDRAW.Graphic.1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882" y="779771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7939882" y="55117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939882" y="93217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9044782" y="741672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nimBg="1"/>
      <p:bldP spid="112669" grpId="0" animBg="1"/>
      <p:bldP spid="1126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3048000" y="4430562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If the binary number 10100011 is </a:t>
            </a:r>
            <a:r>
              <a:rPr lang="en-US" altLang="zh-CN" sz="2800" dirty="0" err="1">
                <a:ea typeface="宋体" charset="-122"/>
              </a:rPr>
              <a:t>ANDed</a:t>
            </a:r>
            <a:r>
              <a:rPr lang="en-US" altLang="zh-CN" sz="2800" dirty="0">
                <a:ea typeface="宋体" charset="-122"/>
              </a:rPr>
              <a:t> with the mask 00001111, what is the result?</a:t>
            </a:r>
          </a:p>
        </p:txBody>
      </p:sp>
      <p:sp>
        <p:nvSpPr>
          <p:cNvPr id="16" name="矩形 15"/>
          <p:cNvSpPr/>
          <p:nvPr/>
        </p:nvSpPr>
        <p:spPr>
          <a:xfrm>
            <a:off x="7200900" y="518447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51865" y="530002"/>
            <a:ext cx="2133600" cy="90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990600" y="2080154"/>
            <a:ext cx="1036320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AND operation is used in computer programming as a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selective mask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（选择掩码）</a:t>
            </a:r>
            <a:r>
              <a:rPr lang="en-US" altLang="zh-CN" sz="2800" b="1" dirty="0">
                <a:ea typeface="宋体" charset="-122"/>
              </a:rPr>
              <a:t>. If you want to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retain certain bits of a binary number but reset the other bits to 0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（将特定位置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ea typeface="宋体" charset="-122"/>
              </a:rPr>
              <a:t>）</a:t>
            </a:r>
            <a:r>
              <a:rPr lang="en-US" altLang="zh-CN" sz="2800" b="1" dirty="0">
                <a:ea typeface="宋体" charset="-122"/>
              </a:rPr>
              <a:t>, you could set a mask with 1’s in the position of the retained bits. 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1489790" y="596780"/>
            <a:ext cx="2357761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The AND Gate</a:t>
            </a:r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0537"/>
              </p:ext>
            </p:extLst>
          </p:nvPr>
        </p:nvGraphicFramePr>
        <p:xfrm>
          <a:off x="5372100" y="7620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8" name="CorelDRAW" r:id="rId4" imgW="703286" imgH="238963" progId="CorelDRAW.Graphic.13">
                  <p:embed/>
                </p:oleObj>
              </mc:Choice>
              <mc:Fallback>
                <p:oleObj name="CorelDRAW" r:id="rId4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7620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067300" y="623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067300" y="1004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591300" y="685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8458200" y="5156069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00000011</a:t>
            </a:r>
          </a:p>
        </p:txBody>
      </p:sp>
      <p:sp>
        <p:nvSpPr>
          <p:cNvPr id="112673" name="WordArt 33"/>
          <p:cNvSpPr>
            <a:spLocks noChangeArrowheads="1" noChangeShapeType="1" noTextEdit="1"/>
          </p:cNvSpPr>
          <p:nvPr/>
        </p:nvSpPr>
        <p:spPr bwMode="auto">
          <a:xfrm>
            <a:off x="1295400" y="4516330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aphicFrame>
        <p:nvGraphicFramePr>
          <p:cNvPr id="1126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68246"/>
              </p:ext>
            </p:extLst>
          </p:nvPr>
        </p:nvGraphicFramePr>
        <p:xfrm>
          <a:off x="7581900" y="762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9" name="CorelDRAW" r:id="rId6" imgW="703286" imgH="286756" progId="CorelDRAW.Graphic.13">
                  <p:embed/>
                </p:oleObj>
              </mc:Choice>
              <mc:Fallback>
                <p:oleObj name="CorelDRAW" r:id="rId6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762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7581900" y="533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A</a:t>
            </a: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581900" y="9144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B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8686800" y="7239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ea typeface="宋体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73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4" grpId="0"/>
      <p:bldP spid="112653" grpId="0" animBg="1"/>
      <p:bldP spid="112672" grpId="0"/>
      <p:bldP spid="1126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 bwMode="auto">
          <a:xfrm>
            <a:off x="2667000" y="440677"/>
            <a:ext cx="7467600" cy="1173541"/>
          </a:xfrm>
          <a:prstGeom prst="cloud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latin typeface="Arial" charset="0"/>
                <a:ea typeface="黑体" pitchFamily="2" charset="-122"/>
              </a:rPr>
              <a:t>How about a 3-input AND gate?</a:t>
            </a:r>
            <a:endParaRPr lang="zh-CN" altLang="en-US" b="1" dirty="0">
              <a:latin typeface="Arial" charset="0"/>
              <a:ea typeface="黑体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5181600" y="2035077"/>
            <a:ext cx="57150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Try to list the truth table of a 3-input AND gate.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181600" y="3254276"/>
            <a:ext cx="5715000" cy="2677656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charset="-122"/>
              </a:rPr>
              <a:t>思考：</a:t>
            </a:r>
            <a:endParaRPr lang="en-US" altLang="zh-CN" sz="2800" b="1" dirty="0"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charset="-122"/>
              </a:rPr>
              <a:t>假设只有三输入与门，怎么实现</a:t>
            </a:r>
            <a:r>
              <a:rPr lang="en-US" altLang="zh-CN" sz="2800" b="1" dirty="0">
                <a:ea typeface="宋体" charset="-122"/>
              </a:rPr>
              <a:t>X=AB</a:t>
            </a:r>
            <a:r>
              <a:rPr lang="zh-CN" altLang="en-US" sz="2800" b="1" dirty="0">
                <a:ea typeface="宋体" charset="-122"/>
              </a:rPr>
              <a:t>？</a:t>
            </a:r>
            <a:endParaRPr lang="en-US" altLang="zh-CN" sz="2800" b="1" dirty="0">
              <a:ea typeface="宋体" charset="-122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charset="-122"/>
              </a:rPr>
              <a:t>假设只有两输入与门，怎么实现</a:t>
            </a:r>
            <a:r>
              <a:rPr lang="en-US" altLang="zh-CN" sz="2800" b="1" dirty="0">
                <a:ea typeface="宋体" charset="-122"/>
              </a:rPr>
              <a:t>X=ABC</a:t>
            </a:r>
            <a:r>
              <a:rPr lang="zh-CN" altLang="en-US" sz="2800" b="1" dirty="0">
                <a:ea typeface="宋体" charset="-122"/>
              </a:rPr>
              <a:t>？</a:t>
            </a:r>
            <a:endParaRPr lang="en-US" altLang="zh-CN" sz="2800" b="1" dirty="0">
              <a:ea typeface="宋体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676229" y="1752600"/>
            <a:ext cx="3608559" cy="3695700"/>
            <a:chOff x="2983" y="816"/>
            <a:chExt cx="2105" cy="2220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224504"/>
                </p:ext>
              </p:extLst>
            </p:nvPr>
          </p:nvGraphicFramePr>
          <p:xfrm>
            <a:off x="2983" y="1200"/>
            <a:ext cx="1612" cy="1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89" name="Visio" r:id="rId3" imgW="3027045" imgH="3447574" progId="Visio.Drawing.11">
                    <p:embed/>
                  </p:oleObj>
                </mc:Choice>
                <mc:Fallback>
                  <p:oleObj name="Visio" r:id="rId3" imgW="3027045" imgH="344757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" y="1200"/>
                          <a:ext cx="1612" cy="1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072" y="816"/>
              <a:ext cx="201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zh-CN" sz="2000" b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19313</TotalTime>
  <Words>2263</Words>
  <Application>Microsoft Office PowerPoint</Application>
  <PresentationFormat>宽屏</PresentationFormat>
  <Paragraphs>544</Paragraphs>
  <Slides>48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Microsoft Yahei</vt:lpstr>
      <vt:lpstr>Arial</vt:lpstr>
      <vt:lpstr>Comic Sans MS</vt:lpstr>
      <vt:lpstr>Impact</vt:lpstr>
      <vt:lpstr>Times</vt:lpstr>
      <vt:lpstr>Times New Roman</vt:lpstr>
      <vt:lpstr>Verdana</vt:lpstr>
      <vt:lpstr>Wingdings</vt:lpstr>
      <vt:lpstr>主题4</vt:lpstr>
      <vt:lpstr>1_主题4</vt:lpstr>
      <vt:lpstr>主题2</vt:lpstr>
      <vt:lpstr>CorelDRAW</vt:lpstr>
      <vt:lpstr>Visio</vt:lpstr>
      <vt:lpstr>Chapter 3 Logic Gates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集成电路命名规则（TTL）</vt:lpstr>
      <vt:lpstr>PowerPoint 演示文稿</vt:lpstr>
      <vt:lpstr>PowerPoint 演示文稿</vt:lpstr>
      <vt:lpstr>SN74LS00</vt:lpstr>
      <vt:lpstr>PowerPoint 演示文稿</vt:lpstr>
      <vt:lpstr>SNXXXX10</vt:lpstr>
      <vt:lpstr>SNXXXX27</vt:lpstr>
      <vt:lpstr>SNXXXX04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薇 潘</cp:lastModifiedBy>
  <cp:revision>148</cp:revision>
  <dcterms:created xsi:type="dcterms:W3CDTF">2006-09-20T21:54:22Z</dcterms:created>
  <dcterms:modified xsi:type="dcterms:W3CDTF">2020-10-20T07:45:23Z</dcterms:modified>
</cp:coreProperties>
</file>