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xml" ContentType="application/vnd.openxmlformats-officedocument.presentationml.tags+xml"/>
  <Override PartName="/ppt/notesSlides/notesSlide36.xml" ContentType="application/vnd.openxmlformats-officedocument.presentationml.notesSlide+xml"/>
  <Override PartName="/ppt/tags/tag2.xml" ContentType="application/vnd.openxmlformats-officedocument.presentationml.tags+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tags/tag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5.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6.xml" ContentType="application/vnd.openxmlformats-officedocument.presentationml.tags+xml"/>
  <Override PartName="/ppt/notesSlides/notesSlide43.xml" ContentType="application/vnd.openxmlformats-officedocument.presentationml.notesSlide+xml"/>
  <Override PartName="/ppt/tags/tag7.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7" r:id="rId2"/>
    <p:sldMasterId id="2147483755" r:id="rId3"/>
  </p:sldMasterIdLst>
  <p:notesMasterIdLst>
    <p:notesMasterId r:id="rId93"/>
  </p:notesMasterIdLst>
  <p:sldIdLst>
    <p:sldId id="256" r:id="rId4"/>
    <p:sldId id="257" r:id="rId5"/>
    <p:sldId id="308" r:id="rId6"/>
    <p:sldId id="266" r:id="rId7"/>
    <p:sldId id="309" r:id="rId8"/>
    <p:sldId id="267" r:id="rId9"/>
    <p:sldId id="310" r:id="rId10"/>
    <p:sldId id="269" r:id="rId11"/>
    <p:sldId id="311" r:id="rId12"/>
    <p:sldId id="312" r:id="rId13"/>
    <p:sldId id="313" r:id="rId14"/>
    <p:sldId id="315" r:id="rId15"/>
    <p:sldId id="316" r:id="rId16"/>
    <p:sldId id="318" r:id="rId17"/>
    <p:sldId id="314" r:id="rId18"/>
    <p:sldId id="317" r:id="rId19"/>
    <p:sldId id="319" r:id="rId20"/>
    <p:sldId id="320" r:id="rId21"/>
    <p:sldId id="321" r:id="rId22"/>
    <p:sldId id="322" r:id="rId23"/>
    <p:sldId id="330" r:id="rId24"/>
    <p:sldId id="362" r:id="rId25"/>
    <p:sldId id="331" r:id="rId26"/>
    <p:sldId id="323" r:id="rId27"/>
    <p:sldId id="324" r:id="rId28"/>
    <p:sldId id="328" r:id="rId29"/>
    <p:sldId id="329" r:id="rId30"/>
    <p:sldId id="272" r:id="rId31"/>
    <p:sldId id="273" r:id="rId32"/>
    <p:sldId id="274" r:id="rId33"/>
    <p:sldId id="299" r:id="rId34"/>
    <p:sldId id="300" r:id="rId35"/>
    <p:sldId id="276" r:id="rId36"/>
    <p:sldId id="332" r:id="rId37"/>
    <p:sldId id="333" r:id="rId38"/>
    <p:sldId id="334" r:id="rId39"/>
    <p:sldId id="335" r:id="rId40"/>
    <p:sldId id="337" r:id="rId41"/>
    <p:sldId id="336" r:id="rId42"/>
    <p:sldId id="349" r:id="rId43"/>
    <p:sldId id="348" r:id="rId44"/>
    <p:sldId id="339" r:id="rId45"/>
    <p:sldId id="338" r:id="rId46"/>
    <p:sldId id="290" r:id="rId47"/>
    <p:sldId id="291" r:id="rId48"/>
    <p:sldId id="292" r:id="rId49"/>
    <p:sldId id="294" r:id="rId50"/>
    <p:sldId id="340" r:id="rId51"/>
    <p:sldId id="293" r:id="rId52"/>
    <p:sldId id="295" r:id="rId53"/>
    <p:sldId id="341" r:id="rId54"/>
    <p:sldId id="342" r:id="rId55"/>
    <p:sldId id="296" r:id="rId56"/>
    <p:sldId id="343" r:id="rId57"/>
    <p:sldId id="344" r:id="rId58"/>
    <p:sldId id="345" r:id="rId59"/>
    <p:sldId id="298" r:id="rId60"/>
    <p:sldId id="302" r:id="rId61"/>
    <p:sldId id="350" r:id="rId62"/>
    <p:sldId id="303" r:id="rId63"/>
    <p:sldId id="346" r:id="rId64"/>
    <p:sldId id="304" r:id="rId65"/>
    <p:sldId id="351" r:id="rId66"/>
    <p:sldId id="359" r:id="rId67"/>
    <p:sldId id="354" r:id="rId68"/>
    <p:sldId id="352" r:id="rId69"/>
    <p:sldId id="353" r:id="rId70"/>
    <p:sldId id="355" r:id="rId71"/>
    <p:sldId id="357" r:id="rId72"/>
    <p:sldId id="356" r:id="rId73"/>
    <p:sldId id="358" r:id="rId74"/>
    <p:sldId id="360" r:id="rId75"/>
    <p:sldId id="361" r:id="rId76"/>
    <p:sldId id="264" r:id="rId77"/>
    <p:sldId id="305" r:id="rId78"/>
    <p:sldId id="258" r:id="rId79"/>
    <p:sldId id="306" r:id="rId80"/>
    <p:sldId id="280" r:id="rId81"/>
    <p:sldId id="281" r:id="rId82"/>
    <p:sldId id="282" r:id="rId83"/>
    <p:sldId id="283" r:id="rId84"/>
    <p:sldId id="307" r:id="rId85"/>
    <p:sldId id="285" r:id="rId86"/>
    <p:sldId id="286" r:id="rId87"/>
    <p:sldId id="287" r:id="rId88"/>
    <p:sldId id="288" r:id="rId89"/>
    <p:sldId id="289" r:id="rId90"/>
    <p:sldId id="265" r:id="rId91"/>
    <p:sldId id="363" r:id="rId9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0000FF"/>
    <a:srgbClr val="FFFF99"/>
    <a:srgbClr val="FFFFFF"/>
    <a:srgbClr val="FFCC00"/>
    <a:srgbClr val="CCFF99"/>
    <a:srgbClr val="000000"/>
    <a:srgbClr val="FF9900"/>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9" autoAdjust="0"/>
    <p:restoredTop sz="95468" autoAdjust="0"/>
  </p:normalViewPr>
  <p:slideViewPr>
    <p:cSldViewPr>
      <p:cViewPr varScale="1">
        <p:scale>
          <a:sx n="73" d="100"/>
          <a:sy n="73" d="100"/>
        </p:scale>
        <p:origin x="54" y="42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52.wmf"/><Relationship Id="rId18" Type="http://schemas.openxmlformats.org/officeDocument/2006/relationships/image" Target="../media/image57.emf"/><Relationship Id="rId3" Type="http://schemas.openxmlformats.org/officeDocument/2006/relationships/image" Target="../media/image43.wmf"/><Relationship Id="rId21" Type="http://schemas.openxmlformats.org/officeDocument/2006/relationships/image" Target="../media/image60.emf"/><Relationship Id="rId7" Type="http://schemas.openxmlformats.org/officeDocument/2006/relationships/image" Target="../media/image46.wmf"/><Relationship Id="rId12" Type="http://schemas.openxmlformats.org/officeDocument/2006/relationships/image" Target="../media/image51.wmf"/><Relationship Id="rId17" Type="http://schemas.openxmlformats.org/officeDocument/2006/relationships/image" Target="../media/image56.emf"/><Relationship Id="rId2" Type="http://schemas.openxmlformats.org/officeDocument/2006/relationships/image" Target="../media/image42.wmf"/><Relationship Id="rId16" Type="http://schemas.openxmlformats.org/officeDocument/2006/relationships/image" Target="../media/image55.emf"/><Relationship Id="rId20" Type="http://schemas.openxmlformats.org/officeDocument/2006/relationships/image" Target="../media/image59.emf"/><Relationship Id="rId1" Type="http://schemas.openxmlformats.org/officeDocument/2006/relationships/image" Target="../media/image41.e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39.wmf"/><Relationship Id="rId15" Type="http://schemas.openxmlformats.org/officeDocument/2006/relationships/image" Target="../media/image54.wmf"/><Relationship Id="rId10" Type="http://schemas.openxmlformats.org/officeDocument/2006/relationships/image" Target="../media/image49.wmf"/><Relationship Id="rId19" Type="http://schemas.openxmlformats.org/officeDocument/2006/relationships/image" Target="../media/image58.emf"/><Relationship Id="rId4" Type="http://schemas.openxmlformats.org/officeDocument/2006/relationships/image" Target="../media/image44.wmf"/><Relationship Id="rId9" Type="http://schemas.openxmlformats.org/officeDocument/2006/relationships/image" Target="../media/image48.wmf"/><Relationship Id="rId1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image" Target="../media/image115.emf"/><Relationship Id="rId7" Type="http://schemas.openxmlformats.org/officeDocument/2006/relationships/image" Target="../media/image119.e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emf"/><Relationship Id="rId5" Type="http://schemas.openxmlformats.org/officeDocument/2006/relationships/image" Target="../media/image117.emf"/><Relationship Id="rId10" Type="http://schemas.openxmlformats.org/officeDocument/2006/relationships/image" Target="../media/image122.emf"/><Relationship Id="rId4" Type="http://schemas.openxmlformats.org/officeDocument/2006/relationships/image" Target="../media/image116.emf"/><Relationship Id="rId9" Type="http://schemas.openxmlformats.org/officeDocument/2006/relationships/image" Target="../media/image12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4445E50E-CDA1-468E-8DCD-E7B2489865CC}" type="slidenum">
              <a:rPr lang="en-US" altLang="zh-CN"/>
              <a:pPr>
                <a:defRPr/>
              </a:pPr>
              <a:t>‹#›</a:t>
            </a:fld>
            <a:endParaRPr lang="en-US" altLang="zh-CN"/>
          </a:p>
        </p:txBody>
      </p:sp>
    </p:spTree>
    <p:extLst>
      <p:ext uri="{BB962C8B-B14F-4D97-AF65-F5344CB8AC3E}">
        <p14:creationId xmlns:p14="http://schemas.microsoft.com/office/powerpoint/2010/main" val="1338222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F3A3D9E6-E1FF-4E9E-A0A7-1FE60C223957}" type="slidenum">
              <a:rPr lang="en-US" altLang="zh-CN"/>
              <a:pPr/>
              <a:t>1</a:t>
            </a:fld>
            <a:endParaRPr lang="en-US" altLang="zh-CN"/>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792153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5D655D9E-9FAB-4655-851B-A5DF332438CA}" type="slidenum">
              <a:rPr lang="zh-CN" altLang="en-US"/>
              <a:pPr/>
              <a:t>12</a:t>
            </a:fld>
            <a:endParaRPr lang="en-US" altLang="zh-CN"/>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60055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4D25BE1B-CDFE-4B35-BC27-9FB42FA1E492}" type="slidenum">
              <a:rPr lang="en-US" altLang="zh-CN"/>
              <a:pPr/>
              <a:t>14</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02241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xfrm>
            <a:off x="381000" y="685800"/>
            <a:ext cx="6096000" cy="3429000"/>
          </a:xfrm>
          <a:ln/>
        </p:spPr>
      </p:sp>
      <p:sp>
        <p:nvSpPr>
          <p:cNvPr id="83971" name="备注占位符 2"/>
          <p:cNvSpPr>
            <a:spLocks noGrp="1"/>
          </p:cNvSpPr>
          <p:nvPr>
            <p:ph type="body" idx="1"/>
          </p:nvPr>
        </p:nvSpPr>
        <p:spPr>
          <a:noFill/>
        </p:spPr>
        <p:txBody>
          <a:bodyPr/>
          <a:lstStyle/>
          <a:p>
            <a:pPr>
              <a:lnSpc>
                <a:spcPct val="90000"/>
              </a:lnSpc>
            </a:pPr>
            <a:endParaRPr lang="zh-CN" altLang="en-US"/>
          </a:p>
        </p:txBody>
      </p:sp>
      <p:sp>
        <p:nvSpPr>
          <p:cNvPr id="83972" name="灯片编号占位符 3"/>
          <p:cNvSpPr>
            <a:spLocks noGrp="1"/>
          </p:cNvSpPr>
          <p:nvPr>
            <p:ph type="sldNum" sz="quarter" idx="5"/>
          </p:nvPr>
        </p:nvSpPr>
        <p:spPr>
          <a:noFill/>
          <a:ln>
            <a:miter lim="800000"/>
            <a:headEnd/>
            <a:tailEnd/>
          </a:ln>
        </p:spPr>
        <p:txBody>
          <a:bodyPr/>
          <a:lstStyle/>
          <a:p>
            <a:fld id="{48CC2A91-96DC-4C67-9224-78FEA550C0E3}" type="slidenum">
              <a:rPr lang="en-US" altLang="zh-CN"/>
              <a:pPr/>
              <a:t>15</a:t>
            </a:fld>
            <a:endParaRPr lang="en-US" altLang="zh-CN"/>
          </a:p>
        </p:txBody>
      </p:sp>
    </p:spTree>
    <p:extLst>
      <p:ext uri="{BB962C8B-B14F-4D97-AF65-F5344CB8AC3E}">
        <p14:creationId xmlns:p14="http://schemas.microsoft.com/office/powerpoint/2010/main" val="2829686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381000" y="685800"/>
            <a:ext cx="6096000" cy="3429000"/>
          </a:xfrm>
          <a:ln/>
        </p:spPr>
      </p:sp>
      <p:sp>
        <p:nvSpPr>
          <p:cNvPr id="84995" name="备注占位符 2"/>
          <p:cNvSpPr>
            <a:spLocks noGrp="1"/>
          </p:cNvSpPr>
          <p:nvPr>
            <p:ph type="body" idx="1"/>
          </p:nvPr>
        </p:nvSpPr>
        <p:spPr>
          <a:noFill/>
        </p:spPr>
        <p:txBody>
          <a:bodyPr/>
          <a:lstStyle/>
          <a:p>
            <a:r>
              <a:rPr lang="zh-CN" altLang="en-US"/>
              <a:t>注意：此时芯片内部为先行进位方式，但是芯片之间仍是行波传递方式。</a:t>
            </a:r>
          </a:p>
        </p:txBody>
      </p:sp>
      <p:sp>
        <p:nvSpPr>
          <p:cNvPr id="84996" name="灯片编号占位符 3"/>
          <p:cNvSpPr>
            <a:spLocks noGrp="1"/>
          </p:cNvSpPr>
          <p:nvPr>
            <p:ph type="sldNum" sz="quarter" idx="5"/>
          </p:nvPr>
        </p:nvSpPr>
        <p:spPr>
          <a:noFill/>
          <a:ln>
            <a:miter lim="800000"/>
            <a:headEnd/>
            <a:tailEnd/>
          </a:ln>
        </p:spPr>
        <p:txBody>
          <a:bodyPr/>
          <a:lstStyle/>
          <a:p>
            <a:fld id="{5467EAD8-7389-4645-BE31-3D9FE4B52EAB}" type="slidenum">
              <a:rPr lang="en-US" altLang="zh-CN"/>
              <a:pPr/>
              <a:t>16</a:t>
            </a:fld>
            <a:endParaRPr lang="en-US" altLang="zh-CN"/>
          </a:p>
        </p:txBody>
      </p:sp>
    </p:spTree>
    <p:extLst>
      <p:ext uri="{BB962C8B-B14F-4D97-AF65-F5344CB8AC3E}">
        <p14:creationId xmlns:p14="http://schemas.microsoft.com/office/powerpoint/2010/main" val="205334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381000" y="685800"/>
            <a:ext cx="6096000" cy="3429000"/>
          </a:xfrm>
          <a:ln/>
        </p:spPr>
      </p:sp>
      <p:sp>
        <p:nvSpPr>
          <p:cNvPr id="86019" name="备注占位符 2"/>
          <p:cNvSpPr>
            <a:spLocks noGrp="1"/>
          </p:cNvSpPr>
          <p:nvPr>
            <p:ph type="body" idx="1"/>
          </p:nvPr>
        </p:nvSpPr>
        <p:spPr>
          <a:noFill/>
        </p:spPr>
        <p:txBody>
          <a:bodyPr/>
          <a:lstStyle/>
          <a:p>
            <a:r>
              <a:rPr lang="zh-CN" altLang="en-US"/>
              <a:t>两个二进制数</a:t>
            </a:r>
            <a:r>
              <a:rPr lang="en-US" altLang="zh-CN"/>
              <a:t>A</a:t>
            </a:r>
            <a:r>
              <a:rPr lang="zh-CN" altLang="en-US"/>
              <a:t>、</a:t>
            </a:r>
            <a:r>
              <a:rPr lang="en-US" altLang="zh-CN"/>
              <a:t>B</a:t>
            </a:r>
            <a:r>
              <a:rPr lang="zh-CN" altLang="en-US"/>
              <a:t>相减，可以转为补码操作</a:t>
            </a:r>
            <a:r>
              <a:rPr lang="en-US" altLang="zh-CN"/>
              <a:t>A</a:t>
            </a:r>
            <a:r>
              <a:rPr lang="zh-CN" altLang="en-US" baseline="-25000"/>
              <a:t>补</a:t>
            </a:r>
            <a:r>
              <a:rPr lang="en-US" altLang="zh-CN"/>
              <a:t>+(-B)</a:t>
            </a:r>
            <a:r>
              <a:rPr lang="zh-CN" altLang="en-US" baseline="-25000"/>
              <a:t>补</a:t>
            </a:r>
            <a:endParaRPr lang="en-US" altLang="zh-CN" baseline="-25000"/>
          </a:p>
          <a:p>
            <a:r>
              <a:rPr lang="zh-CN" altLang="en-US"/>
              <a:t>进位</a:t>
            </a:r>
            <a:r>
              <a:rPr lang="en-US" altLang="zh-CN"/>
              <a:t>C-in</a:t>
            </a:r>
            <a:r>
              <a:rPr lang="zh-CN" altLang="en-US"/>
              <a:t>恒置</a:t>
            </a:r>
            <a:r>
              <a:rPr lang="en-US" altLang="zh-CN"/>
              <a:t>1</a:t>
            </a:r>
            <a:r>
              <a:rPr lang="zh-CN" altLang="en-US"/>
              <a:t>，等价于把被减数按位取反</a:t>
            </a:r>
            <a:r>
              <a:rPr lang="en-US" altLang="zh-CN"/>
              <a:t>+1</a:t>
            </a:r>
            <a:r>
              <a:rPr lang="zh-CN" altLang="en-US"/>
              <a:t>。</a:t>
            </a:r>
          </a:p>
          <a:p>
            <a:endParaRPr lang="zh-CN" altLang="en-US"/>
          </a:p>
        </p:txBody>
      </p:sp>
      <p:sp>
        <p:nvSpPr>
          <p:cNvPr id="86020" name="灯片编号占位符 3"/>
          <p:cNvSpPr>
            <a:spLocks noGrp="1"/>
          </p:cNvSpPr>
          <p:nvPr>
            <p:ph type="sldNum" sz="quarter" idx="5"/>
          </p:nvPr>
        </p:nvSpPr>
        <p:spPr>
          <a:noFill/>
          <a:ln>
            <a:miter lim="800000"/>
            <a:headEnd/>
            <a:tailEnd/>
          </a:ln>
        </p:spPr>
        <p:txBody>
          <a:bodyPr/>
          <a:lstStyle/>
          <a:p>
            <a:fld id="{9F6F8CD3-D1E0-4ECE-874E-B53B8EEA9779}" type="slidenum">
              <a:rPr lang="en-US" altLang="zh-CN"/>
              <a:pPr/>
              <a:t>17</a:t>
            </a:fld>
            <a:endParaRPr lang="en-US" altLang="zh-CN"/>
          </a:p>
        </p:txBody>
      </p:sp>
    </p:spTree>
    <p:extLst>
      <p:ext uri="{BB962C8B-B14F-4D97-AF65-F5344CB8AC3E}">
        <p14:creationId xmlns:p14="http://schemas.microsoft.com/office/powerpoint/2010/main" val="4241876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p:spPr>
        <p:txBody>
          <a:bodyPr/>
          <a:lstStyle/>
          <a:p>
            <a:r>
              <a:rPr lang="en-US" altLang="zh-CN"/>
              <a:t>A’/S</a:t>
            </a:r>
            <a:r>
              <a:rPr lang="zh-CN" altLang="en-US"/>
              <a:t>控制决定了做加法还是减法操作</a:t>
            </a:r>
          </a:p>
          <a:p>
            <a:pPr lvl="1"/>
            <a:r>
              <a:rPr lang="en-US" altLang="zh-CN"/>
              <a:t>A’/S</a:t>
            </a:r>
            <a:r>
              <a:rPr lang="zh-CN" altLang="en-US"/>
              <a:t>为</a:t>
            </a:r>
            <a:r>
              <a:rPr lang="en-US" altLang="zh-CN"/>
              <a:t>0</a:t>
            </a:r>
            <a:r>
              <a:rPr lang="zh-CN" altLang="en-US"/>
              <a:t>时，异或门不进行取反操作，进位为逻辑</a:t>
            </a:r>
            <a:r>
              <a:rPr lang="en-US" altLang="zh-CN"/>
              <a:t>0</a:t>
            </a:r>
            <a:r>
              <a:rPr lang="zh-CN" altLang="en-US"/>
              <a:t>，为加法器</a:t>
            </a:r>
          </a:p>
          <a:p>
            <a:pPr lvl="1"/>
            <a:r>
              <a:rPr lang="en-US" altLang="zh-CN"/>
              <a:t>A’/S</a:t>
            </a:r>
            <a:r>
              <a:rPr lang="zh-CN" altLang="en-US"/>
              <a:t>为</a:t>
            </a:r>
            <a:r>
              <a:rPr lang="en-US" altLang="zh-CN"/>
              <a:t>1</a:t>
            </a:r>
            <a:r>
              <a:rPr lang="zh-CN" altLang="en-US"/>
              <a:t>时，异或门进行取反操作，进位为逻辑</a:t>
            </a:r>
            <a:r>
              <a:rPr lang="en-US" altLang="zh-CN"/>
              <a:t>1</a:t>
            </a:r>
            <a:r>
              <a:rPr lang="zh-CN" altLang="en-US"/>
              <a:t>，为减法器</a:t>
            </a:r>
          </a:p>
          <a:p>
            <a:endParaRPr lang="zh-CN" altLang="en-US"/>
          </a:p>
        </p:txBody>
      </p:sp>
      <p:sp>
        <p:nvSpPr>
          <p:cNvPr id="87044" name="灯片编号占位符 3"/>
          <p:cNvSpPr>
            <a:spLocks noGrp="1"/>
          </p:cNvSpPr>
          <p:nvPr>
            <p:ph type="sldNum" sz="quarter" idx="5"/>
          </p:nvPr>
        </p:nvSpPr>
        <p:spPr>
          <a:noFill/>
          <a:ln>
            <a:miter lim="800000"/>
            <a:headEnd/>
            <a:tailEnd/>
          </a:ln>
        </p:spPr>
        <p:txBody>
          <a:bodyPr/>
          <a:lstStyle/>
          <a:p>
            <a:fld id="{5C35EE6A-8F25-44CB-8ECD-3A3FDC5E050A}" type="slidenum">
              <a:rPr lang="en-US" altLang="zh-CN"/>
              <a:pPr/>
              <a:t>18</a:t>
            </a:fld>
            <a:endParaRPr lang="en-US" altLang="zh-CN"/>
          </a:p>
        </p:txBody>
      </p:sp>
    </p:spTree>
    <p:extLst>
      <p:ext uri="{BB962C8B-B14F-4D97-AF65-F5344CB8AC3E}">
        <p14:creationId xmlns:p14="http://schemas.microsoft.com/office/powerpoint/2010/main" val="370912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xfrm>
            <a:off x="381000" y="685800"/>
            <a:ext cx="6096000" cy="3429000"/>
          </a:xfrm>
          <a:ln/>
        </p:spPr>
      </p:sp>
      <p:sp>
        <p:nvSpPr>
          <p:cNvPr id="88067" name="备注占位符 2"/>
          <p:cNvSpPr>
            <a:spLocks noGrp="1"/>
          </p:cNvSpPr>
          <p:nvPr>
            <p:ph type="body" idx="1"/>
          </p:nvPr>
        </p:nvSpPr>
        <p:spPr>
          <a:noFill/>
        </p:spPr>
        <p:txBody>
          <a:bodyPr/>
          <a:lstStyle/>
          <a:p>
            <a:r>
              <a:rPr lang="zh-CN" altLang="en-US"/>
              <a:t>进位关系不同，故需</a:t>
            </a:r>
            <a:r>
              <a:rPr lang="en-US" altLang="zh-CN"/>
              <a:t>+6</a:t>
            </a:r>
            <a:r>
              <a:rPr lang="zh-CN" altLang="en-US"/>
              <a:t>修正</a:t>
            </a:r>
          </a:p>
          <a:p>
            <a:endParaRPr lang="zh-CN" altLang="en-US"/>
          </a:p>
        </p:txBody>
      </p:sp>
      <p:sp>
        <p:nvSpPr>
          <p:cNvPr id="88068" name="灯片编号占位符 3"/>
          <p:cNvSpPr>
            <a:spLocks noGrp="1"/>
          </p:cNvSpPr>
          <p:nvPr>
            <p:ph type="sldNum" sz="quarter" idx="5"/>
          </p:nvPr>
        </p:nvSpPr>
        <p:spPr>
          <a:noFill/>
          <a:ln>
            <a:miter lim="800000"/>
            <a:headEnd/>
            <a:tailEnd/>
          </a:ln>
        </p:spPr>
        <p:txBody>
          <a:bodyPr/>
          <a:lstStyle/>
          <a:p>
            <a:fld id="{78E8008E-0295-4D66-B896-2DA71B05A4C0}" type="slidenum">
              <a:rPr lang="en-US" altLang="zh-CN"/>
              <a:pPr/>
              <a:t>20</a:t>
            </a:fld>
            <a:endParaRPr lang="en-US" altLang="zh-CN"/>
          </a:p>
        </p:txBody>
      </p:sp>
    </p:spTree>
    <p:extLst>
      <p:ext uri="{BB962C8B-B14F-4D97-AF65-F5344CB8AC3E}">
        <p14:creationId xmlns:p14="http://schemas.microsoft.com/office/powerpoint/2010/main" val="358585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FF967AF7-5804-48E5-AA62-36DA527C1C94}" type="slidenum">
              <a:rPr lang="en-US" altLang="zh-CN"/>
              <a:pPr/>
              <a:t>25</a:t>
            </a:fld>
            <a:endParaRPr lang="en-US" altLang="zh-CN"/>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50107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381000" y="685800"/>
            <a:ext cx="6096000" cy="3429000"/>
          </a:xfrm>
          <a:ln/>
        </p:spPr>
      </p:sp>
      <p:sp>
        <p:nvSpPr>
          <p:cNvPr id="92163" name="备注占位符 2"/>
          <p:cNvSpPr>
            <a:spLocks noGrp="1"/>
          </p:cNvSpPr>
          <p:nvPr>
            <p:ph type="body" idx="1"/>
          </p:nvPr>
        </p:nvSpPr>
        <p:spPr>
          <a:noFill/>
        </p:spPr>
        <p:txBody>
          <a:bodyPr/>
          <a:lstStyle/>
          <a:p>
            <a:r>
              <a:rPr lang="zh-CN" altLang="en-US"/>
              <a:t>对于多位比较，可以先比较最高位，高位相等的条件下，再查看低位比较结果</a:t>
            </a:r>
          </a:p>
        </p:txBody>
      </p:sp>
      <p:sp>
        <p:nvSpPr>
          <p:cNvPr id="92164" name="灯片编号占位符 3"/>
          <p:cNvSpPr>
            <a:spLocks noGrp="1"/>
          </p:cNvSpPr>
          <p:nvPr>
            <p:ph type="sldNum" sz="quarter" idx="5"/>
          </p:nvPr>
        </p:nvSpPr>
        <p:spPr>
          <a:noFill/>
          <a:ln>
            <a:miter lim="800000"/>
            <a:headEnd/>
            <a:tailEnd/>
          </a:ln>
        </p:spPr>
        <p:txBody>
          <a:bodyPr/>
          <a:lstStyle/>
          <a:p>
            <a:fld id="{8167E376-7149-4237-93EA-3C282A9D13A2}" type="slidenum">
              <a:rPr lang="en-US" altLang="zh-CN"/>
              <a:pPr/>
              <a:t>26</a:t>
            </a:fld>
            <a:endParaRPr lang="en-US" altLang="zh-CN"/>
          </a:p>
        </p:txBody>
      </p:sp>
    </p:spTree>
    <p:extLst>
      <p:ext uri="{BB962C8B-B14F-4D97-AF65-F5344CB8AC3E}">
        <p14:creationId xmlns:p14="http://schemas.microsoft.com/office/powerpoint/2010/main" val="3001852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A0A88F01-5DD0-47DD-B968-E10B56E4732E}" type="slidenum">
              <a:rPr lang="en-US" altLang="zh-CN"/>
              <a:pPr/>
              <a:t>28</a:t>
            </a:fld>
            <a:endParaRPr lang="en-US" altLang="zh-CN"/>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9795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AB153BED-7B9E-48E2-8A0C-46CF527884DE}" type="slidenum">
              <a:rPr lang="en-US" altLang="zh-CN"/>
              <a:pPr/>
              <a:t>2</a:t>
            </a:fld>
            <a:endParaRPr lang="en-US" altLang="zh-CN"/>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23627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miter lim="800000"/>
            <a:headEnd/>
            <a:tailEnd/>
          </a:ln>
        </p:spPr>
        <p:txBody>
          <a:bodyPr/>
          <a:lstStyle/>
          <a:p>
            <a:fld id="{5869F0E0-3852-45C9-9626-00D191330B59}" type="slidenum">
              <a:rPr lang="en-US" altLang="zh-CN"/>
              <a:pPr/>
              <a:t>29</a:t>
            </a:fld>
            <a:endParaRPr lang="en-US" altLang="zh-CN"/>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5950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B7C51C9E-F09F-4152-B079-D9EFBBF66066}" type="slidenum">
              <a:rPr lang="en-US" altLang="zh-CN"/>
              <a:pPr/>
              <a:t>30</a:t>
            </a:fld>
            <a:endParaRPr lang="en-US" altLang="zh-CN"/>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8149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1A8678D8-4090-4F9B-8F22-5DEC09DD0074}" type="slidenum">
              <a:rPr lang="en-US" altLang="zh-CN"/>
              <a:pPr/>
              <a:t>31</a:t>
            </a:fld>
            <a:endParaRPr lang="en-US" altLang="zh-CN"/>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92350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88CBEAAE-8D6B-4524-A0B1-EC1FB09DE6F8}" type="slidenum">
              <a:rPr lang="en-US" altLang="zh-CN"/>
              <a:pPr/>
              <a:t>32</a:t>
            </a:fld>
            <a:endParaRPr lang="en-US" altLang="zh-CN"/>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85413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5E894CD2-68FB-4EE4-97B8-59D975CD3ACA}" type="slidenum">
              <a:rPr lang="en-US" altLang="zh-CN"/>
              <a:pPr/>
              <a:t>33</a:t>
            </a:fld>
            <a:endParaRPr lang="en-US" altLang="zh-CN"/>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97042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5C544BFF-B8CA-4ECF-8C88-EE565F36476D}" type="slidenum">
              <a:rPr lang="en-US" altLang="zh-CN"/>
              <a:pPr/>
              <a:t>40</a:t>
            </a:fld>
            <a:endParaRPr lang="en-US" altLang="zh-CN"/>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72287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xfrm>
            <a:off x="381000" y="685800"/>
            <a:ext cx="6096000" cy="3429000"/>
          </a:xfrm>
          <a:ln/>
        </p:spPr>
      </p:sp>
      <p:sp>
        <p:nvSpPr>
          <p:cNvPr id="90115" name="备注占位符 2"/>
          <p:cNvSpPr>
            <a:spLocks noGrp="1"/>
          </p:cNvSpPr>
          <p:nvPr>
            <p:ph type="body" idx="1"/>
          </p:nvPr>
        </p:nvSpPr>
        <p:spPr>
          <a:noFill/>
        </p:spPr>
        <p:txBody>
          <a:bodyPr/>
          <a:lstStyle/>
          <a:p>
            <a:endParaRPr lang="zh-CN" altLang="en-US"/>
          </a:p>
        </p:txBody>
      </p:sp>
      <p:sp>
        <p:nvSpPr>
          <p:cNvPr id="90116" name="灯片编号占位符 3"/>
          <p:cNvSpPr>
            <a:spLocks noGrp="1"/>
          </p:cNvSpPr>
          <p:nvPr>
            <p:ph type="sldNum" sz="quarter" idx="5"/>
          </p:nvPr>
        </p:nvSpPr>
        <p:spPr>
          <a:noFill/>
          <a:ln>
            <a:miter lim="800000"/>
            <a:headEnd/>
            <a:tailEnd/>
          </a:ln>
        </p:spPr>
        <p:txBody>
          <a:bodyPr/>
          <a:lstStyle/>
          <a:p>
            <a:fld id="{654CBE8E-6ED6-498F-8987-280C151F4CF7}" type="slidenum">
              <a:rPr lang="en-US" altLang="zh-CN"/>
              <a:pPr/>
              <a:t>41</a:t>
            </a:fld>
            <a:endParaRPr lang="en-US" altLang="zh-CN"/>
          </a:p>
        </p:txBody>
      </p:sp>
    </p:spTree>
    <p:extLst>
      <p:ext uri="{BB962C8B-B14F-4D97-AF65-F5344CB8AC3E}">
        <p14:creationId xmlns:p14="http://schemas.microsoft.com/office/powerpoint/2010/main" val="3107324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65AAA91F-9449-4142-90CA-CE98507D3404}" type="slidenum">
              <a:rPr lang="en-US" altLang="zh-CN"/>
              <a:pPr/>
              <a:t>44</a:t>
            </a:fld>
            <a:endParaRPr lang="en-US" altLang="zh-CN"/>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30253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8B37DD61-3FDD-41DD-ABA4-84AF56A1C5FE}" type="slidenum">
              <a:rPr lang="en-US" altLang="zh-CN"/>
              <a:pPr/>
              <a:t>45</a:t>
            </a:fld>
            <a:endParaRPr lang="en-US" altLang="zh-CN"/>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88554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miter lim="800000"/>
            <a:headEnd/>
            <a:tailEnd/>
          </a:ln>
        </p:spPr>
        <p:txBody>
          <a:bodyPr/>
          <a:lstStyle/>
          <a:p>
            <a:fld id="{3377C7E2-EFED-42AD-913E-2341F44AAA76}" type="slidenum">
              <a:rPr lang="en-US" altLang="zh-CN"/>
              <a:pPr/>
              <a:t>46</a:t>
            </a:fld>
            <a:endParaRPr lang="en-US" altLang="zh-CN"/>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6145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CA8A2F0C-41CE-4D72-A837-5DD1CF874592}" type="slidenum">
              <a:rPr lang="en-US" altLang="zh-CN"/>
              <a:pPr/>
              <a:t>4</a:t>
            </a:fld>
            <a:endParaRPr lang="en-US" altLang="zh-CN"/>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p:spPr>
        <p:txBody>
          <a:bodyPr/>
          <a:lstStyle/>
          <a:p>
            <a:pPr eaLnBrk="1" hangingPunct="1"/>
            <a:r>
              <a:rPr lang="en-US" altLang="zh-CN"/>
              <a:t>Cout</a:t>
            </a:r>
            <a:r>
              <a:rPr lang="zh-CN" altLang="en-US"/>
              <a:t>没有化到最简是为了后续方便。</a:t>
            </a:r>
            <a:endParaRPr lang="zh-CN" altLang="zh-CN"/>
          </a:p>
        </p:txBody>
      </p:sp>
    </p:spTree>
    <p:extLst>
      <p:ext uri="{BB962C8B-B14F-4D97-AF65-F5344CB8AC3E}">
        <p14:creationId xmlns:p14="http://schemas.microsoft.com/office/powerpoint/2010/main" val="25193567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626C7534-4355-4F85-A29B-E9EAAB84EC33}" type="slidenum">
              <a:rPr lang="en-US" altLang="zh-CN"/>
              <a:pPr/>
              <a:t>47</a:t>
            </a:fld>
            <a:endParaRPr lang="en-US" altLang="zh-CN"/>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7987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EAE09B47-2260-47DD-B318-81EB43DDF692}" type="slidenum">
              <a:rPr lang="en-US" altLang="zh-CN"/>
              <a:pPr/>
              <a:t>49</a:t>
            </a:fld>
            <a:endParaRPr lang="en-US" altLang="zh-CN"/>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95962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A47C21DF-2306-49B1-B6AC-F72841C40834}" type="slidenum">
              <a:rPr lang="en-US" altLang="zh-CN"/>
              <a:pPr/>
              <a:t>50</a:t>
            </a:fld>
            <a:endParaRPr lang="en-US" altLang="zh-CN"/>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40823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DF381E9C-3018-43BB-9C8C-0B1225D966A2}" type="slidenum">
              <a:rPr lang="en-US" altLang="zh-CN"/>
              <a:pPr/>
              <a:t>53</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8095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445E50E-CDA1-468E-8DCD-E7B2489865CC}" type="slidenum">
              <a:rPr lang="en-US" altLang="zh-CN" smtClean="0"/>
              <a:pPr>
                <a:defRPr/>
              </a:pPr>
              <a:t>54</a:t>
            </a:fld>
            <a:endParaRPr lang="en-US" altLang="zh-CN"/>
          </a:p>
        </p:txBody>
      </p:sp>
    </p:spTree>
    <p:extLst>
      <p:ext uri="{BB962C8B-B14F-4D97-AF65-F5344CB8AC3E}">
        <p14:creationId xmlns:p14="http://schemas.microsoft.com/office/powerpoint/2010/main" val="494543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miter lim="800000"/>
            <a:headEnd/>
            <a:tailEnd/>
          </a:ln>
        </p:spPr>
        <p:txBody>
          <a:bodyPr/>
          <a:lstStyle/>
          <a:p>
            <a:fld id="{D8319F1A-C021-437A-ACBD-9573B1E82C89}" type="slidenum">
              <a:rPr lang="en-US" altLang="zh-CN"/>
              <a:pPr/>
              <a:t>57</a:t>
            </a:fld>
            <a:endParaRPr lang="en-US" altLang="zh-CN"/>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24751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15C6680A-360D-4166-94B7-CDA1C275DE51}" type="slidenum">
              <a:rPr lang="en-US" altLang="zh-CN"/>
              <a:pPr/>
              <a:t>58</a:t>
            </a:fld>
            <a:endParaRPr lang="en-US" altLang="zh-CN"/>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629388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miter lim="800000"/>
            <a:headEnd/>
            <a:tailEnd/>
          </a:ln>
        </p:spPr>
        <p:txBody>
          <a:bodyPr/>
          <a:lstStyle/>
          <a:p>
            <a:fld id="{3EE80D80-90E4-4688-8B6F-4775A3C5547B}" type="slidenum">
              <a:rPr lang="en-US" altLang="zh-CN"/>
              <a:pPr/>
              <a:t>60</a:t>
            </a:fld>
            <a:endParaRPr lang="en-US" altLang="zh-CN"/>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82806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A0901438-B3F3-407E-B126-D8913D176674}" type="slidenum">
              <a:rPr lang="en-US" altLang="zh-CN"/>
              <a:pPr/>
              <a:t>62</a:t>
            </a:fld>
            <a:endParaRPr lang="en-US" altLang="zh-CN"/>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65296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82B4794E-1F4A-44D5-B2E9-F72493B94960}" type="slidenum">
              <a:rPr lang="en-US" altLang="zh-CN"/>
              <a:pPr/>
              <a:t>63</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87388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85AF8F19-AF9B-4A23-BA3E-8911E5FD9DA4}" type="slidenum">
              <a:rPr lang="en-US" altLang="zh-CN"/>
              <a:pPr/>
              <a:t>5</a:t>
            </a:fld>
            <a:endParaRPr lang="en-US" altLang="zh-CN"/>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68936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xfrm>
            <a:off x="381000" y="685800"/>
            <a:ext cx="6096000" cy="3429000"/>
          </a:xfrm>
          <a:ln/>
        </p:spPr>
      </p:sp>
      <p:sp>
        <p:nvSpPr>
          <p:cNvPr id="114691" name="备注占位符 2"/>
          <p:cNvSpPr>
            <a:spLocks noGrp="1"/>
          </p:cNvSpPr>
          <p:nvPr>
            <p:ph type="body" idx="1"/>
          </p:nvPr>
        </p:nvSpPr>
        <p:spPr>
          <a:noFill/>
        </p:spPr>
        <p:txBody>
          <a:bodyPr/>
          <a:lstStyle/>
          <a:p>
            <a:r>
              <a:rPr lang="zh-CN" altLang="en-US"/>
              <a:t>使用</a:t>
            </a:r>
            <a:r>
              <a:rPr lang="en-US" altLang="zh-CN"/>
              <a:t>4</a:t>
            </a:r>
            <a:r>
              <a:rPr lang="zh-CN" altLang="en-US"/>
              <a:t>个</a:t>
            </a:r>
            <a:r>
              <a:rPr lang="en-US" altLang="zh-CN"/>
              <a:t>2-1</a:t>
            </a:r>
            <a:r>
              <a:rPr lang="zh-CN" altLang="en-US"/>
              <a:t>选择器，共享使能和选择信号。</a:t>
            </a:r>
          </a:p>
          <a:p>
            <a:r>
              <a:rPr lang="en-US" altLang="zh-CN"/>
              <a:t>S</a:t>
            </a:r>
            <a:r>
              <a:rPr lang="zh-CN" altLang="en-US"/>
              <a:t>选择线决定把</a:t>
            </a:r>
            <a:r>
              <a:rPr lang="en-US" altLang="zh-CN"/>
              <a:t>A</a:t>
            </a:r>
            <a:r>
              <a:rPr lang="en-US" altLang="zh-CN" baseline="-25000"/>
              <a:t>i</a:t>
            </a:r>
            <a:r>
              <a:rPr lang="zh-CN" altLang="en-US"/>
              <a:t>还是</a:t>
            </a:r>
            <a:r>
              <a:rPr lang="en-US" altLang="zh-CN"/>
              <a:t>B</a:t>
            </a:r>
            <a:r>
              <a:rPr lang="en-US" altLang="zh-CN" baseline="-25000"/>
              <a:t>i</a:t>
            </a:r>
            <a:r>
              <a:rPr lang="zh-CN" altLang="en-US"/>
              <a:t>送往</a:t>
            </a:r>
            <a:r>
              <a:rPr lang="en-US" altLang="zh-CN"/>
              <a:t>Y</a:t>
            </a:r>
            <a:r>
              <a:rPr lang="en-US" altLang="zh-CN" baseline="-25000"/>
              <a:t>i</a:t>
            </a:r>
          </a:p>
          <a:p>
            <a:r>
              <a:rPr lang="zh-CN" altLang="en-US"/>
              <a:t>使能信号</a:t>
            </a:r>
            <a:r>
              <a:rPr lang="en-US" altLang="zh-CN"/>
              <a:t>E</a:t>
            </a:r>
            <a:r>
              <a:rPr lang="zh-CN" altLang="en-US"/>
              <a:t>打开或关闭多路器。</a:t>
            </a:r>
          </a:p>
          <a:p>
            <a:endParaRPr lang="zh-CN" altLang="en-US"/>
          </a:p>
        </p:txBody>
      </p:sp>
      <p:sp>
        <p:nvSpPr>
          <p:cNvPr id="114692" name="灯片编号占位符 3"/>
          <p:cNvSpPr>
            <a:spLocks noGrp="1"/>
          </p:cNvSpPr>
          <p:nvPr>
            <p:ph type="sldNum" sz="quarter" idx="5"/>
          </p:nvPr>
        </p:nvSpPr>
        <p:spPr>
          <a:noFill/>
          <a:ln>
            <a:miter lim="800000"/>
            <a:headEnd/>
            <a:tailEnd/>
          </a:ln>
        </p:spPr>
        <p:txBody>
          <a:bodyPr/>
          <a:lstStyle/>
          <a:p>
            <a:fld id="{097A189D-76B8-49C0-A865-F25C6076867A}" type="slidenum">
              <a:rPr lang="en-US" altLang="zh-CN"/>
              <a:pPr/>
              <a:t>64</a:t>
            </a:fld>
            <a:endParaRPr lang="en-US" altLang="zh-CN"/>
          </a:p>
        </p:txBody>
      </p:sp>
    </p:spTree>
    <p:extLst>
      <p:ext uri="{BB962C8B-B14F-4D97-AF65-F5344CB8AC3E}">
        <p14:creationId xmlns:p14="http://schemas.microsoft.com/office/powerpoint/2010/main" val="866063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82B4794E-1F4A-44D5-B2E9-F72493B94960}" type="slidenum">
              <a:rPr lang="en-US" altLang="zh-CN"/>
              <a:pPr/>
              <a:t>65</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779778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381000" y="685800"/>
            <a:ext cx="6096000" cy="3429000"/>
          </a:xfrm>
          <a:ln/>
        </p:spPr>
      </p:sp>
      <p:sp>
        <p:nvSpPr>
          <p:cNvPr id="118787" name="备注占位符 2"/>
          <p:cNvSpPr>
            <a:spLocks noGrp="1"/>
          </p:cNvSpPr>
          <p:nvPr>
            <p:ph type="body" idx="1"/>
          </p:nvPr>
        </p:nvSpPr>
        <p:spPr>
          <a:noFill/>
        </p:spPr>
        <p:txBody>
          <a:bodyPr/>
          <a:lstStyle/>
          <a:p>
            <a:endParaRPr lang="zh-CN" altLang="en-US"/>
          </a:p>
        </p:txBody>
      </p:sp>
      <p:sp>
        <p:nvSpPr>
          <p:cNvPr id="118788" name="灯片编号占位符 3"/>
          <p:cNvSpPr>
            <a:spLocks noGrp="1"/>
          </p:cNvSpPr>
          <p:nvPr>
            <p:ph type="sldNum" sz="quarter" idx="5"/>
          </p:nvPr>
        </p:nvSpPr>
        <p:spPr>
          <a:noFill/>
          <a:ln>
            <a:miter lim="800000"/>
            <a:headEnd/>
            <a:tailEnd/>
          </a:ln>
        </p:spPr>
        <p:txBody>
          <a:bodyPr/>
          <a:lstStyle/>
          <a:p>
            <a:fld id="{75746C1B-F02E-4AFB-89D8-4F19EF3DFD98}" type="slidenum">
              <a:rPr lang="en-US" altLang="zh-CN"/>
              <a:pPr/>
              <a:t>66</a:t>
            </a:fld>
            <a:endParaRPr lang="en-US" altLang="zh-CN"/>
          </a:p>
        </p:txBody>
      </p:sp>
    </p:spTree>
    <p:extLst>
      <p:ext uri="{BB962C8B-B14F-4D97-AF65-F5344CB8AC3E}">
        <p14:creationId xmlns:p14="http://schemas.microsoft.com/office/powerpoint/2010/main" val="28431063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5E4BBDA9-ED19-4B10-90A0-5F902D552B6D}" type="slidenum">
              <a:rPr lang="en-US" altLang="zh-CN"/>
              <a:pPr/>
              <a:t>72</a:t>
            </a:fld>
            <a:endParaRPr lang="en-US" altLang="zh-CN"/>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p:spPr>
        <p:txBody>
          <a:bodyPr/>
          <a:lstStyle/>
          <a:p>
            <a:pPr eaLnBrk="1" hangingPunct="1"/>
            <a:r>
              <a:rPr lang="zh-CN" altLang="en-US"/>
              <a:t>定义：把数字数据以特定的时序从一个输入传送到不同输出中的一条输出线上的一种数字电路。</a:t>
            </a:r>
            <a:endParaRPr lang="zh-CN" altLang="zh-CN"/>
          </a:p>
        </p:txBody>
      </p:sp>
    </p:spTree>
    <p:extLst>
      <p:ext uri="{BB962C8B-B14F-4D97-AF65-F5344CB8AC3E}">
        <p14:creationId xmlns:p14="http://schemas.microsoft.com/office/powerpoint/2010/main" val="2085473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5255ECB6-9F13-4D8C-929E-79D20332A5F4}" type="slidenum">
              <a:rPr lang="en-US" altLang="zh-CN"/>
              <a:pPr/>
              <a:t>73</a:t>
            </a:fld>
            <a:endParaRPr lang="en-US" altLang="zh-CN"/>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75191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headEnd/>
            <a:tailEnd/>
          </a:ln>
        </p:spPr>
        <p:txBody>
          <a:bodyPr/>
          <a:lstStyle/>
          <a:p>
            <a:fld id="{DCDEF39C-8D74-478F-B83F-4C5F971C8DAE}" type="slidenum">
              <a:rPr lang="en-US" altLang="zh-CN"/>
              <a:pPr/>
              <a:t>74</a:t>
            </a:fld>
            <a:endParaRPr lang="en-US" altLang="zh-CN"/>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12250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BDAC7C75-D324-4528-9DE7-7D3D1F61781A}" type="slidenum">
              <a:rPr lang="en-US" altLang="zh-CN"/>
              <a:pPr/>
              <a:t>75</a:t>
            </a:fld>
            <a:endParaRPr lang="en-US" altLang="zh-CN"/>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11015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miter lim="800000"/>
            <a:headEnd/>
            <a:tailEnd/>
          </a:ln>
        </p:spPr>
        <p:txBody>
          <a:bodyPr/>
          <a:lstStyle/>
          <a:p>
            <a:fld id="{016AE7DF-5CE0-4AD5-9EDE-C6E9E130D6B3}" type="slidenum">
              <a:rPr lang="en-US" altLang="zh-CN"/>
              <a:pPr/>
              <a:t>76</a:t>
            </a:fld>
            <a:endParaRPr lang="en-US" altLang="zh-CN"/>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72440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miter lim="800000"/>
            <a:headEnd/>
            <a:tailEnd/>
          </a:ln>
        </p:spPr>
        <p:txBody>
          <a:bodyPr/>
          <a:lstStyle/>
          <a:p>
            <a:fld id="{91342DE4-EC13-427A-8B9A-B97B302CA17B}" type="slidenum">
              <a:rPr lang="en-US" altLang="zh-CN"/>
              <a:pPr/>
              <a:t>77</a:t>
            </a:fld>
            <a:endParaRPr lang="en-US" altLang="zh-CN"/>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9843286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AB8D13F5-24EB-428F-9A14-9BFF8FFA1023}" type="slidenum">
              <a:rPr lang="en-US" altLang="zh-CN"/>
              <a:pPr/>
              <a:t>78</a:t>
            </a:fld>
            <a:endParaRPr lang="en-US" altLang="zh-CN"/>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3373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6A9B2997-E7F0-4E35-8754-3998EA0687D6}" type="slidenum">
              <a:rPr lang="en-US" altLang="zh-CN"/>
              <a:pPr/>
              <a:t>6</a:t>
            </a:fld>
            <a:endParaRPr lang="en-US" altLang="zh-CN"/>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291816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miter lim="800000"/>
            <a:headEnd/>
            <a:tailEnd/>
          </a:ln>
        </p:spPr>
        <p:txBody>
          <a:bodyPr/>
          <a:lstStyle/>
          <a:p>
            <a:fld id="{DFD71ABC-B5C6-443E-BF09-0B64A45DF4EA}" type="slidenum">
              <a:rPr lang="en-US" altLang="zh-CN"/>
              <a:pPr/>
              <a:t>79</a:t>
            </a:fld>
            <a:endParaRPr lang="en-US" altLang="zh-CN"/>
          </a:p>
        </p:txBody>
      </p:sp>
      <p:sp>
        <p:nvSpPr>
          <p:cNvPr id="121859" name="Rectangle 2"/>
          <p:cNvSpPr>
            <a:spLocks noGrp="1" noRot="1" noChangeAspect="1" noChangeArrowheads="1" noTextEdit="1"/>
          </p:cNvSpPr>
          <p:nvPr>
            <p:ph type="sldImg"/>
          </p:nvPr>
        </p:nvSpPr>
        <p:spPr>
          <a:xfrm>
            <a:off x="381000" y="685800"/>
            <a:ext cx="6096000" cy="3429000"/>
          </a:xfrm>
          <a:ln/>
        </p:spPr>
      </p:sp>
      <p:sp>
        <p:nvSpPr>
          <p:cNvPr id="1218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86160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F3953717-A141-4394-B0D3-C42D3D2A0203}" type="slidenum">
              <a:rPr lang="en-US" altLang="zh-CN"/>
              <a:pPr/>
              <a:t>80</a:t>
            </a:fld>
            <a:endParaRPr lang="en-US" altLang="zh-CN"/>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560822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miter lim="800000"/>
            <a:headEnd/>
            <a:tailEnd/>
          </a:ln>
        </p:spPr>
        <p:txBody>
          <a:bodyPr/>
          <a:lstStyle/>
          <a:p>
            <a:fld id="{C983CBDD-DF44-43AA-AF10-C81F3C76DC31}" type="slidenum">
              <a:rPr lang="en-US" altLang="zh-CN"/>
              <a:pPr/>
              <a:t>81</a:t>
            </a:fld>
            <a:endParaRPr lang="en-US" altLang="zh-CN"/>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394728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miter lim="800000"/>
            <a:headEnd/>
            <a:tailEnd/>
          </a:ln>
        </p:spPr>
        <p:txBody>
          <a:bodyPr/>
          <a:lstStyle/>
          <a:p>
            <a:fld id="{C39471BA-A0B1-439D-ABE5-0828A941FAD1}" type="slidenum">
              <a:rPr lang="en-US" altLang="zh-CN"/>
              <a:pPr/>
              <a:t>82</a:t>
            </a:fld>
            <a:endParaRPr lang="en-US" altLang="zh-CN"/>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499406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miter lim="800000"/>
            <a:headEnd/>
            <a:tailEnd/>
          </a:ln>
        </p:spPr>
        <p:txBody>
          <a:bodyPr/>
          <a:lstStyle/>
          <a:p>
            <a:fld id="{CA27B9F7-1EEA-4067-9A63-D30AA9520213}" type="slidenum">
              <a:rPr lang="en-US" altLang="zh-CN"/>
              <a:pPr/>
              <a:t>83</a:t>
            </a:fld>
            <a:endParaRPr lang="en-US" altLang="zh-CN"/>
          </a:p>
        </p:txBody>
      </p:sp>
      <p:sp>
        <p:nvSpPr>
          <p:cNvPr id="125955" name="Rectangle 2"/>
          <p:cNvSpPr>
            <a:spLocks noGrp="1" noRot="1" noChangeAspect="1" noChangeArrowheads="1" noTextEdit="1"/>
          </p:cNvSpPr>
          <p:nvPr>
            <p:ph type="sldImg"/>
          </p:nvPr>
        </p:nvSpPr>
        <p:spPr>
          <a:xfrm>
            <a:off x="381000" y="685800"/>
            <a:ext cx="6096000" cy="3429000"/>
          </a:xfrm>
          <a:ln/>
        </p:spPr>
      </p:sp>
      <p:sp>
        <p:nvSpPr>
          <p:cNvPr id="1259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55750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miter lim="800000"/>
            <a:headEnd/>
            <a:tailEnd/>
          </a:ln>
        </p:spPr>
        <p:txBody>
          <a:bodyPr/>
          <a:lstStyle/>
          <a:p>
            <a:fld id="{65347985-722F-451D-AACB-8BF2977F50D7}" type="slidenum">
              <a:rPr lang="en-US" altLang="zh-CN"/>
              <a:pPr/>
              <a:t>84</a:t>
            </a:fld>
            <a:endParaRPr lang="en-US" altLang="zh-CN"/>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832869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miter lim="800000"/>
            <a:headEnd/>
            <a:tailEnd/>
          </a:ln>
        </p:spPr>
        <p:txBody>
          <a:bodyPr/>
          <a:lstStyle/>
          <a:p>
            <a:fld id="{CE73C07C-0588-402A-898B-13AA4BBDD230}" type="slidenum">
              <a:rPr lang="en-US" altLang="zh-CN"/>
              <a:pPr/>
              <a:t>85</a:t>
            </a:fld>
            <a:endParaRPr lang="en-US" altLang="zh-CN"/>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864584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miter lim="800000"/>
            <a:headEnd/>
            <a:tailEnd/>
          </a:ln>
        </p:spPr>
        <p:txBody>
          <a:bodyPr/>
          <a:lstStyle/>
          <a:p>
            <a:fld id="{D8DA5097-F316-4490-A259-14EA0F4BEFD6}" type="slidenum">
              <a:rPr lang="en-US" altLang="zh-CN"/>
              <a:pPr/>
              <a:t>86</a:t>
            </a:fld>
            <a:endParaRPr lang="en-US" altLang="zh-CN"/>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368884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3C15EE3C-6252-40C0-A5C4-8271B0DC97DB}" type="slidenum">
              <a:rPr lang="en-US" altLang="zh-CN"/>
              <a:pPr/>
              <a:t>87</a:t>
            </a:fld>
            <a:endParaRPr lang="en-US" altLang="zh-CN"/>
          </a:p>
        </p:txBody>
      </p:sp>
      <p:sp>
        <p:nvSpPr>
          <p:cNvPr id="130051" name="Rectangle 2"/>
          <p:cNvSpPr>
            <a:spLocks noGrp="1" noRot="1" noChangeAspect="1" noChangeArrowheads="1" noTextEdit="1"/>
          </p:cNvSpPr>
          <p:nvPr>
            <p:ph type="sldImg"/>
          </p:nvPr>
        </p:nvSpPr>
        <p:spPr>
          <a:xfrm>
            <a:off x="381000" y="685800"/>
            <a:ext cx="6096000" cy="3429000"/>
          </a:xfrm>
          <a:ln/>
        </p:spPr>
      </p:sp>
      <p:sp>
        <p:nvSpPr>
          <p:cNvPr id="1300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36780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miter lim="800000"/>
            <a:headEnd/>
            <a:tailEnd/>
          </a:ln>
        </p:spPr>
        <p:txBody>
          <a:bodyPr/>
          <a:lstStyle/>
          <a:p>
            <a:fld id="{8C1E8CF5-25CD-44EE-BF48-4BFDEE2D5599}" type="slidenum">
              <a:rPr lang="en-US" altLang="zh-CN"/>
              <a:pPr/>
              <a:t>88</a:t>
            </a:fld>
            <a:endParaRPr lang="en-US" altLang="zh-CN"/>
          </a:p>
        </p:txBody>
      </p:sp>
      <p:sp>
        <p:nvSpPr>
          <p:cNvPr id="131075" name="Rectangle 2"/>
          <p:cNvSpPr>
            <a:spLocks noGrp="1" noRot="1" noChangeAspect="1" noChangeArrowheads="1" noTextEdit="1"/>
          </p:cNvSpPr>
          <p:nvPr>
            <p:ph type="sldImg"/>
          </p:nvPr>
        </p:nvSpPr>
        <p:spPr>
          <a:xfrm>
            <a:off x="381000" y="685800"/>
            <a:ext cx="6096000" cy="3429000"/>
          </a:xfrm>
          <a:ln/>
        </p:spPr>
      </p:sp>
      <p:sp>
        <p:nvSpPr>
          <p:cNvPr id="1310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7363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9A5BBAEC-30C7-43DF-9A0A-A51AF5BDB552}" type="slidenum">
              <a:rPr lang="en-US" altLang="zh-CN"/>
              <a:pPr/>
              <a:t>8</a:t>
            </a:fld>
            <a:endParaRPr lang="en-US" altLang="zh-CN"/>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p:spPr>
        <p:txBody>
          <a:bodyPr/>
          <a:lstStyle/>
          <a:p>
            <a:r>
              <a:rPr lang="zh-CN" altLang="en-US"/>
              <a:t>进位信号由低位向高位逐级传递，所以这种加法称为行波进位传递。</a:t>
            </a:r>
          </a:p>
          <a:p>
            <a:r>
              <a:rPr lang="zh-CN" altLang="en-US"/>
              <a:t>串行加法器的延时主要受进位传递延时影响，如果一个</a:t>
            </a:r>
            <a:r>
              <a:rPr lang="en-US" altLang="zh-CN"/>
              <a:t>1</a:t>
            </a:r>
            <a:r>
              <a:rPr lang="zh-CN" altLang="en-US"/>
              <a:t>位</a:t>
            </a:r>
            <a:r>
              <a:rPr lang="en-US" altLang="zh-CN"/>
              <a:t>FA</a:t>
            </a:r>
            <a:r>
              <a:rPr lang="zh-CN" altLang="en-US"/>
              <a:t>的延时为△，则</a:t>
            </a:r>
            <a:r>
              <a:rPr lang="en-US" altLang="zh-CN"/>
              <a:t>n</a:t>
            </a:r>
            <a:r>
              <a:rPr lang="zh-CN" altLang="en-US"/>
              <a:t>位串行加法器的延时为</a:t>
            </a:r>
            <a:r>
              <a:rPr lang="en-US" altLang="zh-CN"/>
              <a:t>n </a:t>
            </a:r>
            <a:r>
              <a:rPr lang="zh-CN" altLang="en-US"/>
              <a:t>△</a:t>
            </a:r>
            <a:r>
              <a:rPr lang="en-US" altLang="zh-CN"/>
              <a:t> </a:t>
            </a:r>
            <a:r>
              <a:rPr lang="zh-CN" altLang="en-US"/>
              <a:t>。</a:t>
            </a:r>
          </a:p>
          <a:p>
            <a:pPr eaLnBrk="1" hangingPunct="1"/>
            <a:endParaRPr lang="zh-CN" altLang="zh-CN"/>
          </a:p>
        </p:txBody>
      </p:sp>
    </p:spTree>
    <p:extLst>
      <p:ext uri="{BB962C8B-B14F-4D97-AF65-F5344CB8AC3E}">
        <p14:creationId xmlns:p14="http://schemas.microsoft.com/office/powerpoint/2010/main" val="45026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381000" y="685800"/>
            <a:ext cx="6096000" cy="3429000"/>
          </a:xfrm>
          <a:ln/>
        </p:spPr>
      </p:sp>
      <p:sp>
        <p:nvSpPr>
          <p:cNvPr id="78851" name="备注占位符 2"/>
          <p:cNvSpPr>
            <a:spLocks noGrp="1"/>
          </p:cNvSpPr>
          <p:nvPr>
            <p:ph type="body" idx="1"/>
          </p:nvPr>
        </p:nvSpPr>
        <p:spPr>
          <a:noFill/>
        </p:spPr>
        <p:txBody>
          <a:bodyPr/>
          <a:lstStyle/>
          <a:p>
            <a:pPr>
              <a:lnSpc>
                <a:spcPct val="90000"/>
              </a:lnSpc>
            </a:pPr>
            <a:r>
              <a:rPr lang="en-US" altLang="zh-CN"/>
              <a:t>n</a:t>
            </a:r>
            <a:r>
              <a:rPr lang="zh-CN" altLang="en-US"/>
              <a:t>位加法器的逻辑电路的替代设计</a:t>
            </a:r>
          </a:p>
          <a:p>
            <a:pPr>
              <a:lnSpc>
                <a:spcPct val="90000"/>
              </a:lnSpc>
            </a:pPr>
            <a:r>
              <a:rPr lang="zh-CN" altLang="en-US"/>
              <a:t>以硬件成本增加为代价，使得延时减少。</a:t>
            </a:r>
          </a:p>
          <a:p>
            <a:pPr>
              <a:lnSpc>
                <a:spcPct val="90000"/>
              </a:lnSpc>
            </a:pPr>
            <a:r>
              <a:rPr lang="zh-CN" altLang="en-US"/>
              <a:t>方式：把</a:t>
            </a:r>
            <a:r>
              <a:rPr lang="en-US" altLang="zh-CN"/>
              <a:t>FA</a:t>
            </a:r>
            <a:r>
              <a:rPr lang="zh-CN" altLang="en-US"/>
              <a:t>的进位产生与进位的传递分开</a:t>
            </a:r>
            <a:endParaRPr lang="en-US" altLang="zh-CN"/>
          </a:p>
          <a:p>
            <a:pPr>
              <a:lnSpc>
                <a:spcPct val="90000"/>
              </a:lnSpc>
            </a:pPr>
            <a:r>
              <a:rPr lang="zh-CN" altLang="en-US"/>
              <a:t>此处的</a:t>
            </a:r>
            <a:r>
              <a:rPr lang="en-US" altLang="zh-CN"/>
              <a:t>Gi</a:t>
            </a:r>
            <a:r>
              <a:rPr lang="zh-CN" altLang="en-US"/>
              <a:t>也即书上的</a:t>
            </a:r>
            <a:r>
              <a:rPr lang="en-US" altLang="zh-CN"/>
              <a:t>Cgi</a:t>
            </a:r>
            <a:r>
              <a:rPr lang="zh-CN" altLang="en-US"/>
              <a:t>，</a:t>
            </a:r>
            <a:r>
              <a:rPr lang="en-US" altLang="zh-CN"/>
              <a:t>Pi</a:t>
            </a:r>
            <a:r>
              <a:rPr lang="zh-CN" altLang="en-US"/>
              <a:t>是书上的</a:t>
            </a:r>
            <a:r>
              <a:rPr lang="en-US" altLang="zh-CN"/>
              <a:t>Cpi</a:t>
            </a:r>
            <a:endParaRPr lang="zh-CN" altLang="en-US"/>
          </a:p>
        </p:txBody>
      </p:sp>
      <p:sp>
        <p:nvSpPr>
          <p:cNvPr id="78852" name="灯片编号占位符 3"/>
          <p:cNvSpPr>
            <a:spLocks noGrp="1"/>
          </p:cNvSpPr>
          <p:nvPr>
            <p:ph type="sldNum" sz="quarter" idx="5"/>
          </p:nvPr>
        </p:nvSpPr>
        <p:spPr>
          <a:noFill/>
          <a:ln>
            <a:miter lim="800000"/>
            <a:headEnd/>
            <a:tailEnd/>
          </a:ln>
        </p:spPr>
        <p:txBody>
          <a:bodyPr/>
          <a:lstStyle/>
          <a:p>
            <a:fld id="{C47A7C29-3910-4764-89EC-51D162B3EF8E}" type="slidenum">
              <a:rPr lang="en-US" altLang="zh-CN"/>
              <a:pPr/>
              <a:t>9</a:t>
            </a:fld>
            <a:endParaRPr lang="en-US" altLang="zh-CN"/>
          </a:p>
        </p:txBody>
      </p:sp>
    </p:spTree>
    <p:extLst>
      <p:ext uri="{BB962C8B-B14F-4D97-AF65-F5344CB8AC3E}">
        <p14:creationId xmlns:p14="http://schemas.microsoft.com/office/powerpoint/2010/main" val="362944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381000" y="685800"/>
            <a:ext cx="6096000" cy="3429000"/>
          </a:xfrm>
          <a:ln/>
        </p:spPr>
      </p:sp>
      <p:sp>
        <p:nvSpPr>
          <p:cNvPr id="79875" name="备注占位符 2"/>
          <p:cNvSpPr>
            <a:spLocks noGrp="1"/>
          </p:cNvSpPr>
          <p:nvPr>
            <p:ph type="body" idx="1"/>
          </p:nvPr>
        </p:nvSpPr>
        <p:spPr>
          <a:noFill/>
        </p:spPr>
        <p:txBody>
          <a:bodyPr/>
          <a:lstStyle/>
          <a:p>
            <a:r>
              <a:rPr lang="zh-CN" altLang="en-US"/>
              <a:t>这个连接方式能不能解决进位传递延时问题？</a:t>
            </a:r>
          </a:p>
          <a:p>
            <a:r>
              <a:rPr lang="zh-CN" altLang="en-US"/>
              <a:t>否。进位方式仍然是行波进位。</a:t>
            </a:r>
          </a:p>
          <a:p>
            <a:r>
              <a:rPr lang="zh-CN" altLang="en-US"/>
              <a:t>解决方案：让</a:t>
            </a:r>
            <a:r>
              <a:rPr lang="en-US" altLang="zh-CN"/>
              <a:t>C</a:t>
            </a:r>
            <a:r>
              <a:rPr lang="en-US" altLang="zh-CN" baseline="-25000"/>
              <a:t>i</a:t>
            </a:r>
            <a:r>
              <a:rPr lang="zh-CN" altLang="en-US"/>
              <a:t>只依赖于</a:t>
            </a:r>
            <a:r>
              <a:rPr lang="en-US" altLang="zh-CN"/>
              <a:t>C</a:t>
            </a:r>
            <a:r>
              <a:rPr lang="en-US" altLang="zh-CN" baseline="-25000"/>
              <a:t>0</a:t>
            </a:r>
            <a:r>
              <a:rPr lang="zh-CN" altLang="en-US"/>
              <a:t>和</a:t>
            </a:r>
            <a:r>
              <a:rPr lang="en-US" altLang="zh-CN"/>
              <a:t>A</a:t>
            </a:r>
            <a:r>
              <a:rPr lang="en-US" altLang="zh-CN" baseline="-25000"/>
              <a:t>i</a:t>
            </a:r>
            <a:r>
              <a:rPr lang="zh-CN" altLang="en-US"/>
              <a:t>，</a:t>
            </a:r>
            <a:r>
              <a:rPr lang="en-US" altLang="zh-CN"/>
              <a:t>B</a:t>
            </a:r>
            <a:r>
              <a:rPr lang="en-US" altLang="zh-CN" baseline="-25000"/>
              <a:t>i</a:t>
            </a:r>
          </a:p>
          <a:p>
            <a:pPr>
              <a:lnSpc>
                <a:spcPct val="90000"/>
              </a:lnSpc>
            </a:pPr>
            <a:endParaRPr lang="zh-CN" altLang="en-US"/>
          </a:p>
        </p:txBody>
      </p:sp>
      <p:sp>
        <p:nvSpPr>
          <p:cNvPr id="79876" name="灯片编号占位符 3"/>
          <p:cNvSpPr>
            <a:spLocks noGrp="1"/>
          </p:cNvSpPr>
          <p:nvPr>
            <p:ph type="sldNum" sz="quarter" idx="5"/>
          </p:nvPr>
        </p:nvSpPr>
        <p:spPr>
          <a:noFill/>
          <a:ln>
            <a:miter lim="800000"/>
            <a:headEnd/>
            <a:tailEnd/>
          </a:ln>
        </p:spPr>
        <p:txBody>
          <a:bodyPr/>
          <a:lstStyle/>
          <a:p>
            <a:fld id="{2213903C-41FC-4FED-8271-518E43B18F00}" type="slidenum">
              <a:rPr lang="en-US" altLang="zh-CN"/>
              <a:pPr/>
              <a:t>10</a:t>
            </a:fld>
            <a:endParaRPr lang="en-US" altLang="zh-CN"/>
          </a:p>
        </p:txBody>
      </p:sp>
    </p:spTree>
    <p:extLst>
      <p:ext uri="{BB962C8B-B14F-4D97-AF65-F5344CB8AC3E}">
        <p14:creationId xmlns:p14="http://schemas.microsoft.com/office/powerpoint/2010/main" val="381740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a:ln/>
        </p:spPr>
      </p:sp>
      <p:sp>
        <p:nvSpPr>
          <p:cNvPr id="80899" name="备注占位符 2"/>
          <p:cNvSpPr>
            <a:spLocks noGrp="1"/>
          </p:cNvSpPr>
          <p:nvPr>
            <p:ph type="body" idx="1"/>
          </p:nvPr>
        </p:nvSpPr>
        <p:spPr>
          <a:noFill/>
        </p:spPr>
        <p:txBody>
          <a:bodyPr/>
          <a:lstStyle/>
          <a:p>
            <a:pPr>
              <a:lnSpc>
                <a:spcPct val="90000"/>
              </a:lnSpc>
            </a:pPr>
            <a:r>
              <a:rPr lang="zh-CN" altLang="en-US"/>
              <a:t>传递延时此时是常数，不依赖于行波进位，只依赖于门电路的延时。</a:t>
            </a:r>
          </a:p>
        </p:txBody>
      </p:sp>
      <p:sp>
        <p:nvSpPr>
          <p:cNvPr id="80900" name="灯片编号占位符 3"/>
          <p:cNvSpPr>
            <a:spLocks noGrp="1"/>
          </p:cNvSpPr>
          <p:nvPr>
            <p:ph type="sldNum" sz="quarter" idx="5"/>
          </p:nvPr>
        </p:nvSpPr>
        <p:spPr>
          <a:noFill/>
          <a:ln>
            <a:miter lim="800000"/>
            <a:headEnd/>
            <a:tailEnd/>
          </a:ln>
        </p:spPr>
        <p:txBody>
          <a:bodyPr/>
          <a:lstStyle/>
          <a:p>
            <a:fld id="{4894EB91-735B-4D27-969D-F63A68C339F3}" type="slidenum">
              <a:rPr lang="en-US" altLang="zh-CN"/>
              <a:pPr/>
              <a:t>11</a:t>
            </a:fld>
            <a:endParaRPr lang="en-US" altLang="zh-CN"/>
          </a:p>
        </p:txBody>
      </p:sp>
    </p:spTree>
    <p:extLst>
      <p:ext uri="{BB962C8B-B14F-4D97-AF65-F5344CB8AC3E}">
        <p14:creationId xmlns:p14="http://schemas.microsoft.com/office/powerpoint/2010/main" val="1136432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17"/>
          <p:cNvGrpSpPr>
            <a:grpSpLocks/>
          </p:cNvGrpSpPr>
          <p:nvPr/>
        </p:nvGrpSpPr>
        <p:grpSpPr bwMode="auto">
          <a:xfrm>
            <a:off x="-12700" y="2708278"/>
            <a:ext cx="12244917"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sz="1800" b="0">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sz="1800" b="0">
                <a:ea typeface="+mn-ea"/>
              </a:endParaRPr>
            </a:p>
          </p:txBody>
        </p:sp>
      </p:grpSp>
      <p:sp>
        <p:nvSpPr>
          <p:cNvPr id="79874" name="Rectangle 3"/>
          <p:cNvSpPr>
            <a:spLocks noGrp="1" noChangeArrowheads="1"/>
          </p:cNvSpPr>
          <p:nvPr>
            <p:ph type="subTitle" idx="1"/>
          </p:nvPr>
        </p:nvSpPr>
        <p:spPr>
          <a:xfrm>
            <a:off x="2927351" y="4365625"/>
            <a:ext cx="8534400" cy="1752600"/>
          </a:xfrm>
        </p:spPr>
        <p:txBody>
          <a:bodyPr/>
          <a:lstStyle>
            <a:lvl1pPr marL="0" indent="0" algn="r">
              <a:buFont typeface="Wingdings" pitchFamily="2" charset="2"/>
              <a:buNone/>
              <a:defRPr sz="2400"/>
            </a:lvl1pPr>
          </a:lstStyle>
          <a:p>
            <a:r>
              <a:rPr lang="zh-CN" altLang="en-US"/>
              <a:t>单击此处编辑母版副标题样式</a:t>
            </a:r>
          </a:p>
        </p:txBody>
      </p:sp>
      <p:sp>
        <p:nvSpPr>
          <p:cNvPr id="79875" name="Rectangle 2"/>
          <p:cNvSpPr>
            <a:spLocks noGrp="1" noChangeArrowheads="1"/>
          </p:cNvSpPr>
          <p:nvPr>
            <p:ph type="ctrTitle"/>
          </p:nvPr>
        </p:nvSpPr>
        <p:spPr>
          <a:xfrm>
            <a:off x="1200151" y="1196975"/>
            <a:ext cx="10363200" cy="1470025"/>
          </a:xfrm>
        </p:spPr>
        <p:txBody>
          <a:bodyPr/>
          <a:lstStyle>
            <a:lvl1pPr>
              <a:defRPr sz="3300">
                <a:solidFill>
                  <a:schemeClr val="tx1"/>
                </a:solidFill>
              </a:defRPr>
            </a:lvl1pPr>
          </a:lstStyle>
          <a:p>
            <a:r>
              <a:rPr lang="zh-CN" altLang="en-US"/>
              <a:t>单击此处编辑母版标题样式</a:t>
            </a:r>
          </a:p>
        </p:txBody>
      </p:sp>
    </p:spTree>
    <p:extLst>
      <p:ext uri="{BB962C8B-B14F-4D97-AF65-F5344CB8AC3E}">
        <p14:creationId xmlns:p14="http://schemas.microsoft.com/office/powerpoint/2010/main" val="151952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0002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9"/>
            <a:ext cx="27432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579439"/>
            <a:ext cx="8026400" cy="59007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44407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1120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9553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1488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1273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0272380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1916809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17"/>
          <p:cNvGrpSpPr>
            <a:grpSpLocks/>
          </p:cNvGrpSpPr>
          <p:nvPr/>
        </p:nvGrpSpPr>
        <p:grpSpPr bwMode="auto">
          <a:xfrm>
            <a:off x="-12700" y="2708278"/>
            <a:ext cx="12244917"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sz="1800" b="0">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sz="1800" b="0">
                <a:ea typeface="+mn-ea"/>
              </a:endParaRPr>
            </a:p>
          </p:txBody>
        </p:sp>
      </p:grpSp>
      <p:sp>
        <p:nvSpPr>
          <p:cNvPr id="79874" name="Rectangle 3"/>
          <p:cNvSpPr>
            <a:spLocks noGrp="1" noChangeArrowheads="1"/>
          </p:cNvSpPr>
          <p:nvPr>
            <p:ph type="subTitle" idx="1"/>
          </p:nvPr>
        </p:nvSpPr>
        <p:spPr>
          <a:xfrm>
            <a:off x="2927351" y="4365625"/>
            <a:ext cx="8534400" cy="1752600"/>
          </a:xfrm>
        </p:spPr>
        <p:txBody>
          <a:bodyPr/>
          <a:lstStyle>
            <a:lvl1pPr marL="0" indent="0" algn="r">
              <a:buFont typeface="Wingdings" pitchFamily="2" charset="2"/>
              <a:buNone/>
              <a:defRPr sz="2400"/>
            </a:lvl1pPr>
          </a:lstStyle>
          <a:p>
            <a:r>
              <a:rPr lang="zh-CN" altLang="en-US"/>
              <a:t>单击此处编辑母版副标题样式</a:t>
            </a:r>
          </a:p>
        </p:txBody>
      </p:sp>
      <p:sp>
        <p:nvSpPr>
          <p:cNvPr id="79875" name="Rectangle 2"/>
          <p:cNvSpPr>
            <a:spLocks noGrp="1" noChangeArrowheads="1"/>
          </p:cNvSpPr>
          <p:nvPr>
            <p:ph type="ctrTitle"/>
          </p:nvPr>
        </p:nvSpPr>
        <p:spPr>
          <a:xfrm>
            <a:off x="1200151" y="1196975"/>
            <a:ext cx="10363200" cy="1470025"/>
          </a:xfrm>
        </p:spPr>
        <p:txBody>
          <a:bodyPr/>
          <a:lstStyle>
            <a:lvl1pPr>
              <a:defRPr sz="3300">
                <a:solidFill>
                  <a:schemeClr val="tx1"/>
                </a:solidFill>
              </a:defRPr>
            </a:lvl1pPr>
          </a:lstStyle>
          <a:p>
            <a:r>
              <a:rPr lang="zh-CN" altLang="en-US"/>
              <a:t>单击此处编辑母版标题样式</a:t>
            </a:r>
          </a:p>
        </p:txBody>
      </p:sp>
    </p:spTree>
    <p:extLst>
      <p:ext uri="{BB962C8B-B14F-4D97-AF65-F5344CB8AC3E}">
        <p14:creationId xmlns:p14="http://schemas.microsoft.com/office/powerpoint/2010/main" val="23784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9193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9316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634310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28684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36873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542158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044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679165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193275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83288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9"/>
            <a:ext cx="27432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579439"/>
            <a:ext cx="8026400" cy="59007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625862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8393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28755619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4925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580103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419995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2044620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4182544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099B0C09-2E97-45AE-96DB-279190CFF1E0}" type="slidenum">
              <a:rPr lang="es-ES" altLang="zh-CN"/>
              <a:pPr/>
              <a:t>‹#›</a:t>
            </a:fld>
            <a:endParaRPr lang="es-ES" altLang="zh-CN"/>
          </a:p>
        </p:txBody>
      </p:sp>
    </p:spTree>
    <p:extLst>
      <p:ext uri="{BB962C8B-B14F-4D97-AF65-F5344CB8AC3E}">
        <p14:creationId xmlns:p14="http://schemas.microsoft.com/office/powerpoint/2010/main" val="42473391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8A53F210-9402-4E12-9B39-F927C5C63FF0}" type="slidenum">
              <a:rPr lang="es-ES" altLang="zh-CN"/>
              <a:pPr/>
              <a:t>‹#›</a:t>
            </a:fld>
            <a:endParaRPr lang="es-ES" altLang="zh-CN"/>
          </a:p>
        </p:txBody>
      </p:sp>
    </p:spTree>
    <p:extLst>
      <p:ext uri="{BB962C8B-B14F-4D97-AF65-F5344CB8AC3E}">
        <p14:creationId xmlns:p14="http://schemas.microsoft.com/office/powerpoint/2010/main" val="39617500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1E2084CE-7AF9-4887-8980-C3CBFE7ED4C3}" type="slidenum">
              <a:rPr lang="es-ES" altLang="zh-CN"/>
              <a:pPr/>
              <a:t>‹#›</a:t>
            </a:fld>
            <a:endParaRPr lang="es-ES" altLang="zh-CN"/>
          </a:p>
        </p:txBody>
      </p:sp>
    </p:spTree>
    <p:extLst>
      <p:ext uri="{BB962C8B-B14F-4D97-AF65-F5344CB8AC3E}">
        <p14:creationId xmlns:p14="http://schemas.microsoft.com/office/powerpoint/2010/main" val="1836836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05888D7B-0DA5-41F8-873E-28F407E6BA01}" type="slidenum">
              <a:rPr lang="es-ES" altLang="zh-CN"/>
              <a:pPr/>
              <a:t>‹#›</a:t>
            </a:fld>
            <a:endParaRPr lang="es-ES" altLang="zh-CN"/>
          </a:p>
        </p:txBody>
      </p:sp>
    </p:spTree>
    <p:extLst>
      <p:ext uri="{BB962C8B-B14F-4D97-AF65-F5344CB8AC3E}">
        <p14:creationId xmlns:p14="http://schemas.microsoft.com/office/powerpoint/2010/main" val="30401994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endParaRPr lang="es-ES" altLang="zh-CN"/>
          </a:p>
        </p:txBody>
      </p:sp>
      <p:sp>
        <p:nvSpPr>
          <p:cNvPr id="8" name="页脚占位符 7"/>
          <p:cNvSpPr>
            <a:spLocks noGrp="1"/>
          </p:cNvSpPr>
          <p:nvPr>
            <p:ph type="ftr" sz="quarter" idx="11"/>
          </p:nvPr>
        </p:nvSpPr>
        <p:spPr/>
        <p:txBody>
          <a:bodyPr/>
          <a:lstStyle>
            <a:lvl1pPr>
              <a:defRPr/>
            </a:lvl1pPr>
          </a:lstStyle>
          <a:p>
            <a:endParaRPr lang="es-ES" altLang="zh-CN"/>
          </a:p>
        </p:txBody>
      </p:sp>
      <p:sp>
        <p:nvSpPr>
          <p:cNvPr id="9" name="灯片编号占位符 8"/>
          <p:cNvSpPr>
            <a:spLocks noGrp="1"/>
          </p:cNvSpPr>
          <p:nvPr>
            <p:ph type="sldNum" sz="quarter" idx="12"/>
          </p:nvPr>
        </p:nvSpPr>
        <p:spPr/>
        <p:txBody>
          <a:bodyPr/>
          <a:lstStyle>
            <a:lvl1pPr>
              <a:defRPr/>
            </a:lvl1pPr>
          </a:lstStyle>
          <a:p>
            <a:fld id="{DFF30137-F8E1-4D0C-8F45-35D50469526E}" type="slidenum">
              <a:rPr lang="es-ES" altLang="zh-CN"/>
              <a:pPr/>
              <a:t>‹#›</a:t>
            </a:fld>
            <a:endParaRPr lang="es-ES" altLang="zh-CN"/>
          </a:p>
        </p:txBody>
      </p:sp>
    </p:spTree>
    <p:extLst>
      <p:ext uri="{BB962C8B-B14F-4D97-AF65-F5344CB8AC3E}">
        <p14:creationId xmlns:p14="http://schemas.microsoft.com/office/powerpoint/2010/main" val="37525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917559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s-ES" altLang="zh-CN"/>
          </a:p>
        </p:txBody>
      </p:sp>
      <p:sp>
        <p:nvSpPr>
          <p:cNvPr id="4" name="页脚占位符 3"/>
          <p:cNvSpPr>
            <a:spLocks noGrp="1"/>
          </p:cNvSpPr>
          <p:nvPr>
            <p:ph type="ftr" sz="quarter" idx="11"/>
          </p:nvPr>
        </p:nvSpPr>
        <p:spPr/>
        <p:txBody>
          <a:bodyPr/>
          <a:lstStyle>
            <a:lvl1pPr>
              <a:defRPr/>
            </a:lvl1pPr>
          </a:lstStyle>
          <a:p>
            <a:endParaRPr lang="es-ES" altLang="zh-CN"/>
          </a:p>
        </p:txBody>
      </p:sp>
      <p:sp>
        <p:nvSpPr>
          <p:cNvPr id="5" name="灯片编号占位符 4"/>
          <p:cNvSpPr>
            <a:spLocks noGrp="1"/>
          </p:cNvSpPr>
          <p:nvPr>
            <p:ph type="sldNum" sz="quarter" idx="12"/>
          </p:nvPr>
        </p:nvSpPr>
        <p:spPr/>
        <p:txBody>
          <a:bodyPr/>
          <a:lstStyle>
            <a:lvl1pPr>
              <a:defRPr/>
            </a:lvl1pPr>
          </a:lstStyle>
          <a:p>
            <a:fld id="{60B0A686-06E7-4B1A-AACB-A2C42A1FBFE0}" type="slidenum">
              <a:rPr lang="es-ES" altLang="zh-CN"/>
              <a:pPr/>
              <a:t>‹#›</a:t>
            </a:fld>
            <a:endParaRPr lang="es-ES" altLang="zh-CN"/>
          </a:p>
        </p:txBody>
      </p:sp>
    </p:spTree>
    <p:extLst>
      <p:ext uri="{BB962C8B-B14F-4D97-AF65-F5344CB8AC3E}">
        <p14:creationId xmlns:p14="http://schemas.microsoft.com/office/powerpoint/2010/main" val="37492556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s-ES" altLang="zh-CN"/>
          </a:p>
        </p:txBody>
      </p:sp>
      <p:sp>
        <p:nvSpPr>
          <p:cNvPr id="3" name="页脚占位符 2"/>
          <p:cNvSpPr>
            <a:spLocks noGrp="1"/>
          </p:cNvSpPr>
          <p:nvPr>
            <p:ph type="ftr" sz="quarter" idx="11"/>
          </p:nvPr>
        </p:nvSpPr>
        <p:spPr/>
        <p:txBody>
          <a:bodyPr/>
          <a:lstStyle>
            <a:lvl1pPr>
              <a:defRPr/>
            </a:lvl1pPr>
          </a:lstStyle>
          <a:p>
            <a:endParaRPr lang="es-ES" altLang="zh-CN"/>
          </a:p>
        </p:txBody>
      </p:sp>
      <p:sp>
        <p:nvSpPr>
          <p:cNvPr id="4" name="灯片编号占位符 3"/>
          <p:cNvSpPr>
            <a:spLocks noGrp="1"/>
          </p:cNvSpPr>
          <p:nvPr>
            <p:ph type="sldNum" sz="quarter" idx="12"/>
          </p:nvPr>
        </p:nvSpPr>
        <p:spPr/>
        <p:txBody>
          <a:bodyPr/>
          <a:lstStyle>
            <a:lvl1pPr>
              <a:defRPr/>
            </a:lvl1pPr>
          </a:lstStyle>
          <a:p>
            <a:fld id="{B6CDC0B8-B3C1-414B-84D4-AEAB8A5FABE2}" type="slidenum">
              <a:rPr lang="es-ES" altLang="zh-CN"/>
              <a:pPr/>
              <a:t>‹#›</a:t>
            </a:fld>
            <a:endParaRPr lang="es-ES" altLang="zh-CN"/>
          </a:p>
        </p:txBody>
      </p:sp>
    </p:spTree>
    <p:extLst>
      <p:ext uri="{BB962C8B-B14F-4D97-AF65-F5344CB8AC3E}">
        <p14:creationId xmlns:p14="http://schemas.microsoft.com/office/powerpoint/2010/main" val="20909484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B21B28AC-3ABE-43AC-AF47-A02426DAA021}" type="slidenum">
              <a:rPr lang="es-ES" altLang="zh-CN"/>
              <a:pPr/>
              <a:t>‹#›</a:t>
            </a:fld>
            <a:endParaRPr lang="es-ES" altLang="zh-CN"/>
          </a:p>
        </p:txBody>
      </p:sp>
    </p:spTree>
    <p:extLst>
      <p:ext uri="{BB962C8B-B14F-4D97-AF65-F5344CB8AC3E}">
        <p14:creationId xmlns:p14="http://schemas.microsoft.com/office/powerpoint/2010/main" val="32357502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78E1A2BF-39F5-4390-8809-455195160F79}" type="slidenum">
              <a:rPr lang="es-ES" altLang="zh-CN"/>
              <a:pPr/>
              <a:t>‹#›</a:t>
            </a:fld>
            <a:endParaRPr lang="es-ES" altLang="zh-CN"/>
          </a:p>
        </p:txBody>
      </p:sp>
    </p:spTree>
    <p:extLst>
      <p:ext uri="{BB962C8B-B14F-4D97-AF65-F5344CB8AC3E}">
        <p14:creationId xmlns:p14="http://schemas.microsoft.com/office/powerpoint/2010/main" val="19839337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36F357CA-E086-4588-A275-9A01905D9B9E}" type="slidenum">
              <a:rPr lang="es-ES" altLang="zh-CN"/>
              <a:pPr/>
              <a:t>‹#›</a:t>
            </a:fld>
            <a:endParaRPr lang="es-ES" altLang="zh-CN"/>
          </a:p>
        </p:txBody>
      </p:sp>
    </p:spTree>
    <p:extLst>
      <p:ext uri="{BB962C8B-B14F-4D97-AF65-F5344CB8AC3E}">
        <p14:creationId xmlns:p14="http://schemas.microsoft.com/office/powerpoint/2010/main" val="24284963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D4C3FB31-DDFC-4AFE-B40B-52F91A29D313}" type="slidenum">
              <a:rPr lang="es-ES" altLang="zh-CN"/>
              <a:pPr/>
              <a:t>‹#›</a:t>
            </a:fld>
            <a:endParaRPr lang="es-ES" altLang="zh-CN"/>
          </a:p>
        </p:txBody>
      </p:sp>
    </p:spTree>
    <p:extLst>
      <p:ext uri="{BB962C8B-B14F-4D97-AF65-F5344CB8AC3E}">
        <p14:creationId xmlns:p14="http://schemas.microsoft.com/office/powerpoint/2010/main" val="3045365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169046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1739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2212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6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47342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2434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Freeform 16"/>
          <p:cNvSpPr>
            <a:spLocks/>
          </p:cNvSpPr>
          <p:nvPr/>
        </p:nvSpPr>
        <p:spPr bwMode="gray">
          <a:xfrm>
            <a:off x="2"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sz="1800" b="0">
              <a:ea typeface="+mn-ea"/>
            </a:endParaRPr>
          </a:p>
        </p:txBody>
      </p:sp>
      <p:sp>
        <p:nvSpPr>
          <p:cNvPr id="1027" name="Freeform 15" descr="01b_img(Global Digtal Desigm(imageState)"/>
          <p:cNvSpPr>
            <a:spLocks/>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9" cstate="print"/>
            <a:srcRect/>
            <a:stretch>
              <a:fillRect/>
            </a:stretch>
          </a:blipFill>
          <a:ln w="9525">
            <a:noFill/>
            <a:round/>
            <a:headEnd/>
            <a:tailEnd/>
          </a:ln>
          <a:effectLst/>
        </p:spPr>
        <p:txBody>
          <a:bodyPr/>
          <a:lstStyle/>
          <a:p>
            <a:pPr>
              <a:defRPr/>
            </a:pPr>
            <a:endParaRPr lang="zh-CN" altLang="en-US" sz="1800" b="0">
              <a:ea typeface="+mn-ea"/>
            </a:endParaRPr>
          </a:p>
        </p:txBody>
      </p:sp>
      <p:sp>
        <p:nvSpPr>
          <p:cNvPr id="19460" name="Rectangle 3"/>
          <p:cNvSpPr>
            <a:spLocks noGrp="1" noChangeArrowheads="1"/>
          </p:cNvSpPr>
          <p:nvPr>
            <p:ph type="body" idx="1"/>
          </p:nvPr>
        </p:nvSpPr>
        <p:spPr bwMode="auto">
          <a:xfrm>
            <a:off x="609600" y="1343025"/>
            <a:ext cx="109728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9461" name="Rectangle 2"/>
          <p:cNvSpPr>
            <a:spLocks noGrp="1" noChangeArrowheads="1"/>
          </p:cNvSpPr>
          <p:nvPr>
            <p:ph type="title"/>
          </p:nvPr>
        </p:nvSpPr>
        <p:spPr bwMode="white">
          <a:xfrm>
            <a:off x="812800" y="579438"/>
            <a:ext cx="10464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7"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
        <p:nvSpPr>
          <p:cNvPr id="8" name="Text Box 8">
            <a:extLst>
              <a:ext uri="{FF2B5EF4-FFF2-40B4-BE49-F238E27FC236}">
                <a16:creationId xmlns:a16="http://schemas.microsoft.com/office/drawing/2014/main" id="{28C72407-17BC-45B1-A27E-63546D4C51CB}"/>
              </a:ext>
            </a:extLst>
          </p:cNvPr>
          <p:cNvSpPr txBox="1">
            <a:spLocks noChangeArrowheads="1"/>
          </p:cNvSpPr>
          <p:nvPr userDrawn="1"/>
        </p:nvSpPr>
        <p:spPr bwMode="auto">
          <a:xfrm>
            <a:off x="5181600" y="6400800"/>
            <a:ext cx="680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defRPr/>
            </a:pPr>
            <a:r>
              <a:rPr lang="en-US" altLang="zh-CN" sz="1200">
                <a:solidFill>
                  <a:srgbClr val="996633"/>
                </a:solidFill>
                <a:ea typeface="宋体" panose="02010600030101010101" pitchFamily="2" charset="-122"/>
              </a:rPr>
              <a:t>© 2009 Pearson Education, Upper Saddle River, NJ 07458. All Rights Reserved</a:t>
            </a:r>
          </a:p>
        </p:txBody>
      </p:sp>
      <p:sp>
        <p:nvSpPr>
          <p:cNvPr id="9" name="Text Box 9">
            <a:extLst>
              <a:ext uri="{FF2B5EF4-FFF2-40B4-BE49-F238E27FC236}">
                <a16:creationId xmlns:a16="http://schemas.microsoft.com/office/drawing/2014/main" id="{32EB5E5D-FA67-43A1-A990-2D1A3962B1F8}"/>
              </a:ext>
            </a:extLst>
          </p:cNvPr>
          <p:cNvSpPr txBox="1">
            <a:spLocks noChangeArrowheads="1"/>
          </p:cNvSpPr>
          <p:nvPr userDrawn="1"/>
        </p:nvSpPr>
        <p:spPr bwMode="auto">
          <a:xfrm>
            <a:off x="203200" y="6400800"/>
            <a:ext cx="375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US" altLang="zh-CN" sz="1200">
                <a:solidFill>
                  <a:srgbClr val="996633"/>
                </a:solidFill>
                <a:ea typeface="宋体" panose="02010600030101010101" pitchFamily="2" charset="-122"/>
              </a:rPr>
              <a:t>Floyd, Digital Fundamentals, 10</a:t>
            </a:r>
            <a:r>
              <a:rPr lang="en-US" altLang="zh-CN" sz="1200" baseline="30000">
                <a:solidFill>
                  <a:srgbClr val="996633"/>
                </a:solidFill>
                <a:ea typeface="宋体" panose="02010600030101010101" pitchFamily="2" charset="-122"/>
              </a:rPr>
              <a:t>th</a:t>
            </a:r>
            <a:r>
              <a:rPr lang="en-US" altLang="zh-CN" sz="1200">
                <a:solidFill>
                  <a:srgbClr val="996633"/>
                </a:solidFill>
                <a:ea typeface="宋体" panose="02010600030101010101" pitchFamily="2" charset="-122"/>
              </a:rPr>
              <a:t> ed</a:t>
            </a:r>
          </a:p>
        </p:txBody>
      </p:sp>
    </p:spTree>
    <p:extLst>
      <p:ext uri="{BB962C8B-B14F-4D97-AF65-F5344CB8AC3E}">
        <p14:creationId xmlns:p14="http://schemas.microsoft.com/office/powerpoint/2010/main" val="393006320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Verdana" pitchFamily="34" charset="0"/>
          <a:ea typeface="黑体" pitchFamily="2" charset="-122"/>
        </a:defRPr>
      </a:lvl2pPr>
      <a:lvl3pPr algn="ctr" rtl="0" eaLnBrk="1" fontAlgn="base" hangingPunct="1">
        <a:spcBef>
          <a:spcPct val="0"/>
        </a:spcBef>
        <a:spcAft>
          <a:spcPct val="0"/>
        </a:spcAft>
        <a:defRPr sz="2400" b="1">
          <a:solidFill>
            <a:schemeClr val="bg1"/>
          </a:solidFill>
          <a:latin typeface="Verdana" pitchFamily="34" charset="0"/>
          <a:ea typeface="黑体" pitchFamily="2" charset="-122"/>
        </a:defRPr>
      </a:lvl3pPr>
      <a:lvl4pPr algn="ctr" rtl="0" eaLnBrk="1" fontAlgn="base" hangingPunct="1">
        <a:spcBef>
          <a:spcPct val="0"/>
        </a:spcBef>
        <a:spcAft>
          <a:spcPct val="0"/>
        </a:spcAft>
        <a:defRPr sz="2400" b="1">
          <a:solidFill>
            <a:schemeClr val="bg1"/>
          </a:solidFill>
          <a:latin typeface="Verdana" pitchFamily="34" charset="0"/>
          <a:ea typeface="黑体" pitchFamily="2" charset="-122"/>
        </a:defRPr>
      </a:lvl4pPr>
      <a:lvl5pPr algn="ctr" rtl="0" eaLnBrk="1" fontAlgn="base" hangingPunct="1">
        <a:spcBef>
          <a:spcPct val="0"/>
        </a:spcBef>
        <a:spcAft>
          <a:spcPct val="0"/>
        </a:spcAft>
        <a:defRPr sz="2400" b="1">
          <a:solidFill>
            <a:schemeClr val="bg1"/>
          </a:solidFill>
          <a:latin typeface="Verdana" pitchFamily="34" charset="0"/>
          <a:ea typeface="黑体" pitchFamily="2" charset="-122"/>
        </a:defRPr>
      </a:lvl5pPr>
      <a:lvl6pPr marL="342900" algn="ctr" rtl="0" eaLnBrk="1" fontAlgn="base" hangingPunct="1">
        <a:spcBef>
          <a:spcPct val="0"/>
        </a:spcBef>
        <a:spcAft>
          <a:spcPct val="0"/>
        </a:spcAft>
        <a:defRPr sz="2400" b="1">
          <a:solidFill>
            <a:schemeClr val="bg1"/>
          </a:solidFill>
          <a:latin typeface="Verdana" pitchFamily="34" charset="0"/>
          <a:ea typeface="黑体" pitchFamily="2" charset="-122"/>
        </a:defRPr>
      </a:lvl6pPr>
      <a:lvl7pPr marL="685800" algn="ctr" rtl="0" eaLnBrk="1" fontAlgn="base" hangingPunct="1">
        <a:spcBef>
          <a:spcPct val="0"/>
        </a:spcBef>
        <a:spcAft>
          <a:spcPct val="0"/>
        </a:spcAft>
        <a:defRPr sz="2400" b="1">
          <a:solidFill>
            <a:schemeClr val="bg1"/>
          </a:solidFill>
          <a:latin typeface="Verdana" pitchFamily="34" charset="0"/>
          <a:ea typeface="黑体" pitchFamily="2" charset="-122"/>
        </a:defRPr>
      </a:lvl7pPr>
      <a:lvl8pPr marL="1028700" algn="ctr" rtl="0" eaLnBrk="1" fontAlgn="base" hangingPunct="1">
        <a:spcBef>
          <a:spcPct val="0"/>
        </a:spcBef>
        <a:spcAft>
          <a:spcPct val="0"/>
        </a:spcAft>
        <a:defRPr sz="2400" b="1">
          <a:solidFill>
            <a:schemeClr val="bg1"/>
          </a:solidFill>
          <a:latin typeface="Verdana" pitchFamily="34" charset="0"/>
          <a:ea typeface="黑体" pitchFamily="2" charset="-122"/>
        </a:defRPr>
      </a:lvl8pPr>
      <a:lvl9pPr marL="1371600" algn="ctr" rtl="0" eaLnBrk="1" fontAlgn="base" hangingPunct="1">
        <a:spcBef>
          <a:spcPct val="0"/>
        </a:spcBef>
        <a:spcAft>
          <a:spcPct val="0"/>
        </a:spcAft>
        <a:defRPr sz="2400" b="1">
          <a:solidFill>
            <a:schemeClr val="bg1"/>
          </a:solidFill>
          <a:latin typeface="Verdana" pitchFamily="34" charset="0"/>
          <a:ea typeface="黑体" pitchFamily="2" charset="-122"/>
        </a:defRPr>
      </a:lvl9pPr>
    </p:titleStyle>
    <p:bodyStyle>
      <a:lvl1pPr marL="257175" indent="-257175" algn="l" rtl="0" eaLnBrk="1" fontAlgn="base" hangingPunct="1">
        <a:spcBef>
          <a:spcPct val="20000"/>
        </a:spcBef>
        <a:spcAft>
          <a:spcPct val="0"/>
        </a:spcAft>
        <a:buClr>
          <a:schemeClr val="hlink"/>
        </a:buClr>
        <a:buFont typeface="Wingdings" pitchFamily="2" charset="2"/>
        <a:buChar char="v"/>
        <a:defRPr sz="2100" b="1">
          <a:solidFill>
            <a:schemeClr val="tx1"/>
          </a:solidFill>
          <a:latin typeface="+mn-lt"/>
          <a:ea typeface="+mn-ea"/>
          <a:cs typeface="+mn-cs"/>
        </a:defRPr>
      </a:lvl1pPr>
      <a:lvl2pPr marL="557213" indent="-214313"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3pPr>
      <a:lvl4pPr marL="1200150" indent="-171450" algn="l" rtl="0" eaLnBrk="1" fontAlgn="base" hangingPunct="1">
        <a:spcBef>
          <a:spcPct val="20000"/>
        </a:spcBef>
        <a:spcAft>
          <a:spcPct val="0"/>
        </a:spcAft>
        <a:buClr>
          <a:schemeClr val="accent2"/>
        </a:buClr>
        <a:buFont typeface="Wingdings" pitchFamily="2" charset="2"/>
        <a:buChar char="–"/>
        <a:defRPr sz="1500" b="1">
          <a:solidFill>
            <a:schemeClr val="tx1"/>
          </a:solidFill>
          <a:latin typeface="+mn-lt"/>
          <a:ea typeface="+mn-ea"/>
        </a:defRPr>
      </a:lvl4pPr>
      <a:lvl5pPr marL="15430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5pPr>
      <a:lvl6pPr marL="18859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6pPr>
      <a:lvl7pPr marL="22288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7pPr>
      <a:lvl8pPr marL="25717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8pPr>
      <a:lvl9pPr marL="29146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2"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sz="1800" b="0">
              <a:ea typeface="+mn-ea"/>
            </a:endParaRPr>
          </a:p>
        </p:txBody>
      </p:sp>
      <p:sp>
        <p:nvSpPr>
          <p:cNvPr id="1027" name="Freeform 15" descr="01b_img(Global Digtal Desigm(imageState)"/>
          <p:cNvSpPr>
            <a:spLocks/>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sz="1800" b="0">
              <a:ea typeface="+mn-ea"/>
            </a:endParaRPr>
          </a:p>
        </p:txBody>
      </p:sp>
      <p:sp>
        <p:nvSpPr>
          <p:cNvPr id="19460" name="Rectangle 3"/>
          <p:cNvSpPr>
            <a:spLocks noGrp="1" noChangeArrowheads="1"/>
          </p:cNvSpPr>
          <p:nvPr>
            <p:ph type="body" idx="1"/>
          </p:nvPr>
        </p:nvSpPr>
        <p:spPr bwMode="auto">
          <a:xfrm>
            <a:off x="609600" y="1343025"/>
            <a:ext cx="109728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9461" name="Rectangle 2"/>
          <p:cNvSpPr>
            <a:spLocks noGrp="1" noChangeArrowheads="1"/>
          </p:cNvSpPr>
          <p:nvPr>
            <p:ph type="title"/>
          </p:nvPr>
        </p:nvSpPr>
        <p:spPr bwMode="white">
          <a:xfrm>
            <a:off x="812800" y="579438"/>
            <a:ext cx="10464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7"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Tree>
    <p:extLst>
      <p:ext uri="{BB962C8B-B14F-4D97-AF65-F5344CB8AC3E}">
        <p14:creationId xmlns:p14="http://schemas.microsoft.com/office/powerpoint/2010/main" val="25663227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Verdana" pitchFamily="34" charset="0"/>
          <a:ea typeface="黑体" pitchFamily="2" charset="-122"/>
        </a:defRPr>
      </a:lvl2pPr>
      <a:lvl3pPr algn="ctr" rtl="0" eaLnBrk="1" fontAlgn="base" hangingPunct="1">
        <a:spcBef>
          <a:spcPct val="0"/>
        </a:spcBef>
        <a:spcAft>
          <a:spcPct val="0"/>
        </a:spcAft>
        <a:defRPr sz="2400" b="1">
          <a:solidFill>
            <a:schemeClr val="bg1"/>
          </a:solidFill>
          <a:latin typeface="Verdana" pitchFamily="34" charset="0"/>
          <a:ea typeface="黑体" pitchFamily="2" charset="-122"/>
        </a:defRPr>
      </a:lvl3pPr>
      <a:lvl4pPr algn="ctr" rtl="0" eaLnBrk="1" fontAlgn="base" hangingPunct="1">
        <a:spcBef>
          <a:spcPct val="0"/>
        </a:spcBef>
        <a:spcAft>
          <a:spcPct val="0"/>
        </a:spcAft>
        <a:defRPr sz="2400" b="1">
          <a:solidFill>
            <a:schemeClr val="bg1"/>
          </a:solidFill>
          <a:latin typeface="Verdana" pitchFamily="34" charset="0"/>
          <a:ea typeface="黑体" pitchFamily="2" charset="-122"/>
        </a:defRPr>
      </a:lvl4pPr>
      <a:lvl5pPr algn="ctr" rtl="0" eaLnBrk="1" fontAlgn="base" hangingPunct="1">
        <a:spcBef>
          <a:spcPct val="0"/>
        </a:spcBef>
        <a:spcAft>
          <a:spcPct val="0"/>
        </a:spcAft>
        <a:defRPr sz="2400" b="1">
          <a:solidFill>
            <a:schemeClr val="bg1"/>
          </a:solidFill>
          <a:latin typeface="Verdana" pitchFamily="34" charset="0"/>
          <a:ea typeface="黑体" pitchFamily="2" charset="-122"/>
        </a:defRPr>
      </a:lvl5pPr>
      <a:lvl6pPr marL="342900" algn="ctr" rtl="0" eaLnBrk="1" fontAlgn="base" hangingPunct="1">
        <a:spcBef>
          <a:spcPct val="0"/>
        </a:spcBef>
        <a:spcAft>
          <a:spcPct val="0"/>
        </a:spcAft>
        <a:defRPr sz="2400" b="1">
          <a:solidFill>
            <a:schemeClr val="bg1"/>
          </a:solidFill>
          <a:latin typeface="Verdana" pitchFamily="34" charset="0"/>
          <a:ea typeface="黑体" pitchFamily="2" charset="-122"/>
        </a:defRPr>
      </a:lvl6pPr>
      <a:lvl7pPr marL="685800" algn="ctr" rtl="0" eaLnBrk="1" fontAlgn="base" hangingPunct="1">
        <a:spcBef>
          <a:spcPct val="0"/>
        </a:spcBef>
        <a:spcAft>
          <a:spcPct val="0"/>
        </a:spcAft>
        <a:defRPr sz="2400" b="1">
          <a:solidFill>
            <a:schemeClr val="bg1"/>
          </a:solidFill>
          <a:latin typeface="Verdana" pitchFamily="34" charset="0"/>
          <a:ea typeface="黑体" pitchFamily="2" charset="-122"/>
        </a:defRPr>
      </a:lvl7pPr>
      <a:lvl8pPr marL="1028700" algn="ctr" rtl="0" eaLnBrk="1" fontAlgn="base" hangingPunct="1">
        <a:spcBef>
          <a:spcPct val="0"/>
        </a:spcBef>
        <a:spcAft>
          <a:spcPct val="0"/>
        </a:spcAft>
        <a:defRPr sz="2400" b="1">
          <a:solidFill>
            <a:schemeClr val="bg1"/>
          </a:solidFill>
          <a:latin typeface="Verdana" pitchFamily="34" charset="0"/>
          <a:ea typeface="黑体" pitchFamily="2" charset="-122"/>
        </a:defRPr>
      </a:lvl8pPr>
      <a:lvl9pPr marL="1371600" algn="ctr" rtl="0" eaLnBrk="1" fontAlgn="base" hangingPunct="1">
        <a:spcBef>
          <a:spcPct val="0"/>
        </a:spcBef>
        <a:spcAft>
          <a:spcPct val="0"/>
        </a:spcAft>
        <a:defRPr sz="2400" b="1">
          <a:solidFill>
            <a:schemeClr val="bg1"/>
          </a:solidFill>
          <a:latin typeface="Verdana" pitchFamily="34" charset="0"/>
          <a:ea typeface="黑体" pitchFamily="2" charset="-122"/>
        </a:defRPr>
      </a:lvl9pPr>
    </p:titleStyle>
    <p:bodyStyle>
      <a:lvl1pPr marL="257175" indent="-257175" algn="l" rtl="0" eaLnBrk="1" fontAlgn="base" hangingPunct="1">
        <a:spcBef>
          <a:spcPct val="20000"/>
        </a:spcBef>
        <a:spcAft>
          <a:spcPct val="0"/>
        </a:spcAft>
        <a:buClr>
          <a:schemeClr val="hlink"/>
        </a:buClr>
        <a:buFont typeface="Wingdings" pitchFamily="2" charset="2"/>
        <a:buChar char="v"/>
        <a:defRPr sz="2100" b="1">
          <a:solidFill>
            <a:schemeClr val="tx1"/>
          </a:solidFill>
          <a:latin typeface="+mn-lt"/>
          <a:ea typeface="+mn-ea"/>
          <a:cs typeface="+mn-cs"/>
        </a:defRPr>
      </a:lvl1pPr>
      <a:lvl2pPr marL="557213" indent="-214313"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3pPr>
      <a:lvl4pPr marL="1200150" indent="-171450" algn="l" rtl="0" eaLnBrk="1" fontAlgn="base" hangingPunct="1">
        <a:spcBef>
          <a:spcPct val="20000"/>
        </a:spcBef>
        <a:spcAft>
          <a:spcPct val="0"/>
        </a:spcAft>
        <a:buClr>
          <a:schemeClr val="accent2"/>
        </a:buClr>
        <a:buFont typeface="Wingdings" pitchFamily="2" charset="2"/>
        <a:buChar char="–"/>
        <a:defRPr sz="1500" b="1">
          <a:solidFill>
            <a:schemeClr val="tx1"/>
          </a:solidFill>
          <a:latin typeface="+mn-lt"/>
          <a:ea typeface="+mn-ea"/>
        </a:defRPr>
      </a:lvl4pPr>
      <a:lvl5pPr marL="15430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5pPr>
      <a:lvl6pPr marL="18859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6pPr>
      <a:lvl7pPr marL="22288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7pPr>
      <a:lvl8pPr marL="25717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8pPr>
      <a:lvl9pPr marL="29146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ltLang="zh-CN"/>
              <a:t>Haga clic para cambiar el estilo de título	</a:t>
            </a:r>
          </a:p>
        </p:txBody>
      </p:sp>
      <p:sp>
        <p:nvSpPr>
          <p:cNvPr id="1027" name="Rectangle 3"/>
          <p:cNvSpPr>
            <a:spLocks noGrp="1" noChangeArrowheads="1"/>
          </p:cNvSpPr>
          <p:nvPr>
            <p:ph type="body" idx="1"/>
          </p:nvPr>
        </p:nvSpPr>
        <p:spPr bwMode="auto">
          <a:xfrm>
            <a:off x="609600" y="1600203"/>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ea typeface="宋体" pitchFamily="2" charset="-122"/>
              </a:defRPr>
            </a:lvl1pPr>
          </a:lstStyle>
          <a:p>
            <a:endParaRPr lang="es-E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ea typeface="宋体" pitchFamily="2" charset="-122"/>
              </a:defRPr>
            </a:lvl1pPr>
          </a:lstStyle>
          <a:p>
            <a:endParaRPr lang="es-E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ea typeface="宋体" pitchFamily="2" charset="-122"/>
              </a:defRPr>
            </a:lvl1pPr>
          </a:lstStyle>
          <a:p>
            <a:fld id="{02DE0678-F739-4320-9EB0-3FBD22FA090E}" type="slidenum">
              <a:rPr lang="es-ES" altLang="zh-CN"/>
              <a:pPr/>
              <a:t>‹#›</a:t>
            </a:fld>
            <a:endParaRPr lang="es-ES" altLang="zh-CN"/>
          </a:p>
        </p:txBody>
      </p:sp>
      <p:sp>
        <p:nvSpPr>
          <p:cNvPr id="7"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8"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Tree>
    <p:extLst>
      <p:ext uri="{BB962C8B-B14F-4D97-AF65-F5344CB8AC3E}">
        <p14:creationId xmlns:p14="http://schemas.microsoft.com/office/powerpoint/2010/main" val="315874973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xStyles>
    <p:titleStyle>
      <a:lvl1pPr algn="ctr" rtl="0" eaLnBrk="1" fontAlgn="base" hangingPunct="1">
        <a:spcBef>
          <a:spcPct val="0"/>
        </a:spcBef>
        <a:spcAft>
          <a:spcPct val="0"/>
        </a:spcAft>
        <a:defRPr sz="33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charset="0"/>
          <a:cs typeface="Arial" charset="0"/>
        </a:defRPr>
      </a:lvl2pPr>
      <a:lvl3pPr algn="ctr" rtl="0" eaLnBrk="1" fontAlgn="base" hangingPunct="1">
        <a:spcBef>
          <a:spcPct val="0"/>
        </a:spcBef>
        <a:spcAft>
          <a:spcPct val="0"/>
        </a:spcAft>
        <a:defRPr sz="3300">
          <a:solidFill>
            <a:schemeClr val="tx2"/>
          </a:solidFill>
          <a:latin typeface="Arial" charset="0"/>
          <a:cs typeface="Arial" charset="0"/>
        </a:defRPr>
      </a:lvl3pPr>
      <a:lvl4pPr algn="ctr" rtl="0" eaLnBrk="1" fontAlgn="base" hangingPunct="1">
        <a:spcBef>
          <a:spcPct val="0"/>
        </a:spcBef>
        <a:spcAft>
          <a:spcPct val="0"/>
        </a:spcAft>
        <a:defRPr sz="3300">
          <a:solidFill>
            <a:schemeClr val="tx2"/>
          </a:solidFill>
          <a:latin typeface="Arial" charset="0"/>
          <a:cs typeface="Arial" charset="0"/>
        </a:defRPr>
      </a:lvl4pPr>
      <a:lvl5pPr algn="ctr" rtl="0" eaLnBrk="1" fontAlgn="base" hangingPunct="1">
        <a:spcBef>
          <a:spcPct val="0"/>
        </a:spcBef>
        <a:spcAft>
          <a:spcPct val="0"/>
        </a:spcAft>
        <a:defRPr sz="3300">
          <a:solidFill>
            <a:schemeClr val="tx2"/>
          </a:solidFill>
          <a:latin typeface="Arial" charset="0"/>
          <a:cs typeface="Arial" charset="0"/>
        </a:defRPr>
      </a:lvl5pPr>
      <a:lvl6pPr marL="342900" algn="ctr" rtl="0" eaLnBrk="1" fontAlgn="base" hangingPunct="1">
        <a:spcBef>
          <a:spcPct val="0"/>
        </a:spcBef>
        <a:spcAft>
          <a:spcPct val="0"/>
        </a:spcAft>
        <a:defRPr sz="3300">
          <a:solidFill>
            <a:schemeClr val="tx2"/>
          </a:solidFill>
          <a:latin typeface="Arial" charset="0"/>
          <a:cs typeface="Arial" charset="0"/>
        </a:defRPr>
      </a:lvl6pPr>
      <a:lvl7pPr marL="685800" algn="ctr" rtl="0" eaLnBrk="1" fontAlgn="base" hangingPunct="1">
        <a:spcBef>
          <a:spcPct val="0"/>
        </a:spcBef>
        <a:spcAft>
          <a:spcPct val="0"/>
        </a:spcAft>
        <a:defRPr sz="3300">
          <a:solidFill>
            <a:schemeClr val="tx2"/>
          </a:solidFill>
          <a:latin typeface="Arial" charset="0"/>
          <a:cs typeface="Arial" charset="0"/>
        </a:defRPr>
      </a:lvl7pPr>
      <a:lvl8pPr marL="1028700" algn="ctr" rtl="0" eaLnBrk="1" fontAlgn="base" hangingPunct="1">
        <a:spcBef>
          <a:spcPct val="0"/>
        </a:spcBef>
        <a:spcAft>
          <a:spcPct val="0"/>
        </a:spcAft>
        <a:defRPr sz="3300">
          <a:solidFill>
            <a:schemeClr val="tx2"/>
          </a:solidFill>
          <a:latin typeface="Arial" charset="0"/>
          <a:cs typeface="Arial" charset="0"/>
        </a:defRPr>
      </a:lvl8pPr>
      <a:lvl9pPr marL="1371600" algn="ctr" rtl="0" eaLnBrk="1" fontAlgn="base" hangingPunct="1">
        <a:spcBef>
          <a:spcPct val="0"/>
        </a:spcBef>
        <a:spcAft>
          <a:spcPct val="0"/>
        </a:spcAft>
        <a:defRPr sz="3300">
          <a:solidFill>
            <a:schemeClr val="tx2"/>
          </a:solidFill>
          <a:latin typeface="Arial" charset="0"/>
          <a:cs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cs typeface="+mn-cs"/>
        </a:defRPr>
      </a:lvl2pPr>
      <a:lvl3pPr marL="857250" indent="-171450" algn="l" rtl="0" eaLnBrk="1" fontAlgn="base" hangingPunct="1">
        <a:spcBef>
          <a:spcPct val="20000"/>
        </a:spcBef>
        <a:spcAft>
          <a:spcPct val="0"/>
        </a:spcAft>
        <a:buChar char="•"/>
        <a:defRPr sz="1800">
          <a:solidFill>
            <a:schemeClr val="tx1"/>
          </a:solidFill>
          <a:latin typeface="+mn-lt"/>
          <a:cs typeface="+mn-cs"/>
        </a:defRPr>
      </a:lvl3pPr>
      <a:lvl4pPr marL="1200150" indent="-171450" algn="l" rtl="0" eaLnBrk="1" fontAlgn="base" hangingPunct="1">
        <a:spcBef>
          <a:spcPct val="20000"/>
        </a:spcBef>
        <a:spcAft>
          <a:spcPct val="0"/>
        </a:spcAft>
        <a:buChar char="–"/>
        <a:defRPr sz="1500">
          <a:solidFill>
            <a:schemeClr val="tx1"/>
          </a:solidFill>
          <a:latin typeface="+mn-lt"/>
          <a:cs typeface="+mn-cs"/>
        </a:defRPr>
      </a:lvl4pPr>
      <a:lvl5pPr marL="1543050" indent="-171450" algn="l" rtl="0" eaLnBrk="1" fontAlgn="base" hangingPunct="1">
        <a:spcBef>
          <a:spcPct val="20000"/>
        </a:spcBef>
        <a:spcAft>
          <a:spcPct val="0"/>
        </a:spcAft>
        <a:buChar char="»"/>
        <a:defRPr sz="1500">
          <a:solidFill>
            <a:schemeClr val="tx1"/>
          </a:solidFill>
          <a:latin typeface="+mn-lt"/>
          <a:cs typeface="+mn-cs"/>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8.xml"/><Relationship Id="rId7" Type="http://schemas.openxmlformats.org/officeDocument/2006/relationships/image" Target="../media/image13.emf"/><Relationship Id="rId2" Type="http://schemas.openxmlformats.org/officeDocument/2006/relationships/slideLayout" Target="../slideLayouts/slideLayout46.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2.emf"/><Relationship Id="rId4" Type="http://schemas.openxmlformats.org/officeDocument/2006/relationships/oleObject" Target="../embeddings/oleObject10.bin"/><Relationship Id="rId9"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6.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6.xml"/><Relationship Id="rId1" Type="http://schemas.openxmlformats.org/officeDocument/2006/relationships/vmlDrawing" Target="../drawings/vmlDrawing8.v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6.emf"/><Relationship Id="rId2" Type="http://schemas.openxmlformats.org/officeDocument/2006/relationships/slideLayout" Target="../slideLayouts/slideLayout4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36.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3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1.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1.bin"/><Relationship Id="rId18" Type="http://schemas.openxmlformats.org/officeDocument/2006/relationships/oleObject" Target="../embeddings/oleObject24.bin"/><Relationship Id="rId26" Type="http://schemas.openxmlformats.org/officeDocument/2006/relationships/oleObject" Target="../embeddings/oleObject31.bin"/><Relationship Id="rId3" Type="http://schemas.openxmlformats.org/officeDocument/2006/relationships/oleObject" Target="../embeddings/oleObject16.bin"/><Relationship Id="rId21" Type="http://schemas.openxmlformats.org/officeDocument/2006/relationships/oleObject" Target="../embeddings/oleObject27.bin"/><Relationship Id="rId7" Type="http://schemas.openxmlformats.org/officeDocument/2006/relationships/oleObject" Target="../embeddings/oleObject18.bin"/><Relationship Id="rId12" Type="http://schemas.openxmlformats.org/officeDocument/2006/relationships/image" Target="../media/image36.wmf"/><Relationship Id="rId17" Type="http://schemas.openxmlformats.org/officeDocument/2006/relationships/oleObject" Target="../embeddings/oleObject23.bin"/><Relationship Id="rId25" Type="http://schemas.openxmlformats.org/officeDocument/2006/relationships/oleObject" Target="../embeddings/oleObject30.bin"/><Relationship Id="rId2" Type="http://schemas.openxmlformats.org/officeDocument/2006/relationships/slideLayout" Target="../slideLayouts/slideLayout41.xml"/><Relationship Id="rId16" Type="http://schemas.openxmlformats.org/officeDocument/2006/relationships/image" Target="../media/image38.wmf"/><Relationship Id="rId20" Type="http://schemas.openxmlformats.org/officeDocument/2006/relationships/oleObject" Target="../embeddings/oleObject26.bin"/><Relationship Id="rId29" Type="http://schemas.openxmlformats.org/officeDocument/2006/relationships/image" Target="../media/image40.emf"/><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oleObject" Target="../embeddings/oleObject20.bin"/><Relationship Id="rId24" Type="http://schemas.openxmlformats.org/officeDocument/2006/relationships/oleObject" Target="../embeddings/oleObject29.bin"/><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8.bin"/><Relationship Id="rId28" Type="http://schemas.openxmlformats.org/officeDocument/2006/relationships/oleObject" Target="../embeddings/oleObject33.bin"/><Relationship Id="rId10" Type="http://schemas.openxmlformats.org/officeDocument/2006/relationships/image" Target="../media/image35.wmf"/><Relationship Id="rId19" Type="http://schemas.openxmlformats.org/officeDocument/2006/relationships/oleObject" Target="../embeddings/oleObject25.bin"/><Relationship Id="rId4" Type="http://schemas.openxmlformats.org/officeDocument/2006/relationships/image" Target="../media/image32.wmf"/><Relationship Id="rId9" Type="http://schemas.openxmlformats.org/officeDocument/2006/relationships/oleObject" Target="../embeddings/oleObject19.bin"/><Relationship Id="rId14" Type="http://schemas.openxmlformats.org/officeDocument/2006/relationships/image" Target="../media/image37.wmf"/><Relationship Id="rId22" Type="http://schemas.openxmlformats.org/officeDocument/2006/relationships/image" Target="../media/image39.wmf"/><Relationship Id="rId27"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39.bin"/><Relationship Id="rId18" Type="http://schemas.openxmlformats.org/officeDocument/2006/relationships/image" Target="../media/image47.wmf"/><Relationship Id="rId26" Type="http://schemas.openxmlformats.org/officeDocument/2006/relationships/oleObject" Target="../embeddings/oleObject48.bin"/><Relationship Id="rId39" Type="http://schemas.openxmlformats.org/officeDocument/2006/relationships/oleObject" Target="../embeddings/oleObject56.bin"/><Relationship Id="rId21" Type="http://schemas.openxmlformats.org/officeDocument/2006/relationships/oleObject" Target="../embeddings/oleObject43.bin"/><Relationship Id="rId34" Type="http://schemas.openxmlformats.org/officeDocument/2006/relationships/image" Target="../media/image51.wmf"/><Relationship Id="rId42" Type="http://schemas.openxmlformats.org/officeDocument/2006/relationships/oleObject" Target="../embeddings/oleObject58.bin"/><Relationship Id="rId47" Type="http://schemas.openxmlformats.org/officeDocument/2006/relationships/image" Target="../media/image56.emf"/><Relationship Id="rId50" Type="http://schemas.openxmlformats.org/officeDocument/2006/relationships/oleObject" Target="../embeddings/oleObject63.bin"/><Relationship Id="rId55" Type="http://schemas.openxmlformats.org/officeDocument/2006/relationships/oleObject" Target="../embeddings/oleObject67.bin"/><Relationship Id="rId63" Type="http://schemas.openxmlformats.org/officeDocument/2006/relationships/oleObject" Target="../embeddings/oleObject75.bin"/><Relationship Id="rId68" Type="http://schemas.openxmlformats.org/officeDocument/2006/relationships/oleObject" Target="../embeddings/oleObject80.bin"/><Relationship Id="rId7" Type="http://schemas.openxmlformats.org/officeDocument/2006/relationships/oleObject" Target="../embeddings/oleObject36.bin"/><Relationship Id="rId71" Type="http://schemas.openxmlformats.org/officeDocument/2006/relationships/oleObject" Target="../embeddings/oleObject83.bin"/><Relationship Id="rId2" Type="http://schemas.openxmlformats.org/officeDocument/2006/relationships/slideLayout" Target="../slideLayouts/slideLayout46.xml"/><Relationship Id="rId16" Type="http://schemas.openxmlformats.org/officeDocument/2006/relationships/image" Target="../media/image46.wmf"/><Relationship Id="rId29" Type="http://schemas.openxmlformats.org/officeDocument/2006/relationships/oleObject" Target="../embeddings/oleObject51.bin"/><Relationship Id="rId11" Type="http://schemas.openxmlformats.org/officeDocument/2006/relationships/oleObject" Target="../embeddings/oleObject38.bin"/><Relationship Id="rId24" Type="http://schemas.openxmlformats.org/officeDocument/2006/relationships/oleObject" Target="../embeddings/oleObject46.bin"/><Relationship Id="rId32" Type="http://schemas.openxmlformats.org/officeDocument/2006/relationships/image" Target="../media/image50.wmf"/><Relationship Id="rId37" Type="http://schemas.openxmlformats.org/officeDocument/2006/relationships/oleObject" Target="../embeddings/oleObject55.bin"/><Relationship Id="rId40" Type="http://schemas.openxmlformats.org/officeDocument/2006/relationships/image" Target="../media/image54.wmf"/><Relationship Id="rId45" Type="http://schemas.openxmlformats.org/officeDocument/2006/relationships/image" Target="../media/image55.emf"/><Relationship Id="rId53" Type="http://schemas.openxmlformats.org/officeDocument/2006/relationships/oleObject" Target="../embeddings/oleObject65.bin"/><Relationship Id="rId58" Type="http://schemas.openxmlformats.org/officeDocument/2006/relationships/oleObject" Target="../embeddings/oleObject70.bin"/><Relationship Id="rId66" Type="http://schemas.openxmlformats.org/officeDocument/2006/relationships/oleObject" Target="../embeddings/oleObject78.bin"/><Relationship Id="rId74" Type="http://schemas.openxmlformats.org/officeDocument/2006/relationships/oleObject" Target="../embeddings/oleObject85.bin"/><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5.bin"/><Relationship Id="rId28" Type="http://schemas.openxmlformats.org/officeDocument/2006/relationships/oleObject" Target="../embeddings/oleObject50.bin"/><Relationship Id="rId36" Type="http://schemas.openxmlformats.org/officeDocument/2006/relationships/image" Target="../media/image52.wmf"/><Relationship Id="rId49" Type="http://schemas.openxmlformats.org/officeDocument/2006/relationships/image" Target="../media/image57.emf"/><Relationship Id="rId57" Type="http://schemas.openxmlformats.org/officeDocument/2006/relationships/oleObject" Target="../embeddings/oleObject69.bin"/><Relationship Id="rId61" Type="http://schemas.openxmlformats.org/officeDocument/2006/relationships/oleObject" Target="../embeddings/oleObject73.bin"/><Relationship Id="rId10" Type="http://schemas.openxmlformats.org/officeDocument/2006/relationships/image" Target="../media/image44.wmf"/><Relationship Id="rId19" Type="http://schemas.openxmlformats.org/officeDocument/2006/relationships/oleObject" Target="../embeddings/oleObject42.bin"/><Relationship Id="rId31" Type="http://schemas.openxmlformats.org/officeDocument/2006/relationships/oleObject" Target="../embeddings/oleObject52.bin"/><Relationship Id="rId44" Type="http://schemas.openxmlformats.org/officeDocument/2006/relationships/oleObject" Target="../embeddings/oleObject60.bin"/><Relationship Id="rId52" Type="http://schemas.openxmlformats.org/officeDocument/2006/relationships/oleObject" Target="../embeddings/oleObject64.bin"/><Relationship Id="rId60" Type="http://schemas.openxmlformats.org/officeDocument/2006/relationships/oleObject" Target="../embeddings/oleObject72.bin"/><Relationship Id="rId65" Type="http://schemas.openxmlformats.org/officeDocument/2006/relationships/oleObject" Target="../embeddings/oleObject77.bin"/><Relationship Id="rId73" Type="http://schemas.openxmlformats.org/officeDocument/2006/relationships/image" Target="../media/image59.emf"/><Relationship Id="rId4" Type="http://schemas.openxmlformats.org/officeDocument/2006/relationships/image" Target="../media/image41.emf"/><Relationship Id="rId9" Type="http://schemas.openxmlformats.org/officeDocument/2006/relationships/oleObject" Target="../embeddings/oleObject37.bin"/><Relationship Id="rId14" Type="http://schemas.openxmlformats.org/officeDocument/2006/relationships/image" Target="../media/image45.wmf"/><Relationship Id="rId22" Type="http://schemas.openxmlformats.org/officeDocument/2006/relationships/oleObject" Target="../embeddings/oleObject44.bin"/><Relationship Id="rId27" Type="http://schemas.openxmlformats.org/officeDocument/2006/relationships/oleObject" Target="../embeddings/oleObject49.bin"/><Relationship Id="rId30" Type="http://schemas.openxmlformats.org/officeDocument/2006/relationships/image" Target="../media/image49.wmf"/><Relationship Id="rId35" Type="http://schemas.openxmlformats.org/officeDocument/2006/relationships/oleObject" Target="../embeddings/oleObject54.bin"/><Relationship Id="rId43" Type="http://schemas.openxmlformats.org/officeDocument/2006/relationships/oleObject" Target="../embeddings/oleObject59.bin"/><Relationship Id="rId48" Type="http://schemas.openxmlformats.org/officeDocument/2006/relationships/oleObject" Target="../embeddings/oleObject62.bin"/><Relationship Id="rId56" Type="http://schemas.openxmlformats.org/officeDocument/2006/relationships/oleObject" Target="../embeddings/oleObject68.bin"/><Relationship Id="rId64" Type="http://schemas.openxmlformats.org/officeDocument/2006/relationships/oleObject" Target="../embeddings/oleObject76.bin"/><Relationship Id="rId69" Type="http://schemas.openxmlformats.org/officeDocument/2006/relationships/oleObject" Target="../embeddings/oleObject81.bin"/><Relationship Id="rId8" Type="http://schemas.openxmlformats.org/officeDocument/2006/relationships/image" Target="../media/image43.wmf"/><Relationship Id="rId51" Type="http://schemas.openxmlformats.org/officeDocument/2006/relationships/image" Target="../media/image58.emf"/><Relationship Id="rId72" Type="http://schemas.openxmlformats.org/officeDocument/2006/relationships/oleObject" Target="../embeddings/oleObject84.bin"/><Relationship Id="rId3" Type="http://schemas.openxmlformats.org/officeDocument/2006/relationships/oleObject" Target="../embeddings/oleObject34.bin"/><Relationship Id="rId12" Type="http://schemas.openxmlformats.org/officeDocument/2006/relationships/image" Target="../media/image39.wmf"/><Relationship Id="rId17" Type="http://schemas.openxmlformats.org/officeDocument/2006/relationships/oleObject" Target="../embeddings/oleObject41.bin"/><Relationship Id="rId25" Type="http://schemas.openxmlformats.org/officeDocument/2006/relationships/oleObject" Target="../embeddings/oleObject47.bin"/><Relationship Id="rId33" Type="http://schemas.openxmlformats.org/officeDocument/2006/relationships/oleObject" Target="../embeddings/oleObject53.bin"/><Relationship Id="rId38" Type="http://schemas.openxmlformats.org/officeDocument/2006/relationships/image" Target="../media/image53.wmf"/><Relationship Id="rId46" Type="http://schemas.openxmlformats.org/officeDocument/2006/relationships/oleObject" Target="../embeddings/oleObject61.bin"/><Relationship Id="rId59" Type="http://schemas.openxmlformats.org/officeDocument/2006/relationships/oleObject" Target="../embeddings/oleObject71.bin"/><Relationship Id="rId67" Type="http://schemas.openxmlformats.org/officeDocument/2006/relationships/oleObject" Target="../embeddings/oleObject79.bin"/><Relationship Id="rId20" Type="http://schemas.openxmlformats.org/officeDocument/2006/relationships/image" Target="../media/image48.wmf"/><Relationship Id="rId41" Type="http://schemas.openxmlformats.org/officeDocument/2006/relationships/oleObject" Target="../embeddings/oleObject57.bin"/><Relationship Id="rId54" Type="http://schemas.openxmlformats.org/officeDocument/2006/relationships/oleObject" Target="../embeddings/oleObject66.bin"/><Relationship Id="rId62" Type="http://schemas.openxmlformats.org/officeDocument/2006/relationships/oleObject" Target="../embeddings/oleObject74.bin"/><Relationship Id="rId70" Type="http://schemas.openxmlformats.org/officeDocument/2006/relationships/oleObject" Target="../embeddings/oleObject82.bin"/><Relationship Id="rId75" Type="http://schemas.openxmlformats.org/officeDocument/2006/relationships/image" Target="../media/image60.emf"/><Relationship Id="rId1" Type="http://schemas.openxmlformats.org/officeDocument/2006/relationships/vmlDrawing" Target="../drawings/vmlDrawing11.vml"/><Relationship Id="rId6" Type="http://schemas.openxmlformats.org/officeDocument/2006/relationships/image" Target="../media/image42.wmf"/></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6.xml"/><Relationship Id="rId1" Type="http://schemas.openxmlformats.org/officeDocument/2006/relationships/vmlDrawing" Target="../drawings/vmlDrawing12.vml"/><Relationship Id="rId5" Type="http://schemas.openxmlformats.org/officeDocument/2006/relationships/image" Target="../media/image63.emf"/><Relationship Id="rId4" Type="http://schemas.openxmlformats.org/officeDocument/2006/relationships/oleObject" Target="../embeddings/oleObject86.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6.xml"/><Relationship Id="rId1" Type="http://schemas.openxmlformats.org/officeDocument/2006/relationships/vmlDrawing" Target="../drawings/vmlDrawing13.vml"/><Relationship Id="rId5" Type="http://schemas.openxmlformats.org/officeDocument/2006/relationships/image" Target="../media/image64.emf"/><Relationship Id="rId4" Type="http://schemas.openxmlformats.org/officeDocument/2006/relationships/oleObject" Target="../embeddings/oleObject8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66.emf"/><Relationship Id="rId2" Type="http://schemas.openxmlformats.org/officeDocument/2006/relationships/slideLayout" Target="../slideLayouts/slideLayout46.xml"/><Relationship Id="rId1" Type="http://schemas.openxmlformats.org/officeDocument/2006/relationships/vmlDrawing" Target="../drawings/vmlDrawing14.vml"/><Relationship Id="rId6" Type="http://schemas.openxmlformats.org/officeDocument/2006/relationships/oleObject" Target="../embeddings/oleObject89.bin"/><Relationship Id="rId5" Type="http://schemas.openxmlformats.org/officeDocument/2006/relationships/image" Target="../media/image65.emf"/><Relationship Id="rId4" Type="http://schemas.openxmlformats.org/officeDocument/2006/relationships/oleObject" Target="../embeddings/oleObject8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6.xml"/><Relationship Id="rId1" Type="http://schemas.openxmlformats.org/officeDocument/2006/relationships/vmlDrawing" Target="../drawings/vmlDrawing15.vml"/><Relationship Id="rId5" Type="http://schemas.openxmlformats.org/officeDocument/2006/relationships/image" Target="../media/image67.emf"/><Relationship Id="rId4" Type="http://schemas.openxmlformats.org/officeDocument/2006/relationships/oleObject" Target="../embeddings/oleObject9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6.xml"/><Relationship Id="rId1" Type="http://schemas.openxmlformats.org/officeDocument/2006/relationships/vmlDrawing" Target="../drawings/vmlDrawing16.vml"/><Relationship Id="rId5" Type="http://schemas.openxmlformats.org/officeDocument/2006/relationships/image" Target="../media/image68.emf"/><Relationship Id="rId4" Type="http://schemas.openxmlformats.org/officeDocument/2006/relationships/oleObject" Target="../embeddings/oleObject91.bin"/></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4.xml"/><Relationship Id="rId1" Type="http://schemas.openxmlformats.org/officeDocument/2006/relationships/slideLayout" Target="../slideLayouts/slideLayout46.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36.xml"/><Relationship Id="rId1" Type="http://schemas.openxmlformats.org/officeDocument/2006/relationships/vmlDrawing" Target="../drawings/vmlDrawing17.vml"/><Relationship Id="rId5" Type="http://schemas.openxmlformats.org/officeDocument/2006/relationships/image" Target="../media/image74.png"/><Relationship Id="rId4" Type="http://schemas.openxmlformats.org/officeDocument/2006/relationships/image" Target="../media/image7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6.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6.xml"/><Relationship Id="rId1" Type="http://schemas.openxmlformats.org/officeDocument/2006/relationships/vmlDrawing" Target="../drawings/vmlDrawing18.vml"/><Relationship Id="rId5" Type="http://schemas.openxmlformats.org/officeDocument/2006/relationships/image" Target="../media/image75.emf"/><Relationship Id="rId4" Type="http://schemas.openxmlformats.org/officeDocument/2006/relationships/oleObject" Target="../embeddings/oleObject9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6.xml"/><Relationship Id="rId1" Type="http://schemas.openxmlformats.org/officeDocument/2006/relationships/vmlDrawing" Target="../drawings/vmlDrawing19.v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oleObject" Target="../embeddings/oleObject94.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36.xml"/><Relationship Id="rId1" Type="http://schemas.openxmlformats.org/officeDocument/2006/relationships/vmlDrawing" Target="../drawings/vmlDrawing20.vml"/><Relationship Id="rId6" Type="http://schemas.openxmlformats.org/officeDocument/2006/relationships/image" Target="../media/image78.wmf"/><Relationship Id="rId5" Type="http://schemas.openxmlformats.org/officeDocument/2006/relationships/oleObject" Target="../embeddings/oleObject96.bin"/><Relationship Id="rId4" Type="http://schemas.openxmlformats.org/officeDocument/2006/relationships/image" Target="../media/image77.wmf"/></Relationships>
</file>

<file path=ppt/slides/_rels/slide43.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6.xml"/><Relationship Id="rId1" Type="http://schemas.openxmlformats.org/officeDocument/2006/relationships/vmlDrawing" Target="../drawings/vmlDrawing21.vml"/><Relationship Id="rId5" Type="http://schemas.openxmlformats.org/officeDocument/2006/relationships/image" Target="../media/image80.emf"/><Relationship Id="rId4" Type="http://schemas.openxmlformats.org/officeDocument/2006/relationships/oleObject" Target="../embeddings/oleObject9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6.xml"/><Relationship Id="rId1" Type="http://schemas.openxmlformats.org/officeDocument/2006/relationships/vmlDrawing" Target="../drawings/vmlDrawing22.vml"/><Relationship Id="rId5" Type="http://schemas.openxmlformats.org/officeDocument/2006/relationships/image" Target="../media/image81.emf"/><Relationship Id="rId4" Type="http://schemas.openxmlformats.org/officeDocument/2006/relationships/oleObject" Target="../embeddings/oleObject9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6.xml"/><Relationship Id="rId1" Type="http://schemas.openxmlformats.org/officeDocument/2006/relationships/vmlDrawing" Target="../drawings/vmlDrawing23.vml"/><Relationship Id="rId5" Type="http://schemas.openxmlformats.org/officeDocument/2006/relationships/image" Target="../media/image82.emf"/><Relationship Id="rId4" Type="http://schemas.openxmlformats.org/officeDocument/2006/relationships/oleObject" Target="../embeddings/oleObject9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6.xml"/><Relationship Id="rId1" Type="http://schemas.openxmlformats.org/officeDocument/2006/relationships/vmlDrawing" Target="../drawings/vmlDrawing24.vml"/><Relationship Id="rId5" Type="http://schemas.openxmlformats.org/officeDocument/2006/relationships/image" Target="../media/image83.emf"/><Relationship Id="rId4" Type="http://schemas.openxmlformats.org/officeDocument/2006/relationships/oleObject" Target="../embeddings/oleObject100.bin"/></Relationships>
</file>

<file path=ppt/slides/_rels/slide4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6.xml"/><Relationship Id="rId1" Type="http://schemas.openxmlformats.org/officeDocument/2006/relationships/vmlDrawing" Target="../drawings/vmlDrawing25.vml"/><Relationship Id="rId5" Type="http://schemas.openxmlformats.org/officeDocument/2006/relationships/image" Target="../media/image85.emf"/><Relationship Id="rId4" Type="http://schemas.openxmlformats.org/officeDocument/2006/relationships/oleObject" Target="../embeddings/oleObject10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9.emf"/><Relationship Id="rId2" Type="http://schemas.openxmlformats.org/officeDocument/2006/relationships/slideLayout" Target="../slideLayouts/slideLayout46.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 Id="rId9" Type="http://schemas.openxmlformats.org/officeDocument/2006/relationships/image" Target="../media/image10.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86.emf"/><Relationship Id="rId2" Type="http://schemas.openxmlformats.org/officeDocument/2006/relationships/slideLayout" Target="../slideLayouts/slideLayout46.xml"/><Relationship Id="rId1" Type="http://schemas.openxmlformats.org/officeDocument/2006/relationships/vmlDrawing" Target="../drawings/vmlDrawing26.vml"/><Relationship Id="rId6" Type="http://schemas.openxmlformats.org/officeDocument/2006/relationships/oleObject" Target="../embeddings/oleObject103.bin"/><Relationship Id="rId5" Type="http://schemas.openxmlformats.org/officeDocument/2006/relationships/image" Target="../media/image85.emf"/><Relationship Id="rId4" Type="http://schemas.openxmlformats.org/officeDocument/2006/relationships/oleObject" Target="../embeddings/oleObject102.bin"/></Relationships>
</file>

<file path=ppt/slides/_rels/slide5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6.xml"/><Relationship Id="rId1" Type="http://schemas.openxmlformats.org/officeDocument/2006/relationships/vmlDrawing" Target="../drawings/vmlDrawing27.vml"/><Relationship Id="rId5" Type="http://schemas.openxmlformats.org/officeDocument/2006/relationships/image" Target="../media/image89.emf"/><Relationship Id="rId4" Type="http://schemas.openxmlformats.org/officeDocument/2006/relationships/oleObject" Target="../embeddings/oleObject104.bin"/></Relationships>
</file>

<file path=ppt/slides/_rels/slide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4.xml"/><Relationship Id="rId1" Type="http://schemas.openxmlformats.org/officeDocument/2006/relationships/slideLayout" Target="../slideLayouts/slideLayout41.xml"/><Relationship Id="rId4" Type="http://schemas.openxmlformats.org/officeDocument/2006/relationships/image" Target="../media/image91.png"/></Relationships>
</file>

<file path=ppt/slides/_rels/slide55.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wmf"/><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6.xml"/><Relationship Id="rId1" Type="http://schemas.openxmlformats.org/officeDocument/2006/relationships/vmlDrawing" Target="../drawings/vmlDrawing28.vml"/><Relationship Id="rId5" Type="http://schemas.openxmlformats.org/officeDocument/2006/relationships/image" Target="../media/image94.emf"/><Relationship Id="rId4" Type="http://schemas.openxmlformats.org/officeDocument/2006/relationships/oleObject" Target="../embeddings/oleObject10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6.xml"/><Relationship Id="rId1" Type="http://schemas.openxmlformats.org/officeDocument/2006/relationships/tags" Target="../tags/tag1.xml"/><Relationship Id="rId5" Type="http://schemas.openxmlformats.org/officeDocument/2006/relationships/image" Target="../media/image96.png"/><Relationship Id="rId4" Type="http://schemas.openxmlformats.org/officeDocument/2006/relationships/image" Target="../media/image9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6.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6.xml"/><Relationship Id="rId1" Type="http://schemas.openxmlformats.org/officeDocument/2006/relationships/tags" Target="../tags/tag2.xml"/><Relationship Id="rId5" Type="http://schemas.openxmlformats.org/officeDocument/2006/relationships/image" Target="../media/image98.png"/><Relationship Id="rId4" Type="http://schemas.openxmlformats.org/officeDocument/2006/relationships/image" Target="../media/image97.png"/></Relationships>
</file>

<file path=ppt/slides/_rels/slide6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6.xml"/><Relationship Id="rId1" Type="http://schemas.openxmlformats.org/officeDocument/2006/relationships/tags" Target="../tags/tag3.xml"/><Relationship Id="rId6" Type="http://schemas.openxmlformats.org/officeDocument/2006/relationships/image" Target="../media/image103.png"/><Relationship Id="rId5" Type="http://schemas.openxmlformats.org/officeDocument/2006/relationships/image" Target="../media/image102.jpeg"/><Relationship Id="rId4" Type="http://schemas.openxmlformats.org/officeDocument/2006/relationships/image" Target="../media/image101.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4.xml"/><Relationship Id="rId1" Type="http://schemas.openxmlformats.org/officeDocument/2006/relationships/vmlDrawing" Target="../drawings/vmlDrawing29.vml"/><Relationship Id="rId6" Type="http://schemas.openxmlformats.org/officeDocument/2006/relationships/image" Target="../media/image104.emf"/><Relationship Id="rId5" Type="http://schemas.openxmlformats.org/officeDocument/2006/relationships/oleObject" Target="../embeddings/oleObject106.bin"/><Relationship Id="rId4" Type="http://schemas.openxmlformats.org/officeDocument/2006/relationships/notesSlide" Target="../notesSlides/notesSlide39.xml"/></Relationships>
</file>

<file path=ppt/slides/_rels/slide6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0.xml"/><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6.xml"/><Relationship Id="rId1" Type="http://schemas.openxmlformats.org/officeDocument/2006/relationships/tags" Target="../tags/tag5.xml"/><Relationship Id="rId5" Type="http://schemas.openxmlformats.org/officeDocument/2006/relationships/image" Target="../media/image107.png"/><Relationship Id="rId4" Type="http://schemas.openxmlformats.org/officeDocument/2006/relationships/image" Target="../media/image106.png"/></Relationships>
</file>

<file path=ppt/slides/_rels/slide66.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42.xml"/><Relationship Id="rId1" Type="http://schemas.openxmlformats.org/officeDocument/2006/relationships/slideLayout" Target="../slideLayouts/slideLayout46.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oleObject" Target="../embeddings/oleObject115.bin"/><Relationship Id="rId18" Type="http://schemas.openxmlformats.org/officeDocument/2006/relationships/oleObject" Target="../embeddings/oleObject120.bin"/><Relationship Id="rId26" Type="http://schemas.openxmlformats.org/officeDocument/2006/relationships/image" Target="../media/image117.emf"/><Relationship Id="rId3" Type="http://schemas.openxmlformats.org/officeDocument/2006/relationships/oleObject" Target="../embeddings/oleObject107.bin"/><Relationship Id="rId21" Type="http://schemas.openxmlformats.org/officeDocument/2006/relationships/oleObject" Target="../embeddings/oleObject123.bin"/><Relationship Id="rId34" Type="http://schemas.openxmlformats.org/officeDocument/2006/relationships/image" Target="../media/image121.emf"/><Relationship Id="rId7" Type="http://schemas.openxmlformats.org/officeDocument/2006/relationships/oleObject" Target="../embeddings/oleObject110.bin"/><Relationship Id="rId12" Type="http://schemas.openxmlformats.org/officeDocument/2006/relationships/image" Target="../media/image114.wmf"/><Relationship Id="rId17" Type="http://schemas.openxmlformats.org/officeDocument/2006/relationships/oleObject" Target="../embeddings/oleObject119.bin"/><Relationship Id="rId25" Type="http://schemas.openxmlformats.org/officeDocument/2006/relationships/oleObject" Target="../embeddings/oleObject125.bin"/><Relationship Id="rId33" Type="http://schemas.openxmlformats.org/officeDocument/2006/relationships/oleObject" Target="../embeddings/oleObject129.bin"/><Relationship Id="rId2" Type="http://schemas.openxmlformats.org/officeDocument/2006/relationships/slideLayout" Target="../slideLayouts/slideLayout36.xml"/><Relationship Id="rId16" Type="http://schemas.openxmlformats.org/officeDocument/2006/relationships/oleObject" Target="../embeddings/oleObject118.bin"/><Relationship Id="rId20" Type="http://schemas.openxmlformats.org/officeDocument/2006/relationships/oleObject" Target="../embeddings/oleObject122.bin"/><Relationship Id="rId29" Type="http://schemas.openxmlformats.org/officeDocument/2006/relationships/oleObject" Target="../embeddings/oleObject127.bin"/><Relationship Id="rId1" Type="http://schemas.openxmlformats.org/officeDocument/2006/relationships/vmlDrawing" Target="../drawings/vmlDrawing30.vml"/><Relationship Id="rId6" Type="http://schemas.openxmlformats.org/officeDocument/2006/relationships/oleObject" Target="../embeddings/oleObject109.bin"/><Relationship Id="rId11" Type="http://schemas.openxmlformats.org/officeDocument/2006/relationships/oleObject" Target="../embeddings/oleObject114.bin"/><Relationship Id="rId24" Type="http://schemas.openxmlformats.org/officeDocument/2006/relationships/image" Target="../media/image116.emf"/><Relationship Id="rId32" Type="http://schemas.openxmlformats.org/officeDocument/2006/relationships/image" Target="../media/image120.emf"/><Relationship Id="rId5" Type="http://schemas.openxmlformats.org/officeDocument/2006/relationships/oleObject" Target="../embeddings/oleObject108.bin"/><Relationship Id="rId15" Type="http://schemas.openxmlformats.org/officeDocument/2006/relationships/oleObject" Target="../embeddings/oleObject117.bin"/><Relationship Id="rId23" Type="http://schemas.openxmlformats.org/officeDocument/2006/relationships/oleObject" Target="../embeddings/oleObject124.bin"/><Relationship Id="rId28" Type="http://schemas.openxmlformats.org/officeDocument/2006/relationships/image" Target="../media/image118.emf"/><Relationship Id="rId36" Type="http://schemas.openxmlformats.org/officeDocument/2006/relationships/image" Target="../media/image122.emf"/><Relationship Id="rId10" Type="http://schemas.openxmlformats.org/officeDocument/2006/relationships/oleObject" Target="../embeddings/oleObject113.bin"/><Relationship Id="rId19" Type="http://schemas.openxmlformats.org/officeDocument/2006/relationships/oleObject" Target="../embeddings/oleObject121.bin"/><Relationship Id="rId31" Type="http://schemas.openxmlformats.org/officeDocument/2006/relationships/oleObject" Target="../embeddings/oleObject128.bin"/><Relationship Id="rId4" Type="http://schemas.openxmlformats.org/officeDocument/2006/relationships/image" Target="../media/image113.wmf"/><Relationship Id="rId9" Type="http://schemas.openxmlformats.org/officeDocument/2006/relationships/oleObject" Target="../embeddings/oleObject112.bin"/><Relationship Id="rId14" Type="http://schemas.openxmlformats.org/officeDocument/2006/relationships/oleObject" Target="../embeddings/oleObject116.bin"/><Relationship Id="rId22" Type="http://schemas.openxmlformats.org/officeDocument/2006/relationships/image" Target="../media/image115.emf"/><Relationship Id="rId27" Type="http://schemas.openxmlformats.org/officeDocument/2006/relationships/oleObject" Target="../embeddings/oleObject126.bin"/><Relationship Id="rId30" Type="http://schemas.openxmlformats.org/officeDocument/2006/relationships/image" Target="../media/image119.emf"/><Relationship Id="rId35" Type="http://schemas.openxmlformats.org/officeDocument/2006/relationships/oleObject" Target="../embeddings/oleObject130.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41.xml"/><Relationship Id="rId1" Type="http://schemas.openxmlformats.org/officeDocument/2006/relationships/vmlDrawing" Target="../drawings/vmlDrawing31.vml"/><Relationship Id="rId6" Type="http://schemas.openxmlformats.org/officeDocument/2006/relationships/image" Target="../media/image124.wmf"/><Relationship Id="rId5" Type="http://schemas.openxmlformats.org/officeDocument/2006/relationships/oleObject" Target="../embeddings/oleObject132.bin"/><Relationship Id="rId4" Type="http://schemas.openxmlformats.org/officeDocument/2006/relationships/image" Target="../media/image12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6.xml"/><Relationship Id="rId1" Type="http://schemas.openxmlformats.org/officeDocument/2006/relationships/vmlDrawing" Target="../drawings/vmlDrawing32.vml"/><Relationship Id="rId6" Type="http://schemas.openxmlformats.org/officeDocument/2006/relationships/image" Target="../media/image125.emf"/><Relationship Id="rId5" Type="http://schemas.openxmlformats.org/officeDocument/2006/relationships/oleObject" Target="../embeddings/oleObject133.bin"/><Relationship Id="rId4" Type="http://schemas.openxmlformats.org/officeDocument/2006/relationships/notesSlide" Target="../notesSlides/notesSlide43.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7.xml"/><Relationship Id="rId1" Type="http://schemas.openxmlformats.org/officeDocument/2006/relationships/vmlDrawing" Target="../drawings/vmlDrawing33.vml"/><Relationship Id="rId6" Type="http://schemas.openxmlformats.org/officeDocument/2006/relationships/image" Target="../media/image125.emf"/><Relationship Id="rId5" Type="http://schemas.openxmlformats.org/officeDocument/2006/relationships/oleObject" Target="../embeddings/oleObject134.bin"/><Relationship Id="rId4" Type="http://schemas.openxmlformats.org/officeDocument/2006/relationships/notesSlide" Target="../notesSlides/notesSlide4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6.xml"/><Relationship Id="rId1" Type="http://schemas.openxmlformats.org/officeDocument/2006/relationships/vmlDrawing" Target="../drawings/vmlDrawing34.vml"/><Relationship Id="rId5" Type="http://schemas.openxmlformats.org/officeDocument/2006/relationships/image" Target="../media/image126.emf"/><Relationship Id="rId4" Type="http://schemas.openxmlformats.org/officeDocument/2006/relationships/oleObject" Target="../embeddings/oleObject135.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1.xml"/><Relationship Id="rId1" Type="http://schemas.openxmlformats.org/officeDocument/2006/relationships/vmlDrawing" Target="../drawings/vmlDrawing35.vml"/><Relationship Id="rId6" Type="http://schemas.openxmlformats.org/officeDocument/2006/relationships/image" Target="../media/image9.emf"/><Relationship Id="rId5" Type="http://schemas.openxmlformats.org/officeDocument/2006/relationships/oleObject" Target="../embeddings/oleObject136.bin"/><Relationship Id="rId4" Type="http://schemas.openxmlformats.org/officeDocument/2006/relationships/image" Target="../media/image127.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1.xml"/><Relationship Id="rId1" Type="http://schemas.openxmlformats.org/officeDocument/2006/relationships/vmlDrawing" Target="../drawings/vmlDrawing36.vml"/><Relationship Id="rId6" Type="http://schemas.openxmlformats.org/officeDocument/2006/relationships/image" Target="../media/image128.emf"/><Relationship Id="rId5" Type="http://schemas.openxmlformats.org/officeDocument/2006/relationships/oleObject" Target="../embeddings/oleObject137.bin"/><Relationship Id="rId4" Type="http://schemas.openxmlformats.org/officeDocument/2006/relationships/image" Target="../media/image12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6.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notesSlide" Target="../notesSlides/notesSlide51.xml"/><Relationship Id="rId1" Type="http://schemas.openxmlformats.org/officeDocument/2006/relationships/slideLayout" Target="../slideLayouts/slideLayout4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1.xml"/><Relationship Id="rId1" Type="http://schemas.openxmlformats.org/officeDocument/2006/relationships/vmlDrawing" Target="../drawings/vmlDrawing37.vml"/><Relationship Id="rId6" Type="http://schemas.openxmlformats.org/officeDocument/2006/relationships/image" Target="../media/image66.emf"/><Relationship Id="rId5" Type="http://schemas.openxmlformats.org/officeDocument/2006/relationships/oleObject" Target="../embeddings/oleObject138.bin"/><Relationship Id="rId4" Type="http://schemas.openxmlformats.org/officeDocument/2006/relationships/image" Target="../media/image127.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1.xml"/><Relationship Id="rId1" Type="http://schemas.openxmlformats.org/officeDocument/2006/relationships/vmlDrawing" Target="../drawings/vmlDrawing38.vml"/><Relationship Id="rId6" Type="http://schemas.openxmlformats.org/officeDocument/2006/relationships/image" Target="../media/image66.emf"/><Relationship Id="rId5" Type="http://schemas.openxmlformats.org/officeDocument/2006/relationships/oleObject" Target="../embeddings/oleObject139.bin"/><Relationship Id="rId4" Type="http://schemas.openxmlformats.org/officeDocument/2006/relationships/image" Target="../media/image127.jpeg"/></Relationships>
</file>

<file path=ppt/slides/_rels/slide83.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notesSlide" Target="../notesSlides/notesSlide54.xml"/><Relationship Id="rId1" Type="http://schemas.openxmlformats.org/officeDocument/2006/relationships/slideLayout" Target="../slideLayouts/slideLayout4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1.xml"/><Relationship Id="rId1" Type="http://schemas.openxmlformats.org/officeDocument/2006/relationships/vmlDrawing" Target="../drawings/vmlDrawing39.vml"/><Relationship Id="rId6" Type="http://schemas.openxmlformats.org/officeDocument/2006/relationships/image" Target="../media/image85.emf"/><Relationship Id="rId5" Type="http://schemas.openxmlformats.org/officeDocument/2006/relationships/oleObject" Target="../embeddings/oleObject140.bin"/><Relationship Id="rId4" Type="http://schemas.openxmlformats.org/officeDocument/2006/relationships/image" Target="../media/image127.jpe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1.xml"/><Relationship Id="rId1" Type="http://schemas.openxmlformats.org/officeDocument/2006/relationships/vmlDrawing" Target="../drawings/vmlDrawing40.vml"/><Relationship Id="rId6" Type="http://schemas.openxmlformats.org/officeDocument/2006/relationships/image" Target="../media/image104.emf"/><Relationship Id="rId5" Type="http://schemas.openxmlformats.org/officeDocument/2006/relationships/oleObject" Target="../embeddings/oleObject141.bin"/><Relationship Id="rId4" Type="http://schemas.openxmlformats.org/officeDocument/2006/relationships/image" Target="../media/image127.jpeg"/></Relationships>
</file>

<file path=ppt/slides/_rels/slide86.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notesSlide" Target="../notesSlides/notesSlide57.xml"/><Relationship Id="rId1" Type="http://schemas.openxmlformats.org/officeDocument/2006/relationships/slideLayout" Target="../slideLayouts/slideLayout41.xml"/></Relationships>
</file>

<file path=ppt/slides/_rels/slide87.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notesSlide" Target="../notesSlides/notesSlide58.xml"/><Relationship Id="rId1" Type="http://schemas.openxmlformats.org/officeDocument/2006/relationships/slideLayout" Target="../slideLayouts/slideLayout41.xml"/></Relationships>
</file>

<file path=ppt/slides/_rels/slide88.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notesSlide" Target="../notesSlides/notesSlide59.xml"/><Relationship Id="rId1" Type="http://schemas.openxmlformats.org/officeDocument/2006/relationships/slideLayout" Target="../slideLayouts/slideLayout4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Text Box 13">
            <a:extLst>
              <a:ext uri="{FF2B5EF4-FFF2-40B4-BE49-F238E27FC236}">
                <a16:creationId xmlns:a16="http://schemas.microsoft.com/office/drawing/2014/main" id="{3DC0D6EF-3AC3-4BBC-B43A-B1757703BE4B}"/>
              </a:ext>
            </a:extLst>
          </p:cNvPr>
          <p:cNvSpPr txBox="1">
            <a:spLocks noChangeArrowheads="1"/>
          </p:cNvSpPr>
          <p:nvPr/>
        </p:nvSpPr>
        <p:spPr bwMode="auto">
          <a:xfrm>
            <a:off x="1066800" y="2286001"/>
            <a:ext cx="10287000" cy="646331"/>
          </a:xfrm>
          <a:prstGeom prst="rect">
            <a:avLst/>
          </a:prstGeom>
          <a:noFill/>
          <a:ln w="19050">
            <a:noFill/>
            <a:miter lim="800000"/>
            <a:headEnd/>
            <a:tailEnd/>
          </a:ln>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zh-CN" sz="3600" b="1" dirty="0">
                <a:ea typeface="宋体" panose="02010600030101010101" pitchFamily="2" charset="-122"/>
              </a:rPr>
              <a:t>Chapter 6  Functions of Combinational Logic</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1841822" y="436494"/>
            <a:ext cx="787888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Carry Look ahead Adder(</a:t>
            </a:r>
            <a:r>
              <a:rPr lang="zh-CN" altLang="en-US" sz="3200" b="1" dirty="0">
                <a:solidFill>
                  <a:srgbClr val="FFFF99"/>
                </a:solidFill>
                <a:ea typeface="宋体" charset="-122"/>
              </a:rPr>
              <a:t>先行进位加法器</a:t>
            </a:r>
            <a:r>
              <a:rPr lang="en-US" altLang="zh-CN" sz="3200" b="1" dirty="0">
                <a:solidFill>
                  <a:srgbClr val="FFFF99"/>
                </a:solidFill>
                <a:ea typeface="宋体" charset="-122"/>
              </a:rPr>
              <a:t>) </a:t>
            </a:r>
          </a:p>
        </p:txBody>
      </p:sp>
      <p:graphicFrame>
        <p:nvGraphicFramePr>
          <p:cNvPr id="13317" name="Object 13"/>
          <p:cNvGraphicFramePr>
            <a:graphicFrameLocks noChangeAspect="1"/>
          </p:cNvGraphicFramePr>
          <p:nvPr>
            <p:extLst>
              <p:ext uri="{D42A27DB-BD31-4B8C-83A1-F6EECF244321}">
                <p14:modId xmlns:p14="http://schemas.microsoft.com/office/powerpoint/2010/main" val="1975393914"/>
              </p:ext>
            </p:extLst>
          </p:nvPr>
        </p:nvGraphicFramePr>
        <p:xfrm>
          <a:off x="5456715" y="2141539"/>
          <a:ext cx="2595562" cy="1450975"/>
        </p:xfrm>
        <a:graphic>
          <a:graphicData uri="http://schemas.openxmlformats.org/presentationml/2006/ole">
            <mc:AlternateContent xmlns:mc="http://schemas.openxmlformats.org/markup-compatibility/2006">
              <mc:Choice xmlns:v="urn:schemas-microsoft-com:vml" Requires="v">
                <p:oleObj spid="_x0000_s13424" name="Visio" r:id="rId4" imgW="4096187" imgH="2152945" progId="">
                  <p:embed/>
                </p:oleObj>
              </mc:Choice>
              <mc:Fallback>
                <p:oleObj name="Visio" r:id="rId4" imgW="4096187" imgH="2152945" progId="">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6715" y="2141539"/>
                        <a:ext cx="2595562"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8" name="Group 14"/>
          <p:cNvGrpSpPr>
            <a:grpSpLocks noChangeAspect="1"/>
          </p:cNvGrpSpPr>
          <p:nvPr/>
        </p:nvGrpSpPr>
        <p:grpSpPr bwMode="auto">
          <a:xfrm>
            <a:off x="806726" y="1828367"/>
            <a:ext cx="4221163" cy="1734827"/>
            <a:chOff x="1383" y="2540"/>
            <a:chExt cx="3799" cy="1561"/>
          </a:xfrm>
        </p:grpSpPr>
        <p:graphicFrame>
          <p:nvGraphicFramePr>
            <p:cNvPr id="13324" name="Object 15"/>
            <p:cNvGraphicFramePr>
              <a:graphicFrameLocks noChangeAspect="1"/>
            </p:cNvGraphicFramePr>
            <p:nvPr/>
          </p:nvGraphicFramePr>
          <p:xfrm>
            <a:off x="1383" y="2795"/>
            <a:ext cx="3799" cy="1306"/>
          </p:xfrm>
          <a:graphic>
            <a:graphicData uri="http://schemas.openxmlformats.org/presentationml/2006/ole">
              <mc:AlternateContent xmlns:mc="http://schemas.openxmlformats.org/markup-compatibility/2006">
                <mc:Choice xmlns:v="urn:schemas-microsoft-com:vml" Requires="v">
                  <p:oleObj spid="_x0000_s13425" name="Visio" r:id="rId6" imgW="6031626" imgH="2073615" progId="">
                    <p:embed/>
                  </p:oleObj>
                </mc:Choice>
                <mc:Fallback>
                  <p:oleObj name="Visio" r:id="rId6" imgW="6031626" imgH="2073615" progId="">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3" y="2795"/>
                          <a:ext cx="3799" cy="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5" name="Rectangle 16"/>
            <p:cNvSpPr>
              <a:spLocks noChangeAspect="1" noChangeArrowheads="1"/>
            </p:cNvSpPr>
            <p:nvPr/>
          </p:nvSpPr>
          <p:spPr bwMode="auto">
            <a:xfrm>
              <a:off x="3288" y="2614"/>
              <a:ext cx="771" cy="1315"/>
            </a:xfrm>
            <a:prstGeom prst="rect">
              <a:avLst/>
            </a:prstGeom>
            <a:noFill/>
            <a:ln w="19050">
              <a:solidFill>
                <a:srgbClr val="3366FF"/>
              </a:solidFill>
              <a:prstDash val="dash"/>
              <a:miter lim="800000"/>
              <a:headEnd/>
              <a:tailEnd/>
            </a:ln>
            <a:effectLst/>
          </p:spPr>
          <p:txBody>
            <a:bodyPr wrap="none" anchorCtr="1"/>
            <a:lstStyle/>
            <a:p>
              <a:pPr algn="ctr"/>
              <a:r>
                <a:rPr lang="en-US" altLang="zh-CN" sz="2000">
                  <a:solidFill>
                    <a:srgbClr val="0066FF"/>
                  </a:solidFill>
                  <a:ea typeface="宋体" charset="-122"/>
                </a:rPr>
                <a:t>HA</a:t>
              </a:r>
              <a:endParaRPr lang="zh-CN" altLang="en-US" sz="2000">
                <a:solidFill>
                  <a:srgbClr val="0066FF"/>
                </a:solidFill>
                <a:ea typeface="宋体" charset="-122"/>
              </a:endParaRPr>
            </a:p>
          </p:txBody>
        </p:sp>
        <p:sp>
          <p:nvSpPr>
            <p:cNvPr id="13326" name="Rectangle 17"/>
            <p:cNvSpPr>
              <a:spLocks noChangeAspect="1" noChangeArrowheads="1"/>
            </p:cNvSpPr>
            <p:nvPr/>
          </p:nvSpPr>
          <p:spPr bwMode="auto">
            <a:xfrm>
              <a:off x="1928" y="2540"/>
              <a:ext cx="771" cy="1315"/>
            </a:xfrm>
            <a:prstGeom prst="rect">
              <a:avLst/>
            </a:prstGeom>
            <a:noFill/>
            <a:ln w="19050">
              <a:solidFill>
                <a:srgbClr val="3366FF"/>
              </a:solidFill>
              <a:prstDash val="dash"/>
              <a:miter lim="800000"/>
              <a:headEnd/>
              <a:tailEnd/>
            </a:ln>
            <a:effectLst/>
          </p:spPr>
          <p:txBody>
            <a:bodyPr wrap="none" anchorCtr="1"/>
            <a:lstStyle/>
            <a:p>
              <a:pPr algn="ctr"/>
              <a:r>
                <a:rPr lang="en-US" altLang="zh-CN" sz="2000" dirty="0">
                  <a:solidFill>
                    <a:srgbClr val="0066FF"/>
                  </a:solidFill>
                  <a:ea typeface="宋体" charset="-122"/>
                </a:rPr>
                <a:t>HA</a:t>
              </a:r>
              <a:endParaRPr lang="zh-CN" altLang="en-US" sz="2000" dirty="0">
                <a:solidFill>
                  <a:srgbClr val="0066FF"/>
                </a:solidFill>
                <a:ea typeface="宋体" charset="-122"/>
              </a:endParaRPr>
            </a:p>
          </p:txBody>
        </p:sp>
      </p:grpSp>
      <p:sp>
        <p:nvSpPr>
          <p:cNvPr id="13319" name="Text Box 18"/>
          <p:cNvSpPr txBox="1">
            <a:spLocks noChangeArrowheads="1"/>
          </p:cNvSpPr>
          <p:nvPr/>
        </p:nvSpPr>
        <p:spPr bwMode="auto">
          <a:xfrm>
            <a:off x="5193605" y="1746886"/>
            <a:ext cx="3478213" cy="400050"/>
          </a:xfrm>
          <a:prstGeom prst="rect">
            <a:avLst/>
          </a:prstGeom>
          <a:noFill/>
          <a:ln w="9525">
            <a:noFill/>
            <a:miter lim="800000"/>
            <a:headEnd/>
            <a:tailEnd/>
          </a:ln>
          <a:effectLst/>
        </p:spPr>
        <p:txBody>
          <a:bodyPr wrap="none">
            <a:spAutoFit/>
          </a:bodyPr>
          <a:lstStyle/>
          <a:p>
            <a:r>
              <a:rPr lang="en-US" altLang="zh-CN" sz="2000" dirty="0">
                <a:ea typeface="宋体" charset="-122"/>
              </a:rPr>
              <a:t>PARTIAL FULL ADDER(</a:t>
            </a:r>
            <a:r>
              <a:rPr lang="en-US" altLang="zh-CN" sz="2000" dirty="0">
                <a:solidFill>
                  <a:srgbClr val="FF0000"/>
                </a:solidFill>
                <a:ea typeface="宋体" charset="-122"/>
              </a:rPr>
              <a:t>PFA</a:t>
            </a:r>
            <a:r>
              <a:rPr lang="en-US" altLang="zh-CN" sz="2000" dirty="0">
                <a:ea typeface="宋体" charset="-122"/>
              </a:rPr>
              <a:t>)</a:t>
            </a:r>
          </a:p>
        </p:txBody>
      </p:sp>
      <p:grpSp>
        <p:nvGrpSpPr>
          <p:cNvPr id="15" name="Group 10"/>
          <p:cNvGrpSpPr>
            <a:grpSpLocks/>
          </p:cNvGrpSpPr>
          <p:nvPr/>
        </p:nvGrpSpPr>
        <p:grpSpPr bwMode="auto">
          <a:xfrm>
            <a:off x="2387600" y="3716339"/>
            <a:ext cx="7416800" cy="2592387"/>
            <a:chOff x="1020" y="2024"/>
            <a:chExt cx="4672" cy="1633"/>
          </a:xfrm>
        </p:grpSpPr>
        <p:graphicFrame>
          <p:nvGraphicFramePr>
            <p:cNvPr id="13322" name="Object 7"/>
            <p:cNvGraphicFramePr>
              <a:graphicFrameLocks noChangeAspect="1"/>
            </p:cNvGraphicFramePr>
            <p:nvPr/>
          </p:nvGraphicFramePr>
          <p:xfrm>
            <a:off x="1066" y="2024"/>
            <a:ext cx="4594" cy="1555"/>
          </p:xfrm>
          <a:graphic>
            <a:graphicData uri="http://schemas.openxmlformats.org/presentationml/2006/ole">
              <mc:AlternateContent xmlns:mc="http://schemas.openxmlformats.org/markup-compatibility/2006">
                <mc:Choice xmlns:v="urn:schemas-microsoft-com:vml" Requires="v">
                  <p:oleObj spid="_x0000_s13426" name="Visio" r:id="rId8" imgW="7427366" imgH="2438725" progId="">
                    <p:embed/>
                  </p:oleObj>
                </mc:Choice>
                <mc:Fallback>
                  <p:oleObj name="Visio" r:id="rId8" imgW="7427366" imgH="2438725" progId="">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 y="2024"/>
                          <a:ext cx="4594" cy="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3" name="Rectangle 9"/>
            <p:cNvSpPr>
              <a:spLocks noChangeArrowheads="1"/>
            </p:cNvSpPr>
            <p:nvPr/>
          </p:nvSpPr>
          <p:spPr bwMode="auto">
            <a:xfrm>
              <a:off x="1020" y="2976"/>
              <a:ext cx="4672" cy="681"/>
            </a:xfrm>
            <a:prstGeom prst="rect">
              <a:avLst/>
            </a:prstGeom>
            <a:noFill/>
            <a:ln w="19050">
              <a:solidFill>
                <a:srgbClr val="0066FF"/>
              </a:solidFill>
              <a:prstDash val="dash"/>
              <a:miter lim="800000"/>
              <a:headEnd/>
              <a:tailEnd/>
            </a:ln>
            <a:effectLst/>
          </p:spPr>
          <p:txBody>
            <a:bodyPr wrap="none" anchor="ctr"/>
            <a:lstStyle/>
            <a:p>
              <a:endParaRPr lang="zh-CN" altLang="en-US">
                <a:ea typeface="宋体" charset="-122"/>
              </a:endParaRPr>
            </a:p>
          </p:txBody>
        </p:sp>
      </p:grpSp>
      <p:sp>
        <p:nvSpPr>
          <p:cNvPr id="18" name="圆角矩形 17"/>
          <p:cNvSpPr>
            <a:spLocks noChangeArrowheads="1"/>
          </p:cNvSpPr>
          <p:nvPr/>
        </p:nvSpPr>
        <p:spPr bwMode="auto">
          <a:xfrm>
            <a:off x="8674640" y="1946911"/>
            <a:ext cx="3205389" cy="1501437"/>
          </a:xfrm>
          <a:prstGeom prst="roundRect">
            <a:avLst>
              <a:gd name="adj" fmla="val 16667"/>
            </a:avLst>
          </a:prstGeom>
          <a:solidFill>
            <a:srgbClr val="FFFF00"/>
          </a:solidFill>
          <a:ln w="9525" algn="ctr">
            <a:solidFill>
              <a:schemeClr val="tx1"/>
            </a:solidFill>
            <a:round/>
            <a:headEnd/>
            <a:tailEnd/>
          </a:ln>
          <a:effectLst/>
        </p:spPr>
        <p:txBody>
          <a:bodyPr/>
          <a:lstStyle/>
          <a:p>
            <a:r>
              <a:rPr lang="en-US" altLang="zh-CN" b="1" dirty="0">
                <a:ea typeface="宋体" charset="-122"/>
              </a:rPr>
              <a:t>Can this connection eliminate the ripple carry delay </a:t>
            </a:r>
            <a:r>
              <a:rPr lang="zh-CN" altLang="en-US" b="1" dirty="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2895600" y="517238"/>
            <a:ext cx="591822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 4-bit Carry Look ahead Adder</a:t>
            </a:r>
          </a:p>
        </p:txBody>
      </p:sp>
      <p:sp>
        <p:nvSpPr>
          <p:cNvPr id="7" name="Rectangle 3"/>
          <p:cNvSpPr txBox="1">
            <a:spLocks noChangeArrowheads="1"/>
          </p:cNvSpPr>
          <p:nvPr/>
        </p:nvSpPr>
        <p:spPr bwMode="auto">
          <a:xfrm>
            <a:off x="990600" y="1371600"/>
            <a:ext cx="10210800" cy="4719637"/>
          </a:xfrm>
          <a:prstGeom prst="rect">
            <a:avLst/>
          </a:prstGeom>
          <a:solidFill>
            <a:schemeClr val="bg1"/>
          </a:solidFill>
          <a:ln w="28575">
            <a:solidFill>
              <a:srgbClr val="9999FF"/>
            </a:solidFill>
            <a:miter lim="800000"/>
            <a:headEnd/>
            <a:tailEnd/>
          </a:ln>
        </p:spPr>
        <p:txBody>
          <a:bodyPr/>
          <a:lstStyle/>
          <a:p>
            <a:pPr marL="342900" indent="-342900">
              <a:lnSpc>
                <a:spcPct val="130000"/>
              </a:lnSpc>
              <a:spcBef>
                <a:spcPts val="0"/>
              </a:spcBef>
              <a:buClr>
                <a:schemeClr val="tx2"/>
              </a:buClr>
              <a:buFontTx/>
              <a:buChar char="•"/>
            </a:pPr>
            <a:r>
              <a:rPr lang="en-US" altLang="zh-CN" b="1" dirty="0">
                <a:latin typeface="Arial" charset="0"/>
                <a:ea typeface="宋体" charset="-122"/>
              </a:rPr>
              <a:t>C</a:t>
            </a:r>
            <a:r>
              <a:rPr lang="en-US" altLang="zh-CN" b="1" baseline="-25000" dirty="0">
                <a:latin typeface="Arial" charset="0"/>
                <a:ea typeface="宋体" charset="-122"/>
              </a:rPr>
              <a:t>i+1</a:t>
            </a:r>
            <a:r>
              <a:rPr lang="en-US" altLang="zh-CN" b="1" dirty="0">
                <a:latin typeface="Arial" charset="0"/>
                <a:ea typeface="宋体" charset="-122"/>
              </a:rPr>
              <a:t> = </a:t>
            </a:r>
            <a:r>
              <a:rPr lang="en-US" altLang="zh-CN" b="1" dirty="0" err="1">
                <a:latin typeface="Arial" charset="0"/>
                <a:ea typeface="宋体" charset="-122"/>
              </a:rPr>
              <a:t>G</a:t>
            </a:r>
            <a:r>
              <a:rPr lang="en-US" altLang="zh-CN" b="1" baseline="-25000" dirty="0" err="1">
                <a:latin typeface="Arial" charset="0"/>
                <a:ea typeface="宋体" charset="-122"/>
              </a:rPr>
              <a:t>i</a:t>
            </a:r>
            <a:r>
              <a:rPr lang="en-US" altLang="zh-CN" b="1" dirty="0">
                <a:latin typeface="Arial" charset="0"/>
                <a:ea typeface="宋体" charset="-122"/>
              </a:rPr>
              <a:t> + </a:t>
            </a:r>
            <a:r>
              <a:rPr lang="en-US" altLang="zh-CN" b="1" dirty="0" err="1">
                <a:latin typeface="Arial" charset="0"/>
                <a:ea typeface="宋体" charset="-122"/>
              </a:rPr>
              <a:t>P</a:t>
            </a:r>
            <a:r>
              <a:rPr lang="en-US" altLang="zh-CN" b="1" baseline="-25000" dirty="0" err="1">
                <a:latin typeface="Arial" charset="0"/>
                <a:ea typeface="宋体" charset="-122"/>
              </a:rPr>
              <a:t>i</a:t>
            </a:r>
            <a:r>
              <a:rPr lang="en-US" altLang="zh-CN" b="1" dirty="0" err="1">
                <a:latin typeface="Arial" charset="0"/>
                <a:ea typeface="宋体" charset="-122"/>
              </a:rPr>
              <a:t>C</a:t>
            </a:r>
            <a:r>
              <a:rPr lang="en-US" altLang="zh-CN" b="1" baseline="-25000" dirty="0" err="1">
                <a:latin typeface="Arial" charset="0"/>
                <a:ea typeface="宋体" charset="-122"/>
              </a:rPr>
              <a:t>i</a:t>
            </a:r>
            <a:endParaRPr lang="en-US" altLang="zh-CN" b="1" baseline="-25000" dirty="0">
              <a:latin typeface="Arial" charset="0"/>
              <a:ea typeface="宋体" charset="-122"/>
            </a:endParaRPr>
          </a:p>
          <a:p>
            <a:pPr marL="342900" indent="-342900">
              <a:lnSpc>
                <a:spcPct val="130000"/>
              </a:lnSpc>
              <a:spcBef>
                <a:spcPts val="0"/>
              </a:spcBef>
              <a:buClr>
                <a:schemeClr val="tx2"/>
              </a:buClr>
              <a:buFontTx/>
              <a:buChar char="•"/>
            </a:pPr>
            <a:r>
              <a:rPr lang="en-US" altLang="zh-CN" b="1" dirty="0">
                <a:latin typeface="Arial" charset="0"/>
                <a:ea typeface="宋体" charset="-122"/>
              </a:rPr>
              <a:t>Base on this </a:t>
            </a:r>
            <a:r>
              <a:rPr lang="en-US" altLang="zh-CN" b="1" dirty="0" err="1">
                <a:latin typeface="Arial" charset="0"/>
                <a:ea typeface="宋体" charset="-122"/>
              </a:rPr>
              <a:t>ayalysis</a:t>
            </a:r>
            <a:r>
              <a:rPr lang="en-US" altLang="zh-CN" b="1" dirty="0">
                <a:latin typeface="Arial" charset="0"/>
                <a:ea typeface="宋体" charset="-122"/>
              </a:rPr>
              <a:t>:</a:t>
            </a:r>
            <a:endParaRPr lang="zh-CN" altLang="en-US" b="1" dirty="0">
              <a:latin typeface="Arial" charset="0"/>
              <a:ea typeface="宋体" charset="-122"/>
            </a:endParaRPr>
          </a:p>
          <a:p>
            <a:pPr marL="742950" lvl="1" indent="-285750">
              <a:lnSpc>
                <a:spcPct val="130000"/>
              </a:lnSpc>
              <a:spcBef>
                <a:spcPts val="0"/>
              </a:spcBef>
              <a:buClr>
                <a:schemeClr val="tx2"/>
              </a:buClr>
              <a:buFontTx/>
              <a:buChar char="–"/>
            </a:pPr>
            <a:r>
              <a:rPr lang="en-US" altLang="zh-CN" dirty="0">
                <a:latin typeface="Arial" charset="0"/>
                <a:ea typeface="宋体" charset="-122"/>
              </a:rPr>
              <a:t>C</a:t>
            </a:r>
            <a:r>
              <a:rPr lang="en-US" altLang="zh-CN" baseline="-25000" dirty="0">
                <a:latin typeface="Arial" charset="0"/>
                <a:ea typeface="宋体" charset="-122"/>
              </a:rPr>
              <a:t>1</a:t>
            </a:r>
            <a:r>
              <a:rPr lang="en-US" altLang="zh-CN" dirty="0">
                <a:latin typeface="Arial" charset="0"/>
                <a:ea typeface="宋体" charset="-122"/>
              </a:rPr>
              <a:t> = G</a:t>
            </a:r>
            <a:r>
              <a:rPr lang="en-US" altLang="zh-CN" baseline="-25000" dirty="0">
                <a:latin typeface="Arial" charset="0"/>
                <a:ea typeface="宋体" charset="-122"/>
              </a:rPr>
              <a:t>0</a:t>
            </a:r>
            <a:r>
              <a:rPr lang="en-US" altLang="zh-CN" dirty="0">
                <a:latin typeface="Arial" charset="0"/>
                <a:ea typeface="宋体" charset="-122"/>
              </a:rPr>
              <a:t>+P</a:t>
            </a:r>
            <a:r>
              <a:rPr lang="en-US" altLang="zh-CN" baseline="-25000" dirty="0">
                <a:latin typeface="Arial" charset="0"/>
                <a:ea typeface="宋体" charset="-122"/>
              </a:rPr>
              <a:t>0</a:t>
            </a:r>
            <a:r>
              <a:rPr lang="en-US" altLang="zh-CN" dirty="0">
                <a:latin typeface="Arial" charset="0"/>
                <a:ea typeface="宋体" charset="-122"/>
              </a:rPr>
              <a:t> </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0</a:t>
            </a:r>
            <a:endParaRPr lang="en-US" altLang="zh-CN" dirty="0">
              <a:solidFill>
                <a:srgbClr val="FF0000"/>
              </a:solidFill>
              <a:latin typeface="Arial" charset="0"/>
              <a:ea typeface="宋体" charset="-122"/>
            </a:endParaRPr>
          </a:p>
          <a:p>
            <a:pPr marL="742950" lvl="1" indent="-285750">
              <a:lnSpc>
                <a:spcPct val="130000"/>
              </a:lnSpc>
              <a:spcBef>
                <a:spcPts val="0"/>
              </a:spcBef>
              <a:buClr>
                <a:schemeClr val="tx2"/>
              </a:buClr>
              <a:buFontTx/>
              <a:buChar char="–"/>
            </a:pPr>
            <a:r>
              <a:rPr lang="en-US" altLang="zh-CN" dirty="0">
                <a:latin typeface="Arial" charset="0"/>
                <a:ea typeface="宋体" charset="-122"/>
              </a:rPr>
              <a:t>C</a:t>
            </a:r>
            <a:r>
              <a:rPr lang="en-US" altLang="zh-CN" baseline="-25000" dirty="0">
                <a:latin typeface="Arial" charset="0"/>
                <a:ea typeface="宋体" charset="-122"/>
              </a:rPr>
              <a:t>2</a:t>
            </a:r>
            <a:r>
              <a:rPr lang="en-US" altLang="zh-CN" dirty="0">
                <a:latin typeface="Arial" charset="0"/>
                <a:ea typeface="宋体" charset="-122"/>
              </a:rPr>
              <a:t> = 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1</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1</a:t>
            </a:r>
            <a:r>
              <a:rPr lang="en-US" altLang="zh-CN" baseline="-25000" dirty="0">
                <a:latin typeface="Arial" charset="0"/>
                <a:ea typeface="宋体" charset="-122"/>
              </a:rPr>
              <a:t> </a:t>
            </a:r>
            <a:r>
              <a:rPr lang="en-US" altLang="zh-CN" dirty="0">
                <a:latin typeface="Arial" charset="0"/>
                <a:ea typeface="宋体" charset="-122"/>
              </a:rPr>
              <a:t>= 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a:t>
            </a:r>
            <a:r>
              <a:rPr lang="en-US" altLang="zh-CN" dirty="0">
                <a:solidFill>
                  <a:srgbClr val="FF0000"/>
                </a:solidFill>
                <a:latin typeface="Arial" charset="0"/>
                <a:ea typeface="宋体" charset="-122"/>
              </a:rPr>
              <a:t>G</a:t>
            </a:r>
            <a:r>
              <a:rPr lang="en-US" altLang="zh-CN" baseline="-25000" dirty="0">
                <a:solidFill>
                  <a:srgbClr val="FF0000"/>
                </a:solidFill>
                <a:latin typeface="Arial" charset="0"/>
                <a:ea typeface="宋体" charset="-122"/>
              </a:rPr>
              <a:t>0</a:t>
            </a:r>
            <a:r>
              <a:rPr lang="en-US" altLang="zh-CN" dirty="0">
                <a:solidFill>
                  <a:srgbClr val="FF0000"/>
                </a:solidFill>
                <a:latin typeface="Arial" charset="0"/>
                <a:ea typeface="宋体" charset="-122"/>
              </a:rPr>
              <a:t>+P</a:t>
            </a:r>
            <a:r>
              <a:rPr lang="en-US" altLang="zh-CN" baseline="-25000" dirty="0">
                <a:solidFill>
                  <a:srgbClr val="FF0000"/>
                </a:solidFill>
                <a:latin typeface="Arial" charset="0"/>
                <a:ea typeface="宋体" charset="-122"/>
              </a:rPr>
              <a:t>0</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0</a:t>
            </a:r>
            <a:r>
              <a:rPr lang="en-US" altLang="zh-CN" dirty="0">
                <a:latin typeface="Arial" charset="0"/>
                <a:ea typeface="宋体" charset="-122"/>
              </a:rPr>
              <a:t>) = 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G</a:t>
            </a:r>
            <a:r>
              <a:rPr lang="en-US" altLang="zh-CN" baseline="-25000" dirty="0">
                <a:latin typeface="Arial" charset="0"/>
                <a:ea typeface="宋体" charset="-122"/>
              </a:rPr>
              <a:t>0</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0</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0</a:t>
            </a:r>
          </a:p>
          <a:p>
            <a:pPr marL="742950" lvl="1" indent="-285750">
              <a:lnSpc>
                <a:spcPct val="130000"/>
              </a:lnSpc>
              <a:spcBef>
                <a:spcPts val="0"/>
              </a:spcBef>
              <a:buClr>
                <a:schemeClr val="tx2"/>
              </a:buClr>
              <a:buFontTx/>
              <a:buChar char="–"/>
            </a:pPr>
            <a:r>
              <a:rPr lang="en-US" altLang="zh-CN" dirty="0">
                <a:latin typeface="Arial" charset="0"/>
                <a:ea typeface="宋体" charset="-122"/>
              </a:rPr>
              <a:t>C</a:t>
            </a:r>
            <a:r>
              <a:rPr lang="en-US" altLang="zh-CN" baseline="-25000" dirty="0">
                <a:latin typeface="Arial" charset="0"/>
                <a:ea typeface="宋体" charset="-122"/>
              </a:rPr>
              <a:t>3</a:t>
            </a:r>
            <a:r>
              <a:rPr lang="en-US" altLang="zh-CN" dirty="0">
                <a:latin typeface="Arial" charset="0"/>
                <a:ea typeface="宋体" charset="-122"/>
              </a:rPr>
              <a:t> = G</a:t>
            </a:r>
            <a:r>
              <a:rPr lang="en-US" altLang="zh-CN" baseline="-25000" dirty="0">
                <a:latin typeface="Arial" charset="0"/>
                <a:ea typeface="宋体" charset="-122"/>
              </a:rPr>
              <a:t>2</a:t>
            </a:r>
            <a:r>
              <a:rPr lang="en-US" altLang="zh-CN" dirty="0">
                <a:latin typeface="Arial" charset="0"/>
                <a:ea typeface="宋体" charset="-122"/>
              </a:rPr>
              <a:t> + P</a:t>
            </a:r>
            <a:r>
              <a:rPr lang="en-US" altLang="zh-CN" baseline="-25000" dirty="0">
                <a:latin typeface="Arial" charset="0"/>
                <a:ea typeface="宋体" charset="-122"/>
              </a:rPr>
              <a:t>2</a:t>
            </a:r>
            <a:r>
              <a:rPr lang="en-US" altLang="zh-CN" dirty="0">
                <a:latin typeface="Arial" charset="0"/>
                <a:ea typeface="宋体" charset="-122"/>
              </a:rPr>
              <a:t>C</a:t>
            </a:r>
            <a:r>
              <a:rPr lang="en-US" altLang="zh-CN" baseline="-25000" dirty="0">
                <a:latin typeface="Arial" charset="0"/>
                <a:ea typeface="宋体" charset="-122"/>
              </a:rPr>
              <a:t>2</a:t>
            </a:r>
            <a:r>
              <a:rPr lang="en-US" altLang="zh-CN" dirty="0">
                <a:latin typeface="Arial" charset="0"/>
                <a:ea typeface="宋体" charset="-122"/>
              </a:rPr>
              <a:t> = G</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G</a:t>
            </a:r>
            <a:r>
              <a:rPr lang="en-US" altLang="zh-CN" baseline="-25000" dirty="0">
                <a:latin typeface="Arial" charset="0"/>
                <a:ea typeface="宋体" charset="-122"/>
              </a:rPr>
              <a:t>0</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0</a:t>
            </a:r>
            <a:r>
              <a:rPr lang="en-US" altLang="zh-CN" dirty="0">
                <a:latin typeface="Arial" charset="0"/>
                <a:ea typeface="宋体" charset="-122"/>
              </a:rPr>
              <a:t>C</a:t>
            </a:r>
            <a:r>
              <a:rPr lang="en-US" altLang="zh-CN" baseline="-25000" dirty="0">
                <a:latin typeface="Arial" charset="0"/>
                <a:ea typeface="宋体" charset="-122"/>
              </a:rPr>
              <a:t>0</a:t>
            </a:r>
          </a:p>
          <a:p>
            <a:pPr marL="742950" lvl="1" indent="-285750">
              <a:lnSpc>
                <a:spcPct val="130000"/>
              </a:lnSpc>
              <a:spcBef>
                <a:spcPts val="0"/>
              </a:spcBef>
              <a:buClr>
                <a:schemeClr val="tx2"/>
              </a:buClr>
              <a:buFontTx/>
              <a:buChar char="–"/>
            </a:pPr>
            <a:r>
              <a:rPr lang="en-US" altLang="zh-CN" dirty="0">
                <a:latin typeface="Arial" charset="0"/>
                <a:ea typeface="宋体" charset="-122"/>
              </a:rPr>
              <a:t>C</a:t>
            </a:r>
            <a:r>
              <a:rPr lang="en-US" altLang="zh-CN" baseline="-25000" dirty="0">
                <a:latin typeface="Arial" charset="0"/>
                <a:ea typeface="宋体" charset="-122"/>
              </a:rPr>
              <a:t>4</a:t>
            </a:r>
            <a:r>
              <a:rPr lang="en-US" altLang="zh-CN" dirty="0">
                <a:latin typeface="Arial" charset="0"/>
                <a:ea typeface="宋体" charset="-122"/>
              </a:rPr>
              <a:t> = G</a:t>
            </a:r>
            <a:r>
              <a:rPr lang="en-US" altLang="zh-CN" baseline="-25000" dirty="0">
                <a:latin typeface="Arial" charset="0"/>
                <a:ea typeface="宋体" charset="-122"/>
              </a:rPr>
              <a:t>3</a:t>
            </a:r>
            <a:r>
              <a:rPr lang="en-US" altLang="zh-CN" dirty="0">
                <a:latin typeface="Arial" charset="0"/>
                <a:ea typeface="宋体" charset="-122"/>
              </a:rPr>
              <a:t>+P</a:t>
            </a:r>
            <a:r>
              <a:rPr lang="en-US" altLang="zh-CN" baseline="-25000" dirty="0">
                <a:latin typeface="Arial" charset="0"/>
                <a:ea typeface="宋体" charset="-122"/>
              </a:rPr>
              <a:t>3</a:t>
            </a:r>
            <a:r>
              <a:rPr lang="en-US" altLang="zh-CN" dirty="0">
                <a:latin typeface="Arial" charset="0"/>
                <a:ea typeface="宋体" charset="-122"/>
              </a:rPr>
              <a:t>G</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3</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3</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G</a:t>
            </a:r>
            <a:r>
              <a:rPr lang="en-US" altLang="zh-CN" baseline="-25000" dirty="0">
                <a:latin typeface="Arial" charset="0"/>
                <a:ea typeface="宋体" charset="-122"/>
              </a:rPr>
              <a:t>0 </a:t>
            </a:r>
            <a:r>
              <a:rPr lang="en-US" altLang="zh-CN" dirty="0">
                <a:latin typeface="Arial" charset="0"/>
                <a:ea typeface="宋体" charset="-122"/>
              </a:rPr>
              <a:t>+ P</a:t>
            </a:r>
            <a:r>
              <a:rPr lang="en-US" altLang="zh-CN" baseline="-25000" dirty="0">
                <a:latin typeface="Arial" charset="0"/>
                <a:ea typeface="宋体" charset="-122"/>
              </a:rPr>
              <a:t>3</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0 </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0</a:t>
            </a:r>
            <a:br>
              <a:rPr lang="en-US" altLang="zh-CN" baseline="-25000" dirty="0">
                <a:solidFill>
                  <a:srgbClr val="FF0000"/>
                </a:solidFill>
                <a:latin typeface="Arial" charset="0"/>
                <a:ea typeface="宋体" charset="-122"/>
              </a:rPr>
            </a:br>
            <a:endParaRPr lang="en-US" altLang="zh-CN" baseline="-25000" dirty="0">
              <a:solidFill>
                <a:srgbClr val="FF0000"/>
              </a:solidFill>
              <a:latin typeface="Arial" charset="0"/>
              <a:ea typeface="宋体" charset="-122"/>
            </a:endParaRPr>
          </a:p>
          <a:p>
            <a:pPr marL="742950" lvl="1" indent="-285750">
              <a:lnSpc>
                <a:spcPct val="130000"/>
              </a:lnSpc>
              <a:spcBef>
                <a:spcPts val="0"/>
              </a:spcBef>
              <a:buClr>
                <a:schemeClr val="tx2"/>
              </a:buClr>
              <a:buFontTx/>
              <a:buChar char="–"/>
            </a:pPr>
            <a:endParaRPr lang="en-US" altLang="zh-CN" baseline="-25000" dirty="0">
              <a:latin typeface="Arial" charset="0"/>
              <a:ea typeface="宋体" charset="-122"/>
            </a:endParaRPr>
          </a:p>
          <a:p>
            <a:pPr marL="342900" indent="-342900">
              <a:lnSpc>
                <a:spcPct val="130000"/>
              </a:lnSpc>
              <a:spcBef>
                <a:spcPts val="0"/>
              </a:spcBef>
              <a:buClr>
                <a:schemeClr val="tx2"/>
              </a:buClr>
              <a:buFontTx/>
              <a:buChar char="•"/>
            </a:pPr>
            <a:endParaRPr lang="zh-CN" altLang="en-US" dirty="0">
              <a:latin typeface="Arial" charset="0"/>
              <a:ea typeface="宋体" charset="-122"/>
            </a:endParaRPr>
          </a:p>
          <a:p>
            <a:pPr marL="342900" indent="-342900">
              <a:lnSpc>
                <a:spcPct val="130000"/>
              </a:lnSpc>
              <a:spcBef>
                <a:spcPts val="0"/>
              </a:spcBef>
              <a:buClr>
                <a:schemeClr val="tx2"/>
              </a:buClr>
              <a:buFontTx/>
              <a:buChar char="•"/>
            </a:pPr>
            <a:r>
              <a:rPr lang="en-US" altLang="zh-CN" b="1" dirty="0">
                <a:latin typeface="Arial" charset="0"/>
                <a:ea typeface="宋体" charset="-122"/>
              </a:rPr>
              <a:t>Now the ripple problem is solved.</a:t>
            </a:r>
            <a:endParaRPr lang="zh-CN" altLang="en-US" b="1" dirty="0">
              <a:latin typeface="Arial" charset="0"/>
              <a:ea typeface="宋体" charset="-122"/>
            </a:endParaRPr>
          </a:p>
        </p:txBody>
      </p:sp>
      <p:sp>
        <p:nvSpPr>
          <p:cNvPr id="8" name="Rectangle 4"/>
          <p:cNvSpPr>
            <a:spLocks noChangeArrowheads="1"/>
          </p:cNvSpPr>
          <p:nvPr/>
        </p:nvSpPr>
        <p:spPr bwMode="auto">
          <a:xfrm>
            <a:off x="2514599" y="3810000"/>
            <a:ext cx="3830638" cy="431800"/>
          </a:xfrm>
          <a:prstGeom prst="rect">
            <a:avLst/>
          </a:prstGeom>
          <a:noFill/>
          <a:ln w="19050">
            <a:solidFill>
              <a:srgbClr val="FF0000"/>
            </a:solidFill>
            <a:miter lim="800000"/>
            <a:headEnd/>
            <a:tailEnd/>
          </a:ln>
          <a:effectLst/>
        </p:spPr>
        <p:txBody>
          <a:bodyPr wrap="none" anchor="ctr"/>
          <a:lstStyle/>
          <a:p>
            <a:endParaRPr lang="zh-CN" altLang="en-US">
              <a:ea typeface="宋体" charset="-122"/>
            </a:endParaRPr>
          </a:p>
        </p:txBody>
      </p:sp>
      <p:sp>
        <p:nvSpPr>
          <p:cNvPr id="9" name="Rectangle 5"/>
          <p:cNvSpPr>
            <a:spLocks noChangeArrowheads="1"/>
          </p:cNvSpPr>
          <p:nvPr/>
        </p:nvSpPr>
        <p:spPr bwMode="auto">
          <a:xfrm>
            <a:off x="6629399" y="3810000"/>
            <a:ext cx="1295401" cy="431800"/>
          </a:xfrm>
          <a:prstGeom prst="rect">
            <a:avLst/>
          </a:prstGeom>
          <a:noFill/>
          <a:ln w="19050">
            <a:solidFill>
              <a:srgbClr val="FF0000"/>
            </a:solidFill>
            <a:miter lim="800000"/>
            <a:headEnd/>
            <a:tailEnd/>
          </a:ln>
          <a:effectLst/>
        </p:spPr>
        <p:txBody>
          <a:bodyPr wrap="none" anchor="ctr"/>
          <a:lstStyle/>
          <a:p>
            <a:endParaRPr lang="zh-CN" altLang="en-US">
              <a:ea typeface="宋体" charset="-122"/>
            </a:endParaRPr>
          </a:p>
        </p:txBody>
      </p:sp>
      <p:sp>
        <p:nvSpPr>
          <p:cNvPr id="10" name="AutoShape 6"/>
          <p:cNvSpPr>
            <a:spLocks noChangeArrowheads="1"/>
          </p:cNvSpPr>
          <p:nvPr/>
        </p:nvSpPr>
        <p:spPr bwMode="auto">
          <a:xfrm>
            <a:off x="1600200" y="4451854"/>
            <a:ext cx="4343400" cy="576263"/>
          </a:xfrm>
          <a:prstGeom prst="wedgeRoundRectCallout">
            <a:avLst>
              <a:gd name="adj1" fmla="val 24519"/>
              <a:gd name="adj2" fmla="val -83222"/>
              <a:gd name="adj3" fmla="val 16667"/>
            </a:avLst>
          </a:prstGeom>
          <a:solidFill>
            <a:srgbClr val="FFFF00"/>
          </a:solidFill>
          <a:ln w="9525">
            <a:solidFill>
              <a:schemeClr val="tx1"/>
            </a:solidFill>
            <a:miter lim="800000"/>
            <a:headEnd/>
            <a:tailEnd/>
          </a:ln>
          <a:effectLst/>
        </p:spPr>
        <p:txBody>
          <a:bodyPr/>
          <a:lstStyle/>
          <a:p>
            <a:pPr algn="ctr"/>
            <a:r>
              <a:rPr lang="en-US" altLang="zh-CN" b="1">
                <a:ea typeface="宋体" charset="-122"/>
              </a:rPr>
              <a:t>Carry generation(</a:t>
            </a:r>
            <a:r>
              <a:rPr lang="zh-CN" altLang="en-US" b="1">
                <a:ea typeface="宋体" charset="-122"/>
              </a:rPr>
              <a:t>进位产生</a:t>
            </a:r>
            <a:r>
              <a:rPr lang="en-US" altLang="zh-CN" b="1">
                <a:ea typeface="宋体" charset="-122"/>
              </a:rPr>
              <a:t>)</a:t>
            </a:r>
            <a:endParaRPr lang="zh-CN" altLang="en-US" b="1">
              <a:ea typeface="宋体" charset="-122"/>
            </a:endParaRPr>
          </a:p>
        </p:txBody>
      </p:sp>
      <p:sp>
        <p:nvSpPr>
          <p:cNvPr id="11" name="AutoShape 7"/>
          <p:cNvSpPr>
            <a:spLocks noChangeArrowheads="1"/>
          </p:cNvSpPr>
          <p:nvPr/>
        </p:nvSpPr>
        <p:spPr bwMode="auto">
          <a:xfrm>
            <a:off x="6553200" y="4487574"/>
            <a:ext cx="4343400" cy="504825"/>
          </a:xfrm>
          <a:prstGeom prst="wedgeRoundRectCallout">
            <a:avLst>
              <a:gd name="adj1" fmla="val -30390"/>
              <a:gd name="adj2" fmla="val -92394"/>
              <a:gd name="adj3" fmla="val 16667"/>
            </a:avLst>
          </a:prstGeom>
          <a:solidFill>
            <a:srgbClr val="FFFF00"/>
          </a:solidFill>
          <a:ln w="9525">
            <a:solidFill>
              <a:schemeClr val="tx1"/>
            </a:solidFill>
            <a:miter lim="800000"/>
            <a:headEnd/>
            <a:tailEnd/>
          </a:ln>
          <a:effectLst/>
        </p:spPr>
        <p:txBody>
          <a:bodyPr/>
          <a:lstStyle/>
          <a:p>
            <a:pPr algn="ctr"/>
            <a:r>
              <a:rPr lang="en-US" altLang="zh-CN" b="1" dirty="0">
                <a:ea typeface="宋体" charset="-122"/>
              </a:rPr>
              <a:t>Carry propagation(</a:t>
            </a:r>
            <a:r>
              <a:rPr lang="zh-CN" altLang="en-US" b="1" dirty="0">
                <a:ea typeface="宋体" charset="-122"/>
              </a:rPr>
              <a:t>进位传递</a:t>
            </a:r>
            <a:r>
              <a:rPr lang="en-US" altLang="zh-CN" b="1" dirty="0">
                <a:ea typeface="宋体" charset="-122"/>
              </a:rPr>
              <a:t>)</a:t>
            </a:r>
            <a:endParaRPr lang="zh-CN" altLang="en-US" b="1"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blinds(horizontal)">
                                      <p:cBhvr>
                                        <p:cTn id="27" dur="500"/>
                                        <p:tgtEl>
                                          <p:spTgt spid="7">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954065" y="1219200"/>
            <a:ext cx="10247335" cy="5410200"/>
          </a:xfrm>
          <a:prstGeom prst="rect">
            <a:avLst/>
          </a:prstGeom>
          <a:solidFill>
            <a:schemeClr val="bg1"/>
          </a:solidFill>
          <a:ln w="28575">
            <a:solidFill>
              <a:srgbClr val="9999FF"/>
            </a:solidFill>
            <a:miter lim="800000"/>
            <a:headEnd/>
            <a:tailEnd/>
          </a:ln>
        </p:spPr>
        <p:txBody>
          <a:bodyPr/>
          <a:lstStyle/>
          <a:p>
            <a:pPr>
              <a:lnSpc>
                <a:spcPct val="130000"/>
              </a:lnSpc>
              <a:spcBef>
                <a:spcPts val="0"/>
              </a:spcBef>
              <a:buClr>
                <a:schemeClr val="tx2"/>
              </a:buClr>
            </a:pPr>
            <a:endParaRPr lang="zh-CN" altLang="en-US" b="1" dirty="0">
              <a:latin typeface="Arial" charset="0"/>
              <a:ea typeface="宋体" charset="-122"/>
            </a:endParaRPr>
          </a:p>
        </p:txBody>
      </p:sp>
      <p:graphicFrame>
        <p:nvGraphicFramePr>
          <p:cNvPr id="15362" name="Object 14"/>
          <p:cNvGraphicFramePr>
            <a:graphicFrameLocks noChangeAspect="1"/>
          </p:cNvGraphicFramePr>
          <p:nvPr>
            <p:extLst>
              <p:ext uri="{D42A27DB-BD31-4B8C-83A1-F6EECF244321}">
                <p14:modId xmlns:p14="http://schemas.microsoft.com/office/powerpoint/2010/main" val="1958078281"/>
              </p:ext>
            </p:extLst>
          </p:nvPr>
        </p:nvGraphicFramePr>
        <p:xfrm>
          <a:off x="1371600" y="1371600"/>
          <a:ext cx="7183437" cy="5005388"/>
        </p:xfrm>
        <a:graphic>
          <a:graphicData uri="http://schemas.openxmlformats.org/presentationml/2006/ole">
            <mc:AlternateContent xmlns:mc="http://schemas.openxmlformats.org/markup-compatibility/2006">
              <mc:Choice xmlns:v="urn:schemas-microsoft-com:vml" Requires="v">
                <p:oleObj spid="_x0000_s15395" name="Visio" r:id="rId4" imgW="7615936" imgH="5306609" progId="">
                  <p:embed/>
                </p:oleObj>
              </mc:Choice>
              <mc:Fallback>
                <p:oleObj name="Visio" r:id="rId4" imgW="7615936" imgH="5306609"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371600"/>
                        <a:ext cx="7183437"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Text Box 7"/>
          <p:cNvSpPr txBox="1">
            <a:spLocks noChangeArrowheads="1"/>
          </p:cNvSpPr>
          <p:nvPr/>
        </p:nvSpPr>
        <p:spPr bwMode="auto">
          <a:xfrm>
            <a:off x="8626473" y="4267200"/>
            <a:ext cx="2436812" cy="461962"/>
          </a:xfrm>
          <a:prstGeom prst="rect">
            <a:avLst/>
          </a:prstGeom>
          <a:noFill/>
          <a:ln w="9525">
            <a:noFill/>
            <a:miter lim="800000"/>
            <a:headEnd/>
            <a:tailEnd/>
          </a:ln>
          <a:effectLst/>
        </p:spPr>
        <p:txBody>
          <a:bodyPr wrap="none">
            <a:spAutoFit/>
          </a:bodyPr>
          <a:lstStyle/>
          <a:p>
            <a:r>
              <a:rPr lang="en-US" altLang="zh-CN" dirty="0">
                <a:ea typeface="宋体" charset="-122"/>
              </a:rPr>
              <a:t>C</a:t>
            </a:r>
            <a:r>
              <a:rPr lang="en-US" altLang="zh-CN" baseline="-25000" dirty="0">
                <a:ea typeface="宋体" charset="-122"/>
              </a:rPr>
              <a:t>i</a:t>
            </a:r>
            <a:r>
              <a:rPr lang="zh-CN" altLang="en-US" dirty="0">
                <a:ea typeface="宋体" charset="-122"/>
              </a:rPr>
              <a:t>：</a:t>
            </a:r>
            <a:r>
              <a:rPr lang="en-US" altLang="zh-CN" dirty="0">
                <a:ea typeface="宋体" charset="-122"/>
              </a:rPr>
              <a:t>2 gate delays.</a:t>
            </a:r>
            <a:endParaRPr lang="zh-CN" altLang="en-US" dirty="0">
              <a:ea typeface="宋体" charset="-122"/>
            </a:endParaRPr>
          </a:p>
        </p:txBody>
      </p:sp>
      <p:sp>
        <p:nvSpPr>
          <p:cNvPr id="58377" name="Oval 9"/>
          <p:cNvSpPr>
            <a:spLocks noChangeArrowheads="1"/>
          </p:cNvSpPr>
          <p:nvPr/>
        </p:nvSpPr>
        <p:spPr bwMode="auto">
          <a:xfrm>
            <a:off x="6700836" y="1516064"/>
            <a:ext cx="1366838" cy="719137"/>
          </a:xfrm>
          <a:prstGeom prst="ellipse">
            <a:avLst/>
          </a:prstGeom>
          <a:noFill/>
          <a:ln w="19050">
            <a:solidFill>
              <a:srgbClr val="0000FF"/>
            </a:solidFill>
            <a:prstDash val="dash"/>
            <a:round/>
            <a:headEnd/>
            <a:tailEnd/>
          </a:ln>
          <a:effectLst/>
        </p:spPr>
        <p:txBody>
          <a:bodyPr wrap="none" anchor="ctr"/>
          <a:lstStyle/>
          <a:p>
            <a:endParaRPr lang="zh-CN" altLang="en-US">
              <a:ea typeface="宋体" charset="-122"/>
            </a:endParaRPr>
          </a:p>
        </p:txBody>
      </p:sp>
      <p:sp>
        <p:nvSpPr>
          <p:cNvPr id="58378" name="Oval 10"/>
          <p:cNvSpPr>
            <a:spLocks noChangeArrowheads="1"/>
          </p:cNvSpPr>
          <p:nvPr/>
        </p:nvSpPr>
        <p:spPr bwMode="auto">
          <a:xfrm>
            <a:off x="4972050" y="2020889"/>
            <a:ext cx="1728787" cy="1222375"/>
          </a:xfrm>
          <a:prstGeom prst="ellipse">
            <a:avLst/>
          </a:prstGeom>
          <a:noFill/>
          <a:ln w="19050">
            <a:solidFill>
              <a:srgbClr val="0000FF"/>
            </a:solidFill>
            <a:prstDash val="dash"/>
            <a:round/>
            <a:headEnd/>
            <a:tailEnd/>
          </a:ln>
          <a:effectLst/>
        </p:spPr>
        <p:txBody>
          <a:bodyPr wrap="none" anchor="ctr"/>
          <a:lstStyle/>
          <a:p>
            <a:endParaRPr lang="zh-CN" altLang="en-US">
              <a:ea typeface="宋体" charset="-122"/>
            </a:endParaRPr>
          </a:p>
        </p:txBody>
      </p:sp>
      <p:sp>
        <p:nvSpPr>
          <p:cNvPr id="58379" name="Oval 11"/>
          <p:cNvSpPr>
            <a:spLocks noChangeArrowheads="1"/>
          </p:cNvSpPr>
          <p:nvPr/>
        </p:nvSpPr>
        <p:spPr bwMode="auto">
          <a:xfrm>
            <a:off x="3314700" y="2740026"/>
            <a:ext cx="1728787" cy="1655763"/>
          </a:xfrm>
          <a:prstGeom prst="ellipse">
            <a:avLst/>
          </a:prstGeom>
          <a:noFill/>
          <a:ln w="19050">
            <a:solidFill>
              <a:srgbClr val="0000FF"/>
            </a:solidFill>
            <a:prstDash val="dash"/>
            <a:round/>
            <a:headEnd/>
            <a:tailEnd/>
          </a:ln>
          <a:effectLst/>
        </p:spPr>
        <p:txBody>
          <a:bodyPr wrap="none" anchor="ctr"/>
          <a:lstStyle/>
          <a:p>
            <a:endParaRPr lang="zh-CN" altLang="en-US">
              <a:ea typeface="宋体" charset="-122"/>
            </a:endParaRPr>
          </a:p>
        </p:txBody>
      </p:sp>
      <p:sp>
        <p:nvSpPr>
          <p:cNvPr id="58380" name="Oval 12"/>
          <p:cNvSpPr>
            <a:spLocks noChangeArrowheads="1"/>
          </p:cNvSpPr>
          <p:nvPr/>
        </p:nvSpPr>
        <p:spPr bwMode="auto">
          <a:xfrm>
            <a:off x="1443036" y="3890963"/>
            <a:ext cx="1944688" cy="2305050"/>
          </a:xfrm>
          <a:prstGeom prst="ellipse">
            <a:avLst/>
          </a:prstGeom>
          <a:noFill/>
          <a:ln w="19050">
            <a:solidFill>
              <a:srgbClr val="0000FF"/>
            </a:solidFill>
            <a:prstDash val="dash"/>
            <a:round/>
            <a:headEnd/>
            <a:tailEnd/>
          </a:ln>
          <a:effectLst/>
        </p:spPr>
        <p:txBody>
          <a:bodyPr wrap="none" anchor="ctr"/>
          <a:lstStyle/>
          <a:p>
            <a:endParaRPr lang="zh-CN" altLang="en-US">
              <a:ea typeface="宋体" charset="-122"/>
            </a:endParaRPr>
          </a:p>
        </p:txBody>
      </p:sp>
      <p:sp>
        <p:nvSpPr>
          <p:cNvPr id="15368" name="Rectangle 5"/>
          <p:cNvSpPr>
            <a:spLocks noChangeArrowheads="1"/>
          </p:cNvSpPr>
          <p:nvPr/>
        </p:nvSpPr>
        <p:spPr bwMode="auto">
          <a:xfrm>
            <a:off x="3118620" y="349315"/>
            <a:ext cx="591822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A 4-bit Carry Look ahead Adder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blinds(horizontal)">
                                      <p:cBhvr>
                                        <p:cTn id="7" dur="500"/>
                                        <p:tgtEl>
                                          <p:spTgt spid="58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blinds(horizontal)">
                                      <p:cBhvr>
                                        <p:cTn id="12" dur="500"/>
                                        <p:tgtEl>
                                          <p:spTgt spid="583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79"/>
                                        </p:tgtEl>
                                        <p:attrNameLst>
                                          <p:attrName>style.visibility</p:attrName>
                                        </p:attrNameLst>
                                      </p:cBhvr>
                                      <p:to>
                                        <p:strVal val="visible"/>
                                      </p:to>
                                    </p:set>
                                    <p:animEffect transition="in" filter="blinds(horizontal)">
                                      <p:cBhvr>
                                        <p:cTn id="17" dur="500"/>
                                        <p:tgtEl>
                                          <p:spTgt spid="58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80"/>
                                        </p:tgtEl>
                                        <p:attrNameLst>
                                          <p:attrName>style.visibility</p:attrName>
                                        </p:attrNameLst>
                                      </p:cBhvr>
                                      <p:to>
                                        <p:strVal val="visible"/>
                                      </p:to>
                                    </p:set>
                                    <p:animEffect transition="in" filter="blinds(horizontal)">
                                      <p:cBhvr>
                                        <p:cTn id="22" dur="500"/>
                                        <p:tgtEl>
                                          <p:spTgt spid="583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375"/>
                                        </p:tgtEl>
                                        <p:attrNameLst>
                                          <p:attrName>style.visibility</p:attrName>
                                        </p:attrNameLst>
                                      </p:cBhvr>
                                      <p:to>
                                        <p:strVal val="visible"/>
                                      </p:to>
                                    </p:set>
                                    <p:animEffect transition="in" filter="blinds(horizontal)">
                                      <p:cBhvr>
                                        <p:cTn id="27"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58377" grpId="0" animBg="1"/>
      <p:bldP spid="58378" grpId="0" animBg="1"/>
      <p:bldP spid="58379" grpId="0" animBg="1"/>
      <p:bldP spid="5838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600200" y="381000"/>
            <a:ext cx="9239004" cy="584775"/>
          </a:xfrm>
          <a:prstGeom prst="rect">
            <a:avLst/>
          </a:prstGeom>
          <a:solidFill>
            <a:srgbClr val="996633"/>
          </a:solidFill>
          <a:ln w="9525">
            <a:solidFill>
              <a:srgbClr val="000000"/>
            </a:solidFill>
            <a:miter lim="800000"/>
            <a:headEnd/>
            <a:tailEnd/>
          </a:ln>
          <a:effectLst/>
        </p:spPr>
        <p:txBody>
          <a:bodyPr wrap="none">
            <a:spAutoFit/>
          </a:bodyPr>
          <a:lstStyle/>
          <a:p>
            <a:r>
              <a:rPr lang="en-US" altLang="zh-CN" sz="3200" b="1" dirty="0">
                <a:solidFill>
                  <a:srgbClr val="FFFF99"/>
                </a:solidFill>
                <a:ea typeface="宋体" charset="-122"/>
              </a:rPr>
              <a:t>Logic diagram for a 4-stage look-ahead carry adder</a:t>
            </a:r>
            <a:endParaRPr lang="zh-CN" altLang="en-US" sz="3200" b="1" dirty="0">
              <a:solidFill>
                <a:srgbClr val="FFFF99"/>
              </a:solidFill>
              <a:ea typeface="宋体" charset="-122"/>
            </a:endParaRPr>
          </a:p>
        </p:txBody>
      </p:sp>
      <p:sp>
        <p:nvSpPr>
          <p:cNvPr id="16387" name="矩形 4"/>
          <p:cNvSpPr>
            <a:spLocks noChangeArrowheads="1"/>
          </p:cNvSpPr>
          <p:nvPr/>
        </p:nvSpPr>
        <p:spPr bwMode="auto">
          <a:xfrm>
            <a:off x="457200" y="1295400"/>
            <a:ext cx="11353800" cy="5149563"/>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pic>
        <p:nvPicPr>
          <p:cNvPr id="16388" name="Picture 3" descr="AAGIGVP0"/>
          <p:cNvPicPr>
            <a:picLocks noChangeAspect="1" noChangeArrowheads="1"/>
          </p:cNvPicPr>
          <p:nvPr/>
        </p:nvPicPr>
        <p:blipFill>
          <a:blip r:embed="rId2" cstate="print"/>
          <a:srcRect/>
          <a:stretch>
            <a:fillRect/>
          </a:stretch>
        </p:blipFill>
        <p:spPr bwMode="auto">
          <a:xfrm>
            <a:off x="788302" y="1406911"/>
            <a:ext cx="10691596" cy="492653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2" name="Rectangle 5"/>
          <p:cNvSpPr>
            <a:spLocks noChangeArrowheads="1"/>
          </p:cNvSpPr>
          <p:nvPr/>
        </p:nvSpPr>
        <p:spPr bwMode="auto">
          <a:xfrm>
            <a:off x="3816676" y="396876"/>
            <a:ext cx="4863447"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 4-bit Adders(4</a:t>
            </a:r>
            <a:r>
              <a:rPr lang="zh-CN" altLang="en-US" sz="3200" b="1" dirty="0">
                <a:solidFill>
                  <a:srgbClr val="FFFF99"/>
                </a:solidFill>
                <a:ea typeface="宋体" charset="-122"/>
              </a:rPr>
              <a:t>位加法器</a:t>
            </a:r>
            <a:r>
              <a:rPr lang="en-US" altLang="zh-CN" sz="3200" b="1" dirty="0">
                <a:solidFill>
                  <a:srgbClr val="FFFF99"/>
                </a:solidFill>
                <a:ea typeface="宋体" charset="-122"/>
              </a:rPr>
              <a:t>)</a:t>
            </a:r>
          </a:p>
        </p:txBody>
      </p:sp>
      <p:sp>
        <p:nvSpPr>
          <p:cNvPr id="17413" name="Text Box 6"/>
          <p:cNvSpPr txBox="1">
            <a:spLocks noChangeArrowheads="1"/>
          </p:cNvSpPr>
          <p:nvPr/>
        </p:nvSpPr>
        <p:spPr bwMode="auto">
          <a:xfrm>
            <a:off x="609600" y="1317835"/>
            <a:ext cx="111252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logic symbol for a </a:t>
            </a:r>
            <a:r>
              <a:rPr lang="en-US" altLang="zh-CN" sz="2800" b="1" dirty="0">
                <a:solidFill>
                  <a:srgbClr val="FF0000"/>
                </a:solidFill>
                <a:ea typeface="宋体" charset="-122"/>
              </a:rPr>
              <a:t>4-bit parallel adder </a:t>
            </a:r>
            <a:r>
              <a:rPr lang="en-US" altLang="zh-CN" sz="2800" b="1" dirty="0">
                <a:ea typeface="宋体" charset="-122"/>
              </a:rPr>
              <a:t>is shown. This 4-bit adder includes a carry in (labeled (</a:t>
            </a:r>
            <a:r>
              <a:rPr lang="en-US" altLang="zh-CN" sz="2800" b="1" i="1" dirty="0">
                <a:ea typeface="宋体" charset="-122"/>
              </a:rPr>
              <a:t>C</a:t>
            </a:r>
            <a:r>
              <a:rPr lang="en-US" altLang="zh-CN" sz="2800" b="1" baseline="-25000" dirty="0">
                <a:ea typeface="宋体" charset="-122"/>
              </a:rPr>
              <a:t>0</a:t>
            </a:r>
            <a:r>
              <a:rPr lang="en-US" altLang="zh-CN" sz="2800" b="1" dirty="0">
                <a:ea typeface="宋体" charset="-122"/>
              </a:rPr>
              <a:t>) and a Carry out (labeled </a:t>
            </a:r>
            <a:r>
              <a:rPr lang="en-US" altLang="zh-CN" sz="2800" b="1" i="1" dirty="0">
                <a:ea typeface="宋体" charset="-122"/>
              </a:rPr>
              <a:t>C</a:t>
            </a:r>
            <a:r>
              <a:rPr lang="en-US" altLang="zh-CN" sz="2800" b="1" baseline="-25000" dirty="0">
                <a:ea typeface="宋体" charset="-122"/>
              </a:rPr>
              <a:t>4</a:t>
            </a:r>
            <a:r>
              <a:rPr lang="en-US" altLang="zh-CN" sz="2800" b="1" dirty="0">
                <a:ea typeface="宋体" charset="-122"/>
              </a:rPr>
              <a:t>).</a:t>
            </a:r>
          </a:p>
        </p:txBody>
      </p:sp>
      <p:sp>
        <p:nvSpPr>
          <p:cNvPr id="116793" name="Text Box 57"/>
          <p:cNvSpPr txBox="1">
            <a:spLocks noChangeArrowheads="1"/>
          </p:cNvSpPr>
          <p:nvPr/>
        </p:nvSpPr>
        <p:spPr bwMode="auto">
          <a:xfrm>
            <a:off x="6483245" y="2774817"/>
            <a:ext cx="5251554" cy="3108543"/>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The </a:t>
            </a:r>
            <a:r>
              <a:rPr lang="en-US" altLang="zh-CN" sz="2800" b="1" dirty="0">
                <a:solidFill>
                  <a:srgbClr val="FF0000"/>
                </a:solidFill>
                <a:ea typeface="宋体" charset="-122"/>
              </a:rPr>
              <a:t>74LS283</a:t>
            </a:r>
            <a:r>
              <a:rPr lang="en-US" altLang="zh-CN" sz="2800" b="1" dirty="0">
                <a:ea typeface="宋体" charset="-122"/>
              </a:rPr>
              <a:t> is an example. It features </a:t>
            </a:r>
            <a:r>
              <a:rPr lang="en-US" altLang="zh-CN" sz="2800" b="1" i="1" dirty="0">
                <a:ea typeface="宋体" charset="-122"/>
              </a:rPr>
              <a:t>look-ahead carry</a:t>
            </a:r>
            <a:r>
              <a:rPr lang="en-US" altLang="zh-CN" sz="2800" b="1" dirty="0">
                <a:ea typeface="宋体" charset="-122"/>
              </a:rPr>
              <a:t>, which adds logic to minimize the output carry delay. For the 74LS283, the maximum delay to the output carry is 17 ns. </a:t>
            </a:r>
          </a:p>
        </p:txBody>
      </p:sp>
      <p:grpSp>
        <p:nvGrpSpPr>
          <p:cNvPr id="17415" name="Group 60"/>
          <p:cNvGrpSpPr>
            <a:grpSpLocks/>
          </p:cNvGrpSpPr>
          <p:nvPr/>
        </p:nvGrpSpPr>
        <p:grpSpPr bwMode="auto">
          <a:xfrm>
            <a:off x="1066800" y="2428649"/>
            <a:ext cx="5486400" cy="3800877"/>
            <a:chOff x="1632" y="1536"/>
            <a:chExt cx="2928" cy="1647"/>
          </a:xfrm>
        </p:grpSpPr>
        <p:sp>
          <p:nvSpPr>
            <p:cNvPr id="17416" name="Text Box 45"/>
            <p:cNvSpPr txBox="1">
              <a:spLocks noChangeArrowheads="1"/>
            </p:cNvSpPr>
            <p:nvPr/>
          </p:nvSpPr>
          <p:spPr bwMode="auto">
            <a:xfrm>
              <a:off x="1632" y="1824"/>
              <a:ext cx="730"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Binary number </a:t>
              </a:r>
              <a:r>
                <a:rPr lang="en-US" altLang="zh-CN" sz="2000" i="1">
                  <a:solidFill>
                    <a:srgbClr val="FF0066"/>
                  </a:solidFill>
                  <a:ea typeface="宋体" charset="-122"/>
                </a:rPr>
                <a:t>A</a:t>
              </a:r>
            </a:p>
          </p:txBody>
        </p:sp>
        <p:sp>
          <p:nvSpPr>
            <p:cNvPr id="17417" name="Text Box 46"/>
            <p:cNvSpPr txBox="1">
              <a:spLocks noChangeArrowheads="1"/>
            </p:cNvSpPr>
            <p:nvPr/>
          </p:nvSpPr>
          <p:spPr bwMode="auto">
            <a:xfrm>
              <a:off x="1632" y="2370"/>
              <a:ext cx="730"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Binary number </a:t>
              </a:r>
              <a:r>
                <a:rPr lang="en-US" altLang="zh-CN" sz="2000" i="1">
                  <a:solidFill>
                    <a:srgbClr val="FF0066"/>
                  </a:solidFill>
                  <a:ea typeface="宋体" charset="-122"/>
                </a:rPr>
                <a:t>B</a:t>
              </a:r>
            </a:p>
          </p:txBody>
        </p:sp>
        <p:sp>
          <p:nvSpPr>
            <p:cNvPr id="17418" name="Text Box 47"/>
            <p:cNvSpPr txBox="1">
              <a:spLocks noChangeArrowheads="1"/>
            </p:cNvSpPr>
            <p:nvPr/>
          </p:nvSpPr>
          <p:spPr bwMode="auto">
            <a:xfrm>
              <a:off x="2016" y="2802"/>
              <a:ext cx="576"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Input carry</a:t>
              </a:r>
              <a:endParaRPr lang="en-US" altLang="zh-CN" sz="2000" i="1">
                <a:solidFill>
                  <a:srgbClr val="FF0066"/>
                </a:solidFill>
                <a:ea typeface="宋体" charset="-122"/>
              </a:endParaRPr>
            </a:p>
          </p:txBody>
        </p:sp>
        <p:sp>
          <p:nvSpPr>
            <p:cNvPr id="17419" name="Text Box 48"/>
            <p:cNvSpPr txBox="1">
              <a:spLocks noChangeArrowheads="1"/>
            </p:cNvSpPr>
            <p:nvPr/>
          </p:nvSpPr>
          <p:spPr bwMode="auto">
            <a:xfrm>
              <a:off x="3984" y="1824"/>
              <a:ext cx="576"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4-bit sum</a:t>
              </a:r>
              <a:endParaRPr lang="en-US" altLang="zh-CN" sz="2000" i="1">
                <a:solidFill>
                  <a:srgbClr val="FF0066"/>
                </a:solidFill>
                <a:ea typeface="宋体" charset="-122"/>
              </a:endParaRPr>
            </a:p>
          </p:txBody>
        </p:sp>
        <p:sp>
          <p:nvSpPr>
            <p:cNvPr id="17420" name="Text Box 49"/>
            <p:cNvSpPr txBox="1">
              <a:spLocks noChangeArrowheads="1"/>
            </p:cNvSpPr>
            <p:nvPr/>
          </p:nvSpPr>
          <p:spPr bwMode="auto">
            <a:xfrm>
              <a:off x="3840" y="2802"/>
              <a:ext cx="576"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Output carry</a:t>
              </a:r>
              <a:endParaRPr lang="en-US" altLang="zh-CN" sz="2000" i="1">
                <a:solidFill>
                  <a:srgbClr val="FF0066"/>
                </a:solidFill>
                <a:ea typeface="宋体" charset="-122"/>
              </a:endParaRPr>
            </a:p>
          </p:txBody>
        </p:sp>
        <p:graphicFrame>
          <p:nvGraphicFramePr>
            <p:cNvPr id="17421" name="Object 44"/>
            <p:cNvGraphicFramePr>
              <a:graphicFrameLocks noChangeAspect="1"/>
            </p:cNvGraphicFramePr>
            <p:nvPr/>
          </p:nvGraphicFramePr>
          <p:xfrm>
            <a:off x="2304" y="1536"/>
            <a:ext cx="1689" cy="1647"/>
          </p:xfrm>
          <a:graphic>
            <a:graphicData uri="http://schemas.openxmlformats.org/presentationml/2006/ole">
              <mc:AlternateContent xmlns:mc="http://schemas.openxmlformats.org/markup-compatibility/2006">
                <mc:Choice xmlns:v="urn:schemas-microsoft-com:vml" Requires="v">
                  <p:oleObj spid="_x0000_s17456" name="CorelDRAW" r:id="rId4" imgW="1705917" imgH="1663639" progId="">
                    <p:embed/>
                  </p:oleObj>
                </mc:Choice>
                <mc:Fallback>
                  <p:oleObj name="CorelDRAW" r:id="rId4" imgW="1705917" imgH="1663639" progId="">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4" y="1536"/>
                          <a:ext cx="1689" cy="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2" name="Text Box 50"/>
            <p:cNvSpPr txBox="1">
              <a:spLocks noChangeArrowheads="1"/>
            </p:cNvSpPr>
            <p:nvPr/>
          </p:nvSpPr>
          <p:spPr bwMode="auto">
            <a:xfrm>
              <a:off x="2688" y="1676"/>
              <a:ext cx="336" cy="573"/>
            </a:xfrm>
            <a:prstGeom prst="rect">
              <a:avLst/>
            </a:prstGeom>
            <a:noFill/>
            <a:ln w="9525">
              <a:noFill/>
              <a:miter lim="800000"/>
              <a:headEnd/>
              <a:tailEnd/>
            </a:ln>
            <a:effectLst/>
          </p:spPr>
          <p:txBody>
            <a:bodyPr>
              <a:spAutoFit/>
            </a:bodyPr>
            <a:lstStyle/>
            <a:p>
              <a:r>
                <a:rPr lang="en-US" altLang="zh-CN" sz="2000">
                  <a:ea typeface="宋体" charset="-122"/>
                </a:rPr>
                <a:t>1</a:t>
              </a:r>
            </a:p>
            <a:p>
              <a:r>
                <a:rPr lang="en-US" altLang="zh-CN" sz="2000">
                  <a:ea typeface="宋体" charset="-122"/>
                </a:rPr>
                <a:t>2</a:t>
              </a:r>
            </a:p>
            <a:p>
              <a:r>
                <a:rPr lang="en-US" altLang="zh-CN" sz="2000">
                  <a:ea typeface="宋体" charset="-122"/>
                </a:rPr>
                <a:t>3</a:t>
              </a:r>
            </a:p>
            <a:p>
              <a:r>
                <a:rPr lang="en-US" altLang="zh-CN" sz="2000">
                  <a:ea typeface="宋体" charset="-122"/>
                </a:rPr>
                <a:t>4</a:t>
              </a:r>
            </a:p>
          </p:txBody>
        </p:sp>
        <p:sp>
          <p:nvSpPr>
            <p:cNvPr id="17423" name="Text Box 51"/>
            <p:cNvSpPr txBox="1">
              <a:spLocks noChangeArrowheads="1"/>
            </p:cNvSpPr>
            <p:nvPr/>
          </p:nvSpPr>
          <p:spPr bwMode="auto">
            <a:xfrm>
              <a:off x="3426" y="1697"/>
              <a:ext cx="336" cy="573"/>
            </a:xfrm>
            <a:prstGeom prst="rect">
              <a:avLst/>
            </a:prstGeom>
            <a:noFill/>
            <a:ln w="9525">
              <a:noFill/>
              <a:miter lim="800000"/>
              <a:headEnd/>
              <a:tailEnd/>
            </a:ln>
            <a:effectLst/>
          </p:spPr>
          <p:txBody>
            <a:bodyPr>
              <a:spAutoFit/>
            </a:bodyPr>
            <a:lstStyle/>
            <a:p>
              <a:r>
                <a:rPr lang="en-US" altLang="zh-CN" sz="2000">
                  <a:ea typeface="宋体" charset="-122"/>
                </a:rPr>
                <a:t>1</a:t>
              </a:r>
            </a:p>
            <a:p>
              <a:r>
                <a:rPr lang="en-US" altLang="zh-CN" sz="2000">
                  <a:ea typeface="宋体" charset="-122"/>
                </a:rPr>
                <a:t>2</a:t>
              </a:r>
            </a:p>
            <a:p>
              <a:r>
                <a:rPr lang="en-US" altLang="zh-CN" sz="2000">
                  <a:ea typeface="宋体" charset="-122"/>
                </a:rPr>
                <a:t>3</a:t>
              </a:r>
            </a:p>
            <a:p>
              <a:r>
                <a:rPr lang="en-US" altLang="zh-CN" sz="2000">
                  <a:ea typeface="宋体" charset="-122"/>
                </a:rPr>
                <a:t>4</a:t>
              </a:r>
            </a:p>
          </p:txBody>
        </p:sp>
        <p:sp>
          <p:nvSpPr>
            <p:cNvPr id="17424" name="Text Box 52"/>
            <p:cNvSpPr txBox="1">
              <a:spLocks noChangeArrowheads="1"/>
            </p:cNvSpPr>
            <p:nvPr/>
          </p:nvSpPr>
          <p:spPr bwMode="auto">
            <a:xfrm>
              <a:off x="2688" y="2242"/>
              <a:ext cx="336" cy="573"/>
            </a:xfrm>
            <a:prstGeom prst="rect">
              <a:avLst/>
            </a:prstGeom>
            <a:noFill/>
            <a:ln w="9525">
              <a:noFill/>
              <a:miter lim="800000"/>
              <a:headEnd/>
              <a:tailEnd/>
            </a:ln>
            <a:effectLst/>
          </p:spPr>
          <p:txBody>
            <a:bodyPr>
              <a:spAutoFit/>
            </a:bodyPr>
            <a:lstStyle/>
            <a:p>
              <a:r>
                <a:rPr lang="en-US" altLang="zh-CN" sz="2000">
                  <a:ea typeface="宋体" charset="-122"/>
                </a:rPr>
                <a:t>1</a:t>
              </a:r>
            </a:p>
            <a:p>
              <a:r>
                <a:rPr lang="en-US" altLang="zh-CN" sz="2000">
                  <a:ea typeface="宋体" charset="-122"/>
                </a:rPr>
                <a:t>2</a:t>
              </a:r>
            </a:p>
            <a:p>
              <a:r>
                <a:rPr lang="en-US" altLang="zh-CN" sz="2000">
                  <a:ea typeface="宋体" charset="-122"/>
                </a:rPr>
                <a:t>3</a:t>
              </a:r>
            </a:p>
            <a:p>
              <a:r>
                <a:rPr lang="en-US" altLang="zh-CN" sz="2000">
                  <a:ea typeface="宋体" charset="-122"/>
                </a:rPr>
                <a:t>4</a:t>
              </a:r>
            </a:p>
          </p:txBody>
        </p:sp>
        <p:sp>
          <p:nvSpPr>
            <p:cNvPr id="17425" name="Text Box 53"/>
            <p:cNvSpPr txBox="1">
              <a:spLocks noChangeArrowheads="1"/>
            </p:cNvSpPr>
            <p:nvPr/>
          </p:nvSpPr>
          <p:spPr bwMode="auto">
            <a:xfrm>
              <a:off x="2688" y="2880"/>
              <a:ext cx="432" cy="173"/>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C</a:t>
              </a:r>
              <a:r>
                <a:rPr lang="en-US" altLang="zh-CN" sz="2000" baseline="-25000">
                  <a:ea typeface="宋体" charset="-122"/>
                </a:rPr>
                <a:t>0</a:t>
              </a:r>
              <a:endParaRPr lang="en-US" altLang="zh-CN" sz="2000" i="1">
                <a:ea typeface="宋体" charset="-122"/>
              </a:endParaRPr>
            </a:p>
          </p:txBody>
        </p:sp>
        <p:sp>
          <p:nvSpPr>
            <p:cNvPr id="17426" name="Text Box 54"/>
            <p:cNvSpPr txBox="1">
              <a:spLocks noChangeArrowheads="1"/>
            </p:cNvSpPr>
            <p:nvPr/>
          </p:nvSpPr>
          <p:spPr bwMode="auto">
            <a:xfrm>
              <a:off x="3360" y="2880"/>
              <a:ext cx="432" cy="173"/>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C</a:t>
              </a:r>
              <a:r>
                <a:rPr lang="en-US" altLang="zh-CN" sz="2000" baseline="-25000">
                  <a:ea typeface="宋体" charset="-122"/>
                </a:rPr>
                <a:t>4</a:t>
              </a:r>
              <a:endParaRPr lang="en-US" altLang="zh-CN" sz="2000" i="1">
                <a:ea typeface="宋体" charset="-122"/>
              </a:endParaRPr>
            </a:p>
          </p:txBody>
        </p:sp>
        <p:sp>
          <p:nvSpPr>
            <p:cNvPr id="17427" name="Text Box 58"/>
            <p:cNvSpPr txBox="1">
              <a:spLocks noChangeArrowheads="1"/>
            </p:cNvSpPr>
            <p:nvPr/>
          </p:nvSpPr>
          <p:spPr bwMode="auto">
            <a:xfrm>
              <a:off x="3072" y="1536"/>
              <a:ext cx="240" cy="173"/>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93"/>
                                        </p:tgtEl>
                                        <p:attrNameLst>
                                          <p:attrName>style.visibility</p:attrName>
                                        </p:attrNameLst>
                                      </p:cBhvr>
                                      <p:to>
                                        <p:strVal val="visible"/>
                                      </p:to>
                                    </p:set>
                                    <p:anim calcmode="lin" valueType="num">
                                      <p:cBhvr additive="base">
                                        <p:cTn id="7" dur="500" fill="hold"/>
                                        <p:tgtEl>
                                          <p:spTgt spid="116793"/>
                                        </p:tgtEl>
                                        <p:attrNameLst>
                                          <p:attrName>ppt_x</p:attrName>
                                        </p:attrNameLst>
                                      </p:cBhvr>
                                      <p:tavLst>
                                        <p:tav tm="0">
                                          <p:val>
                                            <p:strVal val="0-#ppt_w/2"/>
                                          </p:val>
                                        </p:tav>
                                        <p:tav tm="100000">
                                          <p:val>
                                            <p:strVal val="#ppt_x"/>
                                          </p:val>
                                        </p:tav>
                                      </p:tavLst>
                                    </p:anim>
                                    <p:anim calcmode="lin" valueType="num">
                                      <p:cBhvr additive="base">
                                        <p:cTn id="8" dur="500" fill="hold"/>
                                        <p:tgtEl>
                                          <p:spTgt spid="116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9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1143000" y="2209800"/>
            <a:ext cx="2514600" cy="2062103"/>
          </a:xfrm>
          <a:prstGeom prst="rect">
            <a:avLst/>
          </a:prstGeom>
          <a:solidFill>
            <a:srgbClr val="996633"/>
          </a:solidFill>
          <a:ln w="9525">
            <a:solidFill>
              <a:srgbClr val="000000"/>
            </a:solidFill>
            <a:miter lim="800000"/>
            <a:headEnd/>
            <a:tailEnd/>
          </a:ln>
          <a:effectLst/>
        </p:spPr>
        <p:txBody>
          <a:bodyPr wrap="square">
            <a:spAutoFit/>
          </a:bodyPr>
          <a:lstStyle/>
          <a:p>
            <a:pPr eaLnBrk="1" hangingPunct="1"/>
            <a:r>
              <a:rPr lang="en-US" altLang="zh-CN" sz="3200" b="1" dirty="0">
                <a:solidFill>
                  <a:srgbClr val="FFFF99"/>
                </a:solidFill>
                <a:ea typeface="宋体" charset="-122"/>
              </a:rPr>
              <a:t> An application: </a:t>
            </a:r>
          </a:p>
          <a:p>
            <a:pPr eaLnBrk="1" hangingPunct="1"/>
            <a:r>
              <a:rPr lang="en-US" altLang="zh-CN" sz="3200" b="1" dirty="0">
                <a:solidFill>
                  <a:srgbClr val="FFFF99"/>
                </a:solidFill>
                <a:ea typeface="宋体" charset="-122"/>
              </a:rPr>
              <a:t>a voting system</a:t>
            </a:r>
          </a:p>
        </p:txBody>
      </p:sp>
      <p:pic>
        <p:nvPicPr>
          <p:cNvPr id="18435" name="Picture 3" descr="AAGIGVL0"/>
          <p:cNvPicPr>
            <a:picLocks noChangeAspect="1" noChangeArrowheads="1"/>
          </p:cNvPicPr>
          <p:nvPr/>
        </p:nvPicPr>
        <p:blipFill>
          <a:blip r:embed="rId3" cstate="print"/>
          <a:srcRect/>
          <a:stretch>
            <a:fillRect/>
          </a:stretch>
        </p:blipFill>
        <p:spPr bwMode="auto">
          <a:xfrm>
            <a:off x="3886200" y="19756"/>
            <a:ext cx="6934199" cy="663519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1600200" y="304800"/>
            <a:ext cx="8991600" cy="1077218"/>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 An application: Cascading(</a:t>
            </a:r>
            <a:r>
              <a:rPr lang="zh-CN" altLang="en-US" sz="3200" b="1" dirty="0">
                <a:solidFill>
                  <a:srgbClr val="FFFF99"/>
                </a:solidFill>
                <a:ea typeface="宋体" charset="-122"/>
              </a:rPr>
              <a:t>级联</a:t>
            </a:r>
            <a:r>
              <a:rPr lang="en-US" altLang="zh-CN" sz="3200" b="1" dirty="0">
                <a:solidFill>
                  <a:srgbClr val="FFFF99"/>
                </a:solidFill>
                <a:ea typeface="宋体" charset="-122"/>
              </a:rPr>
              <a:t>) four 74LS283 four-bit adders to form 1 16bit adder</a:t>
            </a:r>
          </a:p>
        </p:txBody>
      </p:sp>
      <p:pic>
        <p:nvPicPr>
          <p:cNvPr id="19459" name="图片 5"/>
          <p:cNvPicPr>
            <a:picLocks noChangeAspect="1"/>
          </p:cNvPicPr>
          <p:nvPr/>
        </p:nvPicPr>
        <p:blipFill>
          <a:blip r:embed="rId3" cstate="print"/>
          <a:srcRect/>
          <a:stretch>
            <a:fillRect/>
          </a:stretch>
        </p:blipFill>
        <p:spPr bwMode="auto">
          <a:xfrm>
            <a:off x="364800" y="1828800"/>
            <a:ext cx="11462400" cy="3657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4"/>
          <p:cNvSpPr>
            <a:spLocks noChangeArrowheads="1"/>
          </p:cNvSpPr>
          <p:nvPr/>
        </p:nvSpPr>
        <p:spPr bwMode="auto">
          <a:xfrm>
            <a:off x="457200" y="1419225"/>
            <a:ext cx="11353800" cy="5149563"/>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sp>
        <p:nvSpPr>
          <p:cNvPr id="20482" name="Rectangle 5"/>
          <p:cNvSpPr>
            <a:spLocks noChangeArrowheads="1"/>
          </p:cNvSpPr>
          <p:nvPr/>
        </p:nvSpPr>
        <p:spPr bwMode="auto">
          <a:xfrm>
            <a:off x="2184223" y="275332"/>
            <a:ext cx="8072615" cy="1077218"/>
          </a:xfrm>
          <a:prstGeom prst="rect">
            <a:avLst/>
          </a:prstGeom>
          <a:solidFill>
            <a:srgbClr val="996633"/>
          </a:solidFill>
          <a:ln w="9525">
            <a:solidFill>
              <a:srgbClr val="000000"/>
            </a:solidFill>
            <a:miter lim="800000"/>
            <a:headEnd/>
            <a:tailEnd/>
          </a:ln>
          <a:effectLst/>
        </p:spPr>
        <p:txBody>
          <a:bodyPr wrap="square">
            <a:spAutoFit/>
          </a:bodyPr>
          <a:lstStyle/>
          <a:p>
            <a:pPr eaLnBrk="1" hangingPunct="1"/>
            <a:r>
              <a:rPr lang="en-US" altLang="zh-CN" sz="3200" b="1">
                <a:solidFill>
                  <a:srgbClr val="FFFF99"/>
                </a:solidFill>
                <a:ea typeface="宋体" charset="-122"/>
              </a:rPr>
              <a:t>An application</a:t>
            </a:r>
            <a:r>
              <a:rPr lang="zh-CN" altLang="en-US" sz="3200" b="1">
                <a:solidFill>
                  <a:srgbClr val="FFFF99"/>
                </a:solidFill>
                <a:ea typeface="宋体" charset="-122"/>
              </a:rPr>
              <a:t>：</a:t>
            </a:r>
            <a:r>
              <a:rPr lang="en-US" altLang="zh-CN" sz="3200" b="1">
                <a:solidFill>
                  <a:srgbClr val="FFFF99"/>
                </a:solidFill>
                <a:ea typeface="宋体" charset="-122"/>
              </a:rPr>
              <a:t>Subtractor</a:t>
            </a:r>
          </a:p>
          <a:p>
            <a:pPr eaLnBrk="1" hangingPunct="1"/>
            <a:r>
              <a:rPr lang="en-US" altLang="zh-CN" sz="3200" b="1">
                <a:solidFill>
                  <a:srgbClr val="FFFF99"/>
                </a:solidFill>
                <a:ea typeface="宋体" charset="-122"/>
              </a:rPr>
              <a:t>Using 2’s complement to realize subtraction</a:t>
            </a:r>
          </a:p>
        </p:txBody>
      </p:sp>
      <p:pic>
        <p:nvPicPr>
          <p:cNvPr id="2048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18519" y="1606902"/>
            <a:ext cx="5830888" cy="4305300"/>
          </a:xfrm>
          <a:prstGeom prst="rect">
            <a:avLst/>
          </a:prstGeom>
          <a:noFill/>
          <a:ln w="9525">
            <a:noFill/>
            <a:miter lim="800000"/>
            <a:headEnd/>
            <a:tailEnd/>
          </a:ln>
        </p:spPr>
      </p:pic>
      <p:sp>
        <p:nvSpPr>
          <p:cNvPr id="6" name="圆角矩形 5"/>
          <p:cNvSpPr>
            <a:spLocks noChangeArrowheads="1"/>
          </p:cNvSpPr>
          <p:nvPr/>
        </p:nvSpPr>
        <p:spPr bwMode="auto">
          <a:xfrm>
            <a:off x="7315200" y="5284610"/>
            <a:ext cx="4027487" cy="596900"/>
          </a:xfrm>
          <a:prstGeom prst="roundRect">
            <a:avLst>
              <a:gd name="adj" fmla="val 16667"/>
            </a:avLst>
          </a:prstGeom>
          <a:solidFill>
            <a:srgbClr val="FFFF00"/>
          </a:solidFill>
          <a:ln w="9525" algn="ctr">
            <a:solidFill>
              <a:schemeClr val="tx1"/>
            </a:solidFill>
            <a:round/>
            <a:headEnd/>
            <a:tailEnd/>
          </a:ln>
          <a:effectLst/>
        </p:spPr>
        <p:txBody>
          <a:bodyPr/>
          <a:lstStyle/>
          <a:p>
            <a:r>
              <a:rPr lang="en-US" altLang="zh-CN" sz="2800" b="1" dirty="0">
                <a:ea typeface="宋体" charset="-122"/>
              </a:rPr>
              <a:t>Why c-in always be 1</a:t>
            </a:r>
            <a:r>
              <a:rPr lang="zh-CN" altLang="en-US" sz="2800" b="1" dirty="0">
                <a:ea typeface="宋体" charset="-122"/>
              </a:rPr>
              <a:t>？</a:t>
            </a:r>
          </a:p>
        </p:txBody>
      </p:sp>
      <p:sp>
        <p:nvSpPr>
          <p:cNvPr id="20485" name="TextBox 2"/>
          <p:cNvSpPr txBox="1">
            <a:spLocks noChangeArrowheads="1"/>
          </p:cNvSpPr>
          <p:nvPr/>
        </p:nvSpPr>
        <p:spPr bwMode="auto">
          <a:xfrm>
            <a:off x="1167607" y="3640634"/>
            <a:ext cx="1422400" cy="461962"/>
          </a:xfrm>
          <a:prstGeom prst="rect">
            <a:avLst/>
          </a:prstGeom>
          <a:solidFill>
            <a:schemeClr val="bg1"/>
          </a:solidFill>
          <a:ln w="28575">
            <a:solidFill>
              <a:srgbClr val="FF0000"/>
            </a:solidFill>
            <a:miter lim="800000"/>
            <a:headEnd/>
            <a:tailEnd/>
          </a:ln>
        </p:spPr>
        <p:txBody>
          <a:bodyPr wrap="none">
            <a:spAutoFit/>
          </a:bodyPr>
          <a:lstStyle/>
          <a:p>
            <a:r>
              <a:rPr lang="en-US" altLang="zh-CN" dirty="0">
                <a:ea typeface="宋体" charset="-122"/>
              </a:rPr>
              <a:t>Input data</a:t>
            </a:r>
            <a:endParaRPr lang="zh-CN" altLang="en-US" dirty="0">
              <a:ea typeface="宋体" charset="-122"/>
            </a:endParaRPr>
          </a:p>
        </p:txBody>
      </p:sp>
      <p:sp>
        <p:nvSpPr>
          <p:cNvPr id="20486" name="TextBox 6"/>
          <p:cNvSpPr txBox="1">
            <a:spLocks noChangeArrowheads="1"/>
          </p:cNvSpPr>
          <p:nvPr/>
        </p:nvSpPr>
        <p:spPr bwMode="auto">
          <a:xfrm>
            <a:off x="8153400" y="3276600"/>
            <a:ext cx="1493838" cy="461962"/>
          </a:xfrm>
          <a:prstGeom prst="rect">
            <a:avLst/>
          </a:prstGeom>
          <a:solidFill>
            <a:schemeClr val="bg1"/>
          </a:solidFill>
          <a:ln w="28575">
            <a:solidFill>
              <a:srgbClr val="FF0000"/>
            </a:solidFill>
            <a:miter lim="800000"/>
            <a:headEnd/>
            <a:tailEnd/>
          </a:ln>
        </p:spPr>
        <p:txBody>
          <a:bodyPr wrap="none">
            <a:spAutoFit/>
          </a:bodyPr>
          <a:lstStyle/>
          <a:p>
            <a:r>
              <a:rPr lang="en-US" altLang="zh-CN" dirty="0">
                <a:ea typeface="宋体" charset="-122"/>
              </a:rPr>
              <a:t>Difference</a:t>
            </a:r>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2058194" y="465025"/>
            <a:ext cx="803412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An application</a:t>
            </a:r>
            <a:r>
              <a:rPr lang="zh-CN" altLang="en-US" sz="3200" b="1">
                <a:solidFill>
                  <a:srgbClr val="FFFF99"/>
                </a:solidFill>
                <a:ea typeface="宋体" charset="-122"/>
              </a:rPr>
              <a:t>：</a:t>
            </a:r>
            <a:r>
              <a:rPr lang="en-US" altLang="zh-CN" sz="3200" b="1">
                <a:solidFill>
                  <a:srgbClr val="FFFF99"/>
                </a:solidFill>
                <a:ea typeface="宋体" charset="-122"/>
              </a:rPr>
              <a:t>an adder/subtractor circuit.</a:t>
            </a:r>
          </a:p>
        </p:txBody>
      </p:sp>
      <p:pic>
        <p:nvPicPr>
          <p:cNvPr id="21507" name="Picture 4"/>
          <p:cNvPicPr>
            <a:picLocks noChangeAspect="1" noChangeArrowheads="1"/>
          </p:cNvPicPr>
          <p:nvPr/>
        </p:nvPicPr>
        <p:blipFill>
          <a:blip r:embed="rId3" cstate="print"/>
          <a:srcRect/>
          <a:stretch>
            <a:fillRect/>
          </a:stretch>
        </p:blipFill>
        <p:spPr bwMode="auto">
          <a:xfrm>
            <a:off x="1905000" y="3429000"/>
            <a:ext cx="8644516" cy="3347362"/>
          </a:xfrm>
          <a:prstGeom prst="rect">
            <a:avLst/>
          </a:prstGeom>
          <a:noFill/>
          <a:ln w="9525">
            <a:noFill/>
            <a:miter lim="800000"/>
            <a:headEnd/>
            <a:tailEnd/>
          </a:ln>
        </p:spPr>
      </p:pic>
      <p:sp>
        <p:nvSpPr>
          <p:cNvPr id="21508" name="矩形 5"/>
          <p:cNvSpPr>
            <a:spLocks noChangeArrowheads="1"/>
          </p:cNvSpPr>
          <p:nvPr/>
        </p:nvSpPr>
        <p:spPr bwMode="auto">
          <a:xfrm>
            <a:off x="685800" y="1416512"/>
            <a:ext cx="10820399" cy="1860087"/>
          </a:xfrm>
          <a:prstGeom prst="rect">
            <a:avLst/>
          </a:prstGeom>
          <a:solidFill>
            <a:schemeClr val="bg1"/>
          </a:solidFill>
          <a:ln w="28575">
            <a:solidFill>
              <a:srgbClr val="9999FF"/>
            </a:solidFill>
            <a:miter lim="800000"/>
            <a:headEnd/>
            <a:tailEnd/>
          </a:ln>
        </p:spPr>
        <p:txBody>
          <a:bodyPr wrap="square">
            <a:noAutofit/>
          </a:bodyPr>
          <a:lstStyle/>
          <a:p>
            <a:pPr marL="457200" indent="-457200">
              <a:buFont typeface="Arial" panose="020B0604020202020204" pitchFamily="34" charset="0"/>
              <a:buChar char="•"/>
            </a:pPr>
            <a:r>
              <a:rPr lang="en-US" altLang="zh-CN" sz="2800" b="1" dirty="0">
                <a:solidFill>
                  <a:srgbClr val="FF0000"/>
                </a:solidFill>
                <a:ea typeface="宋体" charset="-122"/>
              </a:rPr>
              <a:t>A’/S </a:t>
            </a:r>
            <a:r>
              <a:rPr lang="en-US" altLang="zh-CN" sz="2800" b="1" dirty="0">
                <a:ea typeface="宋体" charset="-122"/>
              </a:rPr>
              <a:t>is the </a:t>
            </a:r>
            <a:r>
              <a:rPr lang="en-US" altLang="zh-CN" sz="2800" b="1" dirty="0">
                <a:solidFill>
                  <a:srgbClr val="FF0000"/>
                </a:solidFill>
                <a:ea typeface="宋体" charset="-122"/>
              </a:rPr>
              <a:t>mode control</a:t>
            </a:r>
            <a:r>
              <a:rPr lang="en-US" altLang="zh-CN" sz="2800" b="1" dirty="0">
                <a:ea typeface="宋体" charset="-122"/>
              </a:rPr>
              <a:t>.  How does it work?</a:t>
            </a:r>
          </a:p>
          <a:p>
            <a:pPr marL="457200" indent="-457200">
              <a:buFont typeface="Arial" panose="020B0604020202020204" pitchFamily="34" charset="0"/>
              <a:buChar char="•"/>
            </a:pPr>
            <a:r>
              <a:rPr lang="en-US" altLang="zh-CN" sz="2800" b="1" dirty="0">
                <a:ea typeface="宋体" charset="-122"/>
              </a:rPr>
              <a:t>When the A’/S mode control input is a 0 the EX-OR gates do not invert, so the input data are added unchanged. The carry-in bit is forced to logic 0.</a:t>
            </a:r>
            <a:endParaRPr lang="zh-CN" altLang="en-US" sz="2800" b="1" dirty="0">
              <a:ea typeface="宋体" charset="-122"/>
            </a:endParaRPr>
          </a:p>
          <a:p>
            <a:endParaRPr lang="zh-CN" altLang="en-US" sz="2800" b="1" dirty="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1524000" y="533400"/>
            <a:ext cx="910217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An application</a:t>
            </a:r>
            <a:r>
              <a:rPr lang="zh-CN" altLang="en-US" sz="3200" b="1" dirty="0">
                <a:solidFill>
                  <a:srgbClr val="FFFF99"/>
                </a:solidFill>
                <a:ea typeface="宋体" charset="-122"/>
              </a:rPr>
              <a:t>：</a:t>
            </a:r>
            <a:r>
              <a:rPr lang="en-US" altLang="zh-CN" sz="3200" b="1" dirty="0">
                <a:solidFill>
                  <a:srgbClr val="FFFF99"/>
                </a:solidFill>
                <a:ea typeface="宋体" charset="-122"/>
              </a:rPr>
              <a:t>a BCD to Excess-3 code converter</a:t>
            </a:r>
          </a:p>
        </p:txBody>
      </p:sp>
      <p:pic>
        <p:nvPicPr>
          <p:cNvPr id="22531" name="Picture 4"/>
          <p:cNvPicPr>
            <a:picLocks noChangeAspect="1" noChangeArrowheads="1"/>
          </p:cNvPicPr>
          <p:nvPr/>
        </p:nvPicPr>
        <p:blipFill>
          <a:blip r:embed="rId2" cstate="print"/>
          <a:srcRect/>
          <a:stretch>
            <a:fillRect/>
          </a:stretch>
        </p:blipFill>
        <p:spPr bwMode="auto">
          <a:xfrm>
            <a:off x="2455586" y="1524000"/>
            <a:ext cx="7239000" cy="474301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Text Box 16"/>
          <p:cNvSpPr txBox="1">
            <a:spLocks noChangeArrowheads="1"/>
          </p:cNvSpPr>
          <p:nvPr/>
        </p:nvSpPr>
        <p:spPr bwMode="auto">
          <a:xfrm>
            <a:off x="958122" y="1509109"/>
            <a:ext cx="7315200" cy="1815882"/>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spcBef>
                <a:spcPct val="50000"/>
              </a:spcBef>
              <a:buFont typeface="Arial" panose="020B0604020202020204" pitchFamily="34" charset="0"/>
              <a:buChar char="•"/>
            </a:pPr>
            <a:r>
              <a:rPr lang="en-US" altLang="zh-CN" sz="2800" b="1" dirty="0">
                <a:ea typeface="宋体" charset="-122"/>
              </a:rPr>
              <a:t>Basic rules of binary addition are performed by a </a:t>
            </a:r>
            <a:r>
              <a:rPr lang="en-US" altLang="zh-CN" sz="2800" b="1" dirty="0">
                <a:solidFill>
                  <a:srgbClr val="FF0000"/>
                </a:solidFill>
                <a:ea typeface="宋体" charset="-122"/>
              </a:rPr>
              <a:t>half adder</a:t>
            </a:r>
            <a:r>
              <a:rPr lang="en-US" altLang="zh-CN" sz="2800" b="1" dirty="0">
                <a:ea typeface="宋体" charset="-122"/>
              </a:rPr>
              <a:t>, which has </a:t>
            </a:r>
            <a:r>
              <a:rPr lang="en-US" altLang="zh-CN" sz="2800" b="1" dirty="0">
                <a:solidFill>
                  <a:srgbClr val="FF0000"/>
                </a:solidFill>
                <a:ea typeface="宋体" charset="-122"/>
              </a:rPr>
              <a:t>two binary inputs </a:t>
            </a:r>
            <a:r>
              <a:rPr lang="en-US" altLang="zh-CN" sz="2800" b="1" dirty="0">
                <a:ea typeface="宋体" charset="-122"/>
              </a:rPr>
              <a:t>(</a:t>
            </a:r>
            <a:r>
              <a:rPr lang="en-US" altLang="zh-CN" sz="2800" b="1" i="1" dirty="0">
                <a:ea typeface="宋体" charset="-122"/>
              </a:rPr>
              <a:t>A</a:t>
            </a:r>
            <a:r>
              <a:rPr lang="en-US" altLang="zh-CN" sz="2800" b="1" dirty="0">
                <a:ea typeface="宋体" charset="-122"/>
              </a:rPr>
              <a:t> and </a:t>
            </a:r>
            <a:r>
              <a:rPr lang="en-US" altLang="zh-CN" sz="2800" b="1" i="1" dirty="0">
                <a:ea typeface="宋体" charset="-122"/>
              </a:rPr>
              <a:t>B</a:t>
            </a:r>
            <a:r>
              <a:rPr lang="en-US" altLang="zh-CN" sz="2800" b="1" dirty="0">
                <a:ea typeface="宋体" charset="-122"/>
              </a:rPr>
              <a:t>) and </a:t>
            </a:r>
            <a:r>
              <a:rPr lang="en-US" altLang="zh-CN" sz="2800" b="1" dirty="0">
                <a:solidFill>
                  <a:srgbClr val="FF0000"/>
                </a:solidFill>
                <a:ea typeface="宋体" charset="-122"/>
              </a:rPr>
              <a:t>two binary outputs </a:t>
            </a:r>
            <a:r>
              <a:rPr lang="en-US" altLang="zh-CN" sz="2800" b="1" dirty="0">
                <a:ea typeface="宋体" charset="-122"/>
              </a:rPr>
              <a:t>(Carry out and Sum). </a:t>
            </a:r>
          </a:p>
        </p:txBody>
      </p:sp>
      <p:sp>
        <p:nvSpPr>
          <p:cNvPr id="4101" name="Rectangle 29"/>
          <p:cNvSpPr>
            <a:spLocks noChangeArrowheads="1"/>
          </p:cNvSpPr>
          <p:nvPr/>
        </p:nvSpPr>
        <p:spPr bwMode="auto">
          <a:xfrm>
            <a:off x="2514366" y="442051"/>
            <a:ext cx="354353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Half-Adder </a:t>
            </a:r>
            <a:r>
              <a:rPr lang="zh-CN" altLang="en-US" sz="3200" b="1" dirty="0">
                <a:solidFill>
                  <a:srgbClr val="FFFF99"/>
                </a:solidFill>
                <a:ea typeface="宋体" charset="-122"/>
              </a:rPr>
              <a:t>半加器</a:t>
            </a:r>
            <a:endParaRPr lang="en-US" altLang="zh-CN" sz="3200" b="1" dirty="0">
              <a:solidFill>
                <a:srgbClr val="FFFF99"/>
              </a:solidFill>
              <a:ea typeface="宋体" charset="-122"/>
            </a:endParaRPr>
          </a:p>
        </p:txBody>
      </p:sp>
      <p:graphicFrame>
        <p:nvGraphicFramePr>
          <p:cNvPr id="3108" name="Object 36"/>
          <p:cNvGraphicFramePr>
            <a:graphicFrameLocks noChangeAspect="1"/>
          </p:cNvGraphicFramePr>
          <p:nvPr>
            <p:extLst>
              <p:ext uri="{D42A27DB-BD31-4B8C-83A1-F6EECF244321}">
                <p14:modId xmlns:p14="http://schemas.microsoft.com/office/powerpoint/2010/main" val="2139123531"/>
              </p:ext>
            </p:extLst>
          </p:nvPr>
        </p:nvGraphicFramePr>
        <p:xfrm>
          <a:off x="8585394" y="1371600"/>
          <a:ext cx="2429100" cy="2390204"/>
        </p:xfrm>
        <a:graphic>
          <a:graphicData uri="http://schemas.openxmlformats.org/presentationml/2006/ole">
            <mc:AlternateContent xmlns:mc="http://schemas.openxmlformats.org/markup-compatibility/2006">
              <mc:Choice xmlns:v="urn:schemas-microsoft-com:vml" Requires="v">
                <p:oleObj spid="_x0000_s4214" name="CorelDRAW" r:id="rId4" imgW="1070971" imgH="1054689" progId="">
                  <p:embed/>
                </p:oleObj>
              </mc:Choice>
              <mc:Fallback>
                <p:oleObj name="CorelDRAW" r:id="rId4" imgW="1070971" imgH="1054689" progId="">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5394" y="1371600"/>
                        <a:ext cx="2429100" cy="2390204"/>
                      </a:xfrm>
                      <a:prstGeom prst="rect">
                        <a:avLst/>
                      </a:prstGeom>
                      <a:noFill/>
                      <a:ln>
                        <a:noFill/>
                      </a:ln>
                      <a:effectLst/>
                    </p:spPr>
                  </p:pic>
                </p:oleObj>
              </mc:Fallback>
            </mc:AlternateContent>
          </a:graphicData>
        </a:graphic>
      </p:graphicFrame>
      <p:grpSp>
        <p:nvGrpSpPr>
          <p:cNvPr id="3123" name="Group 51"/>
          <p:cNvGrpSpPr>
            <a:grpSpLocks/>
          </p:cNvGrpSpPr>
          <p:nvPr/>
        </p:nvGrpSpPr>
        <p:grpSpPr bwMode="auto">
          <a:xfrm>
            <a:off x="4615722" y="4353684"/>
            <a:ext cx="2743200" cy="1784346"/>
            <a:chOff x="2256" y="2620"/>
            <a:chExt cx="1440" cy="828"/>
          </a:xfrm>
        </p:grpSpPr>
        <p:graphicFrame>
          <p:nvGraphicFramePr>
            <p:cNvPr id="4114" name="Object 34"/>
            <p:cNvGraphicFramePr>
              <a:graphicFrameLocks noChangeAspect="1"/>
            </p:cNvGraphicFramePr>
            <p:nvPr>
              <p:extLst>
                <p:ext uri="{D42A27DB-BD31-4B8C-83A1-F6EECF244321}">
                  <p14:modId xmlns:p14="http://schemas.microsoft.com/office/powerpoint/2010/main" val="4030692633"/>
                </p:ext>
              </p:extLst>
            </p:nvPr>
          </p:nvGraphicFramePr>
          <p:xfrm>
            <a:off x="2448" y="2640"/>
            <a:ext cx="816" cy="698"/>
          </p:xfrm>
          <a:graphic>
            <a:graphicData uri="http://schemas.openxmlformats.org/presentationml/2006/ole">
              <mc:AlternateContent xmlns:mc="http://schemas.openxmlformats.org/markup-compatibility/2006">
                <mc:Choice xmlns:v="urn:schemas-microsoft-com:vml" Requires="v">
                  <p:oleObj spid="_x0000_s4215" name="CorelDRAW" r:id="rId6" imgW="744354" imgH="636910" progId="">
                    <p:embed/>
                  </p:oleObj>
                </mc:Choice>
                <mc:Fallback>
                  <p:oleObj name="CorelDRAW" r:id="rId6" imgW="744354" imgH="636910" progId="">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8" y="2640"/>
                          <a:ext cx="816"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5" name="Text Box 43"/>
            <p:cNvSpPr txBox="1">
              <a:spLocks noChangeArrowheads="1"/>
            </p:cNvSpPr>
            <p:nvPr/>
          </p:nvSpPr>
          <p:spPr bwMode="auto">
            <a:xfrm>
              <a:off x="2256" y="3004"/>
              <a:ext cx="192"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p>
          </p:txBody>
        </p:sp>
        <p:sp>
          <p:nvSpPr>
            <p:cNvPr id="4116" name="Text Box 44"/>
            <p:cNvSpPr txBox="1">
              <a:spLocks noChangeArrowheads="1"/>
            </p:cNvSpPr>
            <p:nvPr/>
          </p:nvSpPr>
          <p:spPr bwMode="auto">
            <a:xfrm>
              <a:off x="2256" y="3196"/>
              <a:ext cx="192"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B</a:t>
              </a:r>
            </a:p>
          </p:txBody>
        </p:sp>
        <p:sp>
          <p:nvSpPr>
            <p:cNvPr id="4117" name="Text Box 45"/>
            <p:cNvSpPr txBox="1">
              <a:spLocks noChangeArrowheads="1"/>
            </p:cNvSpPr>
            <p:nvPr/>
          </p:nvSpPr>
          <p:spPr bwMode="auto">
            <a:xfrm>
              <a:off x="3216" y="2620"/>
              <a:ext cx="480"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p>
          </p:txBody>
        </p:sp>
        <p:sp>
          <p:nvSpPr>
            <p:cNvPr id="4118" name="Text Box 46"/>
            <p:cNvSpPr txBox="1">
              <a:spLocks noChangeArrowheads="1"/>
            </p:cNvSpPr>
            <p:nvPr/>
          </p:nvSpPr>
          <p:spPr bwMode="auto">
            <a:xfrm>
              <a:off x="3216" y="3072"/>
              <a:ext cx="432"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out</a:t>
              </a:r>
            </a:p>
          </p:txBody>
        </p:sp>
      </p:grpSp>
      <p:sp>
        <p:nvSpPr>
          <p:cNvPr id="3120" name="Text Box 48"/>
          <p:cNvSpPr txBox="1">
            <a:spLocks noChangeArrowheads="1"/>
          </p:cNvSpPr>
          <p:nvPr/>
        </p:nvSpPr>
        <p:spPr bwMode="auto">
          <a:xfrm>
            <a:off x="1143590" y="3579614"/>
            <a:ext cx="6629400" cy="523220"/>
          </a:xfrm>
          <a:prstGeom prst="rect">
            <a:avLst/>
          </a:prstGeom>
          <a:noFill/>
          <a:ln w="9525">
            <a:noFill/>
            <a:miter lim="800000"/>
            <a:headEnd/>
            <a:tailEnd/>
          </a:ln>
          <a:effectLst/>
        </p:spPr>
        <p:txBody>
          <a:bodyPr wrap="square">
            <a:spAutoFit/>
          </a:bodyPr>
          <a:lstStyle/>
          <a:p>
            <a:pPr>
              <a:spcBef>
                <a:spcPct val="50000"/>
              </a:spcBef>
            </a:pPr>
            <a:r>
              <a:rPr lang="en-US" altLang="zh-CN" sz="2800" dirty="0">
                <a:ea typeface="宋体" charset="-122"/>
              </a:rPr>
              <a:t>The logic symbol and equivalent circuit are:</a:t>
            </a:r>
          </a:p>
        </p:txBody>
      </p:sp>
      <p:grpSp>
        <p:nvGrpSpPr>
          <p:cNvPr id="3122" name="Group 50"/>
          <p:cNvGrpSpPr>
            <a:grpSpLocks/>
          </p:cNvGrpSpPr>
          <p:nvPr/>
        </p:nvGrpSpPr>
        <p:grpSpPr bwMode="auto">
          <a:xfrm>
            <a:off x="1981200" y="4246564"/>
            <a:ext cx="2362200" cy="1925636"/>
            <a:chOff x="768" y="2675"/>
            <a:chExt cx="1008" cy="781"/>
          </a:xfrm>
        </p:grpSpPr>
        <p:graphicFrame>
          <p:nvGraphicFramePr>
            <p:cNvPr id="4108" name="Object 38"/>
            <p:cNvGraphicFramePr>
              <a:graphicFrameLocks noChangeAspect="1"/>
            </p:cNvGraphicFramePr>
            <p:nvPr/>
          </p:nvGraphicFramePr>
          <p:xfrm>
            <a:off x="768" y="2675"/>
            <a:ext cx="1008" cy="781"/>
          </p:xfrm>
          <a:graphic>
            <a:graphicData uri="http://schemas.openxmlformats.org/presentationml/2006/ole">
              <mc:AlternateContent xmlns:mc="http://schemas.openxmlformats.org/markup-compatibility/2006">
                <mc:Choice xmlns:v="urn:schemas-microsoft-com:vml" Requires="v">
                  <p:oleObj spid="_x0000_s4216" name="CorelDRAW" r:id="rId8" imgW="932688" imgH="724367" progId="">
                    <p:embed/>
                  </p:oleObj>
                </mc:Choice>
                <mc:Fallback>
                  <p:oleObj name="CorelDRAW" r:id="rId8" imgW="932688" imgH="724367" progId="">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675"/>
                          <a:ext cx="1008"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9" name="Text Box 39"/>
            <p:cNvSpPr txBox="1">
              <a:spLocks noChangeArrowheads="1"/>
            </p:cNvSpPr>
            <p:nvPr/>
          </p:nvSpPr>
          <p:spPr bwMode="auto">
            <a:xfrm>
              <a:off x="980" y="2778"/>
              <a:ext cx="192" cy="16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4110" name="Text Box 40"/>
            <p:cNvSpPr txBox="1">
              <a:spLocks noChangeArrowheads="1"/>
            </p:cNvSpPr>
            <p:nvPr/>
          </p:nvSpPr>
          <p:spPr bwMode="auto">
            <a:xfrm>
              <a:off x="980" y="3142"/>
              <a:ext cx="192" cy="16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4111" name="Text Box 41"/>
            <p:cNvSpPr txBox="1">
              <a:spLocks noChangeArrowheads="1"/>
            </p:cNvSpPr>
            <p:nvPr/>
          </p:nvSpPr>
          <p:spPr bwMode="auto">
            <a:xfrm>
              <a:off x="1144" y="2682"/>
              <a:ext cx="240" cy="16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4112" name="Text Box 42"/>
            <p:cNvSpPr txBox="1">
              <a:spLocks noChangeArrowheads="1"/>
            </p:cNvSpPr>
            <p:nvPr/>
          </p:nvSpPr>
          <p:spPr bwMode="auto">
            <a:xfrm>
              <a:off x="1220" y="3142"/>
              <a:ext cx="432" cy="16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out</a:t>
              </a:r>
            </a:p>
          </p:txBody>
        </p:sp>
        <p:sp>
          <p:nvSpPr>
            <p:cNvPr id="4113" name="Text Box 49"/>
            <p:cNvSpPr txBox="1">
              <a:spLocks noChangeArrowheads="1"/>
            </p:cNvSpPr>
            <p:nvPr/>
          </p:nvSpPr>
          <p:spPr bwMode="auto">
            <a:xfrm>
              <a:off x="1316" y="2758"/>
              <a:ext cx="240" cy="16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sp>
        <p:nvSpPr>
          <p:cNvPr id="2" name="圆角矩形 1"/>
          <p:cNvSpPr>
            <a:spLocks noChangeArrowheads="1"/>
          </p:cNvSpPr>
          <p:nvPr/>
        </p:nvSpPr>
        <p:spPr bwMode="auto">
          <a:xfrm>
            <a:off x="7848602" y="4335254"/>
            <a:ext cx="3429000" cy="1389015"/>
          </a:xfrm>
          <a:prstGeom prst="roundRect">
            <a:avLst>
              <a:gd name="adj" fmla="val 16667"/>
            </a:avLst>
          </a:prstGeom>
          <a:solidFill>
            <a:schemeClr val="bg1"/>
          </a:solidFill>
          <a:ln w="9525" algn="ctr">
            <a:solidFill>
              <a:schemeClr val="tx1"/>
            </a:solidFill>
            <a:round/>
            <a:headEnd/>
            <a:tailEnd/>
          </a:ln>
          <a:effectLst/>
        </p:spPr>
        <p:txBody>
          <a:bodyPr/>
          <a:lstStyle/>
          <a:p>
            <a:pPr>
              <a:lnSpc>
                <a:spcPct val="150000"/>
              </a:lnSpc>
            </a:pPr>
            <a:r>
              <a:rPr lang="zh-CN" altLang="en-US" b="1" dirty="0">
                <a:solidFill>
                  <a:srgbClr val="FF0000"/>
                </a:solidFill>
                <a:ea typeface="宋体" charset="-122"/>
              </a:rPr>
              <a:t>∑</a:t>
            </a:r>
            <a:r>
              <a:rPr lang="pt-BR" altLang="zh-CN" b="1" dirty="0">
                <a:solidFill>
                  <a:srgbClr val="FF0000"/>
                </a:solidFill>
                <a:ea typeface="宋体" charset="-122"/>
              </a:rPr>
              <a:t>= AB’ + A’B = A</a:t>
            </a:r>
            <a:r>
              <a:rPr lang="en-US" altLang="zh-CN" b="1" dirty="0">
                <a:solidFill>
                  <a:srgbClr val="FF0000"/>
                </a:solidFill>
                <a:ea typeface="宋体" charset="-122"/>
              </a:rPr>
              <a:t>⊕</a:t>
            </a:r>
            <a:r>
              <a:rPr lang="pt-BR" altLang="zh-CN" b="1" dirty="0">
                <a:solidFill>
                  <a:srgbClr val="FF0000"/>
                </a:solidFill>
                <a:ea typeface="宋体" charset="-122"/>
              </a:rPr>
              <a:t>B</a:t>
            </a:r>
            <a:endParaRPr lang="pt-BR" altLang="zh-CN" b="1" baseline="-25000" dirty="0">
              <a:solidFill>
                <a:srgbClr val="FF0000"/>
              </a:solidFill>
              <a:ea typeface="宋体" charset="-122"/>
            </a:endParaRPr>
          </a:p>
          <a:p>
            <a:pPr>
              <a:lnSpc>
                <a:spcPct val="150000"/>
              </a:lnSpc>
            </a:pPr>
            <a:r>
              <a:rPr lang="en-US" altLang="zh-CN" b="1" dirty="0" err="1">
                <a:solidFill>
                  <a:srgbClr val="FF0000"/>
                </a:solidFill>
                <a:ea typeface="宋体" charset="-122"/>
              </a:rPr>
              <a:t>C</a:t>
            </a:r>
            <a:r>
              <a:rPr lang="en-US" altLang="zh-CN" b="1" baseline="-25000" dirty="0" err="1">
                <a:solidFill>
                  <a:srgbClr val="FF0000"/>
                </a:solidFill>
                <a:ea typeface="宋体" charset="-122"/>
              </a:rPr>
              <a:t>out</a:t>
            </a:r>
            <a:r>
              <a:rPr lang="en-US" altLang="zh-CN" b="1" dirty="0">
                <a:solidFill>
                  <a:srgbClr val="FF0000"/>
                </a:solidFill>
                <a:ea typeface="宋体" charset="-122"/>
              </a:rPr>
              <a:t>=AB</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108"/>
                                        </p:tgtEl>
                                        <p:attrNameLst>
                                          <p:attrName>style.visibility</p:attrName>
                                        </p:attrNameLst>
                                      </p:cBhvr>
                                      <p:to>
                                        <p:strVal val="visible"/>
                                      </p:to>
                                    </p:set>
                                    <p:animEffect transition="in" filter="dissolve">
                                      <p:cBhvr>
                                        <p:cTn id="7" dur="500"/>
                                        <p:tgtEl>
                                          <p:spTgt spid="3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120"/>
                                        </p:tgtEl>
                                        <p:attrNameLst>
                                          <p:attrName>style.visibility</p:attrName>
                                        </p:attrNameLst>
                                      </p:cBhvr>
                                      <p:to>
                                        <p:strVal val="visible"/>
                                      </p:to>
                                    </p:set>
                                    <p:anim calcmode="lin" valueType="num">
                                      <p:cBhvr additive="base">
                                        <p:cTn id="17" dur="500" fill="hold"/>
                                        <p:tgtEl>
                                          <p:spTgt spid="3120"/>
                                        </p:tgtEl>
                                        <p:attrNameLst>
                                          <p:attrName>ppt_x</p:attrName>
                                        </p:attrNameLst>
                                      </p:cBhvr>
                                      <p:tavLst>
                                        <p:tav tm="0">
                                          <p:val>
                                            <p:strVal val="0-#ppt_w/2"/>
                                          </p:val>
                                        </p:tav>
                                        <p:tav tm="100000">
                                          <p:val>
                                            <p:strVal val="#ppt_x"/>
                                          </p:val>
                                        </p:tav>
                                      </p:tavLst>
                                    </p:anim>
                                    <p:anim calcmode="lin" valueType="num">
                                      <p:cBhvr additive="base">
                                        <p:cTn id="18" dur="500" fill="hold"/>
                                        <p:tgtEl>
                                          <p:spTgt spid="312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12" fill="hold" nodeType="afterEffect">
                                  <p:stCondLst>
                                    <p:cond delay="0"/>
                                  </p:stCondLst>
                                  <p:childTnLst>
                                    <p:set>
                                      <p:cBhvr>
                                        <p:cTn id="21" dur="1" fill="hold">
                                          <p:stCondLst>
                                            <p:cond delay="0"/>
                                          </p:stCondLst>
                                        </p:cTn>
                                        <p:tgtEl>
                                          <p:spTgt spid="3122"/>
                                        </p:tgtEl>
                                        <p:attrNameLst>
                                          <p:attrName>style.visibility</p:attrName>
                                        </p:attrNameLst>
                                      </p:cBhvr>
                                      <p:to>
                                        <p:strVal val="visible"/>
                                      </p:to>
                                    </p:set>
                                    <p:anim calcmode="lin" valueType="num">
                                      <p:cBhvr additive="base">
                                        <p:cTn id="22" dur="500" fill="hold"/>
                                        <p:tgtEl>
                                          <p:spTgt spid="3122"/>
                                        </p:tgtEl>
                                        <p:attrNameLst>
                                          <p:attrName>ppt_x</p:attrName>
                                        </p:attrNameLst>
                                      </p:cBhvr>
                                      <p:tavLst>
                                        <p:tav tm="0">
                                          <p:val>
                                            <p:strVal val="0-#ppt_w/2"/>
                                          </p:val>
                                        </p:tav>
                                        <p:tav tm="100000">
                                          <p:val>
                                            <p:strVal val="#ppt_x"/>
                                          </p:val>
                                        </p:tav>
                                      </p:tavLst>
                                    </p:anim>
                                    <p:anim calcmode="lin" valueType="num">
                                      <p:cBhvr additive="base">
                                        <p:cTn id="23" dur="500" fill="hold"/>
                                        <p:tgtEl>
                                          <p:spTgt spid="3122"/>
                                        </p:tgtEl>
                                        <p:attrNameLst>
                                          <p:attrName>ppt_y</p:attrName>
                                        </p:attrNameLst>
                                      </p:cBhvr>
                                      <p:tavLst>
                                        <p:tav tm="0">
                                          <p:val>
                                            <p:strVal val="1+#ppt_h/2"/>
                                          </p:val>
                                        </p:tav>
                                        <p:tav tm="100000">
                                          <p:val>
                                            <p:strVal val="#ppt_y"/>
                                          </p:val>
                                        </p:tav>
                                      </p:tavLst>
                                    </p:anim>
                                  </p:childTnLst>
                                </p:cTn>
                              </p:par>
                              <p:par>
                                <p:cTn id="24" presetID="2" presetClass="entr" presetSubtype="6" fill="hold" nodeType="withEffect">
                                  <p:stCondLst>
                                    <p:cond delay="0"/>
                                  </p:stCondLst>
                                  <p:childTnLst>
                                    <p:set>
                                      <p:cBhvr>
                                        <p:cTn id="25" dur="1" fill="hold">
                                          <p:stCondLst>
                                            <p:cond delay="0"/>
                                          </p:stCondLst>
                                        </p:cTn>
                                        <p:tgtEl>
                                          <p:spTgt spid="3123"/>
                                        </p:tgtEl>
                                        <p:attrNameLst>
                                          <p:attrName>style.visibility</p:attrName>
                                        </p:attrNameLst>
                                      </p:cBhvr>
                                      <p:to>
                                        <p:strVal val="visible"/>
                                      </p:to>
                                    </p:set>
                                    <p:anim calcmode="lin" valueType="num">
                                      <p:cBhvr additive="base">
                                        <p:cTn id="26" dur="500" fill="hold"/>
                                        <p:tgtEl>
                                          <p:spTgt spid="3123"/>
                                        </p:tgtEl>
                                        <p:attrNameLst>
                                          <p:attrName>ppt_x</p:attrName>
                                        </p:attrNameLst>
                                      </p:cBhvr>
                                      <p:tavLst>
                                        <p:tav tm="0">
                                          <p:val>
                                            <p:strVal val="1+#ppt_w/2"/>
                                          </p:val>
                                        </p:tav>
                                        <p:tav tm="100000">
                                          <p:val>
                                            <p:strVal val="#ppt_x"/>
                                          </p:val>
                                        </p:tav>
                                      </p:tavLst>
                                    </p:anim>
                                    <p:anim calcmode="lin" valueType="num">
                                      <p:cBhvr additive="base">
                                        <p:cTn id="27" dur="500" fill="hold"/>
                                        <p:tgtEl>
                                          <p:spTgt spid="3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0"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3625021" y="432349"/>
            <a:ext cx="5246757"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An application</a:t>
            </a:r>
            <a:r>
              <a:rPr lang="zh-CN" altLang="en-US" sz="3200" b="1">
                <a:solidFill>
                  <a:srgbClr val="FFFF99"/>
                </a:solidFill>
                <a:ea typeface="宋体" charset="-122"/>
              </a:rPr>
              <a:t>：</a:t>
            </a:r>
            <a:r>
              <a:rPr lang="en-US" altLang="zh-CN" sz="3200" b="1">
                <a:solidFill>
                  <a:srgbClr val="FFFF99"/>
                </a:solidFill>
                <a:ea typeface="宋体" charset="-122"/>
              </a:rPr>
              <a:t>BCD Adder</a:t>
            </a:r>
          </a:p>
        </p:txBody>
      </p:sp>
      <p:sp>
        <p:nvSpPr>
          <p:cNvPr id="23555" name="矩形 4"/>
          <p:cNvSpPr>
            <a:spLocks noChangeArrowheads="1"/>
          </p:cNvSpPr>
          <p:nvPr/>
        </p:nvSpPr>
        <p:spPr bwMode="auto">
          <a:xfrm>
            <a:off x="762000" y="1447800"/>
            <a:ext cx="10591800" cy="2246769"/>
          </a:xfrm>
          <a:prstGeom prst="rect">
            <a:avLst/>
          </a:prstGeom>
          <a:solidFill>
            <a:schemeClr val="bg1"/>
          </a:solidFill>
          <a:ln w="28575">
            <a:solidFill>
              <a:srgbClr val="9999FF"/>
            </a:solidFill>
            <a:miter lim="800000"/>
            <a:headEnd/>
            <a:tailEnd/>
          </a:ln>
        </p:spPr>
        <p:txBody>
          <a:bodyPr wrap="square">
            <a:spAutoFit/>
          </a:bodyPr>
          <a:lstStyle/>
          <a:p>
            <a:pPr marL="342900" indent="-342900">
              <a:buFont typeface="Arial" panose="020B0604020202020204" pitchFamily="34" charset="0"/>
              <a:buChar char="•"/>
            </a:pPr>
            <a:r>
              <a:rPr lang="en-US" altLang="zh-CN" sz="2800" b="1" dirty="0">
                <a:solidFill>
                  <a:srgbClr val="FF0000"/>
                </a:solidFill>
                <a:ea typeface="宋体" charset="-122"/>
              </a:rPr>
              <a:t>BCD Decimal Adder</a:t>
            </a:r>
            <a:r>
              <a:rPr lang="en-US" altLang="zh-CN" sz="2800" b="1" dirty="0">
                <a:ea typeface="宋体" charset="-122"/>
              </a:rPr>
              <a:t>: </a:t>
            </a:r>
          </a:p>
          <a:p>
            <a:pPr marL="800100" lvl="1" indent="-342900">
              <a:buFont typeface="Arial" panose="020B0604020202020204" pitchFamily="34" charset="0"/>
              <a:buChar char="•"/>
            </a:pPr>
            <a:r>
              <a:rPr lang="en-US" altLang="zh-CN" sz="2800" b="1" dirty="0">
                <a:ea typeface="宋体" charset="-122"/>
              </a:rPr>
              <a:t>Requires 8 inputs (4 bits per decimal number)</a:t>
            </a:r>
          </a:p>
          <a:p>
            <a:pPr marL="800100" lvl="1" indent="-342900">
              <a:buFont typeface="Arial" panose="020B0604020202020204" pitchFamily="34" charset="0"/>
              <a:buChar char="•"/>
            </a:pPr>
            <a:r>
              <a:rPr lang="en-US" altLang="zh-CN" sz="2800" b="1" dirty="0">
                <a:ea typeface="宋体" charset="-122"/>
              </a:rPr>
              <a:t>5 outputs indicate the decimal sum and the carry</a:t>
            </a:r>
          </a:p>
          <a:p>
            <a:pPr marL="800100" lvl="1" indent="-342900">
              <a:buFont typeface="Arial" panose="020B0604020202020204" pitchFamily="34" charset="0"/>
              <a:buChar char="•"/>
            </a:pPr>
            <a:r>
              <a:rPr lang="en-US" altLang="zh-CN" sz="2800" b="1" dirty="0">
                <a:ea typeface="宋体" charset="-122"/>
              </a:rPr>
              <a:t>Remember BCD addition rules: Add 0110 to the sum if it is greater than 1010 to correct the carry bit </a:t>
            </a:r>
          </a:p>
        </p:txBody>
      </p:sp>
      <p:sp>
        <p:nvSpPr>
          <p:cNvPr id="23556" name="矩形 5"/>
          <p:cNvSpPr>
            <a:spLocks noChangeArrowheads="1"/>
          </p:cNvSpPr>
          <p:nvPr/>
        </p:nvSpPr>
        <p:spPr bwMode="auto">
          <a:xfrm>
            <a:off x="762000" y="3886200"/>
            <a:ext cx="10591800" cy="690562"/>
          </a:xfrm>
          <a:prstGeom prst="rect">
            <a:avLst/>
          </a:prstGeom>
          <a:solidFill>
            <a:schemeClr val="bg1"/>
          </a:solidFill>
          <a:ln w="28575">
            <a:solidFill>
              <a:srgbClr val="9999FF"/>
            </a:solidFill>
            <a:miter lim="800000"/>
            <a:headEnd/>
            <a:tailEnd/>
          </a:ln>
        </p:spPr>
        <p:txBody>
          <a:bodyPr wrap="square" anchor="ctr" anchorCtr="0">
            <a:noAutofit/>
          </a:bodyPr>
          <a:lstStyle/>
          <a:p>
            <a:r>
              <a:rPr lang="en-US" altLang="zh-CN" sz="2800" b="1" dirty="0">
                <a:ea typeface="宋体" charset="-122"/>
              </a:rPr>
              <a:t>e.g.</a:t>
            </a:r>
            <a:r>
              <a:rPr lang="zh-CN" altLang="en-US" sz="2800" b="1" dirty="0">
                <a:ea typeface="宋体" charset="-122"/>
              </a:rPr>
              <a:t>：</a:t>
            </a:r>
            <a:r>
              <a:rPr lang="en-US" altLang="zh-CN" sz="2800" b="1" dirty="0">
                <a:ea typeface="宋体" charset="-122"/>
              </a:rPr>
              <a:t>Let A=1000</a:t>
            </a:r>
            <a:r>
              <a:rPr lang="zh-CN" altLang="en-US" sz="2800" b="1" dirty="0">
                <a:ea typeface="宋体" charset="-122"/>
              </a:rPr>
              <a:t>，</a:t>
            </a:r>
            <a:r>
              <a:rPr lang="en-US" altLang="zh-CN" sz="2800" b="1" dirty="0">
                <a:ea typeface="宋体" charset="-122"/>
              </a:rPr>
              <a:t>B=0111</a:t>
            </a:r>
            <a:r>
              <a:rPr lang="zh-CN" altLang="en-US" sz="2800" b="1" dirty="0">
                <a:ea typeface="宋体" charset="-122"/>
              </a:rPr>
              <a:t>。</a:t>
            </a:r>
            <a:r>
              <a:rPr lang="en-US" altLang="zh-CN" sz="2800" b="1" dirty="0">
                <a:ea typeface="宋体" charset="-122"/>
              </a:rPr>
              <a:t>The BCD sum of A+B is (1)0101</a:t>
            </a:r>
            <a:endParaRPr lang="zh-CN" altLang="en-US" sz="2800" b="1" dirty="0">
              <a:ea typeface="宋体" charset="-122"/>
            </a:endParaRPr>
          </a:p>
        </p:txBody>
      </p:sp>
      <p:graphicFrame>
        <p:nvGraphicFramePr>
          <p:cNvPr id="7" name="Group 45"/>
          <p:cNvGraphicFramePr>
            <a:graphicFrameLocks noGrp="1"/>
          </p:cNvGraphicFramePr>
          <p:nvPr>
            <p:extLst>
              <p:ext uri="{D42A27DB-BD31-4B8C-83A1-F6EECF244321}">
                <p14:modId xmlns:p14="http://schemas.microsoft.com/office/powerpoint/2010/main" val="3969262381"/>
              </p:ext>
            </p:extLst>
          </p:nvPr>
        </p:nvGraphicFramePr>
        <p:xfrm>
          <a:off x="2209800" y="4724400"/>
          <a:ext cx="3333750" cy="1554480"/>
        </p:xfrm>
        <a:graphic>
          <a:graphicData uri="http://schemas.openxmlformats.org/drawingml/2006/table">
            <a:tbl>
              <a:tblPr/>
              <a:tblGrid>
                <a:gridCol w="883622">
                  <a:extLst>
                    <a:ext uri="{9D8B030D-6E8A-4147-A177-3AD203B41FA5}">
                      <a16:colId xmlns:a16="http://schemas.microsoft.com/office/drawing/2014/main" val="20000"/>
                    </a:ext>
                  </a:extLst>
                </a:gridCol>
                <a:gridCol w="611188">
                  <a:extLst>
                    <a:ext uri="{9D8B030D-6E8A-4147-A177-3AD203B41FA5}">
                      <a16:colId xmlns:a16="http://schemas.microsoft.com/office/drawing/2014/main" val="20001"/>
                    </a:ext>
                  </a:extLst>
                </a:gridCol>
                <a:gridCol w="612980">
                  <a:extLst>
                    <a:ext uri="{9D8B030D-6E8A-4147-A177-3AD203B41FA5}">
                      <a16:colId xmlns:a16="http://schemas.microsoft.com/office/drawing/2014/main" val="20002"/>
                    </a:ext>
                  </a:extLst>
                </a:gridCol>
                <a:gridCol w="612980">
                  <a:extLst>
                    <a:ext uri="{9D8B030D-6E8A-4147-A177-3AD203B41FA5}">
                      <a16:colId xmlns:a16="http://schemas.microsoft.com/office/drawing/2014/main" val="20003"/>
                    </a:ext>
                  </a:extLst>
                </a:gridCol>
                <a:gridCol w="612980">
                  <a:extLst>
                    <a:ext uri="{9D8B030D-6E8A-4147-A177-3AD203B41FA5}">
                      <a16:colId xmlns:a16="http://schemas.microsoft.com/office/drawing/2014/main" val="20004"/>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0</a:t>
                      </a:r>
                      <a:endParaRPr kumimoji="0" lang="zh-CN" altLang="en-US"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0</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0</a:t>
                      </a:r>
                      <a:endParaRPr kumimoji="0" lang="zh-CN" altLang="en-US"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0</a:t>
                      </a:r>
                      <a:endParaRPr kumimoji="0" lang="en-US" altLang="zh-CN" sz="2800" b="1"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1</a:t>
                      </a:r>
                      <a:endParaRPr kumimoji="0" lang="zh-CN" altLang="en-US" sz="2800" b="1"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1</a:t>
                      </a:r>
                      <a:endParaRPr kumimoji="0" lang="zh-CN" altLang="en-US" sz="2800" b="1"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zh-CN" altLang="en-US"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1</a:t>
                      </a:r>
                      <a:endParaRPr kumimoji="0" lang="zh-CN" altLang="en-US" sz="2800" b="1"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116"/>
          <p:cNvGraphicFramePr>
            <a:graphicFrameLocks noGrp="1"/>
          </p:cNvGraphicFramePr>
          <p:nvPr>
            <p:extLst>
              <p:ext uri="{D42A27DB-BD31-4B8C-83A1-F6EECF244321}">
                <p14:modId xmlns:p14="http://schemas.microsoft.com/office/powerpoint/2010/main" val="2031523558"/>
              </p:ext>
            </p:extLst>
          </p:nvPr>
        </p:nvGraphicFramePr>
        <p:xfrm>
          <a:off x="6048376" y="4724400"/>
          <a:ext cx="3400423" cy="1554480"/>
        </p:xfrm>
        <a:graphic>
          <a:graphicData uri="http://schemas.openxmlformats.org/drawingml/2006/table">
            <a:tbl>
              <a:tblPr/>
              <a:tblGrid>
                <a:gridCol w="464782">
                  <a:extLst>
                    <a:ext uri="{9D8B030D-6E8A-4147-A177-3AD203B41FA5}">
                      <a16:colId xmlns:a16="http://schemas.microsoft.com/office/drawing/2014/main" val="20000"/>
                    </a:ext>
                  </a:extLst>
                </a:gridCol>
                <a:gridCol w="599773">
                  <a:extLst>
                    <a:ext uri="{9D8B030D-6E8A-4147-A177-3AD203B41FA5}">
                      <a16:colId xmlns:a16="http://schemas.microsoft.com/office/drawing/2014/main" val="20001"/>
                    </a:ext>
                  </a:extLst>
                </a:gridCol>
                <a:gridCol w="582686">
                  <a:extLst>
                    <a:ext uri="{9D8B030D-6E8A-4147-A177-3AD203B41FA5}">
                      <a16:colId xmlns:a16="http://schemas.microsoft.com/office/drawing/2014/main" val="20002"/>
                    </a:ext>
                  </a:extLst>
                </a:gridCol>
                <a:gridCol w="584394">
                  <a:extLst>
                    <a:ext uri="{9D8B030D-6E8A-4147-A177-3AD203B41FA5}">
                      <a16:colId xmlns:a16="http://schemas.microsoft.com/office/drawing/2014/main" val="20003"/>
                    </a:ext>
                  </a:extLst>
                </a:gridCol>
                <a:gridCol w="584394">
                  <a:extLst>
                    <a:ext uri="{9D8B030D-6E8A-4147-A177-3AD203B41FA5}">
                      <a16:colId xmlns:a16="http://schemas.microsoft.com/office/drawing/2014/main" val="20004"/>
                    </a:ext>
                  </a:extLst>
                </a:gridCol>
                <a:gridCol w="584394">
                  <a:extLst>
                    <a:ext uri="{9D8B030D-6E8A-4147-A177-3AD203B41FA5}">
                      <a16:colId xmlns:a16="http://schemas.microsoft.com/office/drawing/2014/main" val="20005"/>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800" b="1" i="0" u="none" strike="noStrike" cap="none" normalizeH="0" baseline="0" dirty="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800" b="1" i="0" u="none" strike="noStrike" cap="none" normalizeH="0" baseline="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zh-CN" altLang="en-US"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zh-CN" altLang="en-US"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800" b="1" i="0" u="none" strike="noStrike" cap="none" normalizeH="0" baseline="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rgbClr val="FF0000"/>
                          </a:solidFill>
                          <a:effectLst/>
                          <a:latin typeface="Times New Roman" pitchFamily="18" charset="0"/>
                          <a:ea typeface="宋体" charset="-122"/>
                        </a:rPr>
                        <a:t>0</a:t>
                      </a:r>
                      <a:endParaRPr kumimoji="0" lang="en-US" altLang="zh-CN" sz="2800" b="1" i="0" u="none" strike="noStrike" cap="none" normalizeH="0" baseline="-25000" dirty="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rgbClr val="FF0000"/>
                          </a:solidFill>
                          <a:effectLst/>
                          <a:latin typeface="Times New Roman" pitchFamily="18" charset="0"/>
                          <a:ea typeface="宋体" charset="-122"/>
                        </a:rPr>
                        <a:t>1</a:t>
                      </a:r>
                      <a:endParaRPr kumimoji="0" lang="zh-CN" altLang="en-US" sz="2800" b="1" i="0" u="none" strike="noStrike" cap="none" normalizeH="0" baseline="-25000" dirty="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0</a:t>
                      </a:r>
                      <a:endParaRPr kumimoji="0" lang="zh-CN" altLang="en-US"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800" b="1" i="0" u="none" strike="noStrike" cap="none" normalizeH="0" baseline="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0</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zh-CN" altLang="en-US"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0</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rgbClr val="FF0000"/>
                          </a:solidFill>
                          <a:effectLst/>
                          <a:latin typeface="Times New Roman" pitchFamily="18" charset="0"/>
                          <a:ea typeface="宋体" charset="-122"/>
                        </a:rPr>
                        <a:t>1</a:t>
                      </a:r>
                      <a:endParaRPr kumimoji="0" lang="zh-CN" altLang="en-US" sz="2800" b="1" i="0" u="none" strike="noStrike" cap="none" normalizeH="0" baseline="-25000" dirty="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
          <p:cNvSpPr>
            <a:spLocks noChangeArrowheads="1"/>
          </p:cNvSpPr>
          <p:nvPr/>
        </p:nvSpPr>
        <p:spPr bwMode="auto">
          <a:xfrm>
            <a:off x="457200" y="228601"/>
            <a:ext cx="11353800" cy="6340188"/>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sp>
        <p:nvSpPr>
          <p:cNvPr id="90114" name="Text Box 4"/>
          <p:cNvSpPr txBox="1">
            <a:spLocks noChangeArrowheads="1"/>
          </p:cNvSpPr>
          <p:nvPr/>
        </p:nvSpPr>
        <p:spPr bwMode="auto">
          <a:xfrm>
            <a:off x="1883002" y="1187609"/>
            <a:ext cx="7345363" cy="523220"/>
          </a:xfrm>
          <a:prstGeom prst="rect">
            <a:avLst/>
          </a:prstGeom>
          <a:noFill/>
          <a:ln w="25400" algn="ctr">
            <a:noFill/>
            <a:miter lim="800000"/>
            <a:headEnd/>
            <a:tailEnd/>
          </a:ln>
        </p:spPr>
        <p:txBody>
          <a:bodyPr>
            <a:spAutoFit/>
          </a:bodyPr>
          <a:lstStyle/>
          <a:p>
            <a:pPr>
              <a:spcBef>
                <a:spcPct val="50000"/>
              </a:spcBef>
            </a:pPr>
            <a:r>
              <a:rPr lang="en-US" altLang="zh-CN" sz="2800" b="1" dirty="0">
                <a:latin typeface="宋体" pitchFamily="2" charset="-122"/>
                <a:ea typeface="宋体" pitchFamily="2" charset="-122"/>
              </a:rPr>
              <a:t>1</a:t>
            </a:r>
            <a:r>
              <a:rPr lang="zh-CN" altLang="en-US" sz="2800" b="1" dirty="0">
                <a:latin typeface="宋体" pitchFamily="2" charset="-122"/>
                <a:ea typeface="宋体" pitchFamily="2" charset="-122"/>
              </a:rPr>
              <a:t>、</a:t>
            </a:r>
          </a:p>
        </p:txBody>
      </p:sp>
      <p:pic>
        <p:nvPicPr>
          <p:cNvPr id="94213" name="Picture 5"/>
          <p:cNvPicPr>
            <a:picLocks noChangeAspect="1" noChangeArrowheads="1"/>
          </p:cNvPicPr>
          <p:nvPr/>
        </p:nvPicPr>
        <p:blipFill>
          <a:blip r:embed="rId2" cstate="print"/>
          <a:srcRect/>
          <a:stretch>
            <a:fillRect/>
          </a:stretch>
        </p:blipFill>
        <p:spPr bwMode="auto">
          <a:xfrm>
            <a:off x="2865438" y="687388"/>
            <a:ext cx="815340" cy="1223010"/>
          </a:xfrm>
          <a:prstGeom prst="rect">
            <a:avLst/>
          </a:prstGeom>
          <a:noFill/>
          <a:ln w="25400" algn="ctr">
            <a:noFill/>
            <a:miter lim="800000"/>
            <a:headEnd/>
            <a:tailEnd/>
          </a:ln>
        </p:spPr>
      </p:pic>
      <p:pic>
        <p:nvPicPr>
          <p:cNvPr id="94214" name="Picture 6"/>
          <p:cNvPicPr>
            <a:picLocks noChangeAspect="1" noChangeArrowheads="1"/>
          </p:cNvPicPr>
          <p:nvPr/>
        </p:nvPicPr>
        <p:blipFill>
          <a:blip r:embed="rId3" cstate="print"/>
          <a:srcRect/>
          <a:stretch>
            <a:fillRect/>
          </a:stretch>
        </p:blipFill>
        <p:spPr bwMode="auto">
          <a:xfrm>
            <a:off x="3657600" y="685800"/>
            <a:ext cx="2038350" cy="1223010"/>
          </a:xfrm>
          <a:prstGeom prst="rect">
            <a:avLst/>
          </a:prstGeom>
          <a:noFill/>
          <a:ln w="25400" algn="ctr">
            <a:noFill/>
            <a:miter lim="800000"/>
            <a:headEnd/>
            <a:tailEnd/>
          </a:ln>
        </p:spPr>
      </p:pic>
      <p:pic>
        <p:nvPicPr>
          <p:cNvPr id="94215" name="Picture 7"/>
          <p:cNvPicPr>
            <a:picLocks noChangeAspect="1" noChangeArrowheads="1"/>
          </p:cNvPicPr>
          <p:nvPr/>
        </p:nvPicPr>
        <p:blipFill>
          <a:blip r:embed="rId4" cstate="print"/>
          <a:srcRect/>
          <a:stretch>
            <a:fillRect/>
          </a:stretch>
        </p:blipFill>
        <p:spPr bwMode="auto">
          <a:xfrm>
            <a:off x="3681890" y="2178209"/>
            <a:ext cx="2038350" cy="1223010"/>
          </a:xfrm>
          <a:prstGeom prst="rect">
            <a:avLst/>
          </a:prstGeom>
          <a:noFill/>
          <a:ln w="25400" algn="ctr">
            <a:noFill/>
            <a:miter lim="800000"/>
            <a:headEnd/>
            <a:tailEnd/>
          </a:ln>
        </p:spPr>
      </p:pic>
      <p:pic>
        <p:nvPicPr>
          <p:cNvPr id="94216" name="Picture 8"/>
          <p:cNvPicPr>
            <a:picLocks noChangeAspect="1" noChangeArrowheads="1"/>
          </p:cNvPicPr>
          <p:nvPr/>
        </p:nvPicPr>
        <p:blipFill>
          <a:blip r:embed="rId5" cstate="print"/>
          <a:srcRect/>
          <a:stretch>
            <a:fillRect/>
          </a:stretch>
        </p:blipFill>
        <p:spPr bwMode="auto">
          <a:xfrm>
            <a:off x="6733904" y="2178209"/>
            <a:ext cx="2038350" cy="1223010"/>
          </a:xfrm>
          <a:prstGeom prst="rect">
            <a:avLst/>
          </a:prstGeom>
          <a:noFill/>
          <a:ln w="25400" algn="ctr">
            <a:noFill/>
            <a:miter lim="800000"/>
            <a:headEnd/>
            <a:tailEnd/>
          </a:ln>
        </p:spPr>
      </p:pic>
      <p:pic>
        <p:nvPicPr>
          <p:cNvPr id="94217" name="Picture 9"/>
          <p:cNvPicPr>
            <a:picLocks noChangeAspect="1" noChangeArrowheads="1"/>
          </p:cNvPicPr>
          <p:nvPr/>
        </p:nvPicPr>
        <p:blipFill>
          <a:blip r:embed="rId6" cstate="print"/>
          <a:srcRect/>
          <a:stretch>
            <a:fillRect/>
          </a:stretch>
        </p:blipFill>
        <p:spPr bwMode="auto">
          <a:xfrm>
            <a:off x="3687395" y="4257675"/>
            <a:ext cx="2038350" cy="1223010"/>
          </a:xfrm>
          <a:prstGeom prst="rect">
            <a:avLst/>
          </a:prstGeom>
          <a:noFill/>
          <a:ln w="25400" algn="ctr">
            <a:noFill/>
            <a:miter lim="800000"/>
            <a:headEnd/>
            <a:tailEnd/>
          </a:ln>
        </p:spPr>
      </p:pic>
      <p:pic>
        <p:nvPicPr>
          <p:cNvPr id="94218" name="Picture 10"/>
          <p:cNvPicPr>
            <a:picLocks noChangeAspect="1" noChangeArrowheads="1"/>
          </p:cNvPicPr>
          <p:nvPr/>
        </p:nvPicPr>
        <p:blipFill>
          <a:blip r:embed="rId7" cstate="print"/>
          <a:srcRect/>
          <a:stretch>
            <a:fillRect/>
          </a:stretch>
        </p:blipFill>
        <p:spPr bwMode="auto">
          <a:xfrm>
            <a:off x="6531201" y="4257675"/>
            <a:ext cx="2443756" cy="1223010"/>
          </a:xfrm>
          <a:prstGeom prst="rect">
            <a:avLst/>
          </a:prstGeom>
          <a:noFill/>
          <a:ln w="25400" algn="ctr">
            <a:noFill/>
            <a:miter lim="800000"/>
            <a:headEnd/>
            <a:tailEnd/>
          </a:ln>
        </p:spPr>
      </p:pic>
      <p:pic>
        <p:nvPicPr>
          <p:cNvPr id="94219" name="Picture 11"/>
          <p:cNvPicPr>
            <a:picLocks noChangeAspect="1" noChangeArrowheads="1"/>
          </p:cNvPicPr>
          <p:nvPr/>
        </p:nvPicPr>
        <p:blipFill>
          <a:blip r:embed="rId8" cstate="print"/>
          <a:srcRect/>
          <a:stretch>
            <a:fillRect/>
          </a:stretch>
        </p:blipFill>
        <p:spPr bwMode="auto">
          <a:xfrm>
            <a:off x="2818290" y="2178209"/>
            <a:ext cx="815340" cy="1223010"/>
          </a:xfrm>
          <a:prstGeom prst="rect">
            <a:avLst/>
          </a:prstGeom>
          <a:noFill/>
          <a:ln w="25400" algn="ctr">
            <a:noFill/>
            <a:miter lim="800000"/>
            <a:headEnd/>
            <a:tailEnd/>
          </a:ln>
        </p:spPr>
      </p:pic>
      <p:pic>
        <p:nvPicPr>
          <p:cNvPr id="94220" name="Picture 12"/>
          <p:cNvPicPr>
            <a:picLocks noChangeAspect="1" noChangeArrowheads="1"/>
          </p:cNvPicPr>
          <p:nvPr/>
        </p:nvPicPr>
        <p:blipFill>
          <a:blip r:embed="rId9" cstate="print"/>
          <a:srcRect/>
          <a:stretch>
            <a:fillRect/>
          </a:stretch>
        </p:blipFill>
        <p:spPr bwMode="auto">
          <a:xfrm>
            <a:off x="2822207" y="4259263"/>
            <a:ext cx="815340" cy="1223010"/>
          </a:xfrm>
          <a:prstGeom prst="rect">
            <a:avLst/>
          </a:prstGeom>
          <a:noFill/>
          <a:ln w="25400" algn="ctr">
            <a:noFill/>
            <a:miter lim="800000"/>
            <a:headEnd/>
            <a:tailEnd/>
          </a:ln>
        </p:spPr>
      </p:pic>
      <p:sp>
        <p:nvSpPr>
          <p:cNvPr id="90124" name="Rectangle 14"/>
          <p:cNvSpPr>
            <a:spLocks noChangeArrowheads="1"/>
          </p:cNvSpPr>
          <p:nvPr/>
        </p:nvSpPr>
        <p:spPr bwMode="auto">
          <a:xfrm>
            <a:off x="1883002" y="2524126"/>
            <a:ext cx="830512" cy="523220"/>
          </a:xfrm>
          <a:prstGeom prst="rect">
            <a:avLst/>
          </a:prstGeom>
          <a:noFill/>
          <a:ln w="25400" algn="ctr">
            <a:noFill/>
            <a:miter lim="800000"/>
            <a:headEnd/>
            <a:tailEnd/>
          </a:ln>
        </p:spPr>
        <p:txBody>
          <a:bodyPr wrap="square">
            <a:spAutoFit/>
          </a:bodyPr>
          <a:lstStyle/>
          <a:p>
            <a:pPr>
              <a:spcBef>
                <a:spcPct val="50000"/>
              </a:spcBef>
            </a:pP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a:t>
            </a:r>
          </a:p>
        </p:txBody>
      </p:sp>
      <p:sp>
        <p:nvSpPr>
          <p:cNvPr id="90127" name="Rectangle 17"/>
          <p:cNvSpPr>
            <a:spLocks noChangeArrowheads="1"/>
          </p:cNvSpPr>
          <p:nvPr/>
        </p:nvSpPr>
        <p:spPr bwMode="auto">
          <a:xfrm>
            <a:off x="1883002" y="4143376"/>
            <a:ext cx="830512" cy="523220"/>
          </a:xfrm>
          <a:prstGeom prst="rect">
            <a:avLst/>
          </a:prstGeom>
          <a:noFill/>
          <a:ln w="25400" algn="ctr">
            <a:noFill/>
            <a:miter lim="800000"/>
            <a:headEnd/>
            <a:tailEnd/>
          </a:ln>
        </p:spPr>
        <p:txBody>
          <a:bodyPr wrap="square">
            <a:spAutoFit/>
          </a:bodyPr>
          <a:lstStyle/>
          <a:p>
            <a:pPr>
              <a:spcBef>
                <a:spcPct val="50000"/>
              </a:spcBef>
            </a:pP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p>
        </p:txBody>
      </p:sp>
      <p:sp>
        <p:nvSpPr>
          <p:cNvPr id="13" name="Text Box 13"/>
          <p:cNvSpPr txBox="1">
            <a:spLocks noChangeArrowheads="1"/>
          </p:cNvSpPr>
          <p:nvPr/>
        </p:nvSpPr>
        <p:spPr bwMode="auto">
          <a:xfrm>
            <a:off x="5845401" y="1503411"/>
            <a:ext cx="4898800"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en-US" altLang="zh-CN" sz="2800" b="1" dirty="0">
                <a:ea typeface="幼圆" pitchFamily="49" charset="-122"/>
              </a:rPr>
              <a:t>0111</a:t>
            </a:r>
            <a:r>
              <a:rPr lang="zh-CN" altLang="en-US" sz="2800" b="1" dirty="0">
                <a:ea typeface="幼圆" pitchFamily="49" charset="-122"/>
              </a:rPr>
              <a:t>（</a:t>
            </a:r>
            <a:r>
              <a:rPr lang="en-US" altLang="zh-CN" sz="2800" b="1" dirty="0">
                <a:ea typeface="幼圆" pitchFamily="49" charset="-122"/>
              </a:rPr>
              <a:t>8421 BCD</a:t>
            </a:r>
            <a:r>
              <a:rPr lang="zh-CN" altLang="en-US" sz="2800" b="1" dirty="0">
                <a:ea typeface="幼圆" pitchFamily="49" charset="-122"/>
              </a:rPr>
              <a:t>）</a:t>
            </a:r>
            <a:r>
              <a:rPr lang="en-US" altLang="zh-CN" sz="2800" b="1" dirty="0">
                <a:ea typeface="幼圆" pitchFamily="49" charset="-122"/>
              </a:rPr>
              <a:t>=7,  </a:t>
            </a:r>
            <a:r>
              <a:rPr lang="zh-CN" altLang="en-US" sz="2800" b="1" dirty="0">
                <a:ea typeface="幼圆" pitchFamily="49" charset="-122"/>
              </a:rPr>
              <a:t>正确。</a:t>
            </a:r>
          </a:p>
        </p:txBody>
      </p:sp>
      <p:sp>
        <p:nvSpPr>
          <p:cNvPr id="14" name="Rectangle 15"/>
          <p:cNvSpPr>
            <a:spLocks noChangeArrowheads="1"/>
          </p:cNvSpPr>
          <p:nvPr/>
        </p:nvSpPr>
        <p:spPr bwMode="auto">
          <a:xfrm>
            <a:off x="976513" y="3512880"/>
            <a:ext cx="4881362"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en-US" altLang="zh-CN" sz="2800" b="1" dirty="0">
                <a:ea typeface="幼圆" pitchFamily="49" charset="-122"/>
              </a:rPr>
              <a:t>1101</a:t>
            </a:r>
            <a:r>
              <a:rPr lang="zh-CN" altLang="en-US" sz="2800" b="1" dirty="0">
                <a:ea typeface="幼圆" pitchFamily="49" charset="-122"/>
              </a:rPr>
              <a:t>是非法码。需加 </a:t>
            </a:r>
            <a:r>
              <a:rPr lang="en-US" altLang="zh-CN" sz="2800" b="1" dirty="0">
                <a:ea typeface="幼圆" pitchFamily="49" charset="-122"/>
              </a:rPr>
              <a:t>6 </a:t>
            </a:r>
            <a:r>
              <a:rPr lang="zh-CN" altLang="en-US" sz="2800" b="1" dirty="0">
                <a:ea typeface="幼圆" pitchFamily="49" charset="-122"/>
              </a:rPr>
              <a:t>修正。</a:t>
            </a:r>
          </a:p>
        </p:txBody>
      </p:sp>
      <p:sp>
        <p:nvSpPr>
          <p:cNvPr id="15" name="Text Box 16"/>
          <p:cNvSpPr txBox="1">
            <a:spLocks noChangeArrowheads="1"/>
          </p:cNvSpPr>
          <p:nvPr/>
        </p:nvSpPr>
        <p:spPr bwMode="auto">
          <a:xfrm>
            <a:off x="6400800" y="3512880"/>
            <a:ext cx="4165375"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zh-CN" altLang="en-US" sz="2800" b="1" dirty="0">
                <a:ea typeface="幼圆" pitchFamily="49" charset="-122"/>
              </a:rPr>
              <a:t>产生进位，本位和正确。</a:t>
            </a:r>
          </a:p>
        </p:txBody>
      </p:sp>
      <p:sp>
        <p:nvSpPr>
          <p:cNvPr id="16" name="Text Box 18"/>
          <p:cNvSpPr txBox="1">
            <a:spLocks noChangeArrowheads="1"/>
          </p:cNvSpPr>
          <p:nvPr/>
        </p:nvSpPr>
        <p:spPr bwMode="auto">
          <a:xfrm>
            <a:off x="976513" y="5661781"/>
            <a:ext cx="4868888"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en-US" altLang="zh-CN" sz="2800" b="1" dirty="0">
                <a:ea typeface="幼圆" pitchFamily="49" charset="-122"/>
              </a:rPr>
              <a:t>0001,</a:t>
            </a:r>
            <a:r>
              <a:rPr lang="zh-CN" altLang="en-US" sz="2800" b="1" dirty="0">
                <a:ea typeface="幼圆" pitchFamily="49" charset="-122"/>
              </a:rPr>
              <a:t>错误。需加 </a:t>
            </a:r>
            <a:r>
              <a:rPr lang="en-US" altLang="zh-CN" sz="2800" b="1" dirty="0">
                <a:ea typeface="幼圆" pitchFamily="49" charset="-122"/>
              </a:rPr>
              <a:t>6 </a:t>
            </a:r>
            <a:r>
              <a:rPr lang="zh-CN" altLang="en-US" sz="2800" b="1" dirty="0">
                <a:ea typeface="幼圆" pitchFamily="49" charset="-122"/>
              </a:rPr>
              <a:t>修正。</a:t>
            </a:r>
          </a:p>
        </p:txBody>
      </p:sp>
      <p:sp>
        <p:nvSpPr>
          <p:cNvPr id="17" name="Text Box 19"/>
          <p:cNvSpPr txBox="1">
            <a:spLocks noChangeArrowheads="1"/>
          </p:cNvSpPr>
          <p:nvPr/>
        </p:nvSpPr>
        <p:spPr bwMode="auto">
          <a:xfrm>
            <a:off x="6400801" y="5681335"/>
            <a:ext cx="4165374"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zh-CN" altLang="en-US" sz="2800" b="1" dirty="0">
                <a:ea typeface="幼圆" pitchFamily="49" charset="-122"/>
              </a:rPr>
              <a:t>产生进位，本位和正确。</a:t>
            </a:r>
          </a:p>
        </p:txBody>
      </p:sp>
      <p:sp>
        <p:nvSpPr>
          <p:cNvPr id="18" name="Rectangle 20"/>
          <p:cNvSpPr>
            <a:spLocks noChangeArrowheads="1"/>
          </p:cNvSpPr>
          <p:nvPr/>
        </p:nvSpPr>
        <p:spPr bwMode="auto">
          <a:xfrm>
            <a:off x="5857874" y="725349"/>
            <a:ext cx="5791202" cy="523220"/>
          </a:xfrm>
          <a:prstGeom prst="rect">
            <a:avLst/>
          </a:prstGeom>
          <a:solidFill>
            <a:srgbClr val="FFFF00"/>
          </a:solidFill>
          <a:ln w="28575">
            <a:solidFill>
              <a:srgbClr val="9999FF"/>
            </a:solidFill>
            <a:miter lim="800000"/>
            <a:headEnd/>
            <a:tailEnd/>
          </a:ln>
        </p:spPr>
        <p:txBody>
          <a:bodyPr wrap="square">
            <a:spAutoFit/>
          </a:bodyPr>
          <a:lstStyle/>
          <a:p>
            <a:pPr eaLnBrk="0" hangingPunct="0"/>
            <a:r>
              <a:rPr lang="zh-CN" altLang="en-US" sz="2800" b="1" dirty="0">
                <a:latin typeface="Times New Roman" charset="0"/>
                <a:ea typeface="宋体" pitchFamily="2" charset="-122"/>
              </a:rPr>
              <a:t>错误产生原因：两者进位关系不同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fade">
                                      <p:cBhvr>
                                        <p:cTn id="7" dur="1000"/>
                                        <p:tgtEl>
                                          <p:spTgt spid="94213"/>
                                        </p:tgtEl>
                                      </p:cBhvr>
                                    </p:animEffect>
                                    <p:anim calcmode="lin" valueType="num">
                                      <p:cBhvr>
                                        <p:cTn id="8" dur="1000" fill="hold"/>
                                        <p:tgtEl>
                                          <p:spTgt spid="94213"/>
                                        </p:tgtEl>
                                        <p:attrNameLst>
                                          <p:attrName>ppt_x</p:attrName>
                                        </p:attrNameLst>
                                      </p:cBhvr>
                                      <p:tavLst>
                                        <p:tav tm="0">
                                          <p:val>
                                            <p:strVal val="#ppt_x"/>
                                          </p:val>
                                        </p:tav>
                                        <p:tav tm="100000">
                                          <p:val>
                                            <p:strVal val="#ppt_x"/>
                                          </p:val>
                                        </p:tav>
                                      </p:tavLst>
                                    </p:anim>
                                    <p:anim calcmode="lin" valueType="num">
                                      <p:cBhvr>
                                        <p:cTn id="9" dur="1000" fill="hold"/>
                                        <p:tgtEl>
                                          <p:spTgt spid="942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fade">
                                      <p:cBhvr>
                                        <p:cTn id="12" dur="1000"/>
                                        <p:tgtEl>
                                          <p:spTgt spid="94214"/>
                                        </p:tgtEl>
                                      </p:cBhvr>
                                    </p:animEffect>
                                    <p:anim calcmode="lin" valueType="num">
                                      <p:cBhvr>
                                        <p:cTn id="13" dur="1000" fill="hold"/>
                                        <p:tgtEl>
                                          <p:spTgt spid="94214"/>
                                        </p:tgtEl>
                                        <p:attrNameLst>
                                          <p:attrName>ppt_x</p:attrName>
                                        </p:attrNameLst>
                                      </p:cBhvr>
                                      <p:tavLst>
                                        <p:tav tm="0">
                                          <p:val>
                                            <p:strVal val="#ppt_x"/>
                                          </p:val>
                                        </p:tav>
                                        <p:tav tm="100000">
                                          <p:val>
                                            <p:strVal val="#ppt_x"/>
                                          </p:val>
                                        </p:tav>
                                      </p:tavLst>
                                    </p:anim>
                                    <p:anim calcmode="lin" valueType="num">
                                      <p:cBhvr>
                                        <p:cTn id="14" dur="1000" fill="hold"/>
                                        <p:tgtEl>
                                          <p:spTgt spid="942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4219"/>
                                        </p:tgtEl>
                                        <p:attrNameLst>
                                          <p:attrName>style.visibility</p:attrName>
                                        </p:attrNameLst>
                                      </p:cBhvr>
                                      <p:to>
                                        <p:strVal val="visible"/>
                                      </p:to>
                                    </p:set>
                                    <p:animEffect transition="in" filter="fade">
                                      <p:cBhvr>
                                        <p:cTn id="26" dur="1000"/>
                                        <p:tgtEl>
                                          <p:spTgt spid="94219"/>
                                        </p:tgtEl>
                                      </p:cBhvr>
                                    </p:animEffect>
                                    <p:anim calcmode="lin" valueType="num">
                                      <p:cBhvr>
                                        <p:cTn id="27" dur="1000" fill="hold"/>
                                        <p:tgtEl>
                                          <p:spTgt spid="94219"/>
                                        </p:tgtEl>
                                        <p:attrNameLst>
                                          <p:attrName>ppt_x</p:attrName>
                                        </p:attrNameLst>
                                      </p:cBhvr>
                                      <p:tavLst>
                                        <p:tav tm="0">
                                          <p:val>
                                            <p:strVal val="#ppt_x"/>
                                          </p:val>
                                        </p:tav>
                                        <p:tav tm="100000">
                                          <p:val>
                                            <p:strVal val="#ppt_x"/>
                                          </p:val>
                                        </p:tav>
                                      </p:tavLst>
                                    </p:anim>
                                    <p:anim calcmode="lin" valueType="num">
                                      <p:cBhvr>
                                        <p:cTn id="28" dur="1000" fill="hold"/>
                                        <p:tgtEl>
                                          <p:spTgt spid="942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4215"/>
                                        </p:tgtEl>
                                        <p:attrNameLst>
                                          <p:attrName>style.visibility</p:attrName>
                                        </p:attrNameLst>
                                      </p:cBhvr>
                                      <p:to>
                                        <p:strVal val="visible"/>
                                      </p:to>
                                    </p:set>
                                    <p:animEffect transition="in" filter="fade">
                                      <p:cBhvr>
                                        <p:cTn id="31" dur="1000"/>
                                        <p:tgtEl>
                                          <p:spTgt spid="94215"/>
                                        </p:tgtEl>
                                      </p:cBhvr>
                                    </p:animEffect>
                                    <p:anim calcmode="lin" valueType="num">
                                      <p:cBhvr>
                                        <p:cTn id="32" dur="1000" fill="hold"/>
                                        <p:tgtEl>
                                          <p:spTgt spid="94215"/>
                                        </p:tgtEl>
                                        <p:attrNameLst>
                                          <p:attrName>ppt_x</p:attrName>
                                        </p:attrNameLst>
                                      </p:cBhvr>
                                      <p:tavLst>
                                        <p:tav tm="0">
                                          <p:val>
                                            <p:strVal val="#ppt_x"/>
                                          </p:val>
                                        </p:tav>
                                        <p:tav tm="100000">
                                          <p:val>
                                            <p:strVal val="#ppt_x"/>
                                          </p:val>
                                        </p:tav>
                                      </p:tavLst>
                                    </p:anim>
                                    <p:anim calcmode="lin" valueType="num">
                                      <p:cBhvr>
                                        <p:cTn id="33" dur="1000" fill="hold"/>
                                        <p:tgtEl>
                                          <p:spTgt spid="942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4216"/>
                                        </p:tgtEl>
                                        <p:attrNameLst>
                                          <p:attrName>style.visibility</p:attrName>
                                        </p:attrNameLst>
                                      </p:cBhvr>
                                      <p:to>
                                        <p:strVal val="visible"/>
                                      </p:to>
                                    </p:set>
                                    <p:animEffect transition="in" filter="fade">
                                      <p:cBhvr>
                                        <p:cTn id="45" dur="1000"/>
                                        <p:tgtEl>
                                          <p:spTgt spid="94216"/>
                                        </p:tgtEl>
                                      </p:cBhvr>
                                    </p:animEffect>
                                    <p:anim calcmode="lin" valueType="num">
                                      <p:cBhvr>
                                        <p:cTn id="46" dur="1000" fill="hold"/>
                                        <p:tgtEl>
                                          <p:spTgt spid="94216"/>
                                        </p:tgtEl>
                                        <p:attrNameLst>
                                          <p:attrName>ppt_x</p:attrName>
                                        </p:attrNameLst>
                                      </p:cBhvr>
                                      <p:tavLst>
                                        <p:tav tm="0">
                                          <p:val>
                                            <p:strVal val="#ppt_x"/>
                                          </p:val>
                                        </p:tav>
                                        <p:tav tm="100000">
                                          <p:val>
                                            <p:strVal val="#ppt_x"/>
                                          </p:val>
                                        </p:tav>
                                      </p:tavLst>
                                    </p:anim>
                                    <p:anim calcmode="lin" valueType="num">
                                      <p:cBhvr>
                                        <p:cTn id="47" dur="1000" fill="hold"/>
                                        <p:tgtEl>
                                          <p:spTgt spid="9421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nodeType="clickEffect">
                                  <p:stCondLst>
                                    <p:cond delay="0"/>
                                  </p:stCondLst>
                                  <p:childTnLst>
                                    <p:set>
                                      <p:cBhvr>
                                        <p:cTn id="58" dur="1" fill="hold">
                                          <p:stCondLst>
                                            <p:cond delay="0"/>
                                          </p:stCondLst>
                                        </p:cTn>
                                        <p:tgtEl>
                                          <p:spTgt spid="94220"/>
                                        </p:tgtEl>
                                        <p:attrNameLst>
                                          <p:attrName>style.visibility</p:attrName>
                                        </p:attrNameLst>
                                      </p:cBhvr>
                                      <p:to>
                                        <p:strVal val="visible"/>
                                      </p:to>
                                    </p:set>
                                    <p:animEffect transition="in" filter="fade">
                                      <p:cBhvr>
                                        <p:cTn id="59" dur="1000"/>
                                        <p:tgtEl>
                                          <p:spTgt spid="94220"/>
                                        </p:tgtEl>
                                      </p:cBhvr>
                                    </p:animEffect>
                                    <p:anim calcmode="lin" valueType="num">
                                      <p:cBhvr>
                                        <p:cTn id="60" dur="1000" fill="hold"/>
                                        <p:tgtEl>
                                          <p:spTgt spid="94220"/>
                                        </p:tgtEl>
                                        <p:attrNameLst>
                                          <p:attrName>ppt_x</p:attrName>
                                        </p:attrNameLst>
                                      </p:cBhvr>
                                      <p:tavLst>
                                        <p:tav tm="0">
                                          <p:val>
                                            <p:strVal val="#ppt_x"/>
                                          </p:val>
                                        </p:tav>
                                        <p:tav tm="100000">
                                          <p:val>
                                            <p:strVal val="#ppt_x"/>
                                          </p:val>
                                        </p:tav>
                                      </p:tavLst>
                                    </p:anim>
                                    <p:anim calcmode="lin" valueType="num">
                                      <p:cBhvr>
                                        <p:cTn id="61" dur="1000" fill="hold"/>
                                        <p:tgtEl>
                                          <p:spTgt spid="94220"/>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94217"/>
                                        </p:tgtEl>
                                        <p:attrNameLst>
                                          <p:attrName>style.visibility</p:attrName>
                                        </p:attrNameLst>
                                      </p:cBhvr>
                                      <p:to>
                                        <p:strVal val="visible"/>
                                      </p:to>
                                    </p:set>
                                    <p:animEffect transition="in" filter="fade">
                                      <p:cBhvr>
                                        <p:cTn id="64" dur="1000"/>
                                        <p:tgtEl>
                                          <p:spTgt spid="94217"/>
                                        </p:tgtEl>
                                      </p:cBhvr>
                                    </p:animEffect>
                                    <p:anim calcmode="lin" valueType="num">
                                      <p:cBhvr>
                                        <p:cTn id="65" dur="1000" fill="hold"/>
                                        <p:tgtEl>
                                          <p:spTgt spid="94217"/>
                                        </p:tgtEl>
                                        <p:attrNameLst>
                                          <p:attrName>ppt_x</p:attrName>
                                        </p:attrNameLst>
                                      </p:cBhvr>
                                      <p:tavLst>
                                        <p:tav tm="0">
                                          <p:val>
                                            <p:strVal val="#ppt_x"/>
                                          </p:val>
                                        </p:tav>
                                        <p:tav tm="100000">
                                          <p:val>
                                            <p:strVal val="#ppt_x"/>
                                          </p:val>
                                        </p:tav>
                                      </p:tavLst>
                                    </p:anim>
                                    <p:anim calcmode="lin" valueType="num">
                                      <p:cBhvr>
                                        <p:cTn id="66" dur="1000" fill="hold"/>
                                        <p:tgtEl>
                                          <p:spTgt spid="9421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94218"/>
                                        </p:tgtEl>
                                        <p:attrNameLst>
                                          <p:attrName>style.visibility</p:attrName>
                                        </p:attrNameLst>
                                      </p:cBhvr>
                                      <p:to>
                                        <p:strVal val="visible"/>
                                      </p:to>
                                    </p:set>
                                    <p:animEffect transition="in" filter="fade">
                                      <p:cBhvr>
                                        <p:cTn id="78" dur="1000"/>
                                        <p:tgtEl>
                                          <p:spTgt spid="94218"/>
                                        </p:tgtEl>
                                      </p:cBhvr>
                                    </p:animEffect>
                                    <p:anim calcmode="lin" valueType="num">
                                      <p:cBhvr>
                                        <p:cTn id="79" dur="1000" fill="hold"/>
                                        <p:tgtEl>
                                          <p:spTgt spid="94218"/>
                                        </p:tgtEl>
                                        <p:attrNameLst>
                                          <p:attrName>ppt_x</p:attrName>
                                        </p:attrNameLst>
                                      </p:cBhvr>
                                      <p:tavLst>
                                        <p:tav tm="0">
                                          <p:val>
                                            <p:strVal val="#ppt_x"/>
                                          </p:val>
                                        </p:tav>
                                        <p:tav tm="100000">
                                          <p:val>
                                            <p:strVal val="#ppt_x"/>
                                          </p:val>
                                        </p:tav>
                                      </p:tavLst>
                                    </p:anim>
                                    <p:anim calcmode="lin" valueType="num">
                                      <p:cBhvr>
                                        <p:cTn id="80" dur="1000" fill="hold"/>
                                        <p:tgtEl>
                                          <p:spTgt spid="9421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blinds(horizontal)">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762000" y="533400"/>
            <a:ext cx="10439400" cy="5486400"/>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eaLnBrk="1" hangingPunct="1">
              <a:lnSpc>
                <a:spcPct val="150000"/>
              </a:lnSpc>
            </a:pPr>
            <a:r>
              <a:rPr lang="zh-CN" altLang="en-US" sz="2800" b="1" kern="0" dirty="0"/>
              <a:t>结论：两个</a:t>
            </a:r>
            <a:r>
              <a:rPr lang="en-US" altLang="zh-CN" sz="2800" b="1" kern="0" dirty="0"/>
              <a:t>BCD</a:t>
            </a:r>
            <a:r>
              <a:rPr lang="zh-CN" altLang="en-US" sz="2800" b="1" kern="0" dirty="0"/>
              <a:t>码相加</a:t>
            </a:r>
          </a:p>
          <a:p>
            <a:pPr lvl="1" eaLnBrk="1" hangingPunct="1">
              <a:lnSpc>
                <a:spcPct val="150000"/>
              </a:lnSpc>
            </a:pPr>
            <a:r>
              <a:rPr lang="zh-CN" altLang="en-US" b="1" kern="0" dirty="0"/>
              <a:t>当和大于</a:t>
            </a:r>
            <a:r>
              <a:rPr lang="en-US" altLang="zh-CN" b="1" kern="0" dirty="0"/>
              <a:t>9</a:t>
            </a:r>
            <a:r>
              <a:rPr lang="zh-CN" altLang="en-US" b="1" kern="0" dirty="0"/>
              <a:t>或进位为</a:t>
            </a:r>
            <a:r>
              <a:rPr lang="en-US" altLang="zh-CN" b="1" kern="0" dirty="0"/>
              <a:t>1</a:t>
            </a:r>
            <a:r>
              <a:rPr lang="zh-CN" altLang="en-US" b="1" kern="0" dirty="0"/>
              <a:t>的时候，需要将结果加</a:t>
            </a:r>
            <a:r>
              <a:rPr lang="en-US" altLang="zh-CN" b="1" kern="0" dirty="0"/>
              <a:t>6</a:t>
            </a:r>
            <a:r>
              <a:rPr lang="zh-CN" altLang="en-US" b="1" kern="0" dirty="0"/>
              <a:t>进行修正；</a:t>
            </a:r>
          </a:p>
          <a:p>
            <a:pPr lvl="1" eaLnBrk="1" hangingPunct="1">
              <a:lnSpc>
                <a:spcPct val="150000"/>
              </a:lnSpc>
            </a:pPr>
            <a:r>
              <a:rPr lang="zh-CN" altLang="en-US" b="1" kern="0" dirty="0"/>
              <a:t>当和小于</a:t>
            </a:r>
            <a:r>
              <a:rPr lang="en-US" altLang="zh-CN" b="1" kern="0" dirty="0"/>
              <a:t>9</a:t>
            </a:r>
            <a:r>
              <a:rPr lang="zh-CN" altLang="en-US" b="1" kern="0" dirty="0"/>
              <a:t>则不修正。</a:t>
            </a:r>
          </a:p>
          <a:p>
            <a:pPr eaLnBrk="1" hangingPunct="1">
              <a:lnSpc>
                <a:spcPct val="150000"/>
              </a:lnSpc>
            </a:pPr>
            <a:r>
              <a:rPr lang="zh-CN" altLang="en-US" sz="2800" b="1" kern="0" dirty="0"/>
              <a:t>修正信号应在有进位信号</a:t>
            </a:r>
            <a:r>
              <a:rPr lang="en-US" altLang="zh-CN" sz="2800" b="1" kern="0" dirty="0" err="1"/>
              <a:t>C</a:t>
            </a:r>
            <a:r>
              <a:rPr lang="en-US" altLang="zh-CN" sz="2800" b="1" kern="0" baseline="-25000" dirty="0" err="1"/>
              <a:t>out</a:t>
            </a:r>
            <a:r>
              <a:rPr lang="zh-CN" altLang="en-US" sz="2800" b="1" kern="0" dirty="0"/>
              <a:t>产生、或两个</a:t>
            </a:r>
            <a:r>
              <a:rPr lang="en-US" altLang="zh-CN" sz="2800" b="1" kern="0" dirty="0"/>
              <a:t>8421BCD</a:t>
            </a:r>
            <a:r>
              <a:rPr lang="zh-CN" altLang="en-US" sz="2800" b="1" kern="0" dirty="0"/>
              <a:t>码相加之和为</a:t>
            </a:r>
            <a:r>
              <a:rPr lang="en-US" altLang="zh-CN" sz="2800" b="1" kern="0" dirty="0"/>
              <a:t>10~15</a:t>
            </a:r>
            <a:r>
              <a:rPr lang="zh-CN" altLang="en-US" sz="2800" b="1" kern="0" dirty="0"/>
              <a:t>的情况下产生。</a:t>
            </a:r>
          </a:p>
        </p:txBody>
      </p:sp>
      <p:graphicFrame>
        <p:nvGraphicFramePr>
          <p:cNvPr id="5" name="Object 5"/>
          <p:cNvGraphicFramePr>
            <a:graphicFrameLocks noChangeAspect="1"/>
          </p:cNvGraphicFramePr>
          <p:nvPr>
            <p:extLst>
              <p:ext uri="{D42A27DB-BD31-4B8C-83A1-F6EECF244321}">
                <p14:modId xmlns:p14="http://schemas.microsoft.com/office/powerpoint/2010/main" val="3166459686"/>
              </p:ext>
            </p:extLst>
          </p:nvPr>
        </p:nvGraphicFramePr>
        <p:xfrm>
          <a:off x="3048000" y="4343400"/>
          <a:ext cx="5715000" cy="709613"/>
        </p:xfrm>
        <a:graphic>
          <a:graphicData uri="http://schemas.openxmlformats.org/presentationml/2006/ole">
            <mc:AlternateContent xmlns:mc="http://schemas.openxmlformats.org/markup-compatibility/2006">
              <mc:Choice xmlns:v="urn:schemas-microsoft-com:vml" Requires="v">
                <p:oleObj spid="_x0000_s268317" name="公式" r:id="rId3" imgW="2044440" imgH="253800" progId="Equation.3">
                  <p:embed/>
                </p:oleObj>
              </mc:Choice>
              <mc:Fallback>
                <p:oleObj name="公式" r:id="rId3" imgW="20444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343400"/>
                        <a:ext cx="57150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188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4"/>
          <p:cNvSpPr>
            <a:spLocks noChangeArrowheads="1"/>
          </p:cNvSpPr>
          <p:nvPr/>
        </p:nvSpPr>
        <p:spPr bwMode="auto">
          <a:xfrm>
            <a:off x="457200" y="1142999"/>
            <a:ext cx="11353800" cy="5425789"/>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graphicFrame>
        <p:nvGraphicFramePr>
          <p:cNvPr id="4" name="Object 4"/>
          <p:cNvGraphicFramePr>
            <a:graphicFrameLocks noChangeAspect="1"/>
          </p:cNvGraphicFramePr>
          <p:nvPr/>
        </p:nvGraphicFramePr>
        <p:xfrm>
          <a:off x="2957513" y="1628776"/>
          <a:ext cx="5300662" cy="658813"/>
        </p:xfrm>
        <a:graphic>
          <a:graphicData uri="http://schemas.openxmlformats.org/presentationml/2006/ole">
            <mc:AlternateContent xmlns:mc="http://schemas.openxmlformats.org/markup-compatibility/2006">
              <mc:Choice xmlns:v="urn:schemas-microsoft-com:vml" Requires="v">
                <p:oleObj spid="_x0000_s133716" name="公式" r:id="rId3" imgW="2044440" imgH="253800" progId="Equations">
                  <p:embed/>
                </p:oleObj>
              </mc:Choice>
              <mc:Fallback>
                <p:oleObj name="公式" r:id="rId3" imgW="2044440" imgH="253800" progId="Equations">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1628776"/>
                        <a:ext cx="5300662"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5"/>
          <p:cNvGrpSpPr>
            <a:grpSpLocks/>
          </p:cNvGrpSpPr>
          <p:nvPr/>
        </p:nvGrpSpPr>
        <p:grpSpPr bwMode="auto">
          <a:xfrm>
            <a:off x="2640013" y="3313113"/>
            <a:ext cx="2571750" cy="2470150"/>
            <a:chOff x="531" y="1774"/>
            <a:chExt cx="1620" cy="1556"/>
          </a:xfrm>
        </p:grpSpPr>
        <p:sp>
          <p:nvSpPr>
            <p:cNvPr id="6" name="Rectangle 6"/>
            <p:cNvSpPr>
              <a:spLocks noChangeArrowheads="1"/>
            </p:cNvSpPr>
            <p:nvPr/>
          </p:nvSpPr>
          <p:spPr bwMode="auto">
            <a:xfrm>
              <a:off x="996" y="2177"/>
              <a:ext cx="1154" cy="1153"/>
            </a:xfrm>
            <a:prstGeom prst="rect">
              <a:avLst/>
            </a:prstGeom>
            <a:noFill/>
            <a:ln w="25400">
              <a:solidFill>
                <a:schemeClr val="tx1"/>
              </a:solidFill>
              <a:miter lim="800000"/>
              <a:headEnd/>
              <a:tailEnd/>
            </a:ln>
          </p:spPr>
          <p:txBody>
            <a:bodyPr wrap="none" anchor="ctr"/>
            <a:lstStyle/>
            <a:p>
              <a:endParaRPr lang="zh-CN" altLang="en-US"/>
            </a:p>
          </p:txBody>
        </p:sp>
        <p:sp>
          <p:nvSpPr>
            <p:cNvPr id="7" name="Line 7"/>
            <p:cNvSpPr>
              <a:spLocks noChangeShapeType="1"/>
            </p:cNvSpPr>
            <p:nvPr/>
          </p:nvSpPr>
          <p:spPr bwMode="auto">
            <a:xfrm flipV="1">
              <a:off x="1574" y="2177"/>
              <a:ext cx="0" cy="1153"/>
            </a:xfrm>
            <a:prstGeom prst="line">
              <a:avLst/>
            </a:prstGeom>
            <a:noFill/>
            <a:ln w="19050">
              <a:solidFill>
                <a:schemeClr val="tx1"/>
              </a:solidFill>
              <a:round/>
              <a:headEnd/>
              <a:tailEnd/>
            </a:ln>
          </p:spPr>
          <p:txBody>
            <a:bodyPr/>
            <a:lstStyle/>
            <a:p>
              <a:endParaRPr lang="zh-CN" altLang="en-US"/>
            </a:p>
          </p:txBody>
        </p:sp>
        <p:sp>
          <p:nvSpPr>
            <p:cNvPr id="8" name="Line 8"/>
            <p:cNvSpPr>
              <a:spLocks noChangeShapeType="1"/>
            </p:cNvSpPr>
            <p:nvPr/>
          </p:nvSpPr>
          <p:spPr bwMode="auto">
            <a:xfrm flipV="1">
              <a:off x="1864" y="2177"/>
              <a:ext cx="0" cy="1153"/>
            </a:xfrm>
            <a:prstGeom prst="line">
              <a:avLst/>
            </a:prstGeom>
            <a:noFill/>
            <a:ln w="19050">
              <a:solidFill>
                <a:schemeClr val="tx1"/>
              </a:solidFill>
              <a:round/>
              <a:headEnd/>
              <a:tailEnd/>
            </a:ln>
          </p:spPr>
          <p:txBody>
            <a:bodyPr/>
            <a:lstStyle/>
            <a:p>
              <a:endParaRPr lang="zh-CN" altLang="en-US"/>
            </a:p>
          </p:txBody>
        </p:sp>
        <p:sp>
          <p:nvSpPr>
            <p:cNvPr id="9" name="Line 9"/>
            <p:cNvSpPr>
              <a:spLocks noChangeShapeType="1"/>
            </p:cNvSpPr>
            <p:nvPr/>
          </p:nvSpPr>
          <p:spPr bwMode="auto">
            <a:xfrm flipV="1">
              <a:off x="1286" y="2177"/>
              <a:ext cx="0" cy="1153"/>
            </a:xfrm>
            <a:prstGeom prst="line">
              <a:avLst/>
            </a:prstGeom>
            <a:noFill/>
            <a:ln w="19050">
              <a:solidFill>
                <a:schemeClr val="tx1"/>
              </a:solidFill>
              <a:round/>
              <a:headEnd/>
              <a:tailEnd/>
            </a:ln>
          </p:spPr>
          <p:txBody>
            <a:bodyPr/>
            <a:lstStyle/>
            <a:p>
              <a:endParaRPr lang="zh-CN" altLang="en-US"/>
            </a:p>
          </p:txBody>
        </p:sp>
        <p:sp>
          <p:nvSpPr>
            <p:cNvPr id="10" name="Line 10"/>
            <p:cNvSpPr>
              <a:spLocks noChangeShapeType="1"/>
            </p:cNvSpPr>
            <p:nvPr/>
          </p:nvSpPr>
          <p:spPr bwMode="auto">
            <a:xfrm>
              <a:off x="996" y="2754"/>
              <a:ext cx="1154" cy="0"/>
            </a:xfrm>
            <a:prstGeom prst="line">
              <a:avLst/>
            </a:prstGeom>
            <a:noFill/>
            <a:ln w="19050">
              <a:solidFill>
                <a:schemeClr val="tx1"/>
              </a:solidFill>
              <a:round/>
              <a:headEnd/>
              <a:tailEnd/>
            </a:ln>
          </p:spPr>
          <p:txBody>
            <a:bodyPr/>
            <a:lstStyle/>
            <a:p>
              <a:endParaRPr lang="zh-CN" altLang="en-US"/>
            </a:p>
          </p:txBody>
        </p:sp>
        <p:sp>
          <p:nvSpPr>
            <p:cNvPr id="11" name="Line 11"/>
            <p:cNvSpPr>
              <a:spLocks noChangeShapeType="1"/>
            </p:cNvSpPr>
            <p:nvPr/>
          </p:nvSpPr>
          <p:spPr bwMode="auto">
            <a:xfrm>
              <a:off x="997" y="2465"/>
              <a:ext cx="1154" cy="0"/>
            </a:xfrm>
            <a:prstGeom prst="line">
              <a:avLst/>
            </a:prstGeom>
            <a:noFill/>
            <a:ln w="19050">
              <a:solidFill>
                <a:schemeClr val="tx1"/>
              </a:solidFill>
              <a:round/>
              <a:headEnd/>
              <a:tailEnd/>
            </a:ln>
          </p:spPr>
          <p:txBody>
            <a:bodyPr/>
            <a:lstStyle/>
            <a:p>
              <a:endParaRPr lang="zh-CN" altLang="en-US"/>
            </a:p>
          </p:txBody>
        </p:sp>
        <p:sp>
          <p:nvSpPr>
            <p:cNvPr id="12" name="Line 12"/>
            <p:cNvSpPr>
              <a:spLocks noChangeShapeType="1"/>
            </p:cNvSpPr>
            <p:nvPr/>
          </p:nvSpPr>
          <p:spPr bwMode="auto">
            <a:xfrm>
              <a:off x="996" y="3043"/>
              <a:ext cx="1154" cy="0"/>
            </a:xfrm>
            <a:prstGeom prst="line">
              <a:avLst/>
            </a:prstGeom>
            <a:noFill/>
            <a:ln w="19050">
              <a:solidFill>
                <a:schemeClr val="tx1"/>
              </a:solidFill>
              <a:round/>
              <a:headEnd/>
              <a:tailEnd/>
            </a:ln>
          </p:spPr>
          <p:txBody>
            <a:bodyPr/>
            <a:lstStyle/>
            <a:p>
              <a:endParaRPr lang="zh-CN" altLang="en-US"/>
            </a:p>
          </p:txBody>
        </p:sp>
        <p:sp>
          <p:nvSpPr>
            <p:cNvPr id="13" name="Line 13"/>
            <p:cNvSpPr>
              <a:spLocks noChangeShapeType="1"/>
            </p:cNvSpPr>
            <p:nvPr/>
          </p:nvSpPr>
          <p:spPr bwMode="auto">
            <a:xfrm flipH="1" flipV="1">
              <a:off x="716" y="1897"/>
              <a:ext cx="281" cy="280"/>
            </a:xfrm>
            <a:prstGeom prst="line">
              <a:avLst/>
            </a:prstGeom>
            <a:noFill/>
            <a:ln w="25400">
              <a:solidFill>
                <a:schemeClr val="tx1"/>
              </a:solidFill>
              <a:round/>
              <a:headEnd/>
              <a:tailEnd/>
            </a:ln>
          </p:spPr>
          <p:txBody>
            <a:bodyPr/>
            <a:lstStyle/>
            <a:p>
              <a:endParaRPr lang="zh-CN" altLang="en-US"/>
            </a:p>
          </p:txBody>
        </p:sp>
        <p:graphicFrame>
          <p:nvGraphicFramePr>
            <p:cNvPr id="14" name="Object 14"/>
            <p:cNvGraphicFramePr>
              <a:graphicFrameLocks noChangeAspect="1"/>
            </p:cNvGraphicFramePr>
            <p:nvPr/>
          </p:nvGraphicFramePr>
          <p:xfrm>
            <a:off x="781" y="1774"/>
            <a:ext cx="322" cy="209"/>
          </p:xfrm>
          <a:graphic>
            <a:graphicData uri="http://schemas.openxmlformats.org/presentationml/2006/ole">
              <mc:AlternateContent xmlns:mc="http://schemas.openxmlformats.org/markup-compatibility/2006">
                <mc:Choice xmlns:v="urn:schemas-microsoft-com:vml" Requires="v">
                  <p:oleObj spid="_x0000_s133717" name="公式" r:id="rId5" imgW="253800" imgH="164880" progId="Equations">
                    <p:embed/>
                  </p:oleObj>
                </mc:Choice>
                <mc:Fallback>
                  <p:oleObj name="公式" r:id="rId5" imgW="253800" imgH="164880" progId="Equations">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 y="1774"/>
                          <a:ext cx="32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nvGraphicFramePr>
          <p:xfrm>
            <a:off x="531" y="1983"/>
            <a:ext cx="322" cy="225"/>
          </p:xfrm>
          <a:graphic>
            <a:graphicData uri="http://schemas.openxmlformats.org/presentationml/2006/ole">
              <mc:AlternateContent xmlns:mc="http://schemas.openxmlformats.org/markup-compatibility/2006">
                <mc:Choice xmlns:v="urn:schemas-microsoft-com:vml" Requires="v">
                  <p:oleObj spid="_x0000_s133718" name="公式" r:id="rId7" imgW="253800" imgH="177480" progId="Equations">
                    <p:embed/>
                  </p:oleObj>
                </mc:Choice>
                <mc:Fallback>
                  <p:oleObj name="公式" r:id="rId7" imgW="253800" imgH="177480" progId="Equations">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 y="1983"/>
                          <a:ext cx="322"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nvGraphicFramePr>
          <p:xfrm>
            <a:off x="1015" y="1951"/>
            <a:ext cx="257" cy="225"/>
          </p:xfrm>
          <a:graphic>
            <a:graphicData uri="http://schemas.openxmlformats.org/presentationml/2006/ole">
              <mc:AlternateContent xmlns:mc="http://schemas.openxmlformats.org/markup-compatibility/2006">
                <mc:Choice xmlns:v="urn:schemas-microsoft-com:vml" Requires="v">
                  <p:oleObj spid="_x0000_s133719" name="公式" r:id="rId9" imgW="203040" imgH="177480" progId="Equations">
                    <p:embed/>
                  </p:oleObj>
                </mc:Choice>
                <mc:Fallback>
                  <p:oleObj name="公式" r:id="rId9" imgW="203040" imgH="177480" progId="Equations">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5" y="1951"/>
                          <a:ext cx="257"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1308" y="1953"/>
            <a:ext cx="241" cy="225"/>
          </p:xfrm>
          <a:graphic>
            <a:graphicData uri="http://schemas.openxmlformats.org/presentationml/2006/ole">
              <mc:AlternateContent xmlns:mc="http://schemas.openxmlformats.org/markup-compatibility/2006">
                <mc:Choice xmlns:v="urn:schemas-microsoft-com:vml" Requires="v">
                  <p:oleObj spid="_x0000_s133720" name="公式" r:id="rId11" imgW="190440" imgH="177480" progId="Equations">
                    <p:embed/>
                  </p:oleObj>
                </mc:Choice>
                <mc:Fallback>
                  <p:oleObj name="公式" r:id="rId11" imgW="190440" imgH="177480" progId="Equations">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8" y="1953"/>
                          <a:ext cx="24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1617" y="1961"/>
            <a:ext cx="209" cy="209"/>
          </p:xfrm>
          <a:graphic>
            <a:graphicData uri="http://schemas.openxmlformats.org/presentationml/2006/ole">
              <mc:AlternateContent xmlns:mc="http://schemas.openxmlformats.org/markup-compatibility/2006">
                <mc:Choice xmlns:v="urn:schemas-microsoft-com:vml" Requires="v">
                  <p:oleObj spid="_x0000_s133721" name="公式" r:id="rId13" imgW="164880" imgH="164880" progId="Equations">
                    <p:embed/>
                  </p:oleObj>
                </mc:Choice>
                <mc:Fallback>
                  <p:oleObj name="公式" r:id="rId13" imgW="164880" imgH="164880" progId="Equations">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7" y="1961"/>
                          <a:ext cx="209"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9"/>
            <p:cNvGraphicFramePr>
              <a:graphicFrameLocks noChangeAspect="1"/>
            </p:cNvGraphicFramePr>
            <p:nvPr/>
          </p:nvGraphicFramePr>
          <p:xfrm>
            <a:off x="1894" y="1951"/>
            <a:ext cx="225" cy="225"/>
          </p:xfrm>
          <a:graphic>
            <a:graphicData uri="http://schemas.openxmlformats.org/presentationml/2006/ole">
              <mc:AlternateContent xmlns:mc="http://schemas.openxmlformats.org/markup-compatibility/2006">
                <mc:Choice xmlns:v="urn:schemas-microsoft-com:vml" Requires="v">
                  <p:oleObj spid="_x0000_s133722" name="公式" r:id="rId15" imgW="177480" imgH="177480" progId="Equations">
                    <p:embed/>
                  </p:oleObj>
                </mc:Choice>
                <mc:Fallback>
                  <p:oleObj name="公式" r:id="rId15" imgW="177480" imgH="177480" progId="Equations">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94" y="1951"/>
                          <a:ext cx="225"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0"/>
            <p:cNvGraphicFramePr>
              <a:graphicFrameLocks noChangeAspect="1"/>
            </p:cNvGraphicFramePr>
            <p:nvPr/>
          </p:nvGraphicFramePr>
          <p:xfrm>
            <a:off x="739" y="2208"/>
            <a:ext cx="257" cy="225"/>
          </p:xfrm>
          <a:graphic>
            <a:graphicData uri="http://schemas.openxmlformats.org/presentationml/2006/ole">
              <mc:AlternateContent xmlns:mc="http://schemas.openxmlformats.org/markup-compatibility/2006">
                <mc:Choice xmlns:v="urn:schemas-microsoft-com:vml" Requires="v">
                  <p:oleObj spid="_x0000_s133723" name="公式" r:id="rId17" imgW="203040" imgH="177480" progId="Equations">
                    <p:embed/>
                  </p:oleObj>
                </mc:Choice>
                <mc:Fallback>
                  <p:oleObj name="公式" r:id="rId17" imgW="203040" imgH="177480" progId="Equations">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 y="2208"/>
                          <a:ext cx="257"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1"/>
            <p:cNvGraphicFramePr>
              <a:graphicFrameLocks noChangeAspect="1"/>
            </p:cNvGraphicFramePr>
            <p:nvPr/>
          </p:nvGraphicFramePr>
          <p:xfrm>
            <a:off x="754" y="2491"/>
            <a:ext cx="241" cy="225"/>
          </p:xfrm>
          <a:graphic>
            <a:graphicData uri="http://schemas.openxmlformats.org/presentationml/2006/ole">
              <mc:AlternateContent xmlns:mc="http://schemas.openxmlformats.org/markup-compatibility/2006">
                <mc:Choice xmlns:v="urn:schemas-microsoft-com:vml" Requires="v">
                  <p:oleObj spid="_x0000_s133724" name="公式" r:id="rId18" imgW="190440" imgH="177480" progId="Equations">
                    <p:embed/>
                  </p:oleObj>
                </mc:Choice>
                <mc:Fallback>
                  <p:oleObj name="公式" r:id="rId18" imgW="190440" imgH="177480" progId="Equations">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 y="2491"/>
                          <a:ext cx="24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2"/>
            <p:cNvGraphicFramePr>
              <a:graphicFrameLocks noChangeAspect="1"/>
            </p:cNvGraphicFramePr>
            <p:nvPr/>
          </p:nvGraphicFramePr>
          <p:xfrm>
            <a:off x="786" y="2788"/>
            <a:ext cx="209" cy="209"/>
          </p:xfrm>
          <a:graphic>
            <a:graphicData uri="http://schemas.openxmlformats.org/presentationml/2006/ole">
              <mc:AlternateContent xmlns:mc="http://schemas.openxmlformats.org/markup-compatibility/2006">
                <mc:Choice xmlns:v="urn:schemas-microsoft-com:vml" Requires="v">
                  <p:oleObj spid="_x0000_s133725" name="公式" r:id="rId19" imgW="164880" imgH="164880" progId="Equations">
                    <p:embed/>
                  </p:oleObj>
                </mc:Choice>
                <mc:Fallback>
                  <p:oleObj name="公式" r:id="rId19" imgW="164880" imgH="164880" progId="Equations">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6" y="2788"/>
                          <a:ext cx="209"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3"/>
            <p:cNvGraphicFramePr>
              <a:graphicFrameLocks noChangeAspect="1"/>
            </p:cNvGraphicFramePr>
            <p:nvPr/>
          </p:nvGraphicFramePr>
          <p:xfrm>
            <a:off x="772" y="3103"/>
            <a:ext cx="225" cy="225"/>
          </p:xfrm>
          <a:graphic>
            <a:graphicData uri="http://schemas.openxmlformats.org/presentationml/2006/ole">
              <mc:AlternateContent xmlns:mc="http://schemas.openxmlformats.org/markup-compatibility/2006">
                <mc:Choice xmlns:v="urn:schemas-microsoft-com:vml" Requires="v">
                  <p:oleObj spid="_x0000_s133726" name="公式" r:id="rId20" imgW="177480" imgH="177480" progId="Equations">
                    <p:embed/>
                  </p:oleObj>
                </mc:Choice>
                <mc:Fallback>
                  <p:oleObj name="公式" r:id="rId20" imgW="177480" imgH="177480" progId="Equations">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2" y="3103"/>
                          <a:ext cx="225"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4"/>
            <p:cNvGraphicFramePr>
              <a:graphicFrameLocks noChangeAspect="1"/>
            </p:cNvGraphicFramePr>
            <p:nvPr/>
          </p:nvGraphicFramePr>
          <p:xfrm>
            <a:off x="1663" y="2224"/>
            <a:ext cx="113" cy="209"/>
          </p:xfrm>
          <a:graphic>
            <a:graphicData uri="http://schemas.openxmlformats.org/presentationml/2006/ole">
              <mc:AlternateContent xmlns:mc="http://schemas.openxmlformats.org/markup-compatibility/2006">
                <mc:Choice xmlns:v="urn:schemas-microsoft-com:vml" Requires="v">
                  <p:oleObj spid="_x0000_s133727" name="公式" r:id="rId21" imgW="88560" imgH="164880" progId="Equations">
                    <p:embed/>
                  </p:oleObj>
                </mc:Choice>
                <mc:Fallback>
                  <p:oleObj name="公式" r:id="rId21" imgW="88560" imgH="164880" progId="Equations">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63" y="2224"/>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5"/>
            <p:cNvGraphicFramePr>
              <a:graphicFrameLocks noChangeAspect="1"/>
            </p:cNvGraphicFramePr>
            <p:nvPr/>
          </p:nvGraphicFramePr>
          <p:xfrm>
            <a:off x="1663" y="2507"/>
            <a:ext cx="113" cy="209"/>
          </p:xfrm>
          <a:graphic>
            <a:graphicData uri="http://schemas.openxmlformats.org/presentationml/2006/ole">
              <mc:AlternateContent xmlns:mc="http://schemas.openxmlformats.org/markup-compatibility/2006">
                <mc:Choice xmlns:v="urn:schemas-microsoft-com:vml" Requires="v">
                  <p:oleObj spid="_x0000_s133728" name="公式" r:id="rId23" imgW="88560" imgH="164880" progId="Equations">
                    <p:embed/>
                  </p:oleObj>
                </mc:Choice>
                <mc:Fallback>
                  <p:oleObj name="公式" r:id="rId23" imgW="88560" imgH="164880" progId="Equations">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63" y="2507"/>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6"/>
            <p:cNvGraphicFramePr>
              <a:graphicFrameLocks noChangeAspect="1"/>
            </p:cNvGraphicFramePr>
            <p:nvPr/>
          </p:nvGraphicFramePr>
          <p:xfrm>
            <a:off x="1663" y="2788"/>
            <a:ext cx="113" cy="209"/>
          </p:xfrm>
          <a:graphic>
            <a:graphicData uri="http://schemas.openxmlformats.org/presentationml/2006/ole">
              <mc:AlternateContent xmlns:mc="http://schemas.openxmlformats.org/markup-compatibility/2006">
                <mc:Choice xmlns:v="urn:schemas-microsoft-com:vml" Requires="v">
                  <p:oleObj spid="_x0000_s133729" name="公式" r:id="rId24" imgW="88560" imgH="164880" progId="Equations">
                    <p:embed/>
                  </p:oleObj>
                </mc:Choice>
                <mc:Fallback>
                  <p:oleObj name="公式" r:id="rId24" imgW="88560" imgH="164880" progId="Equations">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63" y="2788"/>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7"/>
            <p:cNvGraphicFramePr>
              <a:graphicFrameLocks noChangeAspect="1"/>
            </p:cNvGraphicFramePr>
            <p:nvPr/>
          </p:nvGraphicFramePr>
          <p:xfrm>
            <a:off x="1954" y="2788"/>
            <a:ext cx="113" cy="209"/>
          </p:xfrm>
          <a:graphic>
            <a:graphicData uri="http://schemas.openxmlformats.org/presentationml/2006/ole">
              <mc:AlternateContent xmlns:mc="http://schemas.openxmlformats.org/markup-compatibility/2006">
                <mc:Choice xmlns:v="urn:schemas-microsoft-com:vml" Requires="v">
                  <p:oleObj spid="_x0000_s133730" name="公式" r:id="rId25" imgW="88560" imgH="164880" progId="Equations">
                    <p:embed/>
                  </p:oleObj>
                </mc:Choice>
                <mc:Fallback>
                  <p:oleObj name="公式" r:id="rId25" imgW="88560" imgH="164880" progId="Equations">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54" y="2788"/>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8"/>
            <p:cNvGraphicFramePr>
              <a:graphicFrameLocks noChangeAspect="1"/>
            </p:cNvGraphicFramePr>
            <p:nvPr/>
          </p:nvGraphicFramePr>
          <p:xfrm>
            <a:off x="1663" y="3073"/>
            <a:ext cx="113" cy="209"/>
          </p:xfrm>
          <a:graphic>
            <a:graphicData uri="http://schemas.openxmlformats.org/presentationml/2006/ole">
              <mc:AlternateContent xmlns:mc="http://schemas.openxmlformats.org/markup-compatibility/2006">
                <mc:Choice xmlns:v="urn:schemas-microsoft-com:vml" Requires="v">
                  <p:oleObj spid="_x0000_s133731" name="公式" r:id="rId26" imgW="88560" imgH="164880" progId="Equations">
                    <p:embed/>
                  </p:oleObj>
                </mc:Choice>
                <mc:Fallback>
                  <p:oleObj name="公式" r:id="rId26" imgW="88560" imgH="164880" progId="Equations">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63" y="3073"/>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9"/>
            <p:cNvGraphicFramePr>
              <a:graphicFrameLocks noChangeAspect="1"/>
            </p:cNvGraphicFramePr>
            <p:nvPr/>
          </p:nvGraphicFramePr>
          <p:xfrm>
            <a:off x="1954" y="3073"/>
            <a:ext cx="113" cy="209"/>
          </p:xfrm>
          <a:graphic>
            <a:graphicData uri="http://schemas.openxmlformats.org/presentationml/2006/ole">
              <mc:AlternateContent xmlns:mc="http://schemas.openxmlformats.org/markup-compatibility/2006">
                <mc:Choice xmlns:v="urn:schemas-microsoft-com:vml" Requires="v">
                  <p:oleObj spid="_x0000_s133732" name="公式" r:id="rId27" imgW="88560" imgH="164880" progId="Equations">
                    <p:embed/>
                  </p:oleObj>
                </mc:Choice>
                <mc:Fallback>
                  <p:oleObj name="公式" r:id="rId27" imgW="88560" imgH="164880" progId="Equations">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54" y="3073"/>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AutoShape 30"/>
          <p:cNvSpPr>
            <a:spLocks noChangeArrowheads="1"/>
          </p:cNvSpPr>
          <p:nvPr/>
        </p:nvSpPr>
        <p:spPr bwMode="auto">
          <a:xfrm>
            <a:off x="4298951" y="4899025"/>
            <a:ext cx="855663" cy="871538"/>
          </a:xfrm>
          <a:prstGeom prst="roundRect">
            <a:avLst>
              <a:gd name="adj" fmla="val 16667"/>
            </a:avLst>
          </a:prstGeom>
          <a:solidFill>
            <a:schemeClr val="accent1">
              <a:alpha val="0"/>
            </a:schemeClr>
          </a:solidFill>
          <a:ln w="25400" algn="ctr">
            <a:solidFill>
              <a:srgbClr val="FF0000"/>
            </a:solidFill>
            <a:round/>
            <a:headEnd/>
            <a:tailEnd/>
          </a:ln>
        </p:spPr>
        <p:txBody>
          <a:bodyPr wrap="none" anchor="ctr"/>
          <a:lstStyle/>
          <a:p>
            <a:endParaRPr lang="zh-CN" altLang="en-US"/>
          </a:p>
        </p:txBody>
      </p:sp>
      <p:sp>
        <p:nvSpPr>
          <p:cNvPr id="31" name="AutoShape 31"/>
          <p:cNvSpPr>
            <a:spLocks noChangeArrowheads="1"/>
          </p:cNvSpPr>
          <p:nvPr/>
        </p:nvSpPr>
        <p:spPr bwMode="auto">
          <a:xfrm>
            <a:off x="4298950" y="3952875"/>
            <a:ext cx="457200" cy="1817688"/>
          </a:xfrm>
          <a:prstGeom prst="roundRect">
            <a:avLst>
              <a:gd name="adj" fmla="val 16667"/>
            </a:avLst>
          </a:prstGeom>
          <a:solidFill>
            <a:schemeClr val="accent1">
              <a:alpha val="0"/>
            </a:schemeClr>
          </a:solidFill>
          <a:ln w="25400" algn="ctr">
            <a:solidFill>
              <a:srgbClr val="FF0000"/>
            </a:solidFill>
            <a:round/>
            <a:headEnd/>
            <a:tailEnd/>
          </a:ln>
        </p:spPr>
        <p:txBody>
          <a:bodyPr wrap="none" anchor="ctr"/>
          <a:lstStyle/>
          <a:p>
            <a:endParaRPr lang="zh-CN" altLang="en-US"/>
          </a:p>
        </p:txBody>
      </p:sp>
      <p:sp>
        <p:nvSpPr>
          <p:cNvPr id="32" name="AutoShape 32"/>
          <p:cNvSpPr>
            <a:spLocks noChangeArrowheads="1"/>
          </p:cNvSpPr>
          <p:nvPr/>
        </p:nvSpPr>
        <p:spPr bwMode="auto">
          <a:xfrm rot="7430720">
            <a:off x="4743451" y="2524126"/>
            <a:ext cx="977900" cy="835025"/>
          </a:xfrm>
          <a:prstGeom prst="rightArrow">
            <a:avLst>
              <a:gd name="adj1" fmla="val 50000"/>
              <a:gd name="adj2" fmla="val 29278"/>
            </a:avLst>
          </a:prstGeom>
          <a:gradFill rotWithShape="1">
            <a:gsLst>
              <a:gs pos="0">
                <a:srgbClr val="FFFF00"/>
              </a:gs>
              <a:gs pos="100000">
                <a:srgbClr val="767600"/>
              </a:gs>
            </a:gsLst>
            <a:lin ang="2700000" scaled="1"/>
          </a:gradFill>
          <a:ln w="9525">
            <a:solidFill>
              <a:schemeClr val="tx1"/>
            </a:solidFill>
            <a:miter lim="800000"/>
            <a:headEnd/>
            <a:tailEnd/>
          </a:ln>
        </p:spPr>
        <p:txBody>
          <a:bodyPr wrap="none" anchor="ctr"/>
          <a:lstStyle/>
          <a:p>
            <a:endParaRPr lang="zh-CN" altLang="en-US"/>
          </a:p>
        </p:txBody>
      </p:sp>
      <p:graphicFrame>
        <p:nvGraphicFramePr>
          <p:cNvPr id="33" name="Object 33"/>
          <p:cNvGraphicFramePr>
            <a:graphicFrameLocks noChangeAspect="1"/>
          </p:cNvGraphicFramePr>
          <p:nvPr/>
        </p:nvGraphicFramePr>
        <p:xfrm>
          <a:off x="6097589" y="3983038"/>
          <a:ext cx="3825875" cy="703262"/>
        </p:xfrm>
        <a:graphic>
          <a:graphicData uri="http://schemas.openxmlformats.org/presentationml/2006/ole">
            <mc:AlternateContent xmlns:mc="http://schemas.openxmlformats.org/markup-compatibility/2006">
              <mc:Choice xmlns:v="urn:schemas-microsoft-com:vml" Requires="v">
                <p:oleObj spid="_x0000_s133733" name="公式" r:id="rId28" imgW="1244520" imgH="228600" progId="Equations">
                  <p:embed/>
                </p:oleObj>
              </mc:Choice>
              <mc:Fallback>
                <p:oleObj name="公式" r:id="rId28" imgW="1244520" imgH="228600" progId="Equations">
                  <p:embed/>
                  <p:pic>
                    <p:nvPicPr>
                      <p:cNvPr id="0" name="Object 3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97589" y="3983038"/>
                        <a:ext cx="3825875"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 name="矩形 4"/>
          <p:cNvSpPr>
            <a:spLocks noChangeArrowheads="1"/>
          </p:cNvSpPr>
          <p:nvPr/>
        </p:nvSpPr>
        <p:spPr bwMode="auto">
          <a:xfrm>
            <a:off x="457200" y="228601"/>
            <a:ext cx="11353800" cy="6340188"/>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3838616818"/>
              </p:ext>
            </p:extLst>
          </p:nvPr>
        </p:nvGraphicFramePr>
        <p:xfrm>
          <a:off x="6013451" y="637227"/>
          <a:ext cx="3095625" cy="820738"/>
        </p:xfrm>
        <a:graphic>
          <a:graphicData uri="http://schemas.openxmlformats.org/presentationml/2006/ole">
            <mc:AlternateContent xmlns:mc="http://schemas.openxmlformats.org/markup-compatibility/2006">
              <mc:Choice xmlns:v="urn:schemas-microsoft-com:vml" Requires="v">
                <p:oleObj spid="_x0000_s25305" name="公式" r:id="rId3" imgW="1054080" imgH="279360" progId="Equations">
                  <p:embed/>
                </p:oleObj>
              </mc:Choice>
              <mc:Fallback>
                <p:oleObj name="公式" r:id="rId3" imgW="1054080" imgH="279360" progId="Equations">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1" y="637227"/>
                        <a:ext cx="309562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
          <p:cNvGrpSpPr/>
          <p:nvPr/>
        </p:nvGrpSpPr>
        <p:grpSpPr>
          <a:xfrm>
            <a:off x="1691763" y="1571657"/>
            <a:ext cx="8884674" cy="4072086"/>
            <a:chOff x="2581275" y="2398714"/>
            <a:chExt cx="5943601" cy="2714625"/>
          </a:xfrm>
        </p:grpSpPr>
        <p:graphicFrame>
          <p:nvGraphicFramePr>
            <p:cNvPr id="10" name="Object 5"/>
            <p:cNvGraphicFramePr>
              <a:graphicFrameLocks noChangeAspect="1"/>
            </p:cNvGraphicFramePr>
            <p:nvPr>
              <p:extLst>
                <p:ext uri="{D42A27DB-BD31-4B8C-83A1-F6EECF244321}">
                  <p14:modId xmlns:p14="http://schemas.microsoft.com/office/powerpoint/2010/main" val="759149674"/>
                </p:ext>
              </p:extLst>
            </p:nvPr>
          </p:nvGraphicFramePr>
          <p:xfrm>
            <a:off x="5416550" y="3797300"/>
            <a:ext cx="114300" cy="215900"/>
          </p:xfrm>
          <a:graphic>
            <a:graphicData uri="http://schemas.openxmlformats.org/presentationml/2006/ole">
              <mc:AlternateContent xmlns:mc="http://schemas.openxmlformats.org/markup-compatibility/2006">
                <mc:Choice xmlns:v="urn:schemas-microsoft-com:vml" Requires="v">
                  <p:oleObj spid="_x0000_s25306" name="公式" r:id="rId5" imgW="114120" imgH="215640" progId="Equations">
                    <p:embed/>
                  </p:oleObj>
                </mc:Choice>
                <mc:Fallback>
                  <p:oleObj name="公式" r:id="rId5" imgW="114120" imgH="215640" progId="Equations">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6550" y="3797300"/>
                          <a:ext cx="114300" cy="215900"/>
                        </a:xfrm>
                        <a:prstGeom prst="rect">
                          <a:avLst/>
                        </a:prstGeom>
                        <a:noFill/>
                      </p:spPr>
                    </p:pic>
                  </p:oleObj>
                </mc:Fallback>
              </mc:AlternateContent>
            </a:graphicData>
          </a:graphic>
        </p:graphicFrame>
        <p:sp>
          <p:nvSpPr>
            <p:cNvPr id="11" name="Line 6"/>
            <p:cNvSpPr>
              <a:spLocks noChangeShapeType="1"/>
            </p:cNvSpPr>
            <p:nvPr/>
          </p:nvSpPr>
          <p:spPr bwMode="auto">
            <a:xfrm>
              <a:off x="3890963" y="3462339"/>
              <a:ext cx="295275" cy="1587"/>
            </a:xfrm>
            <a:prstGeom prst="line">
              <a:avLst/>
            </a:prstGeom>
            <a:noFill/>
            <a:ln w="19050">
              <a:solidFill>
                <a:schemeClr val="tx1"/>
              </a:solidFill>
              <a:round/>
              <a:headEnd/>
              <a:tailEnd/>
            </a:ln>
          </p:spPr>
          <p:txBody>
            <a:bodyPr/>
            <a:lstStyle/>
            <a:p>
              <a:endParaRPr lang="zh-CN" altLang="en-US"/>
            </a:p>
          </p:txBody>
        </p:sp>
        <p:sp>
          <p:nvSpPr>
            <p:cNvPr id="12" name="Line 7"/>
            <p:cNvSpPr>
              <a:spLocks noChangeShapeType="1"/>
            </p:cNvSpPr>
            <p:nvPr/>
          </p:nvSpPr>
          <p:spPr bwMode="auto">
            <a:xfrm>
              <a:off x="4183062" y="4322764"/>
              <a:ext cx="2693988" cy="1587"/>
            </a:xfrm>
            <a:prstGeom prst="line">
              <a:avLst/>
            </a:prstGeom>
            <a:noFill/>
            <a:ln w="19050">
              <a:solidFill>
                <a:schemeClr val="tx1"/>
              </a:solidFill>
              <a:round/>
              <a:headEnd/>
              <a:tailEnd/>
            </a:ln>
          </p:spPr>
          <p:txBody>
            <a:bodyPr/>
            <a:lstStyle/>
            <a:p>
              <a:endParaRPr lang="zh-CN" altLang="en-US"/>
            </a:p>
          </p:txBody>
        </p:sp>
        <p:sp>
          <p:nvSpPr>
            <p:cNvPr id="13" name="Line 8"/>
            <p:cNvSpPr>
              <a:spLocks noChangeShapeType="1"/>
            </p:cNvSpPr>
            <p:nvPr/>
          </p:nvSpPr>
          <p:spPr bwMode="auto">
            <a:xfrm flipH="1">
              <a:off x="4183062" y="4178301"/>
              <a:ext cx="2693988" cy="4763"/>
            </a:xfrm>
            <a:prstGeom prst="line">
              <a:avLst/>
            </a:prstGeom>
            <a:noFill/>
            <a:ln w="19050">
              <a:solidFill>
                <a:schemeClr val="tx1"/>
              </a:solidFill>
              <a:round/>
              <a:headEnd/>
              <a:tailEnd/>
            </a:ln>
          </p:spPr>
          <p:txBody>
            <a:bodyPr/>
            <a:lstStyle/>
            <a:p>
              <a:endParaRPr lang="zh-CN" altLang="en-US"/>
            </a:p>
          </p:txBody>
        </p:sp>
        <p:sp>
          <p:nvSpPr>
            <p:cNvPr id="14" name="Line 9"/>
            <p:cNvSpPr>
              <a:spLocks noChangeShapeType="1"/>
            </p:cNvSpPr>
            <p:nvPr/>
          </p:nvSpPr>
          <p:spPr bwMode="auto">
            <a:xfrm>
              <a:off x="4183062" y="4033839"/>
              <a:ext cx="2693988" cy="1587"/>
            </a:xfrm>
            <a:prstGeom prst="line">
              <a:avLst/>
            </a:prstGeom>
            <a:noFill/>
            <a:ln w="19050">
              <a:solidFill>
                <a:schemeClr val="tx1"/>
              </a:solidFill>
              <a:round/>
              <a:headEnd/>
              <a:tailEnd/>
            </a:ln>
          </p:spPr>
          <p:txBody>
            <a:bodyPr/>
            <a:lstStyle/>
            <a:p>
              <a:endParaRPr lang="zh-CN" altLang="en-US"/>
            </a:p>
          </p:txBody>
        </p:sp>
        <p:sp>
          <p:nvSpPr>
            <p:cNvPr id="15" name="Line 10"/>
            <p:cNvSpPr>
              <a:spLocks noChangeShapeType="1"/>
            </p:cNvSpPr>
            <p:nvPr/>
          </p:nvSpPr>
          <p:spPr bwMode="auto">
            <a:xfrm flipH="1">
              <a:off x="4183062" y="3895725"/>
              <a:ext cx="2693988" cy="1588"/>
            </a:xfrm>
            <a:prstGeom prst="line">
              <a:avLst/>
            </a:prstGeom>
            <a:noFill/>
            <a:ln w="19050">
              <a:solidFill>
                <a:schemeClr val="tx1"/>
              </a:solidFill>
              <a:round/>
              <a:headEnd/>
              <a:tailEnd/>
            </a:ln>
          </p:spPr>
          <p:txBody>
            <a:bodyPr/>
            <a:lstStyle/>
            <a:p>
              <a:endParaRPr lang="zh-CN" altLang="en-US"/>
            </a:p>
          </p:txBody>
        </p:sp>
        <p:sp>
          <p:nvSpPr>
            <p:cNvPr id="16" name="Line 11"/>
            <p:cNvSpPr>
              <a:spLocks noChangeShapeType="1"/>
            </p:cNvSpPr>
            <p:nvPr/>
          </p:nvSpPr>
          <p:spPr bwMode="auto">
            <a:xfrm flipH="1">
              <a:off x="6721476" y="3608389"/>
              <a:ext cx="155575" cy="1587"/>
            </a:xfrm>
            <a:prstGeom prst="line">
              <a:avLst/>
            </a:prstGeom>
            <a:noFill/>
            <a:ln w="19050">
              <a:solidFill>
                <a:schemeClr val="tx1"/>
              </a:solidFill>
              <a:round/>
              <a:headEnd/>
              <a:tailEnd/>
            </a:ln>
          </p:spPr>
          <p:txBody>
            <a:bodyPr/>
            <a:lstStyle/>
            <a:p>
              <a:endParaRPr lang="zh-CN" altLang="en-US"/>
            </a:p>
          </p:txBody>
        </p:sp>
        <p:sp>
          <p:nvSpPr>
            <p:cNvPr id="17" name="Line 12"/>
            <p:cNvSpPr>
              <a:spLocks noChangeShapeType="1"/>
            </p:cNvSpPr>
            <p:nvPr/>
          </p:nvSpPr>
          <p:spPr bwMode="auto">
            <a:xfrm flipH="1">
              <a:off x="6586538" y="3462339"/>
              <a:ext cx="290513" cy="1587"/>
            </a:xfrm>
            <a:prstGeom prst="line">
              <a:avLst/>
            </a:prstGeom>
            <a:noFill/>
            <a:ln w="19050">
              <a:solidFill>
                <a:schemeClr val="tx1"/>
              </a:solidFill>
              <a:round/>
              <a:headEnd/>
              <a:tailEnd/>
            </a:ln>
          </p:spPr>
          <p:txBody>
            <a:bodyPr/>
            <a:lstStyle/>
            <a:p>
              <a:endParaRPr lang="zh-CN" altLang="en-US"/>
            </a:p>
          </p:txBody>
        </p:sp>
        <p:sp>
          <p:nvSpPr>
            <p:cNvPr id="18" name="Line 13"/>
            <p:cNvSpPr>
              <a:spLocks noChangeShapeType="1"/>
            </p:cNvSpPr>
            <p:nvPr/>
          </p:nvSpPr>
          <p:spPr bwMode="auto">
            <a:xfrm flipH="1">
              <a:off x="6586538" y="3317875"/>
              <a:ext cx="290513" cy="1588"/>
            </a:xfrm>
            <a:prstGeom prst="line">
              <a:avLst/>
            </a:prstGeom>
            <a:noFill/>
            <a:ln w="19050">
              <a:solidFill>
                <a:schemeClr val="tx1"/>
              </a:solidFill>
              <a:round/>
              <a:headEnd/>
              <a:tailEnd/>
            </a:ln>
          </p:spPr>
          <p:txBody>
            <a:bodyPr/>
            <a:lstStyle/>
            <a:p>
              <a:endParaRPr lang="zh-CN" altLang="en-US"/>
            </a:p>
          </p:txBody>
        </p:sp>
        <p:sp>
          <p:nvSpPr>
            <p:cNvPr id="19" name="Line 14"/>
            <p:cNvSpPr>
              <a:spLocks noChangeShapeType="1"/>
            </p:cNvSpPr>
            <p:nvPr/>
          </p:nvSpPr>
          <p:spPr bwMode="auto">
            <a:xfrm flipH="1">
              <a:off x="6721476" y="3173414"/>
              <a:ext cx="155575" cy="1587"/>
            </a:xfrm>
            <a:prstGeom prst="line">
              <a:avLst/>
            </a:prstGeom>
            <a:noFill/>
            <a:ln w="19050">
              <a:solidFill>
                <a:schemeClr val="tx1"/>
              </a:solidFill>
              <a:round/>
              <a:headEnd/>
              <a:tailEnd/>
            </a:ln>
          </p:spPr>
          <p:txBody>
            <a:bodyPr/>
            <a:lstStyle/>
            <a:p>
              <a:endParaRPr lang="zh-CN" altLang="en-US"/>
            </a:p>
          </p:txBody>
        </p:sp>
        <p:sp>
          <p:nvSpPr>
            <p:cNvPr id="20" name="Line 15"/>
            <p:cNvSpPr>
              <a:spLocks noChangeShapeType="1"/>
            </p:cNvSpPr>
            <p:nvPr/>
          </p:nvSpPr>
          <p:spPr bwMode="auto">
            <a:xfrm>
              <a:off x="6721476" y="3173413"/>
              <a:ext cx="1587" cy="577850"/>
            </a:xfrm>
            <a:prstGeom prst="line">
              <a:avLst/>
            </a:prstGeom>
            <a:noFill/>
            <a:ln w="19050">
              <a:solidFill>
                <a:schemeClr val="tx1"/>
              </a:solidFill>
              <a:round/>
              <a:headEnd/>
              <a:tailEnd/>
            </a:ln>
          </p:spPr>
          <p:txBody>
            <a:bodyPr/>
            <a:lstStyle/>
            <a:p>
              <a:endParaRPr lang="zh-CN" altLang="en-US"/>
            </a:p>
          </p:txBody>
        </p:sp>
        <p:sp>
          <p:nvSpPr>
            <p:cNvPr id="21" name="Line 16"/>
            <p:cNvSpPr>
              <a:spLocks noChangeShapeType="1"/>
            </p:cNvSpPr>
            <p:nvPr/>
          </p:nvSpPr>
          <p:spPr bwMode="auto">
            <a:xfrm>
              <a:off x="6634162" y="3751264"/>
              <a:ext cx="173038" cy="1587"/>
            </a:xfrm>
            <a:prstGeom prst="line">
              <a:avLst/>
            </a:prstGeom>
            <a:noFill/>
            <a:ln w="38100">
              <a:solidFill>
                <a:schemeClr val="tx1"/>
              </a:solidFill>
              <a:round/>
              <a:headEnd/>
              <a:tailEnd/>
            </a:ln>
          </p:spPr>
          <p:txBody>
            <a:bodyPr/>
            <a:lstStyle/>
            <a:p>
              <a:endParaRPr lang="zh-CN" altLang="en-US"/>
            </a:p>
          </p:txBody>
        </p:sp>
        <p:sp>
          <p:nvSpPr>
            <p:cNvPr id="22" name="Line 17"/>
            <p:cNvSpPr>
              <a:spLocks noChangeShapeType="1"/>
            </p:cNvSpPr>
            <p:nvPr/>
          </p:nvSpPr>
          <p:spPr bwMode="auto">
            <a:xfrm flipV="1">
              <a:off x="6586537" y="2757488"/>
              <a:ext cx="1588" cy="704850"/>
            </a:xfrm>
            <a:prstGeom prst="line">
              <a:avLst/>
            </a:prstGeom>
            <a:noFill/>
            <a:ln w="19050">
              <a:solidFill>
                <a:schemeClr val="tx1"/>
              </a:solidFill>
              <a:round/>
              <a:headEnd/>
              <a:tailEnd/>
            </a:ln>
          </p:spPr>
          <p:txBody>
            <a:bodyPr/>
            <a:lstStyle/>
            <a:p>
              <a:endParaRPr lang="zh-CN" altLang="en-US"/>
            </a:p>
          </p:txBody>
        </p:sp>
        <p:sp>
          <p:nvSpPr>
            <p:cNvPr id="23" name="Line 18"/>
            <p:cNvSpPr>
              <a:spLocks noChangeShapeType="1"/>
            </p:cNvSpPr>
            <p:nvPr/>
          </p:nvSpPr>
          <p:spPr bwMode="auto">
            <a:xfrm flipV="1">
              <a:off x="5014912" y="3608388"/>
              <a:ext cx="1588" cy="284162"/>
            </a:xfrm>
            <a:prstGeom prst="line">
              <a:avLst/>
            </a:prstGeom>
            <a:noFill/>
            <a:ln w="19050">
              <a:solidFill>
                <a:schemeClr val="tx1"/>
              </a:solidFill>
              <a:round/>
              <a:headEnd/>
              <a:tailEnd/>
            </a:ln>
          </p:spPr>
          <p:txBody>
            <a:bodyPr/>
            <a:lstStyle/>
            <a:p>
              <a:endParaRPr lang="zh-CN" altLang="en-US"/>
            </a:p>
          </p:txBody>
        </p:sp>
        <p:sp>
          <p:nvSpPr>
            <p:cNvPr id="24" name="Line 19"/>
            <p:cNvSpPr>
              <a:spLocks noChangeShapeType="1"/>
            </p:cNvSpPr>
            <p:nvPr/>
          </p:nvSpPr>
          <p:spPr bwMode="auto">
            <a:xfrm flipV="1">
              <a:off x="5305426" y="3605213"/>
              <a:ext cx="1587" cy="431800"/>
            </a:xfrm>
            <a:prstGeom prst="line">
              <a:avLst/>
            </a:prstGeom>
            <a:noFill/>
            <a:ln w="19050">
              <a:solidFill>
                <a:schemeClr val="tx1"/>
              </a:solidFill>
              <a:round/>
              <a:headEnd/>
              <a:tailEnd/>
            </a:ln>
          </p:spPr>
          <p:txBody>
            <a:bodyPr/>
            <a:lstStyle/>
            <a:p>
              <a:endParaRPr lang="zh-CN" altLang="en-US"/>
            </a:p>
          </p:txBody>
        </p:sp>
        <p:sp>
          <p:nvSpPr>
            <p:cNvPr id="25" name="Line 20"/>
            <p:cNvSpPr>
              <a:spLocks noChangeShapeType="1"/>
            </p:cNvSpPr>
            <p:nvPr/>
          </p:nvSpPr>
          <p:spPr bwMode="auto">
            <a:xfrm flipV="1">
              <a:off x="5591176" y="3608389"/>
              <a:ext cx="1587" cy="287337"/>
            </a:xfrm>
            <a:prstGeom prst="line">
              <a:avLst/>
            </a:prstGeom>
            <a:noFill/>
            <a:ln w="19050">
              <a:solidFill>
                <a:schemeClr val="tx1"/>
              </a:solidFill>
              <a:round/>
              <a:headEnd/>
              <a:tailEnd/>
            </a:ln>
          </p:spPr>
          <p:txBody>
            <a:bodyPr/>
            <a:lstStyle/>
            <a:p>
              <a:endParaRPr lang="zh-CN" altLang="en-US"/>
            </a:p>
          </p:txBody>
        </p:sp>
        <p:sp>
          <p:nvSpPr>
            <p:cNvPr id="26" name="Line 21"/>
            <p:cNvSpPr>
              <a:spLocks noChangeShapeType="1"/>
            </p:cNvSpPr>
            <p:nvPr/>
          </p:nvSpPr>
          <p:spPr bwMode="auto">
            <a:xfrm flipV="1">
              <a:off x="5875337" y="3605213"/>
              <a:ext cx="1588" cy="576262"/>
            </a:xfrm>
            <a:prstGeom prst="line">
              <a:avLst/>
            </a:prstGeom>
            <a:noFill/>
            <a:ln w="19050">
              <a:solidFill>
                <a:schemeClr val="tx1"/>
              </a:solidFill>
              <a:round/>
              <a:headEnd/>
              <a:tailEnd/>
            </a:ln>
          </p:spPr>
          <p:txBody>
            <a:bodyPr/>
            <a:lstStyle/>
            <a:p>
              <a:endParaRPr lang="zh-CN" altLang="en-US"/>
            </a:p>
          </p:txBody>
        </p:sp>
        <p:grpSp>
          <p:nvGrpSpPr>
            <p:cNvPr id="27" name="Group 22"/>
            <p:cNvGrpSpPr>
              <a:grpSpLocks/>
            </p:cNvGrpSpPr>
            <p:nvPr/>
          </p:nvGrpSpPr>
          <p:grpSpPr bwMode="auto">
            <a:xfrm>
              <a:off x="5519738" y="2898776"/>
              <a:ext cx="430213" cy="715963"/>
              <a:chOff x="2909" y="1526"/>
              <a:chExt cx="271" cy="451"/>
            </a:xfrm>
          </p:grpSpPr>
          <p:grpSp>
            <p:nvGrpSpPr>
              <p:cNvPr id="28" name="Group 23"/>
              <p:cNvGrpSpPr>
                <a:grpSpLocks/>
              </p:cNvGrpSpPr>
              <p:nvPr/>
            </p:nvGrpSpPr>
            <p:grpSpPr bwMode="auto">
              <a:xfrm>
                <a:off x="2909" y="1649"/>
                <a:ext cx="271" cy="328"/>
                <a:chOff x="2546" y="1649"/>
                <a:chExt cx="271" cy="328"/>
              </a:xfrm>
            </p:grpSpPr>
            <p:sp>
              <p:nvSpPr>
                <p:cNvPr id="30" name="Rectangle 24"/>
                <p:cNvSpPr>
                  <a:spLocks noChangeArrowheads="1"/>
                </p:cNvSpPr>
                <p:nvPr/>
              </p:nvSpPr>
              <p:spPr bwMode="auto">
                <a:xfrm>
                  <a:off x="2546" y="1705"/>
                  <a:ext cx="271" cy="272"/>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pPr algn="ctr"/>
                  <a:r>
                    <a:rPr lang="en-US" altLang="zh-CN">
                      <a:ea typeface="幼圆" pitchFamily="49" charset="-122"/>
                    </a:rPr>
                    <a:t>&amp;</a:t>
                  </a:r>
                </a:p>
              </p:txBody>
            </p:sp>
            <p:sp>
              <p:nvSpPr>
                <p:cNvPr id="31" name="Oval 25"/>
                <p:cNvSpPr>
                  <a:spLocks noChangeArrowheads="1"/>
                </p:cNvSpPr>
                <p:nvPr/>
              </p:nvSpPr>
              <p:spPr bwMode="auto">
                <a:xfrm>
                  <a:off x="2654" y="1649"/>
                  <a:ext cx="56" cy="56"/>
                </a:xfrm>
                <a:prstGeom prst="ellipse">
                  <a:avLst/>
                </a:prstGeom>
                <a:noFill/>
                <a:ln w="25400">
                  <a:solidFill>
                    <a:schemeClr val="tx1"/>
                  </a:solidFill>
                  <a:round/>
                  <a:headEnd/>
                  <a:tailEnd/>
                </a:ln>
              </p:spPr>
              <p:txBody>
                <a:bodyPr wrap="none" anchor="ctr"/>
                <a:lstStyle/>
                <a:p>
                  <a:endParaRPr lang="zh-CN" altLang="en-US"/>
                </a:p>
              </p:txBody>
            </p:sp>
          </p:grpSp>
          <p:sp>
            <p:nvSpPr>
              <p:cNvPr id="29" name="Line 26"/>
              <p:cNvSpPr>
                <a:spLocks noChangeShapeType="1"/>
              </p:cNvSpPr>
              <p:nvPr/>
            </p:nvSpPr>
            <p:spPr bwMode="auto">
              <a:xfrm flipV="1">
                <a:off x="3043" y="1526"/>
                <a:ext cx="0" cy="123"/>
              </a:xfrm>
              <a:prstGeom prst="line">
                <a:avLst/>
              </a:prstGeom>
              <a:noFill/>
              <a:ln w="19050">
                <a:solidFill>
                  <a:schemeClr val="tx1"/>
                </a:solidFill>
                <a:round/>
                <a:headEnd/>
                <a:tailEnd/>
              </a:ln>
            </p:spPr>
            <p:txBody>
              <a:bodyPr/>
              <a:lstStyle/>
              <a:p>
                <a:endParaRPr lang="zh-CN" altLang="en-US"/>
              </a:p>
            </p:txBody>
          </p:sp>
        </p:grpSp>
        <p:grpSp>
          <p:nvGrpSpPr>
            <p:cNvPr id="32" name="Group 27"/>
            <p:cNvGrpSpPr>
              <a:grpSpLocks/>
            </p:cNvGrpSpPr>
            <p:nvPr/>
          </p:nvGrpSpPr>
          <p:grpSpPr bwMode="auto">
            <a:xfrm>
              <a:off x="4943475" y="2757488"/>
              <a:ext cx="430212" cy="857250"/>
              <a:chOff x="2546" y="1437"/>
              <a:chExt cx="271" cy="540"/>
            </a:xfrm>
          </p:grpSpPr>
          <p:grpSp>
            <p:nvGrpSpPr>
              <p:cNvPr id="33" name="Group 28"/>
              <p:cNvGrpSpPr>
                <a:grpSpLocks/>
              </p:cNvGrpSpPr>
              <p:nvPr/>
            </p:nvGrpSpPr>
            <p:grpSpPr bwMode="auto">
              <a:xfrm>
                <a:off x="2546" y="1649"/>
                <a:ext cx="271" cy="328"/>
                <a:chOff x="2546" y="1649"/>
                <a:chExt cx="271" cy="328"/>
              </a:xfrm>
            </p:grpSpPr>
            <p:sp>
              <p:nvSpPr>
                <p:cNvPr id="35" name="Rectangle 29"/>
                <p:cNvSpPr>
                  <a:spLocks noChangeArrowheads="1"/>
                </p:cNvSpPr>
                <p:nvPr/>
              </p:nvSpPr>
              <p:spPr bwMode="auto">
                <a:xfrm>
                  <a:off x="2546" y="1705"/>
                  <a:ext cx="271" cy="272"/>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pPr algn="ctr"/>
                  <a:r>
                    <a:rPr lang="en-US" altLang="zh-CN">
                      <a:ea typeface="幼圆" pitchFamily="49" charset="-122"/>
                    </a:rPr>
                    <a:t>&amp;</a:t>
                  </a:r>
                </a:p>
              </p:txBody>
            </p:sp>
            <p:sp>
              <p:nvSpPr>
                <p:cNvPr id="36" name="Oval 30"/>
                <p:cNvSpPr>
                  <a:spLocks noChangeArrowheads="1"/>
                </p:cNvSpPr>
                <p:nvPr/>
              </p:nvSpPr>
              <p:spPr bwMode="auto">
                <a:xfrm>
                  <a:off x="2654" y="1649"/>
                  <a:ext cx="56" cy="56"/>
                </a:xfrm>
                <a:prstGeom prst="ellipse">
                  <a:avLst/>
                </a:prstGeom>
                <a:noFill/>
                <a:ln w="25400">
                  <a:solidFill>
                    <a:schemeClr val="tx1"/>
                  </a:solidFill>
                  <a:round/>
                  <a:headEnd/>
                  <a:tailEnd/>
                </a:ln>
              </p:spPr>
              <p:txBody>
                <a:bodyPr wrap="none" anchor="ctr"/>
                <a:lstStyle/>
                <a:p>
                  <a:endParaRPr lang="zh-CN" altLang="en-US"/>
                </a:p>
              </p:txBody>
            </p:sp>
          </p:grpSp>
          <p:sp>
            <p:nvSpPr>
              <p:cNvPr id="34" name="Line 31"/>
              <p:cNvSpPr>
                <a:spLocks noChangeShapeType="1"/>
              </p:cNvSpPr>
              <p:nvPr/>
            </p:nvSpPr>
            <p:spPr bwMode="auto">
              <a:xfrm flipV="1">
                <a:off x="2682" y="1437"/>
                <a:ext cx="0" cy="212"/>
              </a:xfrm>
              <a:prstGeom prst="line">
                <a:avLst/>
              </a:prstGeom>
              <a:noFill/>
              <a:ln w="19050">
                <a:solidFill>
                  <a:schemeClr val="tx1"/>
                </a:solidFill>
                <a:round/>
                <a:headEnd/>
                <a:tailEnd/>
              </a:ln>
            </p:spPr>
            <p:txBody>
              <a:bodyPr/>
              <a:lstStyle/>
              <a:p>
                <a:endParaRPr lang="zh-CN" altLang="en-US"/>
              </a:p>
            </p:txBody>
          </p:sp>
        </p:grpSp>
        <p:sp>
          <p:nvSpPr>
            <p:cNvPr id="37" name="Line 32"/>
            <p:cNvSpPr>
              <a:spLocks noChangeShapeType="1"/>
            </p:cNvSpPr>
            <p:nvPr/>
          </p:nvSpPr>
          <p:spPr bwMode="auto">
            <a:xfrm>
              <a:off x="5159376" y="2757489"/>
              <a:ext cx="573087" cy="1587"/>
            </a:xfrm>
            <a:prstGeom prst="line">
              <a:avLst/>
            </a:prstGeom>
            <a:noFill/>
            <a:ln w="19050">
              <a:solidFill>
                <a:schemeClr val="tx1"/>
              </a:solidFill>
              <a:round/>
              <a:headEnd/>
              <a:tailEnd/>
            </a:ln>
          </p:spPr>
          <p:txBody>
            <a:bodyPr/>
            <a:lstStyle/>
            <a:p>
              <a:endParaRPr lang="zh-CN" altLang="en-US"/>
            </a:p>
          </p:txBody>
        </p:sp>
        <p:sp>
          <p:nvSpPr>
            <p:cNvPr id="38" name="Line 33"/>
            <p:cNvSpPr>
              <a:spLocks noChangeShapeType="1"/>
            </p:cNvSpPr>
            <p:nvPr/>
          </p:nvSpPr>
          <p:spPr bwMode="auto">
            <a:xfrm flipV="1">
              <a:off x="4183063" y="2609850"/>
              <a:ext cx="3175" cy="852488"/>
            </a:xfrm>
            <a:prstGeom prst="line">
              <a:avLst/>
            </a:prstGeom>
            <a:noFill/>
            <a:ln w="19050">
              <a:solidFill>
                <a:schemeClr val="tx1"/>
              </a:solidFill>
              <a:round/>
              <a:headEnd/>
              <a:tailEnd/>
            </a:ln>
          </p:spPr>
          <p:txBody>
            <a:bodyPr/>
            <a:lstStyle/>
            <a:p>
              <a:endParaRPr lang="zh-CN" altLang="en-US"/>
            </a:p>
          </p:txBody>
        </p:sp>
        <p:grpSp>
          <p:nvGrpSpPr>
            <p:cNvPr id="39" name="Group 34"/>
            <p:cNvGrpSpPr>
              <a:grpSpLocks/>
            </p:cNvGrpSpPr>
            <p:nvPr/>
          </p:nvGrpSpPr>
          <p:grpSpPr bwMode="auto">
            <a:xfrm>
              <a:off x="4183062" y="2398714"/>
              <a:ext cx="1549400" cy="434975"/>
              <a:chOff x="2067" y="1211"/>
              <a:chExt cx="976" cy="274"/>
            </a:xfrm>
          </p:grpSpPr>
          <p:sp>
            <p:nvSpPr>
              <p:cNvPr id="40" name="Oval 35"/>
              <p:cNvSpPr>
                <a:spLocks noChangeArrowheads="1"/>
              </p:cNvSpPr>
              <p:nvPr/>
            </p:nvSpPr>
            <p:spPr bwMode="auto">
              <a:xfrm>
                <a:off x="2412" y="1317"/>
                <a:ext cx="56" cy="56"/>
              </a:xfrm>
              <a:prstGeom prst="ellipse">
                <a:avLst/>
              </a:prstGeom>
              <a:noFill/>
              <a:ln w="25400">
                <a:solidFill>
                  <a:schemeClr val="tx1"/>
                </a:solidFill>
                <a:round/>
                <a:headEnd/>
                <a:tailEnd/>
              </a:ln>
            </p:spPr>
            <p:txBody>
              <a:bodyPr wrap="none" anchor="ctr"/>
              <a:lstStyle/>
              <a:p>
                <a:endParaRPr lang="zh-CN" altLang="en-US"/>
              </a:p>
            </p:txBody>
          </p:sp>
          <p:sp>
            <p:nvSpPr>
              <p:cNvPr id="41" name="Line 36"/>
              <p:cNvSpPr>
                <a:spLocks noChangeShapeType="1"/>
              </p:cNvSpPr>
              <p:nvPr/>
            </p:nvSpPr>
            <p:spPr bwMode="auto">
              <a:xfrm flipH="1">
                <a:off x="2468" y="1344"/>
                <a:ext cx="575" cy="0"/>
              </a:xfrm>
              <a:prstGeom prst="line">
                <a:avLst/>
              </a:prstGeom>
              <a:noFill/>
              <a:ln w="19050">
                <a:solidFill>
                  <a:schemeClr val="tx1"/>
                </a:solidFill>
                <a:round/>
                <a:headEnd/>
                <a:tailEnd/>
              </a:ln>
            </p:spPr>
            <p:txBody>
              <a:bodyPr/>
              <a:lstStyle/>
              <a:p>
                <a:endParaRPr lang="zh-CN" altLang="en-US"/>
              </a:p>
            </p:txBody>
          </p:sp>
          <p:sp>
            <p:nvSpPr>
              <p:cNvPr id="42" name="Line 37"/>
              <p:cNvSpPr>
                <a:spLocks noChangeShapeType="1"/>
              </p:cNvSpPr>
              <p:nvPr/>
            </p:nvSpPr>
            <p:spPr bwMode="auto">
              <a:xfrm>
                <a:off x="2067" y="1344"/>
                <a:ext cx="74" cy="0"/>
              </a:xfrm>
              <a:prstGeom prst="line">
                <a:avLst/>
              </a:prstGeom>
              <a:noFill/>
              <a:ln w="19050">
                <a:solidFill>
                  <a:schemeClr val="tx1"/>
                </a:solidFill>
                <a:round/>
                <a:headEnd/>
                <a:tailEnd/>
              </a:ln>
            </p:spPr>
            <p:txBody>
              <a:bodyPr/>
              <a:lstStyle/>
              <a:p>
                <a:endParaRPr lang="zh-CN" altLang="en-US"/>
              </a:p>
            </p:txBody>
          </p:sp>
          <p:sp>
            <p:nvSpPr>
              <p:cNvPr id="43" name="Rectangle 38"/>
              <p:cNvSpPr>
                <a:spLocks noChangeArrowheads="1"/>
              </p:cNvSpPr>
              <p:nvPr/>
            </p:nvSpPr>
            <p:spPr bwMode="auto">
              <a:xfrm>
                <a:off x="2141" y="1211"/>
                <a:ext cx="271" cy="274"/>
              </a:xfrm>
              <a:prstGeom prst="rect">
                <a:avLst/>
              </a:prstGeom>
              <a:noFill/>
              <a:ln w="25400">
                <a:solidFill>
                  <a:schemeClr val="tx1"/>
                </a:solidFill>
                <a:miter lim="800000"/>
                <a:headEnd/>
                <a:tailEnd/>
              </a:ln>
            </p:spPr>
            <p:txBody>
              <a:bodyPr wrap="none" anchor="ctr"/>
              <a:lstStyle/>
              <a:p>
                <a:pPr algn="ctr"/>
                <a:r>
                  <a:rPr lang="en-US" altLang="zh-CN">
                    <a:solidFill>
                      <a:srgbClr val="FF3300"/>
                    </a:solidFill>
                    <a:ea typeface="幼圆" pitchFamily="49" charset="-122"/>
                  </a:rPr>
                  <a:t>1</a:t>
                </a:r>
              </a:p>
            </p:txBody>
          </p:sp>
        </p:grpSp>
        <p:grpSp>
          <p:nvGrpSpPr>
            <p:cNvPr id="44" name="Group 39"/>
            <p:cNvGrpSpPr>
              <a:grpSpLocks/>
            </p:cNvGrpSpPr>
            <p:nvPr/>
          </p:nvGrpSpPr>
          <p:grpSpPr bwMode="auto">
            <a:xfrm>
              <a:off x="2581275" y="3270251"/>
              <a:ext cx="1604962" cy="1843088"/>
              <a:chOff x="1058" y="1760"/>
              <a:chExt cx="1011" cy="1161"/>
            </a:xfrm>
          </p:grpSpPr>
          <p:sp>
            <p:nvSpPr>
              <p:cNvPr id="45" name="Line 40"/>
              <p:cNvSpPr>
                <a:spLocks noChangeShapeType="1"/>
              </p:cNvSpPr>
              <p:nvPr/>
            </p:nvSpPr>
            <p:spPr bwMode="auto">
              <a:xfrm>
                <a:off x="1883" y="2423"/>
                <a:ext cx="186" cy="0"/>
              </a:xfrm>
              <a:prstGeom prst="line">
                <a:avLst/>
              </a:prstGeom>
              <a:noFill/>
              <a:ln w="19050">
                <a:solidFill>
                  <a:schemeClr val="tx1"/>
                </a:solidFill>
                <a:round/>
                <a:headEnd/>
                <a:tailEnd/>
              </a:ln>
            </p:spPr>
            <p:txBody>
              <a:bodyPr/>
              <a:lstStyle/>
              <a:p>
                <a:endParaRPr lang="zh-CN" altLang="en-US"/>
              </a:p>
            </p:txBody>
          </p:sp>
          <p:sp>
            <p:nvSpPr>
              <p:cNvPr id="46" name="Line 41"/>
              <p:cNvSpPr>
                <a:spLocks noChangeShapeType="1"/>
              </p:cNvSpPr>
              <p:nvPr/>
            </p:nvSpPr>
            <p:spPr bwMode="auto">
              <a:xfrm>
                <a:off x="1883" y="2335"/>
                <a:ext cx="186" cy="0"/>
              </a:xfrm>
              <a:prstGeom prst="line">
                <a:avLst/>
              </a:prstGeom>
              <a:noFill/>
              <a:ln w="19050">
                <a:solidFill>
                  <a:schemeClr val="tx1"/>
                </a:solidFill>
                <a:round/>
                <a:headEnd/>
                <a:tailEnd/>
              </a:ln>
            </p:spPr>
            <p:txBody>
              <a:bodyPr/>
              <a:lstStyle/>
              <a:p>
                <a:endParaRPr lang="zh-CN" altLang="en-US"/>
              </a:p>
            </p:txBody>
          </p:sp>
          <p:sp>
            <p:nvSpPr>
              <p:cNvPr id="47" name="Line 42"/>
              <p:cNvSpPr>
                <a:spLocks noChangeShapeType="1"/>
              </p:cNvSpPr>
              <p:nvPr/>
            </p:nvSpPr>
            <p:spPr bwMode="auto">
              <a:xfrm>
                <a:off x="1882" y="2243"/>
                <a:ext cx="185" cy="0"/>
              </a:xfrm>
              <a:prstGeom prst="line">
                <a:avLst/>
              </a:prstGeom>
              <a:noFill/>
              <a:ln w="19050">
                <a:solidFill>
                  <a:schemeClr val="tx1"/>
                </a:solidFill>
                <a:round/>
                <a:headEnd/>
                <a:tailEnd/>
              </a:ln>
            </p:spPr>
            <p:txBody>
              <a:bodyPr/>
              <a:lstStyle/>
              <a:p>
                <a:endParaRPr lang="zh-CN" altLang="en-US"/>
              </a:p>
            </p:txBody>
          </p:sp>
          <p:sp>
            <p:nvSpPr>
              <p:cNvPr id="48" name="Line 43"/>
              <p:cNvSpPr>
                <a:spLocks noChangeShapeType="1"/>
              </p:cNvSpPr>
              <p:nvPr/>
            </p:nvSpPr>
            <p:spPr bwMode="auto">
              <a:xfrm>
                <a:off x="1882" y="2153"/>
                <a:ext cx="185" cy="0"/>
              </a:xfrm>
              <a:prstGeom prst="line">
                <a:avLst/>
              </a:prstGeom>
              <a:noFill/>
              <a:ln w="19050">
                <a:solidFill>
                  <a:schemeClr val="tx1"/>
                </a:solidFill>
                <a:round/>
                <a:headEnd/>
                <a:tailEnd/>
              </a:ln>
            </p:spPr>
            <p:txBody>
              <a:bodyPr/>
              <a:lstStyle/>
              <a:p>
                <a:endParaRPr lang="zh-CN" altLang="en-US"/>
              </a:p>
            </p:txBody>
          </p:sp>
          <p:grpSp>
            <p:nvGrpSpPr>
              <p:cNvPr id="49" name="Group 44"/>
              <p:cNvGrpSpPr>
                <a:grpSpLocks/>
              </p:cNvGrpSpPr>
              <p:nvPr/>
            </p:nvGrpSpPr>
            <p:grpSpPr bwMode="auto">
              <a:xfrm>
                <a:off x="1058" y="1760"/>
                <a:ext cx="981" cy="1161"/>
                <a:chOff x="1058" y="1760"/>
                <a:chExt cx="981" cy="1161"/>
              </a:xfrm>
            </p:grpSpPr>
            <p:grpSp>
              <p:nvGrpSpPr>
                <p:cNvPr id="50" name="Group 45"/>
                <p:cNvGrpSpPr>
                  <a:grpSpLocks/>
                </p:cNvGrpSpPr>
                <p:nvPr/>
              </p:nvGrpSpPr>
              <p:grpSpPr bwMode="auto">
                <a:xfrm>
                  <a:off x="1146" y="1760"/>
                  <a:ext cx="736" cy="1113"/>
                  <a:chOff x="1146" y="1760"/>
                  <a:chExt cx="736" cy="1113"/>
                </a:xfrm>
              </p:grpSpPr>
              <p:sp>
                <p:nvSpPr>
                  <p:cNvPr id="65" name="Rectangle 46"/>
                  <p:cNvSpPr>
                    <a:spLocks noChangeArrowheads="1"/>
                  </p:cNvSpPr>
                  <p:nvPr/>
                </p:nvSpPr>
                <p:spPr bwMode="auto">
                  <a:xfrm>
                    <a:off x="1332" y="1792"/>
                    <a:ext cx="550" cy="1081"/>
                  </a:xfrm>
                  <a:prstGeom prst="rect">
                    <a:avLst/>
                  </a:prstGeom>
                  <a:noFill/>
                  <a:ln w="25400">
                    <a:solidFill>
                      <a:schemeClr val="tx1"/>
                    </a:solidFill>
                    <a:miter lim="800000"/>
                    <a:headEnd/>
                    <a:tailEnd/>
                  </a:ln>
                </p:spPr>
                <p:txBody>
                  <a:bodyPr wrap="none" anchor="ctr"/>
                  <a:lstStyle/>
                  <a:p>
                    <a:endParaRPr lang="zh-CN" altLang="en-US"/>
                  </a:p>
                </p:txBody>
              </p:sp>
              <p:sp>
                <p:nvSpPr>
                  <p:cNvPr id="66" name="Line 47"/>
                  <p:cNvSpPr>
                    <a:spLocks noChangeShapeType="1"/>
                  </p:cNvSpPr>
                  <p:nvPr/>
                </p:nvSpPr>
                <p:spPr bwMode="auto">
                  <a:xfrm>
                    <a:off x="1146" y="1881"/>
                    <a:ext cx="186" cy="0"/>
                  </a:xfrm>
                  <a:prstGeom prst="line">
                    <a:avLst/>
                  </a:prstGeom>
                  <a:noFill/>
                  <a:ln w="19050">
                    <a:solidFill>
                      <a:schemeClr val="tx1"/>
                    </a:solidFill>
                    <a:round/>
                    <a:headEnd/>
                    <a:tailEnd/>
                  </a:ln>
                </p:spPr>
                <p:txBody>
                  <a:bodyPr/>
                  <a:lstStyle/>
                  <a:p>
                    <a:endParaRPr lang="zh-CN" altLang="en-US"/>
                  </a:p>
                </p:txBody>
              </p:sp>
              <p:sp>
                <p:nvSpPr>
                  <p:cNvPr id="67" name="Line 48"/>
                  <p:cNvSpPr>
                    <a:spLocks noChangeShapeType="1"/>
                  </p:cNvSpPr>
                  <p:nvPr/>
                </p:nvSpPr>
                <p:spPr bwMode="auto">
                  <a:xfrm>
                    <a:off x="1146" y="1972"/>
                    <a:ext cx="186" cy="0"/>
                  </a:xfrm>
                  <a:prstGeom prst="line">
                    <a:avLst/>
                  </a:prstGeom>
                  <a:noFill/>
                  <a:ln w="19050">
                    <a:solidFill>
                      <a:schemeClr val="tx1"/>
                    </a:solidFill>
                    <a:round/>
                    <a:headEnd/>
                    <a:tailEnd/>
                  </a:ln>
                </p:spPr>
                <p:txBody>
                  <a:bodyPr/>
                  <a:lstStyle/>
                  <a:p>
                    <a:endParaRPr lang="zh-CN" altLang="en-US"/>
                  </a:p>
                </p:txBody>
              </p:sp>
              <p:sp>
                <p:nvSpPr>
                  <p:cNvPr id="68" name="Line 49"/>
                  <p:cNvSpPr>
                    <a:spLocks noChangeShapeType="1"/>
                  </p:cNvSpPr>
                  <p:nvPr/>
                </p:nvSpPr>
                <p:spPr bwMode="auto">
                  <a:xfrm>
                    <a:off x="1146" y="2063"/>
                    <a:ext cx="186" cy="0"/>
                  </a:xfrm>
                  <a:prstGeom prst="line">
                    <a:avLst/>
                  </a:prstGeom>
                  <a:noFill/>
                  <a:ln w="19050">
                    <a:solidFill>
                      <a:schemeClr val="tx1"/>
                    </a:solidFill>
                    <a:round/>
                    <a:headEnd/>
                    <a:tailEnd/>
                  </a:ln>
                </p:spPr>
                <p:txBody>
                  <a:bodyPr/>
                  <a:lstStyle/>
                  <a:p>
                    <a:endParaRPr lang="zh-CN" altLang="en-US"/>
                  </a:p>
                </p:txBody>
              </p:sp>
              <p:sp>
                <p:nvSpPr>
                  <p:cNvPr id="69" name="Line 50"/>
                  <p:cNvSpPr>
                    <a:spLocks noChangeShapeType="1"/>
                  </p:cNvSpPr>
                  <p:nvPr/>
                </p:nvSpPr>
                <p:spPr bwMode="auto">
                  <a:xfrm>
                    <a:off x="1146" y="2154"/>
                    <a:ext cx="186" cy="0"/>
                  </a:xfrm>
                  <a:prstGeom prst="line">
                    <a:avLst/>
                  </a:prstGeom>
                  <a:noFill/>
                  <a:ln w="19050">
                    <a:solidFill>
                      <a:schemeClr val="tx1"/>
                    </a:solidFill>
                    <a:round/>
                    <a:headEnd/>
                    <a:tailEnd/>
                  </a:ln>
                </p:spPr>
                <p:txBody>
                  <a:bodyPr/>
                  <a:lstStyle/>
                  <a:p>
                    <a:endParaRPr lang="zh-CN" altLang="en-US"/>
                  </a:p>
                </p:txBody>
              </p:sp>
              <p:sp>
                <p:nvSpPr>
                  <p:cNvPr id="70" name="Line 51"/>
                  <p:cNvSpPr>
                    <a:spLocks noChangeShapeType="1"/>
                  </p:cNvSpPr>
                  <p:nvPr/>
                </p:nvSpPr>
                <p:spPr bwMode="auto">
                  <a:xfrm>
                    <a:off x="1146" y="2334"/>
                    <a:ext cx="186" cy="0"/>
                  </a:xfrm>
                  <a:prstGeom prst="line">
                    <a:avLst/>
                  </a:prstGeom>
                  <a:noFill/>
                  <a:ln w="19050">
                    <a:solidFill>
                      <a:schemeClr val="tx1"/>
                    </a:solidFill>
                    <a:round/>
                    <a:headEnd/>
                    <a:tailEnd/>
                  </a:ln>
                </p:spPr>
                <p:txBody>
                  <a:bodyPr/>
                  <a:lstStyle/>
                  <a:p>
                    <a:endParaRPr lang="zh-CN" altLang="en-US"/>
                  </a:p>
                </p:txBody>
              </p:sp>
              <p:sp>
                <p:nvSpPr>
                  <p:cNvPr id="71" name="Line 52"/>
                  <p:cNvSpPr>
                    <a:spLocks noChangeShapeType="1"/>
                  </p:cNvSpPr>
                  <p:nvPr/>
                </p:nvSpPr>
                <p:spPr bwMode="auto">
                  <a:xfrm>
                    <a:off x="1146" y="2423"/>
                    <a:ext cx="186" cy="0"/>
                  </a:xfrm>
                  <a:prstGeom prst="line">
                    <a:avLst/>
                  </a:prstGeom>
                  <a:noFill/>
                  <a:ln w="19050">
                    <a:solidFill>
                      <a:schemeClr val="tx1"/>
                    </a:solidFill>
                    <a:round/>
                    <a:headEnd/>
                    <a:tailEnd/>
                  </a:ln>
                </p:spPr>
                <p:txBody>
                  <a:bodyPr/>
                  <a:lstStyle/>
                  <a:p>
                    <a:endParaRPr lang="zh-CN" altLang="en-US"/>
                  </a:p>
                </p:txBody>
              </p:sp>
              <p:sp>
                <p:nvSpPr>
                  <p:cNvPr id="72" name="Line 53"/>
                  <p:cNvSpPr>
                    <a:spLocks noChangeShapeType="1"/>
                  </p:cNvSpPr>
                  <p:nvPr/>
                </p:nvSpPr>
                <p:spPr bwMode="auto">
                  <a:xfrm>
                    <a:off x="1146" y="2514"/>
                    <a:ext cx="186" cy="0"/>
                  </a:xfrm>
                  <a:prstGeom prst="line">
                    <a:avLst/>
                  </a:prstGeom>
                  <a:noFill/>
                  <a:ln w="19050">
                    <a:solidFill>
                      <a:schemeClr val="tx1"/>
                    </a:solidFill>
                    <a:round/>
                    <a:headEnd/>
                    <a:tailEnd/>
                  </a:ln>
                </p:spPr>
                <p:txBody>
                  <a:bodyPr/>
                  <a:lstStyle/>
                  <a:p>
                    <a:endParaRPr lang="zh-CN" altLang="en-US"/>
                  </a:p>
                </p:txBody>
              </p:sp>
              <p:sp>
                <p:nvSpPr>
                  <p:cNvPr id="73" name="Line 54"/>
                  <p:cNvSpPr>
                    <a:spLocks noChangeShapeType="1"/>
                  </p:cNvSpPr>
                  <p:nvPr/>
                </p:nvSpPr>
                <p:spPr bwMode="auto">
                  <a:xfrm>
                    <a:off x="1146" y="2605"/>
                    <a:ext cx="186" cy="0"/>
                  </a:xfrm>
                  <a:prstGeom prst="line">
                    <a:avLst/>
                  </a:prstGeom>
                  <a:noFill/>
                  <a:ln w="19050">
                    <a:solidFill>
                      <a:schemeClr val="tx1"/>
                    </a:solidFill>
                    <a:round/>
                    <a:headEnd/>
                    <a:tailEnd/>
                  </a:ln>
                </p:spPr>
                <p:txBody>
                  <a:bodyPr/>
                  <a:lstStyle/>
                  <a:p>
                    <a:endParaRPr lang="zh-CN" altLang="en-US"/>
                  </a:p>
                </p:txBody>
              </p:sp>
              <p:sp>
                <p:nvSpPr>
                  <p:cNvPr id="74" name="Line 55"/>
                  <p:cNvSpPr>
                    <a:spLocks noChangeShapeType="1"/>
                  </p:cNvSpPr>
                  <p:nvPr/>
                </p:nvSpPr>
                <p:spPr bwMode="auto">
                  <a:xfrm>
                    <a:off x="1146" y="2786"/>
                    <a:ext cx="186" cy="0"/>
                  </a:xfrm>
                  <a:prstGeom prst="line">
                    <a:avLst/>
                  </a:prstGeom>
                  <a:noFill/>
                  <a:ln w="19050">
                    <a:solidFill>
                      <a:schemeClr val="tx1"/>
                    </a:solidFill>
                    <a:round/>
                    <a:headEnd/>
                    <a:tailEnd/>
                  </a:ln>
                </p:spPr>
                <p:txBody>
                  <a:bodyPr/>
                  <a:lstStyle/>
                  <a:p>
                    <a:endParaRPr lang="zh-CN" altLang="en-US"/>
                  </a:p>
                </p:txBody>
              </p:sp>
              <p:graphicFrame>
                <p:nvGraphicFramePr>
                  <p:cNvPr id="75" name="Object 56"/>
                  <p:cNvGraphicFramePr>
                    <a:graphicFrameLocks noChangeAspect="1"/>
                  </p:cNvGraphicFramePr>
                  <p:nvPr/>
                </p:nvGraphicFramePr>
                <p:xfrm>
                  <a:off x="1362" y="1817"/>
                  <a:ext cx="84" cy="128"/>
                </p:xfrm>
                <a:graphic>
                  <a:graphicData uri="http://schemas.openxmlformats.org/presentationml/2006/ole">
                    <mc:AlternateContent xmlns:mc="http://schemas.openxmlformats.org/markup-compatibility/2006">
                      <mc:Choice xmlns:v="urn:schemas-microsoft-com:vml" Requires="v">
                        <p:oleObj spid="_x0000_s25307" name="公式" r:id="rId7" imgW="114120" imgH="177480" progId="Equations">
                          <p:embed/>
                        </p:oleObj>
                      </mc:Choice>
                      <mc:Fallback>
                        <p:oleObj name="公式" r:id="rId7" imgW="114120" imgH="177480" progId="Equations">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2" y="1817"/>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57"/>
                  <p:cNvGraphicFramePr>
                    <a:graphicFrameLocks noChangeAspect="1"/>
                  </p:cNvGraphicFramePr>
                  <p:nvPr/>
                </p:nvGraphicFramePr>
                <p:xfrm>
                  <a:off x="1361" y="1912"/>
                  <a:ext cx="92" cy="120"/>
                </p:xfrm>
                <a:graphic>
                  <a:graphicData uri="http://schemas.openxmlformats.org/presentationml/2006/ole">
                    <mc:AlternateContent xmlns:mc="http://schemas.openxmlformats.org/markup-compatibility/2006">
                      <mc:Choice xmlns:v="urn:schemas-microsoft-com:vml" Requires="v">
                        <p:oleObj spid="_x0000_s25308" name="公式" r:id="rId9" imgW="126720" imgH="164880" progId="Equations">
                          <p:embed/>
                        </p:oleObj>
                      </mc:Choice>
                      <mc:Fallback>
                        <p:oleObj name="公式" r:id="rId9" imgW="126720" imgH="164880" progId="Equations">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1" y="1912"/>
                                <a:ext cx="92"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58"/>
                  <p:cNvGraphicFramePr>
                    <a:graphicFrameLocks noChangeAspect="1"/>
                  </p:cNvGraphicFramePr>
                  <p:nvPr/>
                </p:nvGraphicFramePr>
                <p:xfrm>
                  <a:off x="1371" y="2004"/>
                  <a:ext cx="65" cy="119"/>
                </p:xfrm>
                <a:graphic>
                  <a:graphicData uri="http://schemas.openxmlformats.org/presentationml/2006/ole">
                    <mc:AlternateContent xmlns:mc="http://schemas.openxmlformats.org/markup-compatibility/2006">
                      <mc:Choice xmlns:v="urn:schemas-microsoft-com:vml" Requires="v">
                        <p:oleObj spid="_x0000_s25309" name="公式" r:id="rId11" imgW="88560" imgH="164880" progId="Equations">
                          <p:embed/>
                        </p:oleObj>
                      </mc:Choice>
                      <mc:Fallback>
                        <p:oleObj name="公式" r:id="rId11" imgW="88560" imgH="164880" progId="Equations">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 y="2004"/>
                                <a:ext cx="65"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59"/>
                  <p:cNvGraphicFramePr>
                    <a:graphicFrameLocks noChangeAspect="1"/>
                  </p:cNvGraphicFramePr>
                  <p:nvPr/>
                </p:nvGraphicFramePr>
                <p:xfrm>
                  <a:off x="1365" y="2090"/>
                  <a:ext cx="93" cy="128"/>
                </p:xfrm>
                <a:graphic>
                  <a:graphicData uri="http://schemas.openxmlformats.org/presentationml/2006/ole">
                    <mc:AlternateContent xmlns:mc="http://schemas.openxmlformats.org/markup-compatibility/2006">
                      <mc:Choice xmlns:v="urn:schemas-microsoft-com:vml" Requires="v">
                        <p:oleObj spid="_x0000_s25310" name="公式" r:id="rId13" imgW="126720" imgH="177480" progId="Equations">
                          <p:embed/>
                        </p:oleObj>
                      </mc:Choice>
                      <mc:Fallback>
                        <p:oleObj name="公式" r:id="rId13" imgW="126720" imgH="177480" progId="Equations">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5" y="2090"/>
                                <a:ext cx="93"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AutoShape 60"/>
                  <p:cNvSpPr>
                    <a:spLocks/>
                  </p:cNvSpPr>
                  <p:nvPr/>
                </p:nvSpPr>
                <p:spPr bwMode="auto">
                  <a:xfrm>
                    <a:off x="1453" y="1881"/>
                    <a:ext cx="43" cy="272"/>
                  </a:xfrm>
                  <a:prstGeom prst="rightBrace">
                    <a:avLst>
                      <a:gd name="adj1" fmla="val 52713"/>
                      <a:gd name="adj2" fmla="val 50000"/>
                    </a:avLst>
                  </a:prstGeom>
                  <a:noFill/>
                  <a:ln w="19050">
                    <a:solidFill>
                      <a:schemeClr val="tx1"/>
                    </a:solidFill>
                    <a:round/>
                    <a:headEnd/>
                    <a:tailEnd/>
                  </a:ln>
                </p:spPr>
                <p:txBody>
                  <a:bodyPr wrap="none" anchor="ctr"/>
                  <a:lstStyle/>
                  <a:p>
                    <a:endParaRPr lang="zh-CN" altLang="en-US"/>
                  </a:p>
                </p:txBody>
              </p:sp>
              <p:graphicFrame>
                <p:nvGraphicFramePr>
                  <p:cNvPr id="80" name="Object 61"/>
                  <p:cNvGraphicFramePr>
                    <a:graphicFrameLocks noChangeAspect="1"/>
                  </p:cNvGraphicFramePr>
                  <p:nvPr/>
                </p:nvGraphicFramePr>
                <p:xfrm>
                  <a:off x="1504" y="1966"/>
                  <a:ext cx="111" cy="119"/>
                </p:xfrm>
                <a:graphic>
                  <a:graphicData uri="http://schemas.openxmlformats.org/presentationml/2006/ole">
                    <mc:AlternateContent xmlns:mc="http://schemas.openxmlformats.org/markup-compatibility/2006">
                      <mc:Choice xmlns:v="urn:schemas-microsoft-com:vml" Requires="v">
                        <p:oleObj spid="_x0000_s25311" name="公式" r:id="rId15" imgW="152280" imgH="164880" progId="Equations">
                          <p:embed/>
                        </p:oleObj>
                      </mc:Choice>
                      <mc:Fallback>
                        <p:oleObj name="公式" r:id="rId15" imgW="152280" imgH="164880" progId="Equations">
                          <p:embed/>
                          <p:pic>
                            <p:nvPicPr>
                              <p:cNvPr id="0" name="Object 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4" y="1966"/>
                                <a:ext cx="111"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Text Box 62"/>
                  <p:cNvSpPr txBox="1">
                    <a:spLocks noChangeArrowheads="1"/>
                  </p:cNvSpPr>
                  <p:nvPr/>
                </p:nvSpPr>
                <p:spPr bwMode="auto">
                  <a:xfrm>
                    <a:off x="1530" y="1760"/>
                    <a:ext cx="228" cy="327"/>
                  </a:xfrm>
                  <a:prstGeom prst="rect">
                    <a:avLst/>
                  </a:prstGeom>
                  <a:noFill/>
                  <a:ln w="9525">
                    <a:noFill/>
                    <a:miter lim="800000"/>
                    <a:headEnd/>
                    <a:tailEnd/>
                  </a:ln>
                </p:spPr>
                <p:txBody>
                  <a:bodyPr>
                    <a:spAutoFit/>
                  </a:bodyPr>
                  <a:lstStyle/>
                  <a:p>
                    <a:pPr>
                      <a:spcBef>
                        <a:spcPct val="50000"/>
                      </a:spcBef>
                    </a:pPr>
                    <a:r>
                      <a:rPr lang="el-GR" altLang="zh-CN" sz="2800" dirty="0">
                        <a:solidFill>
                          <a:srgbClr val="FF0000"/>
                        </a:solidFill>
                        <a:ea typeface="幼圆" pitchFamily="49" charset="-122"/>
                        <a:cs typeface="Arial" charset="0"/>
                      </a:rPr>
                      <a:t>Σ</a:t>
                    </a:r>
                  </a:p>
                </p:txBody>
              </p:sp>
              <p:graphicFrame>
                <p:nvGraphicFramePr>
                  <p:cNvPr id="82" name="Object 63"/>
                  <p:cNvGraphicFramePr>
                    <a:graphicFrameLocks noChangeAspect="1"/>
                  </p:cNvGraphicFramePr>
                  <p:nvPr/>
                </p:nvGraphicFramePr>
                <p:xfrm>
                  <a:off x="1725" y="1800"/>
                  <a:ext cx="157" cy="165"/>
                </p:xfrm>
                <a:graphic>
                  <a:graphicData uri="http://schemas.openxmlformats.org/presentationml/2006/ole">
                    <mc:AlternateContent xmlns:mc="http://schemas.openxmlformats.org/markup-compatibility/2006">
                      <mc:Choice xmlns:v="urn:schemas-microsoft-com:vml" Requires="v">
                        <p:oleObj spid="_x0000_s25312" name="公式" r:id="rId17" imgW="215640" imgH="228600" progId="Equations">
                          <p:embed/>
                        </p:oleObj>
                      </mc:Choice>
                      <mc:Fallback>
                        <p:oleObj name="公式" r:id="rId17" imgW="215640" imgH="228600" progId="Equations">
                          <p:embed/>
                          <p:pic>
                            <p:nvPicPr>
                              <p:cNvPr id="0" name="Object 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5" y="1800"/>
                                <a:ext cx="157"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64"/>
                  <p:cNvGraphicFramePr>
                    <a:graphicFrameLocks noChangeAspect="1"/>
                  </p:cNvGraphicFramePr>
                  <p:nvPr/>
                </p:nvGraphicFramePr>
                <p:xfrm>
                  <a:off x="1504" y="2396"/>
                  <a:ext cx="111" cy="147"/>
                </p:xfrm>
                <a:graphic>
                  <a:graphicData uri="http://schemas.openxmlformats.org/presentationml/2006/ole">
                    <mc:AlternateContent xmlns:mc="http://schemas.openxmlformats.org/markup-compatibility/2006">
                      <mc:Choice xmlns:v="urn:schemas-microsoft-com:vml" Requires="v">
                        <p:oleObj spid="_x0000_s25313" name="公式" r:id="rId19" imgW="152280" imgH="203040" progId="Equations">
                          <p:embed/>
                        </p:oleObj>
                      </mc:Choice>
                      <mc:Fallback>
                        <p:oleObj name="公式" r:id="rId19" imgW="152280" imgH="203040" progId="Equations">
                          <p:embed/>
                          <p:pic>
                            <p:nvPicPr>
                              <p:cNvPr id="0" name="Object 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04" y="2396"/>
                                <a:ext cx="111"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65"/>
                  <p:cNvGraphicFramePr>
                    <a:graphicFrameLocks noChangeAspect="1"/>
                  </p:cNvGraphicFramePr>
                  <p:nvPr/>
                </p:nvGraphicFramePr>
                <p:xfrm>
                  <a:off x="1364" y="2270"/>
                  <a:ext cx="84" cy="128"/>
                </p:xfrm>
                <a:graphic>
                  <a:graphicData uri="http://schemas.openxmlformats.org/presentationml/2006/ole">
                    <mc:AlternateContent xmlns:mc="http://schemas.openxmlformats.org/markup-compatibility/2006">
                      <mc:Choice xmlns:v="urn:schemas-microsoft-com:vml" Requires="v">
                        <p:oleObj spid="_x0000_s25314" name="公式" r:id="rId21" imgW="114120" imgH="177480" progId="Equations">
                          <p:embed/>
                        </p:oleObj>
                      </mc:Choice>
                      <mc:Fallback>
                        <p:oleObj name="公式" r:id="rId21" imgW="114120" imgH="177480" progId="Equations">
                          <p:embed/>
                          <p:pic>
                            <p:nvPicPr>
                              <p:cNvPr id="0"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4" y="2270"/>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66"/>
                  <p:cNvGraphicFramePr>
                    <a:graphicFrameLocks noChangeAspect="1"/>
                  </p:cNvGraphicFramePr>
                  <p:nvPr/>
                </p:nvGraphicFramePr>
                <p:xfrm>
                  <a:off x="1363" y="2366"/>
                  <a:ext cx="93" cy="119"/>
                </p:xfrm>
                <a:graphic>
                  <a:graphicData uri="http://schemas.openxmlformats.org/presentationml/2006/ole">
                    <mc:AlternateContent xmlns:mc="http://schemas.openxmlformats.org/markup-compatibility/2006">
                      <mc:Choice xmlns:v="urn:schemas-microsoft-com:vml" Requires="v">
                        <p:oleObj spid="_x0000_s25315" name="公式" r:id="rId22" imgW="126720" imgH="164880" progId="Equations">
                          <p:embed/>
                        </p:oleObj>
                      </mc:Choice>
                      <mc:Fallback>
                        <p:oleObj name="公式" r:id="rId22" imgW="126720" imgH="164880" progId="Equations">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3" y="2366"/>
                                <a:ext cx="93"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67"/>
                  <p:cNvGraphicFramePr>
                    <a:graphicFrameLocks noChangeAspect="1"/>
                  </p:cNvGraphicFramePr>
                  <p:nvPr/>
                </p:nvGraphicFramePr>
                <p:xfrm>
                  <a:off x="1374" y="2457"/>
                  <a:ext cx="64" cy="119"/>
                </p:xfrm>
                <a:graphic>
                  <a:graphicData uri="http://schemas.openxmlformats.org/presentationml/2006/ole">
                    <mc:AlternateContent xmlns:mc="http://schemas.openxmlformats.org/markup-compatibility/2006">
                      <mc:Choice xmlns:v="urn:schemas-microsoft-com:vml" Requires="v">
                        <p:oleObj spid="_x0000_s25316" name="公式" r:id="rId23" imgW="88560" imgH="164880" progId="Equations">
                          <p:embed/>
                        </p:oleObj>
                      </mc:Choice>
                      <mc:Fallback>
                        <p:oleObj name="公式" r:id="rId23" imgW="88560" imgH="164880" progId="Equations">
                          <p:embed/>
                          <p:pic>
                            <p:nvPicPr>
                              <p:cNvPr id="0"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4" y="2457"/>
                                <a:ext cx="6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68"/>
                  <p:cNvGraphicFramePr>
                    <a:graphicFrameLocks noChangeAspect="1"/>
                  </p:cNvGraphicFramePr>
                  <p:nvPr/>
                </p:nvGraphicFramePr>
                <p:xfrm>
                  <a:off x="1368" y="2543"/>
                  <a:ext cx="92" cy="128"/>
                </p:xfrm>
                <a:graphic>
                  <a:graphicData uri="http://schemas.openxmlformats.org/presentationml/2006/ole">
                    <mc:AlternateContent xmlns:mc="http://schemas.openxmlformats.org/markup-compatibility/2006">
                      <mc:Choice xmlns:v="urn:schemas-microsoft-com:vml" Requires="v">
                        <p:oleObj spid="_x0000_s25317" name="公式" r:id="rId24" imgW="126720" imgH="177480" progId="Equations">
                          <p:embed/>
                        </p:oleObj>
                      </mc:Choice>
                      <mc:Fallback>
                        <p:oleObj name="公式" r:id="rId24" imgW="126720" imgH="177480" progId="Equations">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8" y="2543"/>
                                <a:ext cx="92"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AutoShape 69"/>
                  <p:cNvSpPr>
                    <a:spLocks/>
                  </p:cNvSpPr>
                  <p:nvPr/>
                </p:nvSpPr>
                <p:spPr bwMode="auto">
                  <a:xfrm>
                    <a:off x="1456" y="2334"/>
                    <a:ext cx="43" cy="272"/>
                  </a:xfrm>
                  <a:prstGeom prst="rightBrace">
                    <a:avLst>
                      <a:gd name="adj1" fmla="val 52713"/>
                      <a:gd name="adj2" fmla="val 50000"/>
                    </a:avLst>
                  </a:prstGeom>
                  <a:noFill/>
                  <a:ln w="19050">
                    <a:solidFill>
                      <a:schemeClr val="tx1"/>
                    </a:solidFill>
                    <a:round/>
                    <a:headEnd/>
                    <a:tailEnd/>
                  </a:ln>
                </p:spPr>
                <p:txBody>
                  <a:bodyPr wrap="none" anchor="ctr"/>
                  <a:lstStyle/>
                  <a:p>
                    <a:endParaRPr lang="zh-CN" altLang="en-US"/>
                  </a:p>
                </p:txBody>
              </p:sp>
              <p:graphicFrame>
                <p:nvGraphicFramePr>
                  <p:cNvPr id="89" name="Object 70"/>
                  <p:cNvGraphicFramePr>
                    <a:graphicFrameLocks noChangeAspect="1"/>
                  </p:cNvGraphicFramePr>
                  <p:nvPr/>
                </p:nvGraphicFramePr>
                <p:xfrm>
                  <a:off x="1764" y="2087"/>
                  <a:ext cx="83" cy="128"/>
                </p:xfrm>
                <a:graphic>
                  <a:graphicData uri="http://schemas.openxmlformats.org/presentationml/2006/ole">
                    <mc:AlternateContent xmlns:mc="http://schemas.openxmlformats.org/markup-compatibility/2006">
                      <mc:Choice xmlns:v="urn:schemas-microsoft-com:vml" Requires="v">
                        <p:oleObj spid="_x0000_s25318" name="公式" r:id="rId25" imgW="114120" imgH="177480" progId="Equations">
                          <p:embed/>
                        </p:oleObj>
                      </mc:Choice>
                      <mc:Fallback>
                        <p:oleObj name="公式" r:id="rId25" imgW="114120" imgH="177480" progId="Equations">
                          <p:embed/>
                          <p:pic>
                            <p:nvPicPr>
                              <p:cNvPr id="0"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4" y="2087"/>
                                <a:ext cx="83"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 name="Object 71"/>
                  <p:cNvGraphicFramePr>
                    <a:graphicFrameLocks noChangeAspect="1"/>
                  </p:cNvGraphicFramePr>
                  <p:nvPr/>
                </p:nvGraphicFramePr>
                <p:xfrm>
                  <a:off x="1762" y="2182"/>
                  <a:ext cx="93" cy="119"/>
                </p:xfrm>
                <a:graphic>
                  <a:graphicData uri="http://schemas.openxmlformats.org/presentationml/2006/ole">
                    <mc:AlternateContent xmlns:mc="http://schemas.openxmlformats.org/markup-compatibility/2006">
                      <mc:Choice xmlns:v="urn:schemas-microsoft-com:vml" Requires="v">
                        <p:oleObj spid="_x0000_s25319" name="公式" r:id="rId26" imgW="126720" imgH="164880" progId="Equations">
                          <p:embed/>
                        </p:oleObj>
                      </mc:Choice>
                      <mc:Fallback>
                        <p:oleObj name="公式" r:id="rId26" imgW="126720" imgH="164880" progId="Equations">
                          <p:embed/>
                          <p:pic>
                            <p:nvPicPr>
                              <p:cNvPr id="0" name="Object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2" y="2182"/>
                                <a:ext cx="93"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Object 72"/>
                  <p:cNvGraphicFramePr>
                    <a:graphicFrameLocks noChangeAspect="1"/>
                  </p:cNvGraphicFramePr>
                  <p:nvPr/>
                </p:nvGraphicFramePr>
                <p:xfrm>
                  <a:off x="1773" y="2274"/>
                  <a:ext cx="64" cy="119"/>
                </p:xfrm>
                <a:graphic>
                  <a:graphicData uri="http://schemas.openxmlformats.org/presentationml/2006/ole">
                    <mc:AlternateContent xmlns:mc="http://schemas.openxmlformats.org/markup-compatibility/2006">
                      <mc:Choice xmlns:v="urn:schemas-microsoft-com:vml" Requires="v">
                        <p:oleObj spid="_x0000_s25320" name="公式" r:id="rId27" imgW="88560" imgH="164880" progId="Equations">
                          <p:embed/>
                        </p:oleObj>
                      </mc:Choice>
                      <mc:Fallback>
                        <p:oleObj name="公式" r:id="rId27" imgW="88560" imgH="164880" progId="Equations">
                          <p:embed/>
                          <p:pic>
                            <p:nvPicPr>
                              <p:cNvPr id="0" name="Object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3" y="2274"/>
                                <a:ext cx="6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73"/>
                  <p:cNvGraphicFramePr>
                    <a:graphicFrameLocks noChangeAspect="1"/>
                  </p:cNvGraphicFramePr>
                  <p:nvPr/>
                </p:nvGraphicFramePr>
                <p:xfrm>
                  <a:off x="1767" y="2360"/>
                  <a:ext cx="93" cy="128"/>
                </p:xfrm>
                <a:graphic>
                  <a:graphicData uri="http://schemas.openxmlformats.org/presentationml/2006/ole">
                    <mc:AlternateContent xmlns:mc="http://schemas.openxmlformats.org/markup-compatibility/2006">
                      <mc:Choice xmlns:v="urn:schemas-microsoft-com:vml" Requires="v">
                        <p:oleObj spid="_x0000_s25321" name="公式" r:id="rId28" imgW="126720" imgH="177480" progId="Equations">
                          <p:embed/>
                        </p:oleObj>
                      </mc:Choice>
                      <mc:Fallback>
                        <p:oleObj name="公式" r:id="rId28" imgW="126720" imgH="177480" progId="Equations">
                          <p:embed/>
                          <p:pic>
                            <p:nvPicPr>
                              <p:cNvPr id="0" name="Object 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7" y="2360"/>
                                <a:ext cx="93"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AutoShape 74"/>
                  <p:cNvSpPr>
                    <a:spLocks/>
                  </p:cNvSpPr>
                  <p:nvPr/>
                </p:nvSpPr>
                <p:spPr bwMode="auto">
                  <a:xfrm rot="10800000">
                    <a:off x="1730" y="2137"/>
                    <a:ext cx="43" cy="272"/>
                  </a:xfrm>
                  <a:prstGeom prst="rightBrace">
                    <a:avLst>
                      <a:gd name="adj1" fmla="val 52713"/>
                      <a:gd name="adj2" fmla="val 50000"/>
                    </a:avLst>
                  </a:prstGeom>
                  <a:noFill/>
                  <a:ln w="19050">
                    <a:solidFill>
                      <a:schemeClr val="tx1"/>
                    </a:solidFill>
                    <a:round/>
                    <a:headEnd/>
                    <a:tailEnd/>
                  </a:ln>
                </p:spPr>
                <p:txBody>
                  <a:bodyPr wrap="none" anchor="ctr"/>
                  <a:lstStyle/>
                  <a:p>
                    <a:endParaRPr lang="zh-CN" altLang="en-US"/>
                  </a:p>
                </p:txBody>
              </p:sp>
              <p:sp>
                <p:nvSpPr>
                  <p:cNvPr id="94" name="Text Box 75"/>
                  <p:cNvSpPr txBox="1">
                    <a:spLocks noChangeArrowheads="1"/>
                  </p:cNvSpPr>
                  <p:nvPr/>
                </p:nvSpPr>
                <p:spPr bwMode="auto">
                  <a:xfrm>
                    <a:off x="1545" y="2145"/>
                    <a:ext cx="227" cy="291"/>
                  </a:xfrm>
                  <a:prstGeom prst="rect">
                    <a:avLst/>
                  </a:prstGeom>
                  <a:noFill/>
                  <a:ln w="9525">
                    <a:noFill/>
                    <a:miter lim="800000"/>
                    <a:headEnd/>
                    <a:tailEnd/>
                  </a:ln>
                </p:spPr>
                <p:txBody>
                  <a:bodyPr>
                    <a:spAutoFit/>
                  </a:bodyPr>
                  <a:lstStyle/>
                  <a:p>
                    <a:pPr>
                      <a:spcBef>
                        <a:spcPct val="50000"/>
                      </a:spcBef>
                    </a:pPr>
                    <a:r>
                      <a:rPr lang="el-GR" altLang="zh-CN">
                        <a:ea typeface="幼圆" pitchFamily="49" charset="-122"/>
                        <a:cs typeface="Arial" charset="0"/>
                      </a:rPr>
                      <a:t>Σ</a:t>
                    </a:r>
                  </a:p>
                </p:txBody>
              </p:sp>
              <p:graphicFrame>
                <p:nvGraphicFramePr>
                  <p:cNvPr id="95" name="Object 76"/>
                  <p:cNvGraphicFramePr>
                    <a:graphicFrameLocks noChangeAspect="1"/>
                  </p:cNvGraphicFramePr>
                  <p:nvPr/>
                </p:nvGraphicFramePr>
                <p:xfrm>
                  <a:off x="1371" y="2708"/>
                  <a:ext cx="129" cy="165"/>
                </p:xfrm>
                <a:graphic>
                  <a:graphicData uri="http://schemas.openxmlformats.org/presentationml/2006/ole">
                    <mc:AlternateContent xmlns:mc="http://schemas.openxmlformats.org/markup-compatibility/2006">
                      <mc:Choice xmlns:v="urn:schemas-microsoft-com:vml" Requires="v">
                        <p:oleObj spid="_x0000_s25322" name="公式" r:id="rId29" imgW="177480" imgH="228600" progId="Equations">
                          <p:embed/>
                        </p:oleObj>
                      </mc:Choice>
                      <mc:Fallback>
                        <p:oleObj name="公式" r:id="rId29" imgW="177480" imgH="228600" progId="Equations">
                          <p:embed/>
                          <p:pic>
                            <p:nvPicPr>
                              <p:cNvPr id="0" name="Object 7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71" y="2708"/>
                                <a:ext cx="129"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 name="Object 77"/>
                <p:cNvGraphicFramePr>
                  <a:graphicFrameLocks noChangeAspect="1"/>
                </p:cNvGraphicFramePr>
                <p:nvPr/>
              </p:nvGraphicFramePr>
              <p:xfrm>
                <a:off x="1062" y="1817"/>
                <a:ext cx="84" cy="128"/>
              </p:xfrm>
              <a:graphic>
                <a:graphicData uri="http://schemas.openxmlformats.org/presentationml/2006/ole">
                  <mc:AlternateContent xmlns:mc="http://schemas.openxmlformats.org/markup-compatibility/2006">
                    <mc:Choice xmlns:v="urn:schemas-microsoft-com:vml" Requires="v">
                      <p:oleObj spid="_x0000_s25323" name="公式" r:id="rId31" imgW="114120" imgH="177480" progId="Equations">
                        <p:embed/>
                      </p:oleObj>
                    </mc:Choice>
                    <mc:Fallback>
                      <p:oleObj name="公式" r:id="rId31" imgW="114120" imgH="177480" progId="Equations">
                        <p:embed/>
                        <p:pic>
                          <p:nvPicPr>
                            <p:cNvPr id="0" name="Object 7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62" y="1817"/>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78"/>
                <p:cNvGraphicFramePr>
                  <a:graphicFrameLocks noChangeAspect="1"/>
                </p:cNvGraphicFramePr>
                <p:nvPr/>
              </p:nvGraphicFramePr>
              <p:xfrm>
                <a:off x="1058" y="1914"/>
                <a:ext cx="93" cy="118"/>
              </p:xfrm>
              <a:graphic>
                <a:graphicData uri="http://schemas.openxmlformats.org/presentationml/2006/ole">
                  <mc:AlternateContent xmlns:mc="http://schemas.openxmlformats.org/markup-compatibility/2006">
                    <mc:Choice xmlns:v="urn:schemas-microsoft-com:vml" Requires="v">
                      <p:oleObj spid="_x0000_s25324" name="公式" r:id="rId33" imgW="126720" imgH="164880" progId="Equations">
                        <p:embed/>
                      </p:oleObj>
                    </mc:Choice>
                    <mc:Fallback>
                      <p:oleObj name="公式" r:id="rId33" imgW="126720" imgH="164880" progId="Equations">
                        <p:embed/>
                        <p:pic>
                          <p:nvPicPr>
                            <p:cNvPr id="0" name="Object 7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58" y="1914"/>
                              <a:ext cx="93" cy="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79"/>
                <p:cNvGraphicFramePr>
                  <a:graphicFrameLocks noChangeAspect="1"/>
                </p:cNvGraphicFramePr>
                <p:nvPr/>
              </p:nvGraphicFramePr>
              <p:xfrm>
                <a:off x="1060" y="2003"/>
                <a:ext cx="94" cy="119"/>
              </p:xfrm>
              <a:graphic>
                <a:graphicData uri="http://schemas.openxmlformats.org/presentationml/2006/ole">
                  <mc:AlternateContent xmlns:mc="http://schemas.openxmlformats.org/markup-compatibility/2006">
                    <mc:Choice xmlns:v="urn:schemas-microsoft-com:vml" Requires="v">
                      <p:oleObj spid="_x0000_s25325" name="公式" r:id="rId35" imgW="126720" imgH="164880" progId="Equations">
                        <p:embed/>
                      </p:oleObj>
                    </mc:Choice>
                    <mc:Fallback>
                      <p:oleObj name="公式" r:id="rId35" imgW="126720" imgH="164880" progId="Equations">
                        <p:embed/>
                        <p:pic>
                          <p:nvPicPr>
                            <p:cNvPr id="0" name="Object 7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60" y="2003"/>
                              <a:ext cx="9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80"/>
                <p:cNvGraphicFramePr>
                  <a:graphicFrameLocks noChangeAspect="1"/>
                </p:cNvGraphicFramePr>
                <p:nvPr/>
              </p:nvGraphicFramePr>
              <p:xfrm>
                <a:off x="1073" y="2094"/>
                <a:ext cx="65" cy="119"/>
              </p:xfrm>
              <a:graphic>
                <a:graphicData uri="http://schemas.openxmlformats.org/presentationml/2006/ole">
                  <mc:AlternateContent xmlns:mc="http://schemas.openxmlformats.org/markup-compatibility/2006">
                    <mc:Choice xmlns:v="urn:schemas-microsoft-com:vml" Requires="v">
                      <p:oleObj spid="_x0000_s25326" name="公式" r:id="rId37" imgW="88560" imgH="164880" progId="Equations">
                        <p:embed/>
                      </p:oleObj>
                    </mc:Choice>
                    <mc:Fallback>
                      <p:oleObj name="公式" r:id="rId37" imgW="88560" imgH="164880" progId="Equations">
                        <p:embed/>
                        <p:pic>
                          <p:nvPicPr>
                            <p:cNvPr id="0" name="Object 8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73" y="2094"/>
                              <a:ext cx="65"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81"/>
                <p:cNvGraphicFramePr>
                  <a:graphicFrameLocks noChangeAspect="1"/>
                </p:cNvGraphicFramePr>
                <p:nvPr/>
              </p:nvGraphicFramePr>
              <p:xfrm>
                <a:off x="1063" y="2270"/>
                <a:ext cx="84" cy="128"/>
              </p:xfrm>
              <a:graphic>
                <a:graphicData uri="http://schemas.openxmlformats.org/presentationml/2006/ole">
                  <mc:AlternateContent xmlns:mc="http://schemas.openxmlformats.org/markup-compatibility/2006">
                    <mc:Choice xmlns:v="urn:schemas-microsoft-com:vml" Requires="v">
                      <p:oleObj spid="_x0000_s25327" name="公式" r:id="rId39" imgW="114120" imgH="177480" progId="Equations">
                        <p:embed/>
                      </p:oleObj>
                    </mc:Choice>
                    <mc:Fallback>
                      <p:oleObj name="公式" r:id="rId39" imgW="114120" imgH="177480" progId="Equations">
                        <p:embed/>
                        <p:pic>
                          <p:nvPicPr>
                            <p:cNvPr id="0" name="Object 8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63" y="2270"/>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82"/>
                <p:cNvGraphicFramePr>
                  <a:graphicFrameLocks noChangeAspect="1"/>
                </p:cNvGraphicFramePr>
                <p:nvPr/>
              </p:nvGraphicFramePr>
              <p:xfrm>
                <a:off x="1059" y="2367"/>
                <a:ext cx="93" cy="118"/>
              </p:xfrm>
              <a:graphic>
                <a:graphicData uri="http://schemas.openxmlformats.org/presentationml/2006/ole">
                  <mc:AlternateContent xmlns:mc="http://schemas.openxmlformats.org/markup-compatibility/2006">
                    <mc:Choice xmlns:v="urn:schemas-microsoft-com:vml" Requires="v">
                      <p:oleObj spid="_x0000_s25328" name="公式" r:id="rId41" imgW="126720" imgH="164880" progId="Equations">
                        <p:embed/>
                      </p:oleObj>
                    </mc:Choice>
                    <mc:Fallback>
                      <p:oleObj name="公式" r:id="rId41" imgW="126720" imgH="164880" progId="Equations">
                        <p:embed/>
                        <p:pic>
                          <p:nvPicPr>
                            <p:cNvPr id="0" name="Object 8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59" y="2367"/>
                              <a:ext cx="93" cy="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83"/>
                <p:cNvGraphicFramePr>
                  <a:graphicFrameLocks noChangeAspect="1"/>
                </p:cNvGraphicFramePr>
                <p:nvPr/>
              </p:nvGraphicFramePr>
              <p:xfrm>
                <a:off x="1061" y="2456"/>
                <a:ext cx="94" cy="119"/>
              </p:xfrm>
              <a:graphic>
                <a:graphicData uri="http://schemas.openxmlformats.org/presentationml/2006/ole">
                  <mc:AlternateContent xmlns:mc="http://schemas.openxmlformats.org/markup-compatibility/2006">
                    <mc:Choice xmlns:v="urn:schemas-microsoft-com:vml" Requires="v">
                      <p:oleObj spid="_x0000_s25329" name="公式" r:id="rId42" imgW="126720" imgH="164880" progId="Equations">
                        <p:embed/>
                      </p:oleObj>
                    </mc:Choice>
                    <mc:Fallback>
                      <p:oleObj name="公式" r:id="rId42" imgW="126720" imgH="164880" progId="Equations">
                        <p:embed/>
                        <p:pic>
                          <p:nvPicPr>
                            <p:cNvPr id="0" name="Object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1" y="2456"/>
                              <a:ext cx="9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84"/>
                <p:cNvGraphicFramePr>
                  <a:graphicFrameLocks noChangeAspect="1"/>
                </p:cNvGraphicFramePr>
                <p:nvPr/>
              </p:nvGraphicFramePr>
              <p:xfrm>
                <a:off x="1074" y="2547"/>
                <a:ext cx="65" cy="119"/>
              </p:xfrm>
              <a:graphic>
                <a:graphicData uri="http://schemas.openxmlformats.org/presentationml/2006/ole">
                  <mc:AlternateContent xmlns:mc="http://schemas.openxmlformats.org/markup-compatibility/2006">
                    <mc:Choice xmlns:v="urn:schemas-microsoft-com:vml" Requires="v">
                      <p:oleObj spid="_x0000_s25330" name="公式" r:id="rId43" imgW="88560" imgH="164880" progId="Equations">
                        <p:embed/>
                      </p:oleObj>
                    </mc:Choice>
                    <mc:Fallback>
                      <p:oleObj name="公式" r:id="rId43" imgW="88560" imgH="164880" progId="Equations">
                        <p:embed/>
                        <p:pic>
                          <p:nvPicPr>
                            <p:cNvPr id="0" name="Object 8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74" y="2547"/>
                              <a:ext cx="65"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85"/>
                <p:cNvGraphicFramePr>
                  <a:graphicFrameLocks noChangeAspect="1"/>
                </p:cNvGraphicFramePr>
                <p:nvPr/>
              </p:nvGraphicFramePr>
              <p:xfrm>
                <a:off x="1926" y="2045"/>
                <a:ext cx="107" cy="114"/>
              </p:xfrm>
              <a:graphic>
                <a:graphicData uri="http://schemas.openxmlformats.org/presentationml/2006/ole">
                  <mc:AlternateContent xmlns:mc="http://schemas.openxmlformats.org/markup-compatibility/2006">
                    <mc:Choice xmlns:v="urn:schemas-microsoft-com:vml" Requires="v">
                      <p:oleObj spid="_x0000_s25331" name="公式" r:id="rId44" imgW="152280" imgH="164880" progId="Equations">
                        <p:embed/>
                      </p:oleObj>
                    </mc:Choice>
                    <mc:Fallback>
                      <p:oleObj name="公式" r:id="rId44" imgW="152280" imgH="164880" progId="Equations">
                        <p:embed/>
                        <p:pic>
                          <p:nvPicPr>
                            <p:cNvPr id="0" name="Object 8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926" y="2045"/>
                              <a:ext cx="107"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86"/>
                <p:cNvGraphicFramePr>
                  <a:graphicFrameLocks noChangeAspect="1"/>
                </p:cNvGraphicFramePr>
                <p:nvPr/>
              </p:nvGraphicFramePr>
              <p:xfrm>
                <a:off x="1927" y="2138"/>
                <a:ext cx="109" cy="115"/>
              </p:xfrm>
              <a:graphic>
                <a:graphicData uri="http://schemas.openxmlformats.org/presentationml/2006/ole">
                  <mc:AlternateContent xmlns:mc="http://schemas.openxmlformats.org/markup-compatibility/2006">
                    <mc:Choice xmlns:v="urn:schemas-microsoft-com:vml" Requires="v">
                      <p:oleObj spid="_x0000_s25332" name="公式" r:id="rId46" imgW="152280" imgH="164880" progId="Equations">
                        <p:embed/>
                      </p:oleObj>
                    </mc:Choice>
                    <mc:Fallback>
                      <p:oleObj name="公式" r:id="rId46" imgW="152280" imgH="164880" progId="Equations">
                        <p:embed/>
                        <p:pic>
                          <p:nvPicPr>
                            <p:cNvPr id="0" name="Object 8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927" y="2138"/>
                              <a:ext cx="109" cy="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87"/>
                <p:cNvGraphicFramePr>
                  <a:graphicFrameLocks noChangeAspect="1"/>
                </p:cNvGraphicFramePr>
                <p:nvPr/>
              </p:nvGraphicFramePr>
              <p:xfrm>
                <a:off x="1929" y="2229"/>
                <a:ext cx="107" cy="122"/>
              </p:xfrm>
              <a:graphic>
                <a:graphicData uri="http://schemas.openxmlformats.org/presentationml/2006/ole">
                  <mc:AlternateContent xmlns:mc="http://schemas.openxmlformats.org/markup-compatibility/2006">
                    <mc:Choice xmlns:v="urn:schemas-microsoft-com:vml" Requires="v">
                      <p:oleObj spid="_x0000_s25333" name="公式" r:id="rId48" imgW="152280" imgH="177480" progId="Equations">
                        <p:embed/>
                      </p:oleObj>
                    </mc:Choice>
                    <mc:Fallback>
                      <p:oleObj name="公式" r:id="rId48" imgW="152280" imgH="177480" progId="Equations">
                        <p:embed/>
                        <p:pic>
                          <p:nvPicPr>
                            <p:cNvPr id="0" name="Object 8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929" y="2229"/>
                              <a:ext cx="107" cy="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88"/>
                <p:cNvGraphicFramePr>
                  <a:graphicFrameLocks noChangeAspect="1"/>
                </p:cNvGraphicFramePr>
                <p:nvPr/>
              </p:nvGraphicFramePr>
              <p:xfrm>
                <a:off x="1923" y="2318"/>
                <a:ext cx="116" cy="114"/>
              </p:xfrm>
              <a:graphic>
                <a:graphicData uri="http://schemas.openxmlformats.org/presentationml/2006/ole">
                  <mc:AlternateContent xmlns:mc="http://schemas.openxmlformats.org/markup-compatibility/2006">
                    <mc:Choice xmlns:v="urn:schemas-microsoft-com:vml" Requires="v">
                      <p:oleObj spid="_x0000_s25334" name="公式" r:id="rId50" imgW="164880" imgH="164880" progId="Equations">
                        <p:embed/>
                      </p:oleObj>
                    </mc:Choice>
                    <mc:Fallback>
                      <p:oleObj name="公式" r:id="rId50" imgW="164880" imgH="164880" progId="Equations">
                        <p:embed/>
                        <p:pic>
                          <p:nvPicPr>
                            <p:cNvPr id="0" name="Object 8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923" y="2318"/>
                              <a:ext cx="116"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Line 89"/>
                <p:cNvSpPr>
                  <a:spLocks noChangeShapeType="1"/>
                </p:cNvSpPr>
                <p:nvPr/>
              </p:nvSpPr>
              <p:spPr bwMode="auto">
                <a:xfrm>
                  <a:off x="1151" y="2786"/>
                  <a:ext cx="0" cy="135"/>
                </a:xfrm>
                <a:prstGeom prst="line">
                  <a:avLst/>
                </a:prstGeom>
                <a:noFill/>
                <a:ln w="19050">
                  <a:solidFill>
                    <a:schemeClr val="tx1"/>
                  </a:solidFill>
                  <a:round/>
                  <a:headEnd/>
                  <a:tailEnd/>
                </a:ln>
              </p:spPr>
              <p:txBody>
                <a:bodyPr/>
                <a:lstStyle/>
                <a:p>
                  <a:endParaRPr lang="zh-CN" altLang="en-US"/>
                </a:p>
              </p:txBody>
            </p:sp>
            <p:sp>
              <p:nvSpPr>
                <p:cNvPr id="64" name="Line 90"/>
                <p:cNvSpPr>
                  <a:spLocks noChangeShapeType="1"/>
                </p:cNvSpPr>
                <p:nvPr/>
              </p:nvSpPr>
              <p:spPr bwMode="auto">
                <a:xfrm>
                  <a:off x="1110" y="2921"/>
                  <a:ext cx="84" cy="0"/>
                </a:xfrm>
                <a:prstGeom prst="line">
                  <a:avLst/>
                </a:prstGeom>
                <a:noFill/>
                <a:ln w="38100">
                  <a:solidFill>
                    <a:schemeClr val="tx1"/>
                  </a:solidFill>
                  <a:round/>
                  <a:headEnd/>
                  <a:tailEnd/>
                </a:ln>
              </p:spPr>
              <p:txBody>
                <a:bodyPr/>
                <a:lstStyle/>
                <a:p>
                  <a:endParaRPr lang="zh-CN" altLang="en-US"/>
                </a:p>
              </p:txBody>
            </p:sp>
          </p:grpSp>
        </p:grpSp>
        <p:grpSp>
          <p:nvGrpSpPr>
            <p:cNvPr id="96" name="Group 91"/>
            <p:cNvGrpSpPr>
              <a:grpSpLocks/>
            </p:cNvGrpSpPr>
            <p:nvPr/>
          </p:nvGrpSpPr>
          <p:grpSpPr bwMode="auto">
            <a:xfrm>
              <a:off x="6807201" y="3016252"/>
              <a:ext cx="1677987" cy="1758950"/>
              <a:chOff x="3720" y="1600"/>
              <a:chExt cx="1057" cy="1108"/>
            </a:xfrm>
          </p:grpSpPr>
          <p:grpSp>
            <p:nvGrpSpPr>
              <p:cNvPr id="97" name="Group 92"/>
              <p:cNvGrpSpPr>
                <a:grpSpLocks/>
              </p:cNvGrpSpPr>
              <p:nvPr/>
            </p:nvGrpSpPr>
            <p:grpSpPr bwMode="auto">
              <a:xfrm>
                <a:off x="3764" y="1600"/>
                <a:ext cx="923" cy="1089"/>
                <a:chOff x="4116" y="2313"/>
                <a:chExt cx="1204" cy="1445"/>
              </a:xfrm>
            </p:grpSpPr>
            <p:sp>
              <p:nvSpPr>
                <p:cNvPr id="104" name="Rectangle 93"/>
                <p:cNvSpPr>
                  <a:spLocks noChangeArrowheads="1"/>
                </p:cNvSpPr>
                <p:nvPr/>
              </p:nvSpPr>
              <p:spPr bwMode="auto">
                <a:xfrm>
                  <a:off x="4358" y="2324"/>
                  <a:ext cx="718" cy="1434"/>
                </a:xfrm>
                <a:prstGeom prst="rect">
                  <a:avLst/>
                </a:prstGeom>
                <a:noFill/>
                <a:ln w="25400">
                  <a:solidFill>
                    <a:schemeClr val="tx1"/>
                  </a:solidFill>
                  <a:miter lim="800000"/>
                  <a:headEnd/>
                  <a:tailEnd/>
                </a:ln>
              </p:spPr>
              <p:txBody>
                <a:bodyPr wrap="none" anchor="ctr"/>
                <a:lstStyle/>
                <a:p>
                  <a:endParaRPr lang="zh-CN" altLang="en-US"/>
                </a:p>
              </p:txBody>
            </p:sp>
            <p:sp>
              <p:nvSpPr>
                <p:cNvPr id="105" name="Line 94"/>
                <p:cNvSpPr>
                  <a:spLocks noChangeShapeType="1"/>
                </p:cNvSpPr>
                <p:nvPr/>
              </p:nvSpPr>
              <p:spPr bwMode="auto">
                <a:xfrm>
                  <a:off x="4116" y="2442"/>
                  <a:ext cx="242" cy="0"/>
                </a:xfrm>
                <a:prstGeom prst="line">
                  <a:avLst/>
                </a:prstGeom>
                <a:noFill/>
                <a:ln w="19050">
                  <a:solidFill>
                    <a:schemeClr val="tx1"/>
                  </a:solidFill>
                  <a:round/>
                  <a:headEnd/>
                  <a:tailEnd/>
                </a:ln>
              </p:spPr>
              <p:txBody>
                <a:bodyPr/>
                <a:lstStyle/>
                <a:p>
                  <a:endParaRPr lang="zh-CN" altLang="en-US"/>
                </a:p>
              </p:txBody>
            </p:sp>
            <p:sp>
              <p:nvSpPr>
                <p:cNvPr id="106" name="Line 95"/>
                <p:cNvSpPr>
                  <a:spLocks noChangeShapeType="1"/>
                </p:cNvSpPr>
                <p:nvPr/>
              </p:nvSpPr>
              <p:spPr bwMode="auto">
                <a:xfrm>
                  <a:off x="4116" y="2563"/>
                  <a:ext cx="242" cy="0"/>
                </a:xfrm>
                <a:prstGeom prst="line">
                  <a:avLst/>
                </a:prstGeom>
                <a:noFill/>
                <a:ln w="19050">
                  <a:solidFill>
                    <a:schemeClr val="tx1"/>
                  </a:solidFill>
                  <a:round/>
                  <a:headEnd/>
                  <a:tailEnd/>
                </a:ln>
              </p:spPr>
              <p:txBody>
                <a:bodyPr/>
                <a:lstStyle/>
                <a:p>
                  <a:endParaRPr lang="zh-CN" altLang="en-US"/>
                </a:p>
              </p:txBody>
            </p:sp>
            <p:sp>
              <p:nvSpPr>
                <p:cNvPr id="107" name="Line 96"/>
                <p:cNvSpPr>
                  <a:spLocks noChangeShapeType="1"/>
                </p:cNvSpPr>
                <p:nvPr/>
              </p:nvSpPr>
              <p:spPr bwMode="auto">
                <a:xfrm>
                  <a:off x="4116" y="2684"/>
                  <a:ext cx="242" cy="0"/>
                </a:xfrm>
                <a:prstGeom prst="line">
                  <a:avLst/>
                </a:prstGeom>
                <a:noFill/>
                <a:ln w="19050">
                  <a:solidFill>
                    <a:schemeClr val="tx1"/>
                  </a:solidFill>
                  <a:round/>
                  <a:headEnd/>
                  <a:tailEnd/>
                </a:ln>
              </p:spPr>
              <p:txBody>
                <a:bodyPr/>
                <a:lstStyle/>
                <a:p>
                  <a:endParaRPr lang="zh-CN" altLang="en-US"/>
                </a:p>
              </p:txBody>
            </p:sp>
            <p:sp>
              <p:nvSpPr>
                <p:cNvPr id="108" name="Line 97"/>
                <p:cNvSpPr>
                  <a:spLocks noChangeShapeType="1"/>
                </p:cNvSpPr>
                <p:nvPr/>
              </p:nvSpPr>
              <p:spPr bwMode="auto">
                <a:xfrm>
                  <a:off x="4116" y="2804"/>
                  <a:ext cx="242" cy="0"/>
                </a:xfrm>
                <a:prstGeom prst="line">
                  <a:avLst/>
                </a:prstGeom>
                <a:noFill/>
                <a:ln w="19050">
                  <a:solidFill>
                    <a:schemeClr val="tx1"/>
                  </a:solidFill>
                  <a:round/>
                  <a:headEnd/>
                  <a:tailEnd/>
                </a:ln>
              </p:spPr>
              <p:txBody>
                <a:bodyPr/>
                <a:lstStyle/>
                <a:p>
                  <a:endParaRPr lang="zh-CN" altLang="en-US"/>
                </a:p>
              </p:txBody>
            </p:sp>
            <p:sp>
              <p:nvSpPr>
                <p:cNvPr id="109" name="Line 98"/>
                <p:cNvSpPr>
                  <a:spLocks noChangeShapeType="1"/>
                </p:cNvSpPr>
                <p:nvPr/>
              </p:nvSpPr>
              <p:spPr bwMode="auto">
                <a:xfrm>
                  <a:off x="4116" y="3043"/>
                  <a:ext cx="242" cy="0"/>
                </a:xfrm>
                <a:prstGeom prst="line">
                  <a:avLst/>
                </a:prstGeom>
                <a:noFill/>
                <a:ln w="19050">
                  <a:solidFill>
                    <a:schemeClr val="tx1"/>
                  </a:solidFill>
                  <a:round/>
                  <a:headEnd/>
                  <a:tailEnd/>
                </a:ln>
              </p:spPr>
              <p:txBody>
                <a:bodyPr/>
                <a:lstStyle/>
                <a:p>
                  <a:endParaRPr lang="zh-CN" altLang="en-US"/>
                </a:p>
              </p:txBody>
            </p:sp>
            <p:sp>
              <p:nvSpPr>
                <p:cNvPr id="110" name="Line 99"/>
                <p:cNvSpPr>
                  <a:spLocks noChangeShapeType="1"/>
                </p:cNvSpPr>
                <p:nvPr/>
              </p:nvSpPr>
              <p:spPr bwMode="auto">
                <a:xfrm>
                  <a:off x="4116" y="3161"/>
                  <a:ext cx="242" cy="0"/>
                </a:xfrm>
                <a:prstGeom prst="line">
                  <a:avLst/>
                </a:prstGeom>
                <a:noFill/>
                <a:ln w="19050">
                  <a:solidFill>
                    <a:schemeClr val="tx1"/>
                  </a:solidFill>
                  <a:round/>
                  <a:headEnd/>
                  <a:tailEnd/>
                </a:ln>
              </p:spPr>
              <p:txBody>
                <a:bodyPr/>
                <a:lstStyle/>
                <a:p>
                  <a:endParaRPr lang="zh-CN" altLang="en-US"/>
                </a:p>
              </p:txBody>
            </p:sp>
            <p:sp>
              <p:nvSpPr>
                <p:cNvPr id="111" name="Line 100"/>
                <p:cNvSpPr>
                  <a:spLocks noChangeShapeType="1"/>
                </p:cNvSpPr>
                <p:nvPr/>
              </p:nvSpPr>
              <p:spPr bwMode="auto">
                <a:xfrm>
                  <a:off x="4116" y="3282"/>
                  <a:ext cx="242" cy="0"/>
                </a:xfrm>
                <a:prstGeom prst="line">
                  <a:avLst/>
                </a:prstGeom>
                <a:noFill/>
                <a:ln w="19050">
                  <a:solidFill>
                    <a:schemeClr val="tx1"/>
                  </a:solidFill>
                  <a:round/>
                  <a:headEnd/>
                  <a:tailEnd/>
                </a:ln>
              </p:spPr>
              <p:txBody>
                <a:bodyPr/>
                <a:lstStyle/>
                <a:p>
                  <a:endParaRPr lang="zh-CN" altLang="en-US"/>
                </a:p>
              </p:txBody>
            </p:sp>
            <p:sp>
              <p:nvSpPr>
                <p:cNvPr id="112" name="Line 101"/>
                <p:cNvSpPr>
                  <a:spLocks noChangeShapeType="1"/>
                </p:cNvSpPr>
                <p:nvPr/>
              </p:nvSpPr>
              <p:spPr bwMode="auto">
                <a:xfrm>
                  <a:off x="4116" y="3402"/>
                  <a:ext cx="242" cy="0"/>
                </a:xfrm>
                <a:prstGeom prst="line">
                  <a:avLst/>
                </a:prstGeom>
                <a:noFill/>
                <a:ln w="19050">
                  <a:solidFill>
                    <a:schemeClr val="tx1"/>
                  </a:solidFill>
                  <a:round/>
                  <a:headEnd/>
                  <a:tailEnd/>
                </a:ln>
              </p:spPr>
              <p:txBody>
                <a:bodyPr/>
                <a:lstStyle/>
                <a:p>
                  <a:endParaRPr lang="zh-CN" altLang="en-US"/>
                </a:p>
              </p:txBody>
            </p:sp>
            <p:sp>
              <p:nvSpPr>
                <p:cNvPr id="113" name="Line 102"/>
                <p:cNvSpPr>
                  <a:spLocks noChangeShapeType="1"/>
                </p:cNvSpPr>
                <p:nvPr/>
              </p:nvSpPr>
              <p:spPr bwMode="auto">
                <a:xfrm>
                  <a:off x="4116" y="3643"/>
                  <a:ext cx="242" cy="0"/>
                </a:xfrm>
                <a:prstGeom prst="line">
                  <a:avLst/>
                </a:prstGeom>
                <a:noFill/>
                <a:ln w="19050">
                  <a:solidFill>
                    <a:schemeClr val="tx1"/>
                  </a:solidFill>
                  <a:round/>
                  <a:headEnd/>
                  <a:tailEnd/>
                </a:ln>
              </p:spPr>
              <p:txBody>
                <a:bodyPr/>
                <a:lstStyle/>
                <a:p>
                  <a:endParaRPr lang="zh-CN" altLang="en-US"/>
                </a:p>
              </p:txBody>
            </p:sp>
            <p:sp>
              <p:nvSpPr>
                <p:cNvPr id="114" name="Line 103"/>
                <p:cNvSpPr>
                  <a:spLocks noChangeShapeType="1"/>
                </p:cNvSpPr>
                <p:nvPr/>
              </p:nvSpPr>
              <p:spPr bwMode="auto">
                <a:xfrm>
                  <a:off x="5078" y="3161"/>
                  <a:ext cx="242" cy="0"/>
                </a:xfrm>
                <a:prstGeom prst="line">
                  <a:avLst/>
                </a:prstGeom>
                <a:noFill/>
                <a:ln w="19050">
                  <a:solidFill>
                    <a:schemeClr val="tx1"/>
                  </a:solidFill>
                  <a:round/>
                  <a:headEnd/>
                  <a:tailEnd/>
                </a:ln>
              </p:spPr>
              <p:txBody>
                <a:bodyPr/>
                <a:lstStyle/>
                <a:p>
                  <a:endParaRPr lang="zh-CN" altLang="en-US"/>
                </a:p>
              </p:txBody>
            </p:sp>
            <p:sp>
              <p:nvSpPr>
                <p:cNvPr id="115" name="Line 104"/>
                <p:cNvSpPr>
                  <a:spLocks noChangeShapeType="1"/>
                </p:cNvSpPr>
                <p:nvPr/>
              </p:nvSpPr>
              <p:spPr bwMode="auto">
                <a:xfrm>
                  <a:off x="5078" y="3044"/>
                  <a:ext cx="242" cy="0"/>
                </a:xfrm>
                <a:prstGeom prst="line">
                  <a:avLst/>
                </a:prstGeom>
                <a:noFill/>
                <a:ln w="19050">
                  <a:solidFill>
                    <a:schemeClr val="tx1"/>
                  </a:solidFill>
                  <a:round/>
                  <a:headEnd/>
                  <a:tailEnd/>
                </a:ln>
              </p:spPr>
              <p:txBody>
                <a:bodyPr/>
                <a:lstStyle/>
                <a:p>
                  <a:endParaRPr lang="zh-CN" altLang="en-US"/>
                </a:p>
              </p:txBody>
            </p:sp>
            <p:sp>
              <p:nvSpPr>
                <p:cNvPr id="116" name="Line 105"/>
                <p:cNvSpPr>
                  <a:spLocks noChangeShapeType="1"/>
                </p:cNvSpPr>
                <p:nvPr/>
              </p:nvSpPr>
              <p:spPr bwMode="auto">
                <a:xfrm>
                  <a:off x="5076" y="2923"/>
                  <a:ext cx="242" cy="0"/>
                </a:xfrm>
                <a:prstGeom prst="line">
                  <a:avLst/>
                </a:prstGeom>
                <a:noFill/>
                <a:ln w="19050">
                  <a:solidFill>
                    <a:schemeClr val="tx1"/>
                  </a:solidFill>
                  <a:round/>
                  <a:headEnd/>
                  <a:tailEnd/>
                </a:ln>
              </p:spPr>
              <p:txBody>
                <a:bodyPr/>
                <a:lstStyle/>
                <a:p>
                  <a:endParaRPr lang="zh-CN" altLang="en-US"/>
                </a:p>
              </p:txBody>
            </p:sp>
            <p:sp>
              <p:nvSpPr>
                <p:cNvPr id="117" name="Line 106"/>
                <p:cNvSpPr>
                  <a:spLocks noChangeShapeType="1"/>
                </p:cNvSpPr>
                <p:nvPr/>
              </p:nvSpPr>
              <p:spPr bwMode="auto">
                <a:xfrm>
                  <a:off x="5076" y="2803"/>
                  <a:ext cx="242" cy="0"/>
                </a:xfrm>
                <a:prstGeom prst="line">
                  <a:avLst/>
                </a:prstGeom>
                <a:noFill/>
                <a:ln w="19050">
                  <a:solidFill>
                    <a:schemeClr val="tx1"/>
                  </a:solidFill>
                  <a:round/>
                  <a:headEnd/>
                  <a:tailEnd/>
                </a:ln>
              </p:spPr>
              <p:txBody>
                <a:bodyPr/>
                <a:lstStyle/>
                <a:p>
                  <a:endParaRPr lang="zh-CN" altLang="en-US"/>
                </a:p>
              </p:txBody>
            </p:sp>
            <p:sp>
              <p:nvSpPr>
                <p:cNvPr id="118" name="Line 107"/>
                <p:cNvSpPr>
                  <a:spLocks noChangeShapeType="1"/>
                </p:cNvSpPr>
                <p:nvPr/>
              </p:nvSpPr>
              <p:spPr bwMode="auto">
                <a:xfrm>
                  <a:off x="5078" y="2442"/>
                  <a:ext cx="242" cy="0"/>
                </a:xfrm>
                <a:prstGeom prst="line">
                  <a:avLst/>
                </a:prstGeom>
                <a:noFill/>
                <a:ln w="19050">
                  <a:solidFill>
                    <a:schemeClr val="tx1"/>
                  </a:solidFill>
                  <a:round/>
                  <a:headEnd/>
                  <a:tailEnd/>
                </a:ln>
              </p:spPr>
              <p:txBody>
                <a:bodyPr/>
                <a:lstStyle/>
                <a:p>
                  <a:endParaRPr lang="zh-CN" altLang="en-US"/>
                </a:p>
              </p:txBody>
            </p:sp>
            <p:graphicFrame>
              <p:nvGraphicFramePr>
                <p:cNvPr id="119" name="Object 108"/>
                <p:cNvGraphicFramePr>
                  <a:graphicFrameLocks noChangeAspect="1"/>
                </p:cNvGraphicFramePr>
                <p:nvPr/>
              </p:nvGraphicFramePr>
              <p:xfrm>
                <a:off x="4398" y="2357"/>
                <a:ext cx="109" cy="170"/>
              </p:xfrm>
              <a:graphic>
                <a:graphicData uri="http://schemas.openxmlformats.org/presentationml/2006/ole">
                  <mc:AlternateContent xmlns:mc="http://schemas.openxmlformats.org/markup-compatibility/2006">
                    <mc:Choice xmlns:v="urn:schemas-microsoft-com:vml" Requires="v">
                      <p:oleObj spid="_x0000_s25335" name="公式" r:id="rId52" imgW="114120" imgH="177480" progId="Equations">
                        <p:embed/>
                      </p:oleObj>
                    </mc:Choice>
                    <mc:Fallback>
                      <p:oleObj name="公式" r:id="rId52" imgW="114120" imgH="177480" progId="Equations">
                        <p:embed/>
                        <p:pic>
                          <p:nvPicPr>
                            <p:cNvPr id="0" name="Object 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8" y="2357"/>
                              <a:ext cx="109"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 name="Object 109"/>
                <p:cNvGraphicFramePr>
                  <a:graphicFrameLocks noChangeAspect="1"/>
                </p:cNvGraphicFramePr>
                <p:nvPr/>
              </p:nvGraphicFramePr>
              <p:xfrm>
                <a:off x="4396" y="2484"/>
                <a:ext cx="121" cy="158"/>
              </p:xfrm>
              <a:graphic>
                <a:graphicData uri="http://schemas.openxmlformats.org/presentationml/2006/ole">
                  <mc:AlternateContent xmlns:mc="http://schemas.openxmlformats.org/markup-compatibility/2006">
                    <mc:Choice xmlns:v="urn:schemas-microsoft-com:vml" Requires="v">
                      <p:oleObj spid="_x0000_s25336" name="公式" r:id="rId53" imgW="126720" imgH="164880" progId="Equations">
                        <p:embed/>
                      </p:oleObj>
                    </mc:Choice>
                    <mc:Fallback>
                      <p:oleObj name="公式" r:id="rId53" imgW="126720" imgH="164880" progId="Equations">
                        <p:embed/>
                        <p:pic>
                          <p:nvPicPr>
                            <p:cNvPr id="0" name="Object 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6" y="2484"/>
                              <a:ext cx="121"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 name="Object 110"/>
                <p:cNvGraphicFramePr>
                  <a:graphicFrameLocks noChangeAspect="1"/>
                </p:cNvGraphicFramePr>
                <p:nvPr/>
              </p:nvGraphicFramePr>
              <p:xfrm>
                <a:off x="4410" y="2605"/>
                <a:ext cx="84" cy="158"/>
              </p:xfrm>
              <a:graphic>
                <a:graphicData uri="http://schemas.openxmlformats.org/presentationml/2006/ole">
                  <mc:AlternateContent xmlns:mc="http://schemas.openxmlformats.org/markup-compatibility/2006">
                    <mc:Choice xmlns:v="urn:schemas-microsoft-com:vml" Requires="v">
                      <p:oleObj spid="_x0000_s25337" name="公式" r:id="rId54" imgW="88560" imgH="164880" progId="Equations">
                        <p:embed/>
                      </p:oleObj>
                    </mc:Choice>
                    <mc:Fallback>
                      <p:oleObj name="公式" r:id="rId54" imgW="88560" imgH="164880" progId="Equations">
                        <p:embed/>
                        <p:pic>
                          <p:nvPicPr>
                            <p:cNvPr id="0" name="Object 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0" y="2605"/>
                              <a:ext cx="84"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 name="Object 111"/>
                <p:cNvGraphicFramePr>
                  <a:graphicFrameLocks noChangeAspect="1"/>
                </p:cNvGraphicFramePr>
                <p:nvPr/>
              </p:nvGraphicFramePr>
              <p:xfrm>
                <a:off x="4402" y="2719"/>
                <a:ext cx="121" cy="170"/>
              </p:xfrm>
              <a:graphic>
                <a:graphicData uri="http://schemas.openxmlformats.org/presentationml/2006/ole">
                  <mc:AlternateContent xmlns:mc="http://schemas.openxmlformats.org/markup-compatibility/2006">
                    <mc:Choice xmlns:v="urn:schemas-microsoft-com:vml" Requires="v">
                      <p:oleObj spid="_x0000_s25338" name="公式" r:id="rId55" imgW="126720" imgH="177480" progId="Equations">
                        <p:embed/>
                      </p:oleObj>
                    </mc:Choice>
                    <mc:Fallback>
                      <p:oleObj name="公式" r:id="rId55" imgW="126720" imgH="177480" progId="Equations">
                        <p:embed/>
                        <p:pic>
                          <p:nvPicPr>
                            <p:cNvPr id="0" name="Object 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02" y="2719"/>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 name="AutoShape 112"/>
                <p:cNvSpPr>
                  <a:spLocks/>
                </p:cNvSpPr>
                <p:nvPr/>
              </p:nvSpPr>
              <p:spPr bwMode="auto">
                <a:xfrm>
                  <a:off x="4517" y="2442"/>
                  <a:ext cx="56" cy="361"/>
                </a:xfrm>
                <a:prstGeom prst="rightBrace">
                  <a:avLst>
                    <a:gd name="adj1" fmla="val 53720"/>
                    <a:gd name="adj2" fmla="val 50000"/>
                  </a:avLst>
                </a:prstGeom>
                <a:noFill/>
                <a:ln w="19050">
                  <a:solidFill>
                    <a:schemeClr val="tx1"/>
                  </a:solidFill>
                  <a:round/>
                  <a:headEnd/>
                  <a:tailEnd/>
                </a:ln>
              </p:spPr>
              <p:txBody>
                <a:bodyPr wrap="none" anchor="ctr"/>
                <a:lstStyle/>
                <a:p>
                  <a:endParaRPr lang="zh-CN" altLang="en-US"/>
                </a:p>
              </p:txBody>
            </p:sp>
            <p:graphicFrame>
              <p:nvGraphicFramePr>
                <p:cNvPr id="124" name="Object 113"/>
                <p:cNvGraphicFramePr>
                  <a:graphicFrameLocks noChangeAspect="1"/>
                </p:cNvGraphicFramePr>
                <p:nvPr/>
              </p:nvGraphicFramePr>
              <p:xfrm>
                <a:off x="4583" y="2555"/>
                <a:ext cx="145" cy="158"/>
              </p:xfrm>
              <a:graphic>
                <a:graphicData uri="http://schemas.openxmlformats.org/presentationml/2006/ole">
                  <mc:AlternateContent xmlns:mc="http://schemas.openxmlformats.org/markup-compatibility/2006">
                    <mc:Choice xmlns:v="urn:schemas-microsoft-com:vml" Requires="v">
                      <p:oleObj spid="_x0000_s25339" name="公式" r:id="rId56" imgW="152280" imgH="164880" progId="Equations">
                        <p:embed/>
                      </p:oleObj>
                    </mc:Choice>
                    <mc:Fallback>
                      <p:oleObj name="公式" r:id="rId56" imgW="152280" imgH="164880" progId="Equations">
                        <p:embed/>
                        <p:pic>
                          <p:nvPicPr>
                            <p:cNvPr id="0" name="Object 1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3" y="2555"/>
                              <a:ext cx="145"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 name="Text Box 114"/>
                <p:cNvSpPr txBox="1">
                  <a:spLocks noChangeArrowheads="1"/>
                </p:cNvSpPr>
                <p:nvPr/>
              </p:nvSpPr>
              <p:spPr bwMode="auto">
                <a:xfrm>
                  <a:off x="4637" y="2313"/>
                  <a:ext cx="297" cy="434"/>
                </a:xfrm>
                <a:prstGeom prst="rect">
                  <a:avLst/>
                </a:prstGeom>
                <a:noFill/>
                <a:ln w="9525">
                  <a:noFill/>
                  <a:miter lim="800000"/>
                  <a:headEnd/>
                  <a:tailEnd/>
                </a:ln>
              </p:spPr>
              <p:txBody>
                <a:bodyPr>
                  <a:spAutoFit/>
                </a:bodyPr>
                <a:lstStyle/>
                <a:p>
                  <a:pPr>
                    <a:spcBef>
                      <a:spcPct val="50000"/>
                    </a:spcBef>
                  </a:pPr>
                  <a:r>
                    <a:rPr lang="el-GR" altLang="zh-CN" sz="2800" dirty="0">
                      <a:solidFill>
                        <a:srgbClr val="FF0000"/>
                      </a:solidFill>
                      <a:ea typeface="幼圆" pitchFamily="49" charset="-122"/>
                      <a:cs typeface="Arial" charset="0"/>
                    </a:rPr>
                    <a:t>Σ</a:t>
                  </a:r>
                </a:p>
              </p:txBody>
            </p:sp>
            <p:graphicFrame>
              <p:nvGraphicFramePr>
                <p:cNvPr id="126" name="Object 115"/>
                <p:cNvGraphicFramePr>
                  <a:graphicFrameLocks noChangeAspect="1"/>
                </p:cNvGraphicFramePr>
                <p:nvPr/>
              </p:nvGraphicFramePr>
              <p:xfrm>
                <a:off x="4871" y="2335"/>
                <a:ext cx="205" cy="219"/>
              </p:xfrm>
              <a:graphic>
                <a:graphicData uri="http://schemas.openxmlformats.org/presentationml/2006/ole">
                  <mc:AlternateContent xmlns:mc="http://schemas.openxmlformats.org/markup-compatibility/2006">
                    <mc:Choice xmlns:v="urn:schemas-microsoft-com:vml" Requires="v">
                      <p:oleObj spid="_x0000_s25340" name="公式" r:id="rId57" imgW="215640" imgH="228600" progId="Equations">
                        <p:embed/>
                      </p:oleObj>
                    </mc:Choice>
                    <mc:Fallback>
                      <p:oleObj name="公式" r:id="rId57" imgW="215640" imgH="228600" progId="Equations">
                        <p:embed/>
                        <p:pic>
                          <p:nvPicPr>
                            <p:cNvPr id="0" name="Object 1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1" y="2335"/>
                              <a:ext cx="205"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Object 116"/>
                <p:cNvGraphicFramePr>
                  <a:graphicFrameLocks noChangeAspect="1"/>
                </p:cNvGraphicFramePr>
                <p:nvPr/>
              </p:nvGraphicFramePr>
              <p:xfrm>
                <a:off x="4583" y="3125"/>
                <a:ext cx="145" cy="195"/>
              </p:xfrm>
              <a:graphic>
                <a:graphicData uri="http://schemas.openxmlformats.org/presentationml/2006/ole">
                  <mc:AlternateContent xmlns:mc="http://schemas.openxmlformats.org/markup-compatibility/2006">
                    <mc:Choice xmlns:v="urn:schemas-microsoft-com:vml" Requires="v">
                      <p:oleObj spid="_x0000_s25341" name="公式" r:id="rId58" imgW="152280" imgH="203040" progId="Equations">
                        <p:embed/>
                      </p:oleObj>
                    </mc:Choice>
                    <mc:Fallback>
                      <p:oleObj name="公式" r:id="rId58" imgW="152280" imgH="203040" progId="Equations">
                        <p:embed/>
                        <p:pic>
                          <p:nvPicPr>
                            <p:cNvPr id="0" name="Object 1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83" y="3125"/>
                              <a:ext cx="145"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17"/>
                <p:cNvGraphicFramePr>
                  <a:graphicFrameLocks noChangeAspect="1"/>
                </p:cNvGraphicFramePr>
                <p:nvPr/>
              </p:nvGraphicFramePr>
              <p:xfrm>
                <a:off x="4401" y="2958"/>
                <a:ext cx="109" cy="170"/>
              </p:xfrm>
              <a:graphic>
                <a:graphicData uri="http://schemas.openxmlformats.org/presentationml/2006/ole">
                  <mc:AlternateContent xmlns:mc="http://schemas.openxmlformats.org/markup-compatibility/2006">
                    <mc:Choice xmlns:v="urn:schemas-microsoft-com:vml" Requires="v">
                      <p:oleObj spid="_x0000_s25342" name="公式" r:id="rId59" imgW="114120" imgH="177480" progId="Equations">
                        <p:embed/>
                      </p:oleObj>
                    </mc:Choice>
                    <mc:Fallback>
                      <p:oleObj name="公式" r:id="rId59" imgW="114120" imgH="177480" progId="Equations">
                        <p:embed/>
                        <p:pic>
                          <p:nvPicPr>
                            <p:cNvPr id="0" name="Object 1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1" y="2958"/>
                              <a:ext cx="109"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 name="Object 118"/>
                <p:cNvGraphicFramePr>
                  <a:graphicFrameLocks noChangeAspect="1"/>
                </p:cNvGraphicFramePr>
                <p:nvPr/>
              </p:nvGraphicFramePr>
              <p:xfrm>
                <a:off x="4399" y="3085"/>
                <a:ext cx="121" cy="158"/>
              </p:xfrm>
              <a:graphic>
                <a:graphicData uri="http://schemas.openxmlformats.org/presentationml/2006/ole">
                  <mc:AlternateContent xmlns:mc="http://schemas.openxmlformats.org/markup-compatibility/2006">
                    <mc:Choice xmlns:v="urn:schemas-microsoft-com:vml" Requires="v">
                      <p:oleObj spid="_x0000_s25343" name="公式" r:id="rId60" imgW="126720" imgH="164880" progId="Equations">
                        <p:embed/>
                      </p:oleObj>
                    </mc:Choice>
                    <mc:Fallback>
                      <p:oleObj name="公式" r:id="rId60" imgW="126720" imgH="164880" progId="Equations">
                        <p:embed/>
                        <p:pic>
                          <p:nvPicPr>
                            <p:cNvPr id="0" name="Object 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9" y="3085"/>
                              <a:ext cx="121"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 name="Object 119"/>
                <p:cNvGraphicFramePr>
                  <a:graphicFrameLocks noChangeAspect="1"/>
                </p:cNvGraphicFramePr>
                <p:nvPr/>
              </p:nvGraphicFramePr>
              <p:xfrm>
                <a:off x="4413" y="3206"/>
                <a:ext cx="84" cy="158"/>
              </p:xfrm>
              <a:graphic>
                <a:graphicData uri="http://schemas.openxmlformats.org/presentationml/2006/ole">
                  <mc:AlternateContent xmlns:mc="http://schemas.openxmlformats.org/markup-compatibility/2006">
                    <mc:Choice xmlns:v="urn:schemas-microsoft-com:vml" Requires="v">
                      <p:oleObj spid="_x0000_s25344" name="公式" r:id="rId61" imgW="88560" imgH="164880" progId="Equations">
                        <p:embed/>
                      </p:oleObj>
                    </mc:Choice>
                    <mc:Fallback>
                      <p:oleObj name="公式" r:id="rId61" imgW="88560" imgH="164880" progId="Equations">
                        <p:embed/>
                        <p:pic>
                          <p:nvPicPr>
                            <p:cNvPr id="0" name="Object 1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3" y="3206"/>
                              <a:ext cx="84"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 name="Object 120"/>
                <p:cNvGraphicFramePr>
                  <a:graphicFrameLocks noChangeAspect="1"/>
                </p:cNvGraphicFramePr>
                <p:nvPr/>
              </p:nvGraphicFramePr>
              <p:xfrm>
                <a:off x="4405" y="3320"/>
                <a:ext cx="121" cy="170"/>
              </p:xfrm>
              <a:graphic>
                <a:graphicData uri="http://schemas.openxmlformats.org/presentationml/2006/ole">
                  <mc:AlternateContent xmlns:mc="http://schemas.openxmlformats.org/markup-compatibility/2006">
                    <mc:Choice xmlns:v="urn:schemas-microsoft-com:vml" Requires="v">
                      <p:oleObj spid="_x0000_s25345" name="公式" r:id="rId62" imgW="126720" imgH="177480" progId="Equations">
                        <p:embed/>
                      </p:oleObj>
                    </mc:Choice>
                    <mc:Fallback>
                      <p:oleObj name="公式" r:id="rId62" imgW="126720" imgH="177480" progId="Equations">
                        <p:embed/>
                        <p:pic>
                          <p:nvPicPr>
                            <p:cNvPr id="0" name="Object 1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05" y="3320"/>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 name="AutoShape 121"/>
                <p:cNvSpPr>
                  <a:spLocks/>
                </p:cNvSpPr>
                <p:nvPr/>
              </p:nvSpPr>
              <p:spPr bwMode="auto">
                <a:xfrm>
                  <a:off x="4520" y="3043"/>
                  <a:ext cx="56" cy="361"/>
                </a:xfrm>
                <a:prstGeom prst="rightBrace">
                  <a:avLst>
                    <a:gd name="adj1" fmla="val 53720"/>
                    <a:gd name="adj2" fmla="val 50000"/>
                  </a:avLst>
                </a:prstGeom>
                <a:noFill/>
                <a:ln w="19050">
                  <a:solidFill>
                    <a:schemeClr val="tx1"/>
                  </a:solidFill>
                  <a:round/>
                  <a:headEnd/>
                  <a:tailEnd/>
                </a:ln>
              </p:spPr>
              <p:txBody>
                <a:bodyPr wrap="none" anchor="ctr"/>
                <a:lstStyle/>
                <a:p>
                  <a:endParaRPr lang="zh-CN" altLang="en-US"/>
                </a:p>
              </p:txBody>
            </p:sp>
            <p:graphicFrame>
              <p:nvGraphicFramePr>
                <p:cNvPr id="133" name="Object 122"/>
                <p:cNvGraphicFramePr>
                  <a:graphicFrameLocks noChangeAspect="1"/>
                </p:cNvGraphicFramePr>
                <p:nvPr/>
              </p:nvGraphicFramePr>
              <p:xfrm>
                <a:off x="4922" y="2715"/>
                <a:ext cx="109" cy="170"/>
              </p:xfrm>
              <a:graphic>
                <a:graphicData uri="http://schemas.openxmlformats.org/presentationml/2006/ole">
                  <mc:AlternateContent xmlns:mc="http://schemas.openxmlformats.org/markup-compatibility/2006">
                    <mc:Choice xmlns:v="urn:schemas-microsoft-com:vml" Requires="v">
                      <p:oleObj spid="_x0000_s25346" name="公式" r:id="rId63" imgW="114120" imgH="177480" progId="Equations">
                        <p:embed/>
                      </p:oleObj>
                    </mc:Choice>
                    <mc:Fallback>
                      <p:oleObj name="公式" r:id="rId63" imgW="114120" imgH="177480" progId="Equations">
                        <p:embed/>
                        <p:pic>
                          <p:nvPicPr>
                            <p:cNvPr id="0" name="Object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 y="2715"/>
                              <a:ext cx="109"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 name="Object 123"/>
                <p:cNvGraphicFramePr>
                  <a:graphicFrameLocks noChangeAspect="1"/>
                </p:cNvGraphicFramePr>
                <p:nvPr/>
              </p:nvGraphicFramePr>
              <p:xfrm>
                <a:off x="4920" y="2842"/>
                <a:ext cx="121" cy="158"/>
              </p:xfrm>
              <a:graphic>
                <a:graphicData uri="http://schemas.openxmlformats.org/presentationml/2006/ole">
                  <mc:AlternateContent xmlns:mc="http://schemas.openxmlformats.org/markup-compatibility/2006">
                    <mc:Choice xmlns:v="urn:schemas-microsoft-com:vml" Requires="v">
                      <p:oleObj spid="_x0000_s25347" name="公式" r:id="rId64" imgW="126720" imgH="164880" progId="Equations">
                        <p:embed/>
                      </p:oleObj>
                    </mc:Choice>
                    <mc:Fallback>
                      <p:oleObj name="公式" r:id="rId64" imgW="126720" imgH="164880" progId="Equations">
                        <p:embed/>
                        <p:pic>
                          <p:nvPicPr>
                            <p:cNvPr id="0" name="Object 1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0" y="2842"/>
                              <a:ext cx="121"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 name="Object 124"/>
                <p:cNvGraphicFramePr>
                  <a:graphicFrameLocks noChangeAspect="1"/>
                </p:cNvGraphicFramePr>
                <p:nvPr/>
              </p:nvGraphicFramePr>
              <p:xfrm>
                <a:off x="4934" y="2963"/>
                <a:ext cx="84" cy="158"/>
              </p:xfrm>
              <a:graphic>
                <a:graphicData uri="http://schemas.openxmlformats.org/presentationml/2006/ole">
                  <mc:AlternateContent xmlns:mc="http://schemas.openxmlformats.org/markup-compatibility/2006">
                    <mc:Choice xmlns:v="urn:schemas-microsoft-com:vml" Requires="v">
                      <p:oleObj spid="_x0000_s25348" name="公式" r:id="rId65" imgW="88560" imgH="164880" progId="Equations">
                        <p:embed/>
                      </p:oleObj>
                    </mc:Choice>
                    <mc:Fallback>
                      <p:oleObj name="公式" r:id="rId65" imgW="88560" imgH="164880" progId="Equations">
                        <p:embed/>
                        <p:pic>
                          <p:nvPicPr>
                            <p:cNvPr id="0" name="Object 1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4" y="2963"/>
                              <a:ext cx="84"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 name="Object 125"/>
                <p:cNvGraphicFramePr>
                  <a:graphicFrameLocks noChangeAspect="1"/>
                </p:cNvGraphicFramePr>
                <p:nvPr/>
              </p:nvGraphicFramePr>
              <p:xfrm>
                <a:off x="4926" y="3077"/>
                <a:ext cx="121" cy="170"/>
              </p:xfrm>
              <a:graphic>
                <a:graphicData uri="http://schemas.openxmlformats.org/presentationml/2006/ole">
                  <mc:AlternateContent xmlns:mc="http://schemas.openxmlformats.org/markup-compatibility/2006">
                    <mc:Choice xmlns:v="urn:schemas-microsoft-com:vml" Requires="v">
                      <p:oleObj spid="_x0000_s25349" name="公式" r:id="rId66" imgW="126720" imgH="177480" progId="Equations">
                        <p:embed/>
                      </p:oleObj>
                    </mc:Choice>
                    <mc:Fallback>
                      <p:oleObj name="公式" r:id="rId66" imgW="126720" imgH="177480" progId="Equations">
                        <p:embed/>
                        <p:pic>
                          <p:nvPicPr>
                            <p:cNvPr id="0" name="Object 1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6" y="3077"/>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 name="AutoShape 126"/>
                <p:cNvSpPr>
                  <a:spLocks/>
                </p:cNvSpPr>
                <p:nvPr/>
              </p:nvSpPr>
              <p:spPr bwMode="auto">
                <a:xfrm rot="10800000">
                  <a:off x="4878" y="2782"/>
                  <a:ext cx="56" cy="361"/>
                </a:xfrm>
                <a:prstGeom prst="rightBrace">
                  <a:avLst>
                    <a:gd name="adj1" fmla="val 53720"/>
                    <a:gd name="adj2" fmla="val 50000"/>
                  </a:avLst>
                </a:prstGeom>
                <a:noFill/>
                <a:ln w="19050">
                  <a:solidFill>
                    <a:schemeClr val="tx1"/>
                  </a:solidFill>
                  <a:round/>
                  <a:headEnd/>
                  <a:tailEnd/>
                </a:ln>
              </p:spPr>
              <p:txBody>
                <a:bodyPr wrap="none" anchor="ctr"/>
                <a:lstStyle/>
                <a:p>
                  <a:endParaRPr lang="zh-CN" altLang="en-US"/>
                </a:p>
              </p:txBody>
            </p:sp>
            <p:sp>
              <p:nvSpPr>
                <p:cNvPr id="138" name="Text Box 127"/>
                <p:cNvSpPr txBox="1">
                  <a:spLocks noChangeArrowheads="1"/>
                </p:cNvSpPr>
                <p:nvPr/>
              </p:nvSpPr>
              <p:spPr bwMode="auto">
                <a:xfrm>
                  <a:off x="4689" y="2830"/>
                  <a:ext cx="296" cy="386"/>
                </a:xfrm>
                <a:prstGeom prst="rect">
                  <a:avLst/>
                </a:prstGeom>
                <a:noFill/>
                <a:ln w="9525">
                  <a:noFill/>
                  <a:miter lim="800000"/>
                  <a:headEnd/>
                  <a:tailEnd/>
                </a:ln>
              </p:spPr>
              <p:txBody>
                <a:bodyPr>
                  <a:spAutoFit/>
                </a:bodyPr>
                <a:lstStyle/>
                <a:p>
                  <a:pPr>
                    <a:spcBef>
                      <a:spcPct val="50000"/>
                    </a:spcBef>
                  </a:pPr>
                  <a:r>
                    <a:rPr lang="el-GR" altLang="zh-CN" dirty="0">
                      <a:ea typeface="幼圆" pitchFamily="49" charset="-122"/>
                      <a:cs typeface="Arial" charset="0"/>
                    </a:rPr>
                    <a:t>Σ</a:t>
                  </a:r>
                </a:p>
              </p:txBody>
            </p:sp>
            <p:graphicFrame>
              <p:nvGraphicFramePr>
                <p:cNvPr id="139" name="Object 128"/>
                <p:cNvGraphicFramePr>
                  <a:graphicFrameLocks noChangeAspect="1"/>
                </p:cNvGraphicFramePr>
                <p:nvPr/>
              </p:nvGraphicFramePr>
              <p:xfrm>
                <a:off x="4409" y="3539"/>
                <a:ext cx="169" cy="219"/>
              </p:xfrm>
              <a:graphic>
                <a:graphicData uri="http://schemas.openxmlformats.org/presentationml/2006/ole">
                  <mc:AlternateContent xmlns:mc="http://schemas.openxmlformats.org/markup-compatibility/2006">
                    <mc:Choice xmlns:v="urn:schemas-microsoft-com:vml" Requires="v">
                      <p:oleObj spid="_x0000_s25350" name="公式" r:id="rId67" imgW="177480" imgH="228600" progId="Equations">
                        <p:embed/>
                      </p:oleObj>
                    </mc:Choice>
                    <mc:Fallback>
                      <p:oleObj name="公式" r:id="rId67" imgW="177480" imgH="228600" progId="Equations">
                        <p:embed/>
                        <p:pic>
                          <p:nvPicPr>
                            <p:cNvPr id="0" name="Object 1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09" y="3539"/>
                              <a:ext cx="169"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8" name="Object 129"/>
              <p:cNvGraphicFramePr>
                <a:graphicFrameLocks noChangeAspect="1"/>
              </p:cNvGraphicFramePr>
              <p:nvPr/>
            </p:nvGraphicFramePr>
            <p:xfrm>
              <a:off x="4685" y="1904"/>
              <a:ext cx="84" cy="128"/>
            </p:xfrm>
            <a:graphic>
              <a:graphicData uri="http://schemas.openxmlformats.org/presentationml/2006/ole">
                <mc:AlternateContent xmlns:mc="http://schemas.openxmlformats.org/markup-compatibility/2006">
                  <mc:Choice xmlns:v="urn:schemas-microsoft-com:vml" Requires="v">
                    <p:oleObj spid="_x0000_s25351" name="公式" r:id="rId68" imgW="114120" imgH="177480" progId="Equations">
                      <p:embed/>
                    </p:oleObj>
                  </mc:Choice>
                  <mc:Fallback>
                    <p:oleObj name="公式" r:id="rId68" imgW="114120" imgH="177480" progId="Equations">
                      <p:embed/>
                      <p:pic>
                        <p:nvPicPr>
                          <p:cNvPr id="0" name="Object 12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85" y="1904"/>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30"/>
              <p:cNvGraphicFramePr>
                <a:graphicFrameLocks noChangeAspect="1"/>
              </p:cNvGraphicFramePr>
              <p:nvPr/>
            </p:nvGraphicFramePr>
            <p:xfrm>
              <a:off x="4681" y="2001"/>
              <a:ext cx="93" cy="118"/>
            </p:xfrm>
            <a:graphic>
              <a:graphicData uri="http://schemas.openxmlformats.org/presentationml/2006/ole">
                <mc:AlternateContent xmlns:mc="http://schemas.openxmlformats.org/markup-compatibility/2006">
                  <mc:Choice xmlns:v="urn:schemas-microsoft-com:vml" Requires="v">
                    <p:oleObj spid="_x0000_s25352" name="公式" r:id="rId69" imgW="126720" imgH="164880" progId="Equations">
                      <p:embed/>
                    </p:oleObj>
                  </mc:Choice>
                  <mc:Fallback>
                    <p:oleObj name="公式" r:id="rId69" imgW="126720" imgH="164880" progId="Equations">
                      <p:embed/>
                      <p:pic>
                        <p:nvPicPr>
                          <p:cNvPr id="0" name="Object 13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81" y="2001"/>
                            <a:ext cx="93" cy="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 name="Object 131"/>
              <p:cNvGraphicFramePr>
                <a:graphicFrameLocks noChangeAspect="1"/>
              </p:cNvGraphicFramePr>
              <p:nvPr/>
            </p:nvGraphicFramePr>
            <p:xfrm>
              <a:off x="4683" y="2090"/>
              <a:ext cx="94" cy="119"/>
            </p:xfrm>
            <a:graphic>
              <a:graphicData uri="http://schemas.openxmlformats.org/presentationml/2006/ole">
                <mc:AlternateContent xmlns:mc="http://schemas.openxmlformats.org/markup-compatibility/2006">
                  <mc:Choice xmlns:v="urn:schemas-microsoft-com:vml" Requires="v">
                    <p:oleObj spid="_x0000_s25353" name="公式" r:id="rId70" imgW="126720" imgH="164880" progId="Equations">
                      <p:embed/>
                    </p:oleObj>
                  </mc:Choice>
                  <mc:Fallback>
                    <p:oleObj name="公式" r:id="rId70" imgW="126720" imgH="164880" progId="Equations">
                      <p:embed/>
                      <p:pic>
                        <p:nvPicPr>
                          <p:cNvPr id="0" name="Object 1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 y="2090"/>
                            <a:ext cx="9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32"/>
              <p:cNvGraphicFramePr>
                <a:graphicFrameLocks noChangeAspect="1"/>
              </p:cNvGraphicFramePr>
              <p:nvPr/>
            </p:nvGraphicFramePr>
            <p:xfrm>
              <a:off x="4696" y="2181"/>
              <a:ext cx="65" cy="119"/>
            </p:xfrm>
            <a:graphic>
              <a:graphicData uri="http://schemas.openxmlformats.org/presentationml/2006/ole">
                <mc:AlternateContent xmlns:mc="http://schemas.openxmlformats.org/markup-compatibility/2006">
                  <mc:Choice xmlns:v="urn:schemas-microsoft-com:vml" Requires="v">
                    <p:oleObj spid="_x0000_s25354" name="公式" r:id="rId71" imgW="88560" imgH="164880" progId="Equations">
                      <p:embed/>
                    </p:oleObj>
                  </mc:Choice>
                  <mc:Fallback>
                    <p:oleObj name="公式" r:id="rId71" imgW="88560" imgH="164880" progId="Equations">
                      <p:embed/>
                      <p:pic>
                        <p:nvPicPr>
                          <p:cNvPr id="0" name="Object 13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96" y="2181"/>
                            <a:ext cx="65"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 name="Line 133"/>
              <p:cNvSpPr>
                <a:spLocks noChangeShapeType="1"/>
              </p:cNvSpPr>
              <p:nvPr/>
            </p:nvSpPr>
            <p:spPr bwMode="auto">
              <a:xfrm>
                <a:off x="3764" y="2604"/>
                <a:ext cx="0" cy="104"/>
              </a:xfrm>
              <a:prstGeom prst="line">
                <a:avLst/>
              </a:prstGeom>
              <a:noFill/>
              <a:ln w="19050">
                <a:solidFill>
                  <a:schemeClr val="tx1"/>
                </a:solidFill>
                <a:round/>
                <a:headEnd/>
                <a:tailEnd/>
              </a:ln>
            </p:spPr>
            <p:txBody>
              <a:bodyPr/>
              <a:lstStyle/>
              <a:p>
                <a:endParaRPr lang="zh-CN" altLang="en-US"/>
              </a:p>
            </p:txBody>
          </p:sp>
          <p:sp>
            <p:nvSpPr>
              <p:cNvPr id="103" name="Line 134"/>
              <p:cNvSpPr>
                <a:spLocks noChangeShapeType="1"/>
              </p:cNvSpPr>
              <p:nvPr/>
            </p:nvSpPr>
            <p:spPr bwMode="auto">
              <a:xfrm>
                <a:off x="3720" y="2708"/>
                <a:ext cx="87" cy="0"/>
              </a:xfrm>
              <a:prstGeom prst="line">
                <a:avLst/>
              </a:prstGeom>
              <a:noFill/>
              <a:ln w="38100">
                <a:solidFill>
                  <a:schemeClr val="tx1"/>
                </a:solidFill>
                <a:round/>
                <a:headEnd/>
                <a:tailEnd/>
              </a:ln>
            </p:spPr>
            <p:txBody>
              <a:bodyPr/>
              <a:lstStyle/>
              <a:p>
                <a:endParaRPr lang="zh-CN" altLang="en-US"/>
              </a:p>
            </p:txBody>
          </p:sp>
        </p:grpSp>
        <p:sp>
          <p:nvSpPr>
            <p:cNvPr id="140" name="Oval 135"/>
            <p:cNvSpPr>
              <a:spLocks noChangeAspect="1" noChangeArrowheads="1"/>
            </p:cNvSpPr>
            <p:nvPr/>
          </p:nvSpPr>
          <p:spPr bwMode="auto">
            <a:xfrm>
              <a:off x="5835651" y="4138614"/>
              <a:ext cx="79375" cy="79375"/>
            </a:xfrm>
            <a:prstGeom prst="ellipse">
              <a:avLst/>
            </a:prstGeom>
            <a:solidFill>
              <a:schemeClr val="tx1"/>
            </a:solidFill>
            <a:ln w="9525">
              <a:noFill/>
              <a:round/>
              <a:headEnd/>
              <a:tailEnd/>
            </a:ln>
          </p:spPr>
          <p:txBody>
            <a:bodyPr wrap="none" anchor="ctr"/>
            <a:lstStyle/>
            <a:p>
              <a:endParaRPr lang="zh-CN" altLang="en-US"/>
            </a:p>
          </p:txBody>
        </p:sp>
        <p:sp>
          <p:nvSpPr>
            <p:cNvPr id="141" name="Oval 136"/>
            <p:cNvSpPr>
              <a:spLocks noChangeAspect="1" noChangeArrowheads="1"/>
            </p:cNvSpPr>
            <p:nvPr/>
          </p:nvSpPr>
          <p:spPr bwMode="auto">
            <a:xfrm>
              <a:off x="5551488" y="3854451"/>
              <a:ext cx="79375" cy="79375"/>
            </a:xfrm>
            <a:prstGeom prst="ellipse">
              <a:avLst/>
            </a:prstGeom>
            <a:solidFill>
              <a:schemeClr val="tx1"/>
            </a:solidFill>
            <a:ln w="9525">
              <a:noFill/>
              <a:round/>
              <a:headEnd/>
              <a:tailEnd/>
            </a:ln>
          </p:spPr>
          <p:txBody>
            <a:bodyPr wrap="none" anchor="ctr"/>
            <a:lstStyle/>
            <a:p>
              <a:endParaRPr lang="zh-CN" altLang="en-US"/>
            </a:p>
          </p:txBody>
        </p:sp>
        <p:sp>
          <p:nvSpPr>
            <p:cNvPr id="142" name="Oval 137"/>
            <p:cNvSpPr>
              <a:spLocks noChangeAspect="1" noChangeArrowheads="1"/>
            </p:cNvSpPr>
            <p:nvPr/>
          </p:nvSpPr>
          <p:spPr bwMode="auto">
            <a:xfrm>
              <a:off x="5265738" y="3992564"/>
              <a:ext cx="79375" cy="79375"/>
            </a:xfrm>
            <a:prstGeom prst="ellipse">
              <a:avLst/>
            </a:prstGeom>
            <a:solidFill>
              <a:schemeClr val="tx1"/>
            </a:solidFill>
            <a:ln w="9525">
              <a:noFill/>
              <a:round/>
              <a:headEnd/>
              <a:tailEnd/>
            </a:ln>
          </p:spPr>
          <p:txBody>
            <a:bodyPr wrap="none" anchor="ctr"/>
            <a:lstStyle/>
            <a:p>
              <a:endParaRPr lang="zh-CN" altLang="en-US"/>
            </a:p>
          </p:txBody>
        </p:sp>
        <p:sp>
          <p:nvSpPr>
            <p:cNvPr id="143" name="Oval 138"/>
            <p:cNvSpPr>
              <a:spLocks noChangeAspect="1" noChangeArrowheads="1"/>
            </p:cNvSpPr>
            <p:nvPr/>
          </p:nvSpPr>
          <p:spPr bwMode="auto">
            <a:xfrm>
              <a:off x="4975226" y="3854451"/>
              <a:ext cx="79375" cy="79375"/>
            </a:xfrm>
            <a:prstGeom prst="ellipse">
              <a:avLst/>
            </a:prstGeom>
            <a:solidFill>
              <a:schemeClr val="tx1"/>
            </a:solidFill>
            <a:ln w="9525">
              <a:noFill/>
              <a:round/>
              <a:headEnd/>
              <a:tailEnd/>
            </a:ln>
          </p:spPr>
          <p:txBody>
            <a:bodyPr wrap="none" anchor="ctr"/>
            <a:lstStyle/>
            <a:p>
              <a:endParaRPr lang="zh-CN" altLang="en-US"/>
            </a:p>
          </p:txBody>
        </p:sp>
        <p:sp>
          <p:nvSpPr>
            <p:cNvPr id="144" name="Oval 139"/>
            <p:cNvSpPr>
              <a:spLocks noChangeAspect="1" noChangeArrowheads="1"/>
            </p:cNvSpPr>
            <p:nvPr/>
          </p:nvSpPr>
          <p:spPr bwMode="auto">
            <a:xfrm>
              <a:off x="6546851" y="3278189"/>
              <a:ext cx="79375" cy="79375"/>
            </a:xfrm>
            <a:prstGeom prst="ellipse">
              <a:avLst/>
            </a:prstGeom>
            <a:solidFill>
              <a:schemeClr val="tx1"/>
            </a:solidFill>
            <a:ln w="9525">
              <a:noFill/>
              <a:round/>
              <a:headEnd/>
              <a:tailEnd/>
            </a:ln>
          </p:spPr>
          <p:txBody>
            <a:bodyPr wrap="none" anchor="ctr"/>
            <a:lstStyle/>
            <a:p>
              <a:endParaRPr lang="zh-CN" altLang="en-US"/>
            </a:p>
          </p:txBody>
        </p:sp>
        <p:sp>
          <p:nvSpPr>
            <p:cNvPr id="145" name="Oval 140"/>
            <p:cNvSpPr>
              <a:spLocks noChangeAspect="1" noChangeArrowheads="1"/>
            </p:cNvSpPr>
            <p:nvPr/>
          </p:nvSpPr>
          <p:spPr bwMode="auto">
            <a:xfrm>
              <a:off x="6546851" y="2716214"/>
              <a:ext cx="79375" cy="79375"/>
            </a:xfrm>
            <a:prstGeom prst="ellipse">
              <a:avLst/>
            </a:prstGeom>
            <a:solidFill>
              <a:schemeClr val="tx1"/>
            </a:solidFill>
            <a:ln w="9525">
              <a:noFill/>
              <a:round/>
              <a:headEnd/>
              <a:tailEnd/>
            </a:ln>
          </p:spPr>
          <p:txBody>
            <a:bodyPr wrap="none" anchor="ctr"/>
            <a:lstStyle/>
            <a:p>
              <a:endParaRPr lang="zh-CN" altLang="en-US"/>
            </a:p>
          </p:txBody>
        </p:sp>
        <p:sp>
          <p:nvSpPr>
            <p:cNvPr id="146" name="Oval 141"/>
            <p:cNvSpPr>
              <a:spLocks noChangeAspect="1" noChangeArrowheads="1"/>
            </p:cNvSpPr>
            <p:nvPr/>
          </p:nvSpPr>
          <p:spPr bwMode="auto">
            <a:xfrm>
              <a:off x="6680201" y="3563939"/>
              <a:ext cx="79375" cy="79375"/>
            </a:xfrm>
            <a:prstGeom prst="ellipse">
              <a:avLst/>
            </a:prstGeom>
            <a:solidFill>
              <a:schemeClr val="tx1"/>
            </a:solidFill>
            <a:ln w="9525">
              <a:noFill/>
              <a:round/>
              <a:headEnd/>
              <a:tailEnd/>
            </a:ln>
          </p:spPr>
          <p:txBody>
            <a:bodyPr wrap="none" anchor="ctr"/>
            <a:lstStyle/>
            <a:p>
              <a:endParaRPr lang="zh-CN" altLang="en-US"/>
            </a:p>
          </p:txBody>
        </p:sp>
        <p:grpSp>
          <p:nvGrpSpPr>
            <p:cNvPr id="147" name="Group 142"/>
            <p:cNvGrpSpPr>
              <a:grpSpLocks/>
            </p:cNvGrpSpPr>
            <p:nvPr/>
          </p:nvGrpSpPr>
          <p:grpSpPr bwMode="auto">
            <a:xfrm>
              <a:off x="5732463" y="2541588"/>
              <a:ext cx="2792413" cy="444500"/>
              <a:chOff x="3043" y="1301"/>
              <a:chExt cx="1759" cy="280"/>
            </a:xfrm>
          </p:grpSpPr>
          <p:graphicFrame>
            <p:nvGraphicFramePr>
              <p:cNvPr id="148" name="Object 143"/>
              <p:cNvGraphicFramePr>
                <a:graphicFrameLocks noChangeAspect="1"/>
              </p:cNvGraphicFramePr>
              <p:nvPr/>
            </p:nvGraphicFramePr>
            <p:xfrm>
              <a:off x="4680" y="1396"/>
              <a:ext cx="122" cy="119"/>
            </p:xfrm>
            <a:graphic>
              <a:graphicData uri="http://schemas.openxmlformats.org/presentationml/2006/ole">
                <mc:AlternateContent xmlns:mc="http://schemas.openxmlformats.org/markup-compatibility/2006">
                  <mc:Choice xmlns:v="urn:schemas-microsoft-com:vml" Requires="v">
                    <p:oleObj spid="_x0000_s25355" name="公式" r:id="rId72" imgW="164880" imgH="164880" progId="Equations">
                      <p:embed/>
                    </p:oleObj>
                  </mc:Choice>
                  <mc:Fallback>
                    <p:oleObj name="公式" r:id="rId72" imgW="164880" imgH="164880" progId="Equations">
                      <p:embed/>
                      <p:pic>
                        <p:nvPicPr>
                          <p:cNvPr id="0" name="Object 143"/>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4680" y="1396"/>
                            <a:ext cx="122"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9" name="Group 144"/>
              <p:cNvGrpSpPr>
                <a:grpSpLocks/>
              </p:cNvGrpSpPr>
              <p:nvPr/>
            </p:nvGrpSpPr>
            <p:grpSpPr bwMode="auto">
              <a:xfrm>
                <a:off x="3043" y="1301"/>
                <a:ext cx="1619" cy="280"/>
                <a:chOff x="3043" y="1301"/>
                <a:chExt cx="1619" cy="280"/>
              </a:xfrm>
            </p:grpSpPr>
            <p:grpSp>
              <p:nvGrpSpPr>
                <p:cNvPr id="150" name="Group 145"/>
                <p:cNvGrpSpPr>
                  <a:grpSpLocks/>
                </p:cNvGrpSpPr>
                <p:nvPr/>
              </p:nvGrpSpPr>
              <p:grpSpPr bwMode="auto">
                <a:xfrm>
                  <a:off x="3043" y="1301"/>
                  <a:ext cx="1619" cy="280"/>
                  <a:chOff x="3043" y="1301"/>
                  <a:chExt cx="1619" cy="280"/>
                </a:xfrm>
              </p:grpSpPr>
              <p:sp>
                <p:nvSpPr>
                  <p:cNvPr id="153" name="Line 146"/>
                  <p:cNvSpPr>
                    <a:spLocks noChangeShapeType="1"/>
                  </p:cNvSpPr>
                  <p:nvPr/>
                </p:nvSpPr>
                <p:spPr bwMode="auto">
                  <a:xfrm>
                    <a:off x="3458" y="1437"/>
                    <a:ext cx="1204" cy="0"/>
                  </a:xfrm>
                  <a:prstGeom prst="line">
                    <a:avLst/>
                  </a:prstGeom>
                  <a:noFill/>
                  <a:ln w="19050">
                    <a:solidFill>
                      <a:schemeClr val="tx1"/>
                    </a:solidFill>
                    <a:round/>
                    <a:headEnd/>
                    <a:tailEnd/>
                  </a:ln>
                </p:spPr>
                <p:txBody>
                  <a:bodyPr/>
                  <a:lstStyle/>
                  <a:p>
                    <a:endParaRPr lang="zh-CN" altLang="en-US"/>
                  </a:p>
                </p:txBody>
              </p:sp>
              <p:grpSp>
                <p:nvGrpSpPr>
                  <p:cNvPr id="154" name="Group 147"/>
                  <p:cNvGrpSpPr>
                    <a:grpSpLocks/>
                  </p:cNvGrpSpPr>
                  <p:nvPr/>
                </p:nvGrpSpPr>
                <p:grpSpPr bwMode="auto">
                  <a:xfrm>
                    <a:off x="3133" y="1301"/>
                    <a:ext cx="325" cy="280"/>
                    <a:chOff x="3133" y="1301"/>
                    <a:chExt cx="325" cy="280"/>
                  </a:xfrm>
                </p:grpSpPr>
                <p:sp>
                  <p:nvSpPr>
                    <p:cNvPr id="156" name="Rectangle 148"/>
                    <p:cNvSpPr>
                      <a:spLocks noChangeArrowheads="1"/>
                    </p:cNvSpPr>
                    <p:nvPr/>
                  </p:nvSpPr>
                  <p:spPr bwMode="auto">
                    <a:xfrm>
                      <a:off x="3133" y="1301"/>
                      <a:ext cx="269" cy="280"/>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pPr algn="ctr"/>
                      <a:r>
                        <a:rPr lang="en-US" altLang="zh-CN">
                          <a:ea typeface="幼圆" pitchFamily="49" charset="-122"/>
                        </a:rPr>
                        <a:t>&amp;</a:t>
                      </a:r>
                    </a:p>
                  </p:txBody>
                </p:sp>
                <p:sp>
                  <p:nvSpPr>
                    <p:cNvPr id="157" name="Oval 149"/>
                    <p:cNvSpPr>
                      <a:spLocks noChangeArrowheads="1"/>
                    </p:cNvSpPr>
                    <p:nvPr/>
                  </p:nvSpPr>
                  <p:spPr bwMode="auto">
                    <a:xfrm>
                      <a:off x="3402" y="1409"/>
                      <a:ext cx="56" cy="56"/>
                    </a:xfrm>
                    <a:prstGeom prst="ellipse">
                      <a:avLst/>
                    </a:prstGeom>
                    <a:noFill/>
                    <a:ln w="25400">
                      <a:solidFill>
                        <a:schemeClr val="tx1"/>
                      </a:solidFill>
                      <a:round/>
                      <a:headEnd/>
                      <a:tailEnd/>
                    </a:ln>
                  </p:spPr>
                  <p:txBody>
                    <a:bodyPr wrap="none" anchor="ctr"/>
                    <a:lstStyle/>
                    <a:p>
                      <a:endParaRPr lang="zh-CN" altLang="en-US"/>
                    </a:p>
                  </p:txBody>
                </p:sp>
              </p:grpSp>
              <p:sp>
                <p:nvSpPr>
                  <p:cNvPr id="155" name="Line 150"/>
                  <p:cNvSpPr>
                    <a:spLocks noChangeShapeType="1"/>
                  </p:cNvSpPr>
                  <p:nvPr/>
                </p:nvSpPr>
                <p:spPr bwMode="auto">
                  <a:xfrm>
                    <a:off x="3043" y="1526"/>
                    <a:ext cx="90" cy="0"/>
                  </a:xfrm>
                  <a:prstGeom prst="line">
                    <a:avLst/>
                  </a:prstGeom>
                  <a:noFill/>
                  <a:ln w="19050">
                    <a:solidFill>
                      <a:schemeClr val="tx1"/>
                    </a:solidFill>
                    <a:round/>
                    <a:headEnd/>
                    <a:tailEnd/>
                  </a:ln>
                </p:spPr>
                <p:txBody>
                  <a:bodyPr/>
                  <a:lstStyle/>
                  <a:p>
                    <a:endParaRPr lang="zh-CN" altLang="en-US"/>
                  </a:p>
                </p:txBody>
              </p:sp>
            </p:grpSp>
            <p:sp>
              <p:nvSpPr>
                <p:cNvPr id="151" name="Line 151"/>
                <p:cNvSpPr>
                  <a:spLocks noChangeShapeType="1"/>
                </p:cNvSpPr>
                <p:nvPr/>
              </p:nvSpPr>
              <p:spPr bwMode="auto">
                <a:xfrm>
                  <a:off x="3043" y="1437"/>
                  <a:ext cx="90" cy="0"/>
                </a:xfrm>
                <a:prstGeom prst="line">
                  <a:avLst/>
                </a:prstGeom>
                <a:noFill/>
                <a:ln w="19050">
                  <a:solidFill>
                    <a:schemeClr val="tx1"/>
                  </a:solidFill>
                  <a:round/>
                  <a:headEnd/>
                  <a:tailEnd/>
                </a:ln>
              </p:spPr>
              <p:txBody>
                <a:bodyPr/>
                <a:lstStyle/>
                <a:p>
                  <a:endParaRPr lang="zh-CN" altLang="en-US"/>
                </a:p>
              </p:txBody>
            </p:sp>
            <p:sp>
              <p:nvSpPr>
                <p:cNvPr id="152" name="Line 152"/>
                <p:cNvSpPr>
                  <a:spLocks noChangeShapeType="1"/>
                </p:cNvSpPr>
                <p:nvPr/>
              </p:nvSpPr>
              <p:spPr bwMode="auto">
                <a:xfrm>
                  <a:off x="3043" y="1344"/>
                  <a:ext cx="90" cy="0"/>
                </a:xfrm>
                <a:prstGeom prst="line">
                  <a:avLst/>
                </a:prstGeom>
                <a:noFill/>
                <a:ln w="19050">
                  <a:solidFill>
                    <a:schemeClr val="tx1"/>
                  </a:solidFill>
                  <a:round/>
                  <a:headEnd/>
                  <a:tailEnd/>
                </a:ln>
              </p:spPr>
              <p:txBody>
                <a:bodyPr/>
                <a:lstStyle/>
                <a:p>
                  <a:endParaRPr lang="zh-CN" altLang="en-US"/>
                </a:p>
              </p:txBody>
            </p:sp>
          </p:grpSp>
        </p:grpSp>
      </p:grpSp>
      <p:grpSp>
        <p:nvGrpSpPr>
          <p:cNvPr id="158" name="Group 153"/>
          <p:cNvGrpSpPr>
            <a:grpSpLocks/>
          </p:cNvGrpSpPr>
          <p:nvPr/>
        </p:nvGrpSpPr>
        <p:grpSpPr bwMode="auto">
          <a:xfrm>
            <a:off x="6119069" y="2621466"/>
            <a:ext cx="2857357" cy="3517947"/>
            <a:chOff x="3017" y="1465"/>
            <a:chExt cx="1105" cy="1969"/>
          </a:xfrm>
        </p:grpSpPr>
        <p:sp>
          <p:nvSpPr>
            <p:cNvPr id="159" name="AutoShape 154"/>
            <p:cNvSpPr>
              <a:spLocks noChangeArrowheads="1"/>
            </p:cNvSpPr>
            <p:nvPr/>
          </p:nvSpPr>
          <p:spPr bwMode="auto">
            <a:xfrm>
              <a:off x="3556" y="1465"/>
              <a:ext cx="566" cy="596"/>
            </a:xfrm>
            <a:prstGeom prst="wedgeRoundRectCallout">
              <a:avLst>
                <a:gd name="adj1" fmla="val -76324"/>
                <a:gd name="adj2" fmla="val 214264"/>
                <a:gd name="adj3" fmla="val 16667"/>
              </a:avLst>
            </a:prstGeom>
            <a:noFill/>
            <a:ln w="28575">
              <a:solidFill>
                <a:srgbClr val="FF0000"/>
              </a:solidFill>
              <a:miter lim="800000"/>
              <a:headEnd/>
              <a:tailEnd/>
            </a:ln>
          </p:spPr>
          <p:txBody>
            <a:bodyPr/>
            <a:lstStyle/>
            <a:p>
              <a:pPr algn="ctr" eaLnBrk="0" hangingPunct="0"/>
              <a:endParaRPr lang="zh-CN" altLang="zh-CN">
                <a:latin typeface="Times New Roman" charset="0"/>
                <a:ea typeface="宋体" pitchFamily="2" charset="-122"/>
              </a:endParaRPr>
            </a:p>
          </p:txBody>
        </p:sp>
        <p:sp>
          <p:nvSpPr>
            <p:cNvPr id="160" name="Text Box 155"/>
            <p:cNvSpPr txBox="1">
              <a:spLocks noChangeArrowheads="1"/>
            </p:cNvSpPr>
            <p:nvPr/>
          </p:nvSpPr>
          <p:spPr bwMode="auto">
            <a:xfrm>
              <a:off x="3017" y="3176"/>
              <a:ext cx="747" cy="258"/>
            </a:xfrm>
            <a:prstGeom prst="rect">
              <a:avLst/>
            </a:prstGeom>
            <a:noFill/>
            <a:ln w="9525">
              <a:noFill/>
              <a:miter lim="800000"/>
              <a:headEnd/>
              <a:tailEnd/>
            </a:ln>
          </p:spPr>
          <p:txBody>
            <a:bodyPr>
              <a:spAutoFit/>
            </a:bodyPr>
            <a:lstStyle/>
            <a:p>
              <a:pPr eaLnBrk="0" hangingPunct="0">
                <a:spcBef>
                  <a:spcPct val="50000"/>
                </a:spcBef>
              </a:pPr>
              <a:r>
                <a:rPr lang="zh-CN" altLang="en-US" b="1" dirty="0">
                  <a:solidFill>
                    <a:srgbClr val="FF0000"/>
                  </a:solidFill>
                  <a:latin typeface="Times New Roman" charset="0"/>
                  <a:ea typeface="宋体" pitchFamily="2" charset="-122"/>
                </a:rPr>
                <a:t>加</a:t>
              </a:r>
              <a:r>
                <a:rPr lang="en-US" altLang="zh-CN" b="1" dirty="0">
                  <a:solidFill>
                    <a:srgbClr val="FF0000"/>
                  </a:solidFill>
                  <a:latin typeface="Times New Roman" charset="0"/>
                  <a:ea typeface="宋体" pitchFamily="2" charset="-122"/>
                </a:rPr>
                <a:t>6</a:t>
              </a:r>
              <a:r>
                <a:rPr lang="zh-CN" altLang="en-US" b="1" dirty="0">
                  <a:solidFill>
                    <a:srgbClr val="FF0000"/>
                  </a:solidFill>
                  <a:latin typeface="Times New Roman" charset="0"/>
                  <a:ea typeface="宋体" pitchFamily="2" charset="-122"/>
                </a:rPr>
                <a:t>修正</a:t>
              </a:r>
            </a:p>
          </p:txBody>
        </p:sp>
      </p:grpSp>
      <p:graphicFrame>
        <p:nvGraphicFramePr>
          <p:cNvPr id="161" name="Object 156"/>
          <p:cNvGraphicFramePr>
            <a:graphicFrameLocks noChangeAspect="1"/>
          </p:cNvGraphicFramePr>
          <p:nvPr>
            <p:extLst>
              <p:ext uri="{D42A27DB-BD31-4B8C-83A1-F6EECF244321}">
                <p14:modId xmlns:p14="http://schemas.microsoft.com/office/powerpoint/2010/main" val="3697610417"/>
              </p:ext>
            </p:extLst>
          </p:nvPr>
        </p:nvGraphicFramePr>
        <p:xfrm>
          <a:off x="2425701" y="777743"/>
          <a:ext cx="3125787" cy="677862"/>
        </p:xfrm>
        <a:graphic>
          <a:graphicData uri="http://schemas.openxmlformats.org/presentationml/2006/ole">
            <mc:AlternateContent xmlns:mc="http://schemas.openxmlformats.org/markup-compatibility/2006">
              <mc:Choice xmlns:v="urn:schemas-microsoft-com:vml" Requires="v">
                <p:oleObj spid="_x0000_s25356" name="公式" r:id="rId74" imgW="1244520" imgH="228600" progId="Equations">
                  <p:embed/>
                </p:oleObj>
              </mc:Choice>
              <mc:Fallback>
                <p:oleObj name="公式" r:id="rId74" imgW="1244520" imgH="228600" progId="Equations">
                  <p:embed/>
                  <p:pic>
                    <p:nvPicPr>
                      <p:cNvPr id="0" name="Object 156"/>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2425701" y="777743"/>
                        <a:ext cx="3125787"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3429000" y="566553"/>
            <a:ext cx="5867400"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Comparators </a:t>
            </a:r>
            <a:r>
              <a:rPr lang="zh-CN" altLang="en-US" sz="3200" b="1" dirty="0">
                <a:solidFill>
                  <a:srgbClr val="FFFF99"/>
                </a:solidFill>
                <a:ea typeface="宋体" charset="-122"/>
              </a:rPr>
              <a:t>比较器</a:t>
            </a:r>
            <a:endParaRPr lang="en-US" altLang="zh-CN" sz="3200" b="1" dirty="0">
              <a:solidFill>
                <a:srgbClr val="FFFF99"/>
              </a:solidFill>
              <a:ea typeface="宋体" charset="-122"/>
            </a:endParaRPr>
          </a:p>
        </p:txBody>
      </p:sp>
      <p:sp>
        <p:nvSpPr>
          <p:cNvPr id="25605" name="Text Box 5"/>
          <p:cNvSpPr txBox="1">
            <a:spLocks noChangeArrowheads="1"/>
          </p:cNvSpPr>
          <p:nvPr/>
        </p:nvSpPr>
        <p:spPr bwMode="auto">
          <a:xfrm>
            <a:off x="762000" y="1487739"/>
            <a:ext cx="105156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function of a comparator is to compare the magnitudes of two binary numbers to determine the relationship between them. </a:t>
            </a:r>
          </a:p>
        </p:txBody>
      </p:sp>
      <p:graphicFrame>
        <p:nvGraphicFramePr>
          <p:cNvPr id="16" name="Group 155"/>
          <p:cNvGraphicFramePr>
            <a:graphicFrameLocks noGrp="1"/>
          </p:cNvGraphicFramePr>
          <p:nvPr>
            <p:extLst>
              <p:ext uri="{D42A27DB-BD31-4B8C-83A1-F6EECF244321}">
                <p14:modId xmlns:p14="http://schemas.microsoft.com/office/powerpoint/2010/main" val="65591306"/>
              </p:ext>
            </p:extLst>
          </p:nvPr>
        </p:nvGraphicFramePr>
        <p:xfrm>
          <a:off x="6362700" y="2778257"/>
          <a:ext cx="4294185" cy="2307020"/>
        </p:xfrm>
        <a:graphic>
          <a:graphicData uri="http://schemas.openxmlformats.org/drawingml/2006/table">
            <a:tbl>
              <a:tblPr/>
              <a:tblGrid>
                <a:gridCol w="704192">
                  <a:extLst>
                    <a:ext uri="{9D8B030D-6E8A-4147-A177-3AD203B41FA5}">
                      <a16:colId xmlns:a16="http://schemas.microsoft.com/office/drawing/2014/main" val="20000"/>
                    </a:ext>
                  </a:extLst>
                </a:gridCol>
                <a:gridCol w="603592">
                  <a:extLst>
                    <a:ext uri="{9D8B030D-6E8A-4147-A177-3AD203B41FA5}">
                      <a16:colId xmlns:a16="http://schemas.microsoft.com/office/drawing/2014/main" val="20001"/>
                    </a:ext>
                  </a:extLst>
                </a:gridCol>
                <a:gridCol w="1017822">
                  <a:extLst>
                    <a:ext uri="{9D8B030D-6E8A-4147-A177-3AD203B41FA5}">
                      <a16:colId xmlns:a16="http://schemas.microsoft.com/office/drawing/2014/main" val="20002"/>
                    </a:ext>
                  </a:extLst>
                </a:gridCol>
                <a:gridCol w="984289">
                  <a:extLst>
                    <a:ext uri="{9D8B030D-6E8A-4147-A177-3AD203B41FA5}">
                      <a16:colId xmlns:a16="http://schemas.microsoft.com/office/drawing/2014/main" val="20003"/>
                    </a:ext>
                  </a:extLst>
                </a:gridCol>
                <a:gridCol w="984290">
                  <a:extLst>
                    <a:ext uri="{9D8B030D-6E8A-4147-A177-3AD203B41FA5}">
                      <a16:colId xmlns:a16="http://schemas.microsoft.com/office/drawing/2014/main" val="20004"/>
                    </a:ext>
                  </a:extLst>
                </a:gridCol>
              </a:tblGrid>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charset="-122"/>
                        </a:rPr>
                        <a:t>A</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B</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A=B</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A&gt;B</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A&lt;B</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124930" name="Picture 2"/>
          <p:cNvPicPr>
            <a:picLocks noChangeAspect="1" noChangeArrowheads="1"/>
          </p:cNvPicPr>
          <p:nvPr/>
        </p:nvPicPr>
        <p:blipFill>
          <a:blip r:embed="rId3" cstate="print"/>
          <a:srcRect/>
          <a:stretch>
            <a:fillRect/>
          </a:stretch>
        </p:blipFill>
        <p:spPr bwMode="auto">
          <a:xfrm>
            <a:off x="1371600" y="4248949"/>
            <a:ext cx="3933222" cy="2443162"/>
          </a:xfrm>
          <a:prstGeom prst="rect">
            <a:avLst/>
          </a:prstGeom>
          <a:noFill/>
          <a:ln w="9525">
            <a:noFill/>
            <a:miter lim="800000"/>
            <a:headEnd/>
            <a:tailEnd/>
          </a:ln>
          <a:effectLst/>
        </p:spPr>
      </p:pic>
      <p:sp>
        <p:nvSpPr>
          <p:cNvPr id="2" name="TextBox 1"/>
          <p:cNvSpPr txBox="1">
            <a:spLocks noChangeArrowheads="1"/>
          </p:cNvSpPr>
          <p:nvPr/>
        </p:nvSpPr>
        <p:spPr bwMode="auto">
          <a:xfrm>
            <a:off x="1695650" y="2609545"/>
            <a:ext cx="3294043" cy="1569660"/>
          </a:xfrm>
          <a:prstGeom prst="rect">
            <a:avLst/>
          </a:prstGeom>
          <a:solidFill>
            <a:schemeClr val="bg1"/>
          </a:solidFill>
          <a:ln w="28575">
            <a:solidFill>
              <a:srgbClr val="9999FF"/>
            </a:solidFill>
            <a:miter lim="800000"/>
            <a:headEnd/>
            <a:tailEnd/>
          </a:ln>
        </p:spPr>
        <p:txBody>
          <a:bodyPr wrap="none">
            <a:spAutoFit/>
          </a:bodyPr>
          <a:lstStyle/>
          <a:p>
            <a:r>
              <a:rPr lang="en-US" altLang="zh-CN" b="1" dirty="0">
                <a:ea typeface="宋体" charset="-122"/>
              </a:rPr>
              <a:t>Single bit comparator</a:t>
            </a:r>
            <a:endParaRPr lang="pt-BR" altLang="zh-CN" b="1" dirty="0">
              <a:ea typeface="宋体" charset="-122"/>
            </a:endParaRPr>
          </a:p>
          <a:p>
            <a:pPr lvl="1"/>
            <a:r>
              <a:rPr lang="pt-BR" altLang="zh-CN" b="1" dirty="0">
                <a:ea typeface="宋体" charset="-122"/>
              </a:rPr>
              <a:t>A EQ B = A’B’ + AB</a:t>
            </a:r>
          </a:p>
          <a:p>
            <a:pPr lvl="1"/>
            <a:r>
              <a:rPr lang="pt-BR" altLang="zh-CN" b="1" dirty="0">
                <a:ea typeface="宋体" charset="-122"/>
              </a:rPr>
              <a:t>A &gt; B = AB’</a:t>
            </a:r>
          </a:p>
          <a:p>
            <a:pPr lvl="1"/>
            <a:r>
              <a:rPr lang="pt-BR" altLang="zh-CN" b="1" dirty="0">
                <a:ea typeface="宋体" charset="-122"/>
              </a:rPr>
              <a:t>A&lt; B = A’B</a:t>
            </a:r>
            <a:endParaRPr lang="zh-CN" altLang="en-US" b="1" dirty="0">
              <a:ea typeface="宋体" charset="-122"/>
            </a:endParaRPr>
          </a:p>
        </p:txBody>
      </p:sp>
      <p:sp>
        <p:nvSpPr>
          <p:cNvPr id="3" name="圆角矩形 2"/>
          <p:cNvSpPr>
            <a:spLocks noChangeArrowheads="1"/>
          </p:cNvSpPr>
          <p:nvPr/>
        </p:nvSpPr>
        <p:spPr bwMode="auto">
          <a:xfrm>
            <a:off x="5562600" y="5562600"/>
            <a:ext cx="5638800" cy="657225"/>
          </a:xfrm>
          <a:prstGeom prst="roundRect">
            <a:avLst>
              <a:gd name="adj" fmla="val 16667"/>
            </a:avLst>
          </a:prstGeom>
          <a:solidFill>
            <a:srgbClr val="FFFF00"/>
          </a:solidFill>
          <a:ln w="9525" algn="ctr">
            <a:solidFill>
              <a:schemeClr val="tx1"/>
            </a:solidFill>
            <a:round/>
            <a:headEnd/>
            <a:tailEnd/>
          </a:ln>
          <a:effectLst/>
        </p:spPr>
        <p:txBody>
          <a:bodyPr/>
          <a:lstStyle/>
          <a:p>
            <a:r>
              <a:rPr lang="en-US" altLang="zh-CN" sz="2800" b="1" dirty="0">
                <a:ea typeface="宋体" charset="-122"/>
              </a:rPr>
              <a:t>How about Two-bit comparator?</a:t>
            </a:r>
            <a:endParaRPr lang="zh-CN" altLang="en-US" sz="2800" b="1"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4930"/>
                                        </p:tgtEl>
                                        <p:attrNameLst>
                                          <p:attrName>style.visibility</p:attrName>
                                        </p:attrNameLst>
                                      </p:cBhvr>
                                      <p:to>
                                        <p:strVal val="visible"/>
                                      </p:to>
                                    </p:set>
                                    <p:anim calcmode="lin" valueType="num">
                                      <p:cBhvr additive="base">
                                        <p:cTn id="15" dur="500" fill="hold"/>
                                        <p:tgtEl>
                                          <p:spTgt spid="124930"/>
                                        </p:tgtEl>
                                        <p:attrNameLst>
                                          <p:attrName>ppt_x</p:attrName>
                                        </p:attrNameLst>
                                      </p:cBhvr>
                                      <p:tavLst>
                                        <p:tav tm="0">
                                          <p:val>
                                            <p:strVal val="#ppt_x"/>
                                          </p:val>
                                        </p:tav>
                                        <p:tav tm="100000">
                                          <p:val>
                                            <p:strVal val="#ppt_x"/>
                                          </p:val>
                                        </p:tav>
                                      </p:tavLst>
                                    </p:anim>
                                    <p:anim calcmode="lin" valueType="num">
                                      <p:cBhvr additive="base">
                                        <p:cTn id="16"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4953000" y="533400"/>
            <a:ext cx="253306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Comparators</a:t>
            </a:r>
          </a:p>
        </p:txBody>
      </p:sp>
      <p:graphicFrame>
        <p:nvGraphicFramePr>
          <p:cNvPr id="5" name="Group 24"/>
          <p:cNvGraphicFramePr>
            <a:graphicFrameLocks noGrp="1"/>
          </p:cNvGraphicFramePr>
          <p:nvPr>
            <p:extLst>
              <p:ext uri="{D42A27DB-BD31-4B8C-83A1-F6EECF244321}">
                <p14:modId xmlns:p14="http://schemas.microsoft.com/office/powerpoint/2010/main" val="3014727522"/>
              </p:ext>
            </p:extLst>
          </p:nvPr>
        </p:nvGraphicFramePr>
        <p:xfrm>
          <a:off x="1600200" y="1600200"/>
          <a:ext cx="8763000" cy="4503466"/>
        </p:xfrm>
        <a:graphic>
          <a:graphicData uri="http://schemas.openxmlformats.org/drawingml/2006/table">
            <a:tbl>
              <a:tblPr/>
              <a:tblGrid>
                <a:gridCol w="5333643">
                  <a:extLst>
                    <a:ext uri="{9D8B030D-6E8A-4147-A177-3AD203B41FA5}">
                      <a16:colId xmlns:a16="http://schemas.microsoft.com/office/drawing/2014/main" val="20000"/>
                    </a:ext>
                  </a:extLst>
                </a:gridCol>
                <a:gridCol w="3429357">
                  <a:extLst>
                    <a:ext uri="{9D8B030D-6E8A-4147-A177-3AD203B41FA5}">
                      <a16:colId xmlns:a16="http://schemas.microsoft.com/office/drawing/2014/main" val="20001"/>
                    </a:ext>
                  </a:extLst>
                </a:gridCol>
              </a:tblGrid>
              <a:tr h="500044">
                <a:tc>
                  <a:txBody>
                    <a:bodyPr/>
                    <a:lstStyle/>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zh-CN" altLang="en-US" sz="2400" b="1" i="1" u="none" strike="noStrike" cap="none" normalizeH="0" baseline="0" dirty="0">
                          <a:ln>
                            <a:noFill/>
                          </a:ln>
                          <a:solidFill>
                            <a:schemeClr val="tx1"/>
                          </a:solidFill>
                          <a:effectLst/>
                          <a:latin typeface="Arial" charset="0"/>
                          <a:ea typeface="宋体" charset="-122"/>
                        </a:rPr>
                        <a:t>   </a:t>
                      </a:r>
                      <a:r>
                        <a:rPr kumimoji="0" lang="en-US" altLang="zh-CN" sz="2400" b="1" i="1" u="none" strike="noStrike" cap="none" normalizeH="0" baseline="0" dirty="0">
                          <a:ln>
                            <a:noFill/>
                          </a:ln>
                          <a:solidFill>
                            <a:schemeClr val="tx1"/>
                          </a:solidFill>
                          <a:effectLst/>
                          <a:latin typeface="Arial" charset="0"/>
                          <a:ea typeface="宋体" charset="-122"/>
                        </a:rPr>
                        <a:t>A</a:t>
                      </a:r>
                      <a:r>
                        <a:rPr kumimoji="0" lang="en-US" altLang="zh-CN" sz="2400" b="1" i="0" u="none" strike="noStrike" cap="none" normalizeH="0" baseline="-25000" dirty="0">
                          <a:ln>
                            <a:noFill/>
                          </a:ln>
                          <a:solidFill>
                            <a:schemeClr val="tx1"/>
                          </a:solidFill>
                          <a:effectLst/>
                          <a:latin typeface="Arial" charset="0"/>
                          <a:ea typeface="宋体" charset="-122"/>
                        </a:rPr>
                        <a:t>3</a:t>
                      </a:r>
                      <a:r>
                        <a:rPr kumimoji="0" lang="en-US" altLang="zh-CN" sz="2400" b="1" i="1" u="none" strike="noStrike" cap="none" normalizeH="0" baseline="-25000" dirty="0">
                          <a:ln>
                            <a:noFill/>
                          </a:ln>
                          <a:solidFill>
                            <a:schemeClr val="tx1"/>
                          </a:solidFill>
                          <a:effectLst/>
                          <a:latin typeface="Arial" charset="0"/>
                          <a:ea typeface="宋体" charset="-122"/>
                        </a:rPr>
                        <a:t> </a:t>
                      </a:r>
                      <a:r>
                        <a:rPr kumimoji="0" lang="en-US" altLang="zh-CN" sz="2400" b="1" i="1" u="none" strike="noStrike" cap="none" normalizeH="0" baseline="0" dirty="0">
                          <a:ln>
                            <a:noFill/>
                          </a:ln>
                          <a:solidFill>
                            <a:schemeClr val="tx1"/>
                          </a:solidFill>
                          <a:effectLst/>
                          <a:latin typeface="Arial" charset="0"/>
                          <a:ea typeface="宋体" charset="-122"/>
                        </a:rPr>
                        <a:t>B</a:t>
                      </a:r>
                      <a:r>
                        <a:rPr kumimoji="0" lang="en-US" altLang="zh-CN" sz="2400" b="1" i="0" u="none" strike="noStrike" cap="none" normalizeH="0" baseline="-25000" dirty="0">
                          <a:ln>
                            <a:noFill/>
                          </a:ln>
                          <a:solidFill>
                            <a:schemeClr val="tx1"/>
                          </a:solidFill>
                          <a:effectLst/>
                          <a:latin typeface="Arial" charset="0"/>
                          <a:ea typeface="宋体" charset="-122"/>
                        </a:rPr>
                        <a:t>3</a:t>
                      </a:r>
                      <a:r>
                        <a:rPr kumimoji="0" lang="en-US" altLang="zh-CN" sz="2400" b="1" i="1" u="none" strike="noStrike" cap="none" normalizeH="0" baseline="0" dirty="0">
                          <a:ln>
                            <a:noFill/>
                          </a:ln>
                          <a:solidFill>
                            <a:schemeClr val="tx1"/>
                          </a:solidFill>
                          <a:effectLst/>
                          <a:latin typeface="Arial" charset="0"/>
                          <a:ea typeface="宋体" charset="-122"/>
                        </a:rPr>
                        <a:t>        A</a:t>
                      </a:r>
                      <a:r>
                        <a:rPr kumimoji="0" lang="en-US" altLang="zh-CN" sz="2400" b="1" i="0" u="none" strike="noStrike" cap="none" normalizeH="0" baseline="-25000" dirty="0">
                          <a:ln>
                            <a:noFill/>
                          </a:ln>
                          <a:solidFill>
                            <a:schemeClr val="tx1"/>
                          </a:solidFill>
                          <a:effectLst/>
                          <a:latin typeface="Arial" charset="0"/>
                          <a:ea typeface="宋体" charset="-122"/>
                        </a:rPr>
                        <a:t>2</a:t>
                      </a:r>
                      <a:r>
                        <a:rPr kumimoji="0" lang="en-US" altLang="zh-CN" sz="2400" b="1" i="1" u="none" strike="noStrike" cap="none" normalizeH="0" baseline="-25000" dirty="0">
                          <a:ln>
                            <a:noFill/>
                          </a:ln>
                          <a:solidFill>
                            <a:schemeClr val="tx1"/>
                          </a:solidFill>
                          <a:effectLst/>
                          <a:latin typeface="Arial" charset="0"/>
                          <a:ea typeface="宋体" charset="-122"/>
                        </a:rPr>
                        <a:t> </a:t>
                      </a:r>
                      <a:r>
                        <a:rPr kumimoji="0" lang="en-US" altLang="zh-CN" sz="2400" b="1" i="1" u="none" strike="noStrike" cap="none" normalizeH="0" baseline="0" dirty="0">
                          <a:ln>
                            <a:noFill/>
                          </a:ln>
                          <a:solidFill>
                            <a:schemeClr val="tx1"/>
                          </a:solidFill>
                          <a:effectLst/>
                          <a:latin typeface="Arial" charset="0"/>
                          <a:ea typeface="宋体" charset="-122"/>
                        </a:rPr>
                        <a:t>B</a:t>
                      </a:r>
                      <a:r>
                        <a:rPr kumimoji="0" lang="en-US" altLang="zh-CN" sz="2400" b="1" i="0" u="none" strike="noStrike" cap="none" normalizeH="0" baseline="-25000" dirty="0">
                          <a:ln>
                            <a:noFill/>
                          </a:ln>
                          <a:solidFill>
                            <a:schemeClr val="tx1"/>
                          </a:solidFill>
                          <a:effectLst/>
                          <a:latin typeface="Arial" charset="0"/>
                          <a:ea typeface="宋体" charset="-122"/>
                        </a:rPr>
                        <a:t>2</a:t>
                      </a:r>
                      <a:r>
                        <a:rPr kumimoji="0" lang="en-US" altLang="zh-CN" sz="2400" b="1" i="1" u="none" strike="noStrike" cap="none" normalizeH="0" baseline="0" dirty="0">
                          <a:ln>
                            <a:noFill/>
                          </a:ln>
                          <a:solidFill>
                            <a:schemeClr val="tx1"/>
                          </a:solidFill>
                          <a:effectLst/>
                          <a:latin typeface="Arial" charset="0"/>
                          <a:ea typeface="宋体" charset="-122"/>
                        </a:rPr>
                        <a:t>       A</a:t>
                      </a:r>
                      <a:r>
                        <a:rPr kumimoji="0" lang="en-US" altLang="zh-CN" sz="2400" b="1" i="0" u="none" strike="noStrike" cap="none" normalizeH="0" baseline="-25000" dirty="0">
                          <a:ln>
                            <a:noFill/>
                          </a:ln>
                          <a:solidFill>
                            <a:schemeClr val="tx1"/>
                          </a:solidFill>
                          <a:effectLst/>
                          <a:latin typeface="Arial" charset="0"/>
                          <a:ea typeface="宋体" charset="-122"/>
                        </a:rPr>
                        <a:t>1 </a:t>
                      </a:r>
                      <a:r>
                        <a:rPr kumimoji="0" lang="en-US" altLang="zh-CN" sz="2400" b="1" i="1" u="none" strike="noStrike" cap="none" normalizeH="0" baseline="0" dirty="0">
                          <a:ln>
                            <a:noFill/>
                          </a:ln>
                          <a:solidFill>
                            <a:schemeClr val="tx1"/>
                          </a:solidFill>
                          <a:effectLst/>
                          <a:latin typeface="Arial" charset="0"/>
                          <a:ea typeface="宋体" charset="-122"/>
                        </a:rPr>
                        <a:t>B</a:t>
                      </a:r>
                      <a:r>
                        <a:rPr kumimoji="0" lang="en-US" altLang="zh-CN" sz="2400" b="1" i="0" u="none" strike="noStrike" cap="none" normalizeH="0" baseline="-25000" dirty="0">
                          <a:ln>
                            <a:noFill/>
                          </a:ln>
                          <a:solidFill>
                            <a:schemeClr val="tx1"/>
                          </a:solidFill>
                          <a:effectLst/>
                          <a:latin typeface="Arial" charset="0"/>
                          <a:ea typeface="宋体" charset="-122"/>
                        </a:rPr>
                        <a:t>1</a:t>
                      </a:r>
                      <a:r>
                        <a:rPr kumimoji="0" lang="en-US" altLang="zh-CN" sz="2400" b="1" i="1" u="none" strike="noStrike" cap="none" normalizeH="0" baseline="-25000" dirty="0">
                          <a:ln>
                            <a:noFill/>
                          </a:ln>
                          <a:solidFill>
                            <a:schemeClr val="tx1"/>
                          </a:solidFill>
                          <a:effectLst/>
                          <a:latin typeface="Arial" charset="0"/>
                          <a:ea typeface="宋体" charset="-122"/>
                        </a:rPr>
                        <a:t> </a:t>
                      </a:r>
                      <a:r>
                        <a:rPr kumimoji="0" lang="en-US" altLang="zh-CN" sz="2400" b="1" i="1" u="none" strike="noStrike" cap="none" normalizeH="0" baseline="0" dirty="0">
                          <a:ln>
                            <a:noFill/>
                          </a:ln>
                          <a:solidFill>
                            <a:schemeClr val="tx1"/>
                          </a:solidFill>
                          <a:effectLst/>
                          <a:latin typeface="Arial" charset="0"/>
                          <a:ea typeface="宋体" charset="-122"/>
                        </a:rPr>
                        <a:t>       A</a:t>
                      </a:r>
                      <a:r>
                        <a:rPr kumimoji="0" lang="en-US" altLang="zh-CN" sz="2400" b="1" i="0" u="none" strike="noStrike" cap="none" normalizeH="0" baseline="-25000" dirty="0">
                          <a:ln>
                            <a:noFill/>
                          </a:ln>
                          <a:solidFill>
                            <a:schemeClr val="tx1"/>
                          </a:solidFill>
                          <a:effectLst/>
                          <a:latin typeface="Arial" charset="0"/>
                          <a:ea typeface="宋体" charset="-122"/>
                        </a:rPr>
                        <a:t>0 </a:t>
                      </a:r>
                      <a:r>
                        <a:rPr kumimoji="0" lang="en-US" altLang="zh-CN" sz="2400" b="1" i="1" u="none" strike="noStrike" cap="none" normalizeH="0" baseline="0" dirty="0">
                          <a:ln>
                            <a:noFill/>
                          </a:ln>
                          <a:solidFill>
                            <a:schemeClr val="tx1"/>
                          </a:solidFill>
                          <a:effectLst/>
                          <a:latin typeface="Arial" charset="0"/>
                          <a:ea typeface="宋体" charset="-122"/>
                        </a:rPr>
                        <a:t>B</a:t>
                      </a:r>
                      <a:r>
                        <a:rPr kumimoji="0" lang="en-US" altLang="zh-CN" sz="2400" b="1" i="0" u="none" strike="noStrike" cap="none" normalizeH="0" baseline="-25000" dirty="0">
                          <a:ln>
                            <a:noFill/>
                          </a:ln>
                          <a:solidFill>
                            <a:schemeClr val="tx1"/>
                          </a:solidFill>
                          <a:effectLst/>
                          <a:latin typeface="Arial" charset="0"/>
                          <a:ea typeface="宋体" charset="-122"/>
                        </a:rPr>
                        <a:t>0</a:t>
                      </a:r>
                      <a:endParaRPr kumimoji="0" lang="en-US" altLang="zh-CN" sz="2400" b="1" i="0" u="none" strike="noStrike" cap="none" normalizeH="0" baseline="0" dirty="0">
                        <a:ln>
                          <a:noFill/>
                        </a:ln>
                        <a:solidFill>
                          <a:schemeClr val="tx1"/>
                        </a:solidFill>
                        <a:effectLst/>
                        <a:latin typeface="Arial" charset="0"/>
                        <a:ea typeface="宋体" charset="-122"/>
                      </a:endParaRPr>
                    </a:p>
                  </a:txBody>
                  <a:tcPr marL="90000" marR="90000" marT="46800" marB="46800" anchor="ctr" anchorCtr="1" horzOverflow="overflow">
                    <a:lnL cap="flat">
                      <a:noFill/>
                    </a:lnL>
                    <a:lnR w="12700" cap="flat" cmpd="sng" algn="ctr">
                      <a:solidFill>
                        <a:schemeClr val="tx1"/>
                      </a:solidFill>
                      <a:prstDash val="solid"/>
                      <a:round/>
                      <a:headEnd type="none" w="med" len="med"/>
                      <a:tailEnd type="oval"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zh-CN" altLang="en-US" sz="2400" b="1" i="1"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F</a:t>
                      </a:r>
                      <a:r>
                        <a:rPr kumimoji="0" lang="en-US" altLang="zh-CN" sz="2400" b="1" i="1" u="none" strike="noStrike" cap="none" normalizeH="0" baseline="-25000">
                          <a:ln>
                            <a:noFill/>
                          </a:ln>
                          <a:solidFill>
                            <a:schemeClr val="tx1"/>
                          </a:solidFill>
                          <a:effectLst/>
                          <a:latin typeface="Arial" charset="0"/>
                          <a:ea typeface="宋体" charset="-122"/>
                        </a:rPr>
                        <a:t>A</a:t>
                      </a:r>
                      <a:r>
                        <a:rPr kumimoji="0" lang="zh-CN" altLang="en-US" sz="2400" b="1" i="0" u="none" strike="noStrike" cap="none" normalizeH="0" baseline="-25000">
                          <a:ln>
                            <a:noFill/>
                          </a:ln>
                          <a:solidFill>
                            <a:schemeClr val="tx1"/>
                          </a:solidFill>
                          <a:effectLst/>
                          <a:latin typeface="Arial" charset="0"/>
                          <a:ea typeface="宋体" charset="-122"/>
                        </a:rPr>
                        <a:t>＞</a:t>
                      </a:r>
                      <a:r>
                        <a:rPr kumimoji="0" lang="en-US" altLang="zh-CN" sz="2400" b="1" i="1" u="none" strike="noStrike" cap="none" normalizeH="0" baseline="-25000">
                          <a:ln>
                            <a:noFill/>
                          </a:ln>
                          <a:solidFill>
                            <a:schemeClr val="tx1"/>
                          </a:solidFill>
                          <a:effectLst/>
                          <a:latin typeface="Arial" charset="0"/>
                          <a:ea typeface="宋体" charset="-122"/>
                        </a:rPr>
                        <a:t>B</a:t>
                      </a:r>
                      <a:r>
                        <a:rPr kumimoji="0" lang="en-US" altLang="zh-CN" sz="2400" b="1" i="1" u="none" strike="noStrike" cap="none" normalizeH="0" baseline="0">
                          <a:ln>
                            <a:noFill/>
                          </a:ln>
                          <a:solidFill>
                            <a:schemeClr val="tx1"/>
                          </a:solidFill>
                          <a:effectLst/>
                          <a:latin typeface="Arial" charset="0"/>
                          <a:ea typeface="宋体" charset="-122"/>
                        </a:rPr>
                        <a:t>     F</a:t>
                      </a:r>
                      <a:r>
                        <a:rPr kumimoji="0" lang="en-US" altLang="zh-CN" sz="2400" b="1" i="1" u="none" strike="noStrike" cap="none" normalizeH="0" baseline="-25000">
                          <a:ln>
                            <a:noFill/>
                          </a:ln>
                          <a:solidFill>
                            <a:schemeClr val="tx1"/>
                          </a:solidFill>
                          <a:effectLst/>
                          <a:latin typeface="Arial" charset="0"/>
                          <a:ea typeface="宋体" charset="-122"/>
                        </a:rPr>
                        <a:t>A</a:t>
                      </a:r>
                      <a:r>
                        <a:rPr kumimoji="0" lang="zh-CN" altLang="en-US" sz="2400" b="1" i="0" u="none" strike="noStrike" cap="none" normalizeH="0" baseline="-25000">
                          <a:ln>
                            <a:noFill/>
                          </a:ln>
                          <a:solidFill>
                            <a:schemeClr val="tx1"/>
                          </a:solidFill>
                          <a:effectLst/>
                          <a:latin typeface="Arial" charset="0"/>
                          <a:ea typeface="宋体" charset="-122"/>
                        </a:rPr>
                        <a:t>＜</a:t>
                      </a:r>
                      <a:r>
                        <a:rPr kumimoji="0" lang="en-US" altLang="zh-CN" sz="2400" b="1" i="1" u="none" strike="noStrike" cap="none" normalizeH="0" baseline="-25000">
                          <a:ln>
                            <a:noFill/>
                          </a:ln>
                          <a:solidFill>
                            <a:schemeClr val="tx1"/>
                          </a:solidFill>
                          <a:effectLst/>
                          <a:latin typeface="Arial" charset="0"/>
                          <a:ea typeface="宋体" charset="-122"/>
                        </a:rPr>
                        <a:t>B     </a:t>
                      </a:r>
                      <a:r>
                        <a:rPr kumimoji="0" lang="en-US" altLang="zh-CN" sz="2400" b="1" i="1" u="none" strike="noStrike" cap="none" normalizeH="0" baseline="0">
                          <a:ln>
                            <a:noFill/>
                          </a:ln>
                          <a:solidFill>
                            <a:schemeClr val="tx1"/>
                          </a:solidFill>
                          <a:effectLst/>
                          <a:latin typeface="Arial" charset="0"/>
                          <a:ea typeface="宋体" charset="-122"/>
                        </a:rPr>
                        <a:t>F</a:t>
                      </a:r>
                      <a:r>
                        <a:rPr kumimoji="0" lang="en-US" altLang="zh-CN" sz="2400" b="1" i="1" u="none" strike="noStrike" cap="none" normalizeH="0" baseline="-25000">
                          <a:ln>
                            <a:noFill/>
                          </a:ln>
                          <a:solidFill>
                            <a:schemeClr val="tx1"/>
                          </a:solidFill>
                          <a:effectLst/>
                          <a:latin typeface="Arial" charset="0"/>
                          <a:ea typeface="宋体" charset="-122"/>
                        </a:rPr>
                        <a:t>A</a:t>
                      </a:r>
                      <a:r>
                        <a:rPr kumimoji="0" lang="zh-CN" altLang="en-US" sz="2400" b="1" i="0" u="none" strike="noStrike" cap="none" normalizeH="0" baseline="-25000">
                          <a:ln>
                            <a:noFill/>
                          </a:ln>
                          <a:solidFill>
                            <a:schemeClr val="tx1"/>
                          </a:solidFill>
                          <a:effectLst/>
                          <a:latin typeface="Arial" charset="0"/>
                          <a:ea typeface="宋体" charset="-122"/>
                        </a:rPr>
                        <a:t>＝</a:t>
                      </a:r>
                      <a:r>
                        <a:rPr kumimoji="0" lang="en-US" altLang="zh-CN" sz="2400" b="1" i="1" u="none" strike="noStrike" cap="none" normalizeH="0" baseline="-25000">
                          <a:ln>
                            <a:noFill/>
                          </a:ln>
                          <a:solidFill>
                            <a:schemeClr val="tx1"/>
                          </a:solidFill>
                          <a:effectLst/>
                          <a:latin typeface="Arial" charset="0"/>
                          <a:ea typeface="宋体" charset="-122"/>
                        </a:rPr>
                        <a:t>B</a:t>
                      </a:r>
                      <a:endParaRPr kumimoji="0" lang="en-US" altLang="zh-CN" sz="2400" b="1" i="0" u="none" strike="noStrike" cap="none" normalizeH="0" baseline="0">
                        <a:ln>
                          <a:noFill/>
                        </a:ln>
                        <a:solidFill>
                          <a:schemeClr val="tx1"/>
                        </a:solidFill>
                        <a:effectLst/>
                        <a:latin typeface="Arial"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oval" w="sm" len="sm"/>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14756">
                <a:tc>
                  <a:txBody>
                    <a:bodyPr/>
                    <a:lstStyle/>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zh-CN" altLang="en-US" sz="2400" b="1" i="1"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0</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0</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0</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0</a:t>
                      </a:r>
                      <a:r>
                        <a:rPr kumimoji="0" lang="en-US" altLang="zh-CN" sz="2400" b="1" i="1" u="none" strike="noStrike" cap="none" normalizeH="0" baseline="0">
                          <a:ln>
                            <a:noFill/>
                          </a:ln>
                          <a:solidFill>
                            <a:schemeClr val="tx1"/>
                          </a:solidFill>
                          <a:effectLst/>
                          <a:latin typeface="Arial" charset="0"/>
                          <a:ea typeface="宋体" charset="-122"/>
                        </a:rPr>
                        <a:t> </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0</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0</a:t>
                      </a:r>
                      <a:r>
                        <a:rPr kumimoji="0" lang="en-US" altLang="zh-CN" sz="2400" b="1" i="1" u="none" strike="noStrike" cap="none" normalizeH="0" baseline="0">
                          <a:ln>
                            <a:noFill/>
                          </a:ln>
                          <a:solidFill>
                            <a:schemeClr val="tx1"/>
                          </a:solidFill>
                          <a:effectLst/>
                          <a:latin typeface="Arial" charset="0"/>
                          <a:ea typeface="宋体" charset="-122"/>
                        </a:rPr>
                        <a:t> </a:t>
                      </a:r>
                    </a:p>
                  </a:txBody>
                  <a:tcPr marL="90000" marR="90000" marT="46800" marB="46800" anchor="ctr" anchorCtr="1" horzOverflow="overflow">
                    <a:lnL cap="flat">
                      <a:noFill/>
                    </a:lnL>
                    <a:lnR w="12700" cap="flat" cmpd="sng" algn="ctr">
                      <a:solidFill>
                        <a:schemeClr val="tx1"/>
                      </a:solidFill>
                      <a:prstDash val="solid"/>
                      <a:round/>
                      <a:headEnd type="none" w="med" len="med"/>
                      <a:tailEnd type="oval"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zh-CN" altLang="en-US"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1            0            0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0            1            0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1            0            0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0            1            0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1            0            0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0            1            0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1            0            0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0            1            0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charset="-122"/>
                        </a:rPr>
                        <a:t>   0            0            1</a:t>
                      </a:r>
                    </a:p>
                  </a:txBody>
                  <a:tcPr marL="90000" marR="90000" marT="46800" marB="46800" anchor="ctr" anchorCtr="1" horzOverflow="overflow">
                    <a:lnL w="12700" cap="flat" cmpd="sng" algn="ctr">
                      <a:solidFill>
                        <a:schemeClr val="tx1"/>
                      </a:solidFill>
                      <a:prstDash val="solid"/>
                      <a:round/>
                      <a:headEnd type="none" w="med" len="med"/>
                      <a:tailEnd type="oval" w="sm" len="sm"/>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905000" y="228600"/>
            <a:ext cx="7924800" cy="1655762"/>
          </a:xfrm>
          <a:prstGeom prst="rect">
            <a:avLst/>
          </a:prstGeom>
          <a:solidFill>
            <a:schemeClr val="bg1"/>
          </a:solidFill>
          <a:ln w="28575">
            <a:solidFill>
              <a:srgbClr val="9999FF"/>
            </a:solidFill>
            <a:miter lim="800000"/>
            <a:headEnd/>
            <a:tailEnd/>
          </a:ln>
        </p:spPr>
        <p:txBody>
          <a:bodyPr lIns="90000" rIns="90000"/>
          <a:lstStyle/>
          <a:p>
            <a:pPr>
              <a:lnSpc>
                <a:spcPct val="110000"/>
              </a:lnSpc>
              <a:spcBef>
                <a:spcPct val="10000"/>
              </a:spcBef>
              <a:spcAft>
                <a:spcPct val="30000"/>
              </a:spcAft>
            </a:pPr>
            <a:r>
              <a:rPr kumimoji="1" lang="zh-CN" altLang="en-US" b="1" i="1" dirty="0">
                <a:ea typeface="楷体_GB2312" pitchFamily="49" charset="-122"/>
              </a:rPr>
              <a:t>　　</a:t>
            </a:r>
            <a:r>
              <a:rPr kumimoji="1" lang="en-US" altLang="zh-CN" b="1" i="1" dirty="0">
                <a:solidFill>
                  <a:srgbClr val="FF0000"/>
                </a:solidFill>
                <a:ea typeface="楷体_GB2312" pitchFamily="49" charset="-122"/>
              </a:rPr>
              <a:t>F</a:t>
            </a:r>
            <a:r>
              <a:rPr kumimoji="1" lang="en-US" altLang="zh-CN" b="1" baseline="-25000" dirty="0">
                <a:solidFill>
                  <a:srgbClr val="FF0000"/>
                </a:solidFill>
                <a:ea typeface="楷体_GB2312" pitchFamily="49" charset="-122"/>
              </a:rPr>
              <a:t>&gt;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3&gt;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2&gt;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1&gt;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a:t>
            </a:r>
            <a:r>
              <a:rPr kumimoji="1" lang="en-US" altLang="zh-CN" b="1" i="1" dirty="0">
                <a:ea typeface="楷体_GB2312" pitchFamily="49" charset="-122"/>
              </a:rPr>
              <a:t>F</a:t>
            </a:r>
            <a:r>
              <a:rPr kumimoji="1" lang="en-US" altLang="zh-CN" b="1" baseline="-25000" dirty="0">
                <a:ea typeface="楷体_GB2312" pitchFamily="49" charset="-122"/>
              </a:rPr>
              <a:t>0&gt;</a:t>
            </a:r>
            <a:r>
              <a:rPr kumimoji="1" lang="en-US" altLang="zh-CN" b="1" dirty="0">
                <a:ea typeface="楷体_GB2312" pitchFamily="49" charset="-122"/>
              </a:rPr>
              <a:t> </a:t>
            </a:r>
            <a:r>
              <a:rPr kumimoji="1" lang="zh-CN" altLang="en-US" b="1" dirty="0">
                <a:ea typeface="楷体_GB2312" pitchFamily="49" charset="-122"/>
              </a:rPr>
              <a:t>　　</a:t>
            </a:r>
          </a:p>
          <a:p>
            <a:pPr>
              <a:lnSpc>
                <a:spcPct val="110000"/>
              </a:lnSpc>
              <a:spcBef>
                <a:spcPct val="10000"/>
              </a:spcBef>
              <a:spcAft>
                <a:spcPct val="30000"/>
              </a:spcAft>
            </a:pPr>
            <a:r>
              <a:rPr kumimoji="1" lang="zh-CN" altLang="en-US" b="1" i="1" dirty="0">
                <a:ea typeface="楷体_GB2312" pitchFamily="49" charset="-122"/>
              </a:rPr>
              <a:t>　　</a:t>
            </a:r>
            <a:r>
              <a:rPr kumimoji="1" lang="en-US" altLang="zh-CN" b="1" i="1" dirty="0">
                <a:solidFill>
                  <a:srgbClr val="FF0000"/>
                </a:solidFill>
                <a:ea typeface="楷体_GB2312" pitchFamily="49" charset="-122"/>
              </a:rPr>
              <a:t>F</a:t>
            </a:r>
            <a:r>
              <a:rPr kumimoji="1" lang="en-US" altLang="zh-CN" b="1" baseline="-25000" dirty="0">
                <a:solidFill>
                  <a:srgbClr val="FF0000"/>
                </a:solidFill>
                <a:ea typeface="楷体_GB2312" pitchFamily="49" charset="-122"/>
              </a:rPr>
              <a:t>&lt;</a:t>
            </a:r>
            <a:r>
              <a:rPr kumimoji="1" lang="en-US" altLang="zh-CN" b="1" baseline="-25000" dirty="0">
                <a:ea typeface="楷体_GB2312" pitchFamily="49" charset="-122"/>
              </a:rPr>
              <a: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3&lt;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2&lt;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1&lt;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a:t>
            </a:r>
            <a:r>
              <a:rPr kumimoji="1" lang="en-US" altLang="zh-CN" b="1" i="1" dirty="0">
                <a:ea typeface="楷体_GB2312" pitchFamily="49" charset="-122"/>
              </a:rPr>
              <a:t>F</a:t>
            </a:r>
            <a:r>
              <a:rPr kumimoji="1" lang="en-US" altLang="zh-CN" b="1" baseline="-25000" dirty="0">
                <a:ea typeface="楷体_GB2312" pitchFamily="49" charset="-122"/>
              </a:rPr>
              <a:t>0&lt;</a:t>
            </a:r>
            <a:r>
              <a:rPr kumimoji="1" lang="en-US" altLang="zh-CN" b="1" dirty="0">
                <a:ea typeface="楷体_GB2312" pitchFamily="49" charset="-122"/>
              </a:rPr>
              <a:t> </a:t>
            </a:r>
            <a:r>
              <a:rPr kumimoji="1" lang="zh-CN" altLang="en-US" b="1" dirty="0">
                <a:ea typeface="楷体_GB2312" pitchFamily="49" charset="-122"/>
              </a:rPr>
              <a:t>　　</a:t>
            </a:r>
          </a:p>
          <a:p>
            <a:pPr>
              <a:lnSpc>
                <a:spcPct val="110000"/>
              </a:lnSpc>
              <a:spcBef>
                <a:spcPct val="10000"/>
              </a:spcBef>
              <a:spcAft>
                <a:spcPct val="30000"/>
              </a:spcAft>
            </a:pPr>
            <a:r>
              <a:rPr kumimoji="1" lang="zh-CN" altLang="en-US" b="1" i="1" dirty="0">
                <a:ea typeface="楷体_GB2312" pitchFamily="49" charset="-122"/>
              </a:rPr>
              <a:t>　　</a:t>
            </a:r>
            <a:r>
              <a:rPr kumimoji="1" lang="en-US" altLang="zh-CN" b="1" i="1" dirty="0">
                <a:solidFill>
                  <a:srgbClr val="FF0000"/>
                </a:solidFill>
                <a:ea typeface="楷体_GB2312" pitchFamily="49" charset="-122"/>
              </a:rPr>
              <a:t>F</a:t>
            </a:r>
            <a:r>
              <a:rPr kumimoji="1" lang="en-US" altLang="zh-CN" b="1" baseline="-25000" dirty="0">
                <a:solidFill>
                  <a:srgbClr val="FF0000"/>
                </a:solidFill>
                <a:ea typeface="楷体_GB2312" pitchFamily="49" charset="-122"/>
              </a:rPr>
              <a: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a:t>
            </a:r>
            <a:r>
              <a:rPr kumimoji="1" lang="en-US" altLang="zh-CN" b="1" i="1" dirty="0">
                <a:ea typeface="楷体_GB2312" pitchFamily="49" charset="-122"/>
              </a:rPr>
              <a:t>F</a:t>
            </a:r>
            <a:r>
              <a:rPr kumimoji="1" lang="en-US" altLang="zh-CN" b="1" baseline="-25000" dirty="0">
                <a:ea typeface="楷体_GB2312" pitchFamily="49" charset="-122"/>
              </a:rPr>
              <a:t>0=</a:t>
            </a:r>
            <a:r>
              <a:rPr kumimoji="1" lang="en-US" altLang="zh-CN" b="1" dirty="0">
                <a:ea typeface="楷体_GB2312" pitchFamily="49" charset="-122"/>
              </a:rPr>
              <a:t> </a:t>
            </a:r>
          </a:p>
        </p:txBody>
      </p:sp>
      <p:pic>
        <p:nvPicPr>
          <p:cNvPr id="30724" name="Picture 4" descr="C:\Users\Administrator\AppData\Roaming\Tencent\Users\2573009\QQ\WinTemp\RichOle\H9VU@ONN]S114RJ10X0]L]N.png"/>
          <p:cNvPicPr>
            <a:picLocks noChangeAspect="1" noChangeArrowheads="1"/>
          </p:cNvPicPr>
          <p:nvPr/>
        </p:nvPicPr>
        <p:blipFill>
          <a:blip r:embed="rId2" cstate="print"/>
          <a:srcRect/>
          <a:stretch>
            <a:fillRect/>
          </a:stretch>
        </p:blipFill>
        <p:spPr bwMode="auto">
          <a:xfrm>
            <a:off x="1524000" y="2057400"/>
            <a:ext cx="9067800" cy="4404360"/>
          </a:xfrm>
          <a:prstGeom prst="rect">
            <a:avLst/>
          </a:prstGeom>
          <a:noFill/>
          <a:ln w="28575">
            <a:solidFill>
              <a:srgbClr val="9999FF"/>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4771215" y="516749"/>
            <a:ext cx="253306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Comparators</a:t>
            </a:r>
          </a:p>
        </p:txBody>
      </p:sp>
      <p:sp>
        <p:nvSpPr>
          <p:cNvPr id="31749" name="Text Box 5"/>
          <p:cNvSpPr txBox="1">
            <a:spLocks noChangeArrowheads="1"/>
          </p:cNvSpPr>
          <p:nvPr/>
        </p:nvSpPr>
        <p:spPr bwMode="auto">
          <a:xfrm>
            <a:off x="660286" y="1834038"/>
            <a:ext cx="3910013" cy="4185761"/>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IC comparators provide outputs to indicate which of the numbers is larger or if they are equal. </a:t>
            </a:r>
          </a:p>
          <a:p>
            <a:pPr marL="342900" indent="-342900">
              <a:spcBef>
                <a:spcPct val="50000"/>
              </a:spcBef>
              <a:buFont typeface="Arial" panose="020B0604020202020204" pitchFamily="34" charset="0"/>
              <a:buChar char="•"/>
            </a:pPr>
            <a:r>
              <a:rPr lang="en-US" altLang="zh-CN" sz="2800" b="1" dirty="0">
                <a:ea typeface="宋体" charset="-122"/>
              </a:rPr>
              <a:t>Cascading inputs are provided to expand the comparator to larger numbers.</a:t>
            </a:r>
          </a:p>
        </p:txBody>
      </p:sp>
      <p:grpSp>
        <p:nvGrpSpPr>
          <p:cNvPr id="2" name="组合 1"/>
          <p:cNvGrpSpPr/>
          <p:nvPr/>
        </p:nvGrpSpPr>
        <p:grpSpPr>
          <a:xfrm>
            <a:off x="5029200" y="1905000"/>
            <a:ext cx="6288713" cy="4249208"/>
            <a:chOff x="3765550" y="3200402"/>
            <a:chExt cx="4335464" cy="2838451"/>
          </a:xfrm>
        </p:grpSpPr>
        <p:sp>
          <p:nvSpPr>
            <p:cNvPr id="31750" name="Text Box 28"/>
            <p:cNvSpPr txBox="1">
              <a:spLocks noChangeArrowheads="1"/>
            </p:cNvSpPr>
            <p:nvPr/>
          </p:nvSpPr>
          <p:spPr bwMode="auto">
            <a:xfrm>
              <a:off x="7239001" y="4464050"/>
              <a:ext cx="862013" cy="267272"/>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Outputs</a:t>
              </a:r>
            </a:p>
          </p:txBody>
        </p:sp>
        <p:grpSp>
          <p:nvGrpSpPr>
            <p:cNvPr id="31751" name="Group 47"/>
            <p:cNvGrpSpPr>
              <a:grpSpLocks/>
            </p:cNvGrpSpPr>
            <p:nvPr/>
          </p:nvGrpSpPr>
          <p:grpSpPr bwMode="auto">
            <a:xfrm>
              <a:off x="3765550" y="3200402"/>
              <a:ext cx="3397250" cy="2838451"/>
              <a:chOff x="1412" y="2016"/>
              <a:chExt cx="2140" cy="1788"/>
            </a:xfrm>
          </p:grpSpPr>
          <p:graphicFrame>
            <p:nvGraphicFramePr>
              <p:cNvPr id="31753" name="Object 39"/>
              <p:cNvGraphicFramePr>
                <a:graphicFrameLocks noChangeAspect="1"/>
              </p:cNvGraphicFramePr>
              <p:nvPr/>
            </p:nvGraphicFramePr>
            <p:xfrm>
              <a:off x="2003" y="2016"/>
              <a:ext cx="1549" cy="1776"/>
            </p:xfrm>
            <a:graphic>
              <a:graphicData uri="http://schemas.openxmlformats.org/presentationml/2006/ole">
                <mc:AlternateContent xmlns:mc="http://schemas.openxmlformats.org/markup-compatibility/2006">
                  <mc:Choice xmlns:v="urn:schemas-microsoft-com:vml" Requires="v">
                    <p:oleObj spid="_x0000_s31788" name="CorelDRAW" r:id="rId4" imgW="1487424" imgH="1704929" progId="">
                      <p:embed/>
                    </p:oleObj>
                  </mc:Choice>
                  <mc:Fallback>
                    <p:oleObj name="CorelDRAW" r:id="rId4" imgW="1487424" imgH="1704929" progId="">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3" y="2016"/>
                            <a:ext cx="1549"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17"/>
              <p:cNvSpPr txBox="1">
                <a:spLocks noChangeArrowheads="1"/>
              </p:cNvSpPr>
              <p:nvPr/>
            </p:nvSpPr>
            <p:spPr bwMode="auto">
              <a:xfrm>
                <a:off x="1872" y="2247"/>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1755" name="Text Box 20"/>
              <p:cNvSpPr txBox="1">
                <a:spLocks noChangeArrowheads="1"/>
              </p:cNvSpPr>
              <p:nvPr/>
            </p:nvSpPr>
            <p:spPr bwMode="auto">
              <a:xfrm>
                <a:off x="1872" y="2103"/>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1756" name="Text Box 21"/>
              <p:cNvSpPr txBox="1">
                <a:spLocks noChangeArrowheads="1"/>
              </p:cNvSpPr>
              <p:nvPr/>
            </p:nvSpPr>
            <p:spPr bwMode="auto">
              <a:xfrm>
                <a:off x="1872" y="2391"/>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1757" name="Text Box 22"/>
              <p:cNvSpPr txBox="1">
                <a:spLocks noChangeArrowheads="1"/>
              </p:cNvSpPr>
              <p:nvPr/>
            </p:nvSpPr>
            <p:spPr bwMode="auto">
              <a:xfrm>
                <a:off x="1872" y="2535"/>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1758" name="Text Box 23"/>
              <p:cNvSpPr txBox="1">
                <a:spLocks noChangeArrowheads="1"/>
              </p:cNvSpPr>
              <p:nvPr/>
            </p:nvSpPr>
            <p:spPr bwMode="auto">
              <a:xfrm>
                <a:off x="1872" y="3235"/>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1759" name="Text Box 24"/>
              <p:cNvSpPr txBox="1">
                <a:spLocks noChangeArrowheads="1"/>
              </p:cNvSpPr>
              <p:nvPr/>
            </p:nvSpPr>
            <p:spPr bwMode="auto">
              <a:xfrm>
                <a:off x="1872" y="3091"/>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1760" name="Text Box 25"/>
              <p:cNvSpPr txBox="1">
                <a:spLocks noChangeArrowheads="1"/>
              </p:cNvSpPr>
              <p:nvPr/>
            </p:nvSpPr>
            <p:spPr bwMode="auto">
              <a:xfrm>
                <a:off x="1872" y="3399"/>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1761" name="Text Box 26"/>
              <p:cNvSpPr txBox="1">
                <a:spLocks noChangeArrowheads="1"/>
              </p:cNvSpPr>
              <p:nvPr/>
            </p:nvSpPr>
            <p:spPr bwMode="auto">
              <a:xfrm>
                <a:off x="1872" y="3543"/>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1762" name="Text Box 27"/>
              <p:cNvSpPr txBox="1">
                <a:spLocks noChangeArrowheads="1"/>
              </p:cNvSpPr>
              <p:nvPr/>
            </p:nvSpPr>
            <p:spPr bwMode="auto">
              <a:xfrm>
                <a:off x="1412" y="2766"/>
                <a:ext cx="912" cy="363"/>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FF0000"/>
                    </a:solidFill>
                    <a:ea typeface="宋体" charset="-122"/>
                  </a:rPr>
                  <a:t>Cascading</a:t>
                </a:r>
              </a:p>
              <a:p>
                <a:pPr>
                  <a:spcBef>
                    <a:spcPct val="50000"/>
                  </a:spcBef>
                </a:pPr>
                <a:r>
                  <a:rPr lang="en-US" altLang="zh-CN" sz="2000" dirty="0">
                    <a:solidFill>
                      <a:srgbClr val="FF0000"/>
                    </a:solidFill>
                    <a:ea typeface="宋体" charset="-122"/>
                  </a:rPr>
                  <a:t>inputs</a:t>
                </a:r>
              </a:p>
            </p:txBody>
          </p:sp>
          <p:sp>
            <p:nvSpPr>
              <p:cNvPr id="31763" name="Text Box 29"/>
              <p:cNvSpPr txBox="1">
                <a:spLocks noChangeArrowheads="1"/>
              </p:cNvSpPr>
              <p:nvPr/>
            </p:nvSpPr>
            <p:spPr bwMode="auto">
              <a:xfrm>
                <a:off x="2592" y="2016"/>
                <a:ext cx="624"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COMP</a:t>
                </a:r>
              </a:p>
            </p:txBody>
          </p:sp>
          <p:sp>
            <p:nvSpPr>
              <p:cNvPr id="31764" name="Text Box 30"/>
              <p:cNvSpPr txBox="1">
                <a:spLocks noChangeArrowheads="1"/>
              </p:cNvSpPr>
              <p:nvPr/>
            </p:nvSpPr>
            <p:spPr bwMode="auto">
              <a:xfrm>
                <a:off x="2400" y="283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1765" name="Text Box 32"/>
              <p:cNvSpPr txBox="1">
                <a:spLocks noChangeArrowheads="1"/>
              </p:cNvSpPr>
              <p:nvPr/>
            </p:nvSpPr>
            <p:spPr bwMode="auto">
              <a:xfrm>
                <a:off x="2400" y="299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1766" name="Text Box 34"/>
              <p:cNvSpPr txBox="1">
                <a:spLocks noChangeArrowheads="1"/>
              </p:cNvSpPr>
              <p:nvPr/>
            </p:nvSpPr>
            <p:spPr bwMode="auto">
              <a:xfrm>
                <a:off x="2400" y="268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1767" name="Text Box 35"/>
              <p:cNvSpPr txBox="1">
                <a:spLocks noChangeArrowheads="1"/>
              </p:cNvSpPr>
              <p:nvPr/>
            </p:nvSpPr>
            <p:spPr bwMode="auto">
              <a:xfrm>
                <a:off x="2784" y="283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1768" name="Text Box 36"/>
              <p:cNvSpPr txBox="1">
                <a:spLocks noChangeArrowheads="1"/>
              </p:cNvSpPr>
              <p:nvPr/>
            </p:nvSpPr>
            <p:spPr bwMode="auto">
              <a:xfrm>
                <a:off x="2784" y="299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1769" name="Text Box 37"/>
              <p:cNvSpPr txBox="1">
                <a:spLocks noChangeArrowheads="1"/>
              </p:cNvSpPr>
              <p:nvPr/>
            </p:nvSpPr>
            <p:spPr bwMode="auto">
              <a:xfrm>
                <a:off x="2784" y="268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1770" name="Text Box 40"/>
              <p:cNvSpPr txBox="1">
                <a:spLocks noChangeArrowheads="1"/>
              </p:cNvSpPr>
              <p:nvPr/>
            </p:nvSpPr>
            <p:spPr bwMode="auto">
              <a:xfrm>
                <a:off x="2400" y="2112"/>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1771" name="Text Box 41"/>
              <p:cNvSpPr txBox="1">
                <a:spLocks noChangeArrowheads="1"/>
              </p:cNvSpPr>
              <p:nvPr/>
            </p:nvSpPr>
            <p:spPr bwMode="auto">
              <a:xfrm>
                <a:off x="2400" y="3120"/>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1772" name="Text Box 42"/>
              <p:cNvSpPr txBox="1">
                <a:spLocks noChangeArrowheads="1"/>
              </p:cNvSpPr>
              <p:nvPr/>
            </p:nvSpPr>
            <p:spPr bwMode="auto">
              <a:xfrm>
                <a:off x="2400" y="3552"/>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1773" name="Text Box 43"/>
              <p:cNvSpPr txBox="1">
                <a:spLocks noChangeArrowheads="1"/>
              </p:cNvSpPr>
              <p:nvPr/>
            </p:nvSpPr>
            <p:spPr bwMode="auto">
              <a:xfrm>
                <a:off x="2400" y="2544"/>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1774" name="Text Box 44"/>
              <p:cNvSpPr txBox="1">
                <a:spLocks noChangeArrowheads="1"/>
              </p:cNvSpPr>
              <p:nvPr/>
            </p:nvSpPr>
            <p:spPr bwMode="auto">
              <a:xfrm>
                <a:off x="2640" y="2304"/>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1775" name="Text Box 45"/>
              <p:cNvSpPr txBox="1">
                <a:spLocks noChangeArrowheads="1"/>
              </p:cNvSpPr>
              <p:nvPr/>
            </p:nvSpPr>
            <p:spPr bwMode="auto">
              <a:xfrm>
                <a:off x="2640" y="3216"/>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grpSp>
      </p:grpSp>
      <p:sp>
        <p:nvSpPr>
          <p:cNvPr id="120878" name="Text Box 46"/>
          <p:cNvSpPr txBox="1">
            <a:spLocks noChangeArrowheads="1"/>
          </p:cNvSpPr>
          <p:nvPr/>
        </p:nvSpPr>
        <p:spPr bwMode="auto">
          <a:xfrm>
            <a:off x="5638307" y="6179424"/>
            <a:ext cx="4925423" cy="461665"/>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The IC shown is the 4-bit </a:t>
            </a:r>
            <a:r>
              <a:rPr lang="en-US" altLang="zh-CN" b="1" dirty="0">
                <a:solidFill>
                  <a:srgbClr val="FF0000"/>
                </a:solidFill>
                <a:ea typeface="宋体" charset="-122"/>
              </a:rPr>
              <a:t>74LS85</a:t>
            </a:r>
            <a:r>
              <a:rPr lang="en-US" altLang="zh-CN" b="1" dirty="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0878"/>
                                        </p:tgtEl>
                                        <p:attrNameLst>
                                          <p:attrName>style.visibility</p:attrName>
                                        </p:attrNameLst>
                                      </p:cBhvr>
                                      <p:to>
                                        <p:strVal val="visible"/>
                                      </p:to>
                                    </p:set>
                                    <p:animEffect transition="in" filter="fade">
                                      <p:cBhvr>
                                        <p:cTn id="7" dur="1000"/>
                                        <p:tgtEl>
                                          <p:spTgt spid="120878"/>
                                        </p:tgtEl>
                                      </p:cBhvr>
                                    </p:animEffect>
                                    <p:anim calcmode="lin" valueType="num">
                                      <p:cBhvr>
                                        <p:cTn id="8" dur="1000" fill="hold"/>
                                        <p:tgtEl>
                                          <p:spTgt spid="120878"/>
                                        </p:tgtEl>
                                        <p:attrNameLst>
                                          <p:attrName>ppt_x</p:attrName>
                                        </p:attrNameLst>
                                      </p:cBhvr>
                                      <p:tavLst>
                                        <p:tav tm="0">
                                          <p:val>
                                            <p:strVal val="#ppt_x"/>
                                          </p:val>
                                        </p:tav>
                                        <p:tav tm="100000">
                                          <p:val>
                                            <p:strVal val="#ppt_x"/>
                                          </p:val>
                                        </p:tav>
                                      </p:tavLst>
                                    </p:anim>
                                    <p:anim calcmode="lin" valueType="num">
                                      <p:cBhvr>
                                        <p:cTn id="9" dur="900" decel="100000" fill="hold"/>
                                        <p:tgtEl>
                                          <p:spTgt spid="12087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087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5021281" y="517493"/>
            <a:ext cx="253306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Comparators</a:t>
            </a:r>
          </a:p>
        </p:txBody>
      </p:sp>
      <p:sp>
        <p:nvSpPr>
          <p:cNvPr id="32773" name="Text Box 5"/>
          <p:cNvSpPr txBox="1">
            <a:spLocks noChangeArrowheads="1"/>
          </p:cNvSpPr>
          <p:nvPr/>
        </p:nvSpPr>
        <p:spPr bwMode="auto">
          <a:xfrm>
            <a:off x="533400" y="1865789"/>
            <a:ext cx="3235981" cy="4185761"/>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IC comparators can be expanded using the cascading inputs as shown. </a:t>
            </a:r>
          </a:p>
          <a:p>
            <a:pPr marL="342900" indent="-342900">
              <a:spcBef>
                <a:spcPct val="50000"/>
              </a:spcBef>
              <a:buFont typeface="Arial" panose="020B0604020202020204" pitchFamily="34" charset="0"/>
              <a:buChar char="•"/>
            </a:pPr>
            <a:r>
              <a:rPr lang="en-US" altLang="zh-CN" sz="2800" b="1" dirty="0">
                <a:ea typeface="宋体" charset="-122"/>
              </a:rPr>
              <a:t>The lowest order comparator has a HIGH on the </a:t>
            </a:r>
            <a:r>
              <a:rPr lang="en-US" altLang="zh-CN" sz="2800" b="1" i="1" dirty="0">
                <a:ea typeface="宋体" charset="-122"/>
              </a:rPr>
              <a:t>A = B</a:t>
            </a:r>
            <a:r>
              <a:rPr lang="en-US" altLang="zh-CN" sz="2800" b="1" dirty="0">
                <a:ea typeface="宋体" charset="-122"/>
              </a:rPr>
              <a:t> input. </a:t>
            </a:r>
          </a:p>
        </p:txBody>
      </p:sp>
      <p:grpSp>
        <p:nvGrpSpPr>
          <p:cNvPr id="32774" name="Group 57"/>
          <p:cNvGrpSpPr>
            <a:grpSpLocks/>
          </p:cNvGrpSpPr>
          <p:nvPr/>
        </p:nvGrpSpPr>
        <p:grpSpPr bwMode="auto">
          <a:xfrm>
            <a:off x="3810000" y="1905000"/>
            <a:ext cx="8229600" cy="4447522"/>
            <a:chOff x="1008" y="1536"/>
            <a:chExt cx="4176" cy="2208"/>
          </a:xfrm>
        </p:grpSpPr>
        <p:graphicFrame>
          <p:nvGraphicFramePr>
            <p:cNvPr id="32775" name="Object 32"/>
            <p:cNvGraphicFramePr>
              <a:graphicFrameLocks noChangeAspect="1"/>
            </p:cNvGraphicFramePr>
            <p:nvPr/>
          </p:nvGraphicFramePr>
          <p:xfrm>
            <a:off x="1440" y="1720"/>
            <a:ext cx="3216" cy="2024"/>
          </p:xfrm>
          <a:graphic>
            <a:graphicData uri="http://schemas.openxmlformats.org/presentationml/2006/ole">
              <mc:AlternateContent xmlns:mc="http://schemas.openxmlformats.org/markup-compatibility/2006">
                <mc:Choice xmlns:v="urn:schemas-microsoft-com:vml" Requires="v">
                  <p:oleObj spid="_x0000_s32810" name="CorelDRAW" r:id="rId4" imgW="2974527" imgH="1873667" progId="">
                    <p:embed/>
                  </p:oleObj>
                </mc:Choice>
                <mc:Fallback>
                  <p:oleObj name="CorelDRAW" r:id="rId4" imgW="2974527" imgH="1873667" progId="">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1720"/>
                          <a:ext cx="3216" cy="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6" name="Text Box 6"/>
            <p:cNvSpPr txBox="1">
              <a:spLocks noChangeArrowheads="1"/>
            </p:cNvSpPr>
            <p:nvPr/>
          </p:nvSpPr>
          <p:spPr bwMode="auto">
            <a:xfrm>
              <a:off x="4656" y="2544"/>
              <a:ext cx="528" cy="446"/>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Outputs</a:t>
              </a:r>
            </a:p>
          </p:txBody>
        </p:sp>
        <p:sp>
          <p:nvSpPr>
            <p:cNvPr id="32777" name="Text Box 9"/>
            <p:cNvSpPr txBox="1">
              <a:spLocks noChangeArrowheads="1"/>
            </p:cNvSpPr>
            <p:nvPr/>
          </p:nvSpPr>
          <p:spPr bwMode="auto">
            <a:xfrm>
              <a:off x="1392" y="1900"/>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2778" name="Text Box 10"/>
            <p:cNvSpPr txBox="1">
              <a:spLocks noChangeArrowheads="1"/>
            </p:cNvSpPr>
            <p:nvPr/>
          </p:nvSpPr>
          <p:spPr bwMode="auto">
            <a:xfrm>
              <a:off x="1392" y="1756"/>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2779" name="Text Box 11"/>
            <p:cNvSpPr txBox="1">
              <a:spLocks noChangeArrowheads="1"/>
            </p:cNvSpPr>
            <p:nvPr/>
          </p:nvSpPr>
          <p:spPr bwMode="auto">
            <a:xfrm>
              <a:off x="1392" y="2044"/>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2780" name="Text Box 12"/>
            <p:cNvSpPr txBox="1">
              <a:spLocks noChangeArrowheads="1"/>
            </p:cNvSpPr>
            <p:nvPr/>
          </p:nvSpPr>
          <p:spPr bwMode="auto">
            <a:xfrm>
              <a:off x="1392" y="2188"/>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2781" name="Text Box 13"/>
            <p:cNvSpPr txBox="1">
              <a:spLocks noChangeArrowheads="1"/>
            </p:cNvSpPr>
            <p:nvPr/>
          </p:nvSpPr>
          <p:spPr bwMode="auto">
            <a:xfrm>
              <a:off x="1392" y="3004"/>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2782" name="Text Box 14"/>
            <p:cNvSpPr txBox="1">
              <a:spLocks noChangeArrowheads="1"/>
            </p:cNvSpPr>
            <p:nvPr/>
          </p:nvSpPr>
          <p:spPr bwMode="auto">
            <a:xfrm>
              <a:off x="1392" y="2840"/>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2783" name="Text Box 15"/>
            <p:cNvSpPr txBox="1">
              <a:spLocks noChangeArrowheads="1"/>
            </p:cNvSpPr>
            <p:nvPr/>
          </p:nvSpPr>
          <p:spPr bwMode="auto">
            <a:xfrm>
              <a:off x="1392" y="3148"/>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2784" name="Text Box 16"/>
            <p:cNvSpPr txBox="1">
              <a:spLocks noChangeArrowheads="1"/>
            </p:cNvSpPr>
            <p:nvPr/>
          </p:nvSpPr>
          <p:spPr bwMode="auto">
            <a:xfrm>
              <a:off x="1392" y="3292"/>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2785" name="Text Box 18"/>
            <p:cNvSpPr txBox="1">
              <a:spLocks noChangeArrowheads="1"/>
            </p:cNvSpPr>
            <p:nvPr/>
          </p:nvSpPr>
          <p:spPr bwMode="auto">
            <a:xfrm>
              <a:off x="2112" y="1776"/>
              <a:ext cx="624"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COMP</a:t>
              </a:r>
            </a:p>
          </p:txBody>
        </p:sp>
        <p:sp>
          <p:nvSpPr>
            <p:cNvPr id="32786" name="Text Box 19"/>
            <p:cNvSpPr txBox="1">
              <a:spLocks noChangeArrowheads="1"/>
            </p:cNvSpPr>
            <p:nvPr/>
          </p:nvSpPr>
          <p:spPr bwMode="auto">
            <a:xfrm>
              <a:off x="1920" y="259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2787" name="Text Box 20"/>
            <p:cNvSpPr txBox="1">
              <a:spLocks noChangeArrowheads="1"/>
            </p:cNvSpPr>
            <p:nvPr/>
          </p:nvSpPr>
          <p:spPr bwMode="auto">
            <a:xfrm>
              <a:off x="1920" y="275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2788" name="Text Box 21"/>
            <p:cNvSpPr txBox="1">
              <a:spLocks noChangeArrowheads="1"/>
            </p:cNvSpPr>
            <p:nvPr/>
          </p:nvSpPr>
          <p:spPr bwMode="auto">
            <a:xfrm>
              <a:off x="1920" y="244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2789" name="Text Box 22"/>
            <p:cNvSpPr txBox="1">
              <a:spLocks noChangeArrowheads="1"/>
            </p:cNvSpPr>
            <p:nvPr/>
          </p:nvSpPr>
          <p:spPr bwMode="auto">
            <a:xfrm>
              <a:off x="2304" y="2592"/>
              <a:ext cx="432" cy="446"/>
            </a:xfrm>
            <a:prstGeom prst="rect">
              <a:avLst/>
            </a:prstGeom>
            <a:noFill/>
            <a:ln w="9525">
              <a:noFill/>
              <a:miter lim="800000"/>
              <a:headEnd/>
              <a:tailEnd/>
            </a:ln>
            <a:effectLst/>
          </p:spPr>
          <p:txBody>
            <a:bodyPr>
              <a:spAutoFit/>
            </a:bodyPr>
            <a:lstStyle/>
            <a:p>
              <a:pPr>
                <a:spcBef>
                  <a:spcPct val="50000"/>
                </a:spcBef>
              </a:pPr>
              <a:r>
                <a:rPr lang="en-US" altLang="zh-CN" sz="2000" i="1" dirty="0">
                  <a:ea typeface="宋体" charset="-122"/>
                </a:rPr>
                <a:t>A = B</a:t>
              </a:r>
            </a:p>
          </p:txBody>
        </p:sp>
        <p:sp>
          <p:nvSpPr>
            <p:cNvPr id="32790" name="Text Box 23"/>
            <p:cNvSpPr txBox="1">
              <a:spLocks noChangeArrowheads="1"/>
            </p:cNvSpPr>
            <p:nvPr/>
          </p:nvSpPr>
          <p:spPr bwMode="auto">
            <a:xfrm>
              <a:off x="2304" y="275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2791" name="Text Box 24"/>
            <p:cNvSpPr txBox="1">
              <a:spLocks noChangeArrowheads="1"/>
            </p:cNvSpPr>
            <p:nvPr/>
          </p:nvSpPr>
          <p:spPr bwMode="auto">
            <a:xfrm>
              <a:off x="2304" y="244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2792" name="Text Box 25"/>
            <p:cNvSpPr txBox="1">
              <a:spLocks noChangeArrowheads="1"/>
            </p:cNvSpPr>
            <p:nvPr/>
          </p:nvSpPr>
          <p:spPr bwMode="auto">
            <a:xfrm>
              <a:off x="1920" y="1872"/>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2793" name="Text Box 26"/>
            <p:cNvSpPr txBox="1">
              <a:spLocks noChangeArrowheads="1"/>
            </p:cNvSpPr>
            <p:nvPr/>
          </p:nvSpPr>
          <p:spPr bwMode="auto">
            <a:xfrm>
              <a:off x="1920" y="2880"/>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2794" name="Text Box 27"/>
            <p:cNvSpPr txBox="1">
              <a:spLocks noChangeArrowheads="1"/>
            </p:cNvSpPr>
            <p:nvPr/>
          </p:nvSpPr>
          <p:spPr bwMode="auto">
            <a:xfrm>
              <a:off x="1920" y="3312"/>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2795" name="Text Box 28"/>
            <p:cNvSpPr txBox="1">
              <a:spLocks noChangeArrowheads="1"/>
            </p:cNvSpPr>
            <p:nvPr/>
          </p:nvSpPr>
          <p:spPr bwMode="auto">
            <a:xfrm>
              <a:off x="1920" y="2304"/>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2796" name="Text Box 29"/>
            <p:cNvSpPr txBox="1">
              <a:spLocks noChangeArrowheads="1"/>
            </p:cNvSpPr>
            <p:nvPr/>
          </p:nvSpPr>
          <p:spPr bwMode="auto">
            <a:xfrm>
              <a:off x="2160" y="2064"/>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2797" name="Text Box 30"/>
            <p:cNvSpPr txBox="1">
              <a:spLocks noChangeArrowheads="1"/>
            </p:cNvSpPr>
            <p:nvPr/>
          </p:nvSpPr>
          <p:spPr bwMode="auto">
            <a:xfrm>
              <a:off x="2160" y="2976"/>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2798" name="Text Box 33"/>
            <p:cNvSpPr txBox="1">
              <a:spLocks noChangeArrowheads="1"/>
            </p:cNvSpPr>
            <p:nvPr/>
          </p:nvSpPr>
          <p:spPr bwMode="auto">
            <a:xfrm>
              <a:off x="2880" y="1900"/>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5</a:t>
              </a:r>
              <a:endParaRPr lang="en-US" altLang="zh-CN" sz="2000">
                <a:solidFill>
                  <a:srgbClr val="FF0000"/>
                </a:solidFill>
                <a:latin typeface="Arial" charset="0"/>
                <a:ea typeface="宋体" charset="-122"/>
              </a:endParaRPr>
            </a:p>
          </p:txBody>
        </p:sp>
        <p:sp>
          <p:nvSpPr>
            <p:cNvPr id="32799" name="Text Box 34"/>
            <p:cNvSpPr txBox="1">
              <a:spLocks noChangeArrowheads="1"/>
            </p:cNvSpPr>
            <p:nvPr/>
          </p:nvSpPr>
          <p:spPr bwMode="auto">
            <a:xfrm>
              <a:off x="2880" y="1756"/>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4</a:t>
              </a:r>
              <a:endParaRPr lang="en-US" altLang="zh-CN" sz="2000">
                <a:solidFill>
                  <a:srgbClr val="FF0000"/>
                </a:solidFill>
                <a:latin typeface="Arial" charset="0"/>
                <a:ea typeface="宋体" charset="-122"/>
              </a:endParaRPr>
            </a:p>
          </p:txBody>
        </p:sp>
        <p:sp>
          <p:nvSpPr>
            <p:cNvPr id="32800" name="Text Box 35"/>
            <p:cNvSpPr txBox="1">
              <a:spLocks noChangeArrowheads="1"/>
            </p:cNvSpPr>
            <p:nvPr/>
          </p:nvSpPr>
          <p:spPr bwMode="auto">
            <a:xfrm>
              <a:off x="2880" y="2044"/>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6</a:t>
              </a:r>
              <a:endParaRPr lang="en-US" altLang="zh-CN" sz="2000">
                <a:solidFill>
                  <a:srgbClr val="FF0000"/>
                </a:solidFill>
                <a:latin typeface="Arial" charset="0"/>
                <a:ea typeface="宋体" charset="-122"/>
              </a:endParaRPr>
            </a:p>
          </p:txBody>
        </p:sp>
        <p:sp>
          <p:nvSpPr>
            <p:cNvPr id="32801" name="Text Box 36"/>
            <p:cNvSpPr txBox="1">
              <a:spLocks noChangeArrowheads="1"/>
            </p:cNvSpPr>
            <p:nvPr/>
          </p:nvSpPr>
          <p:spPr bwMode="auto">
            <a:xfrm>
              <a:off x="2880" y="2188"/>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7</a:t>
              </a:r>
              <a:endParaRPr lang="en-US" altLang="zh-CN" sz="2000">
                <a:solidFill>
                  <a:srgbClr val="FF0000"/>
                </a:solidFill>
                <a:latin typeface="Arial" charset="0"/>
                <a:ea typeface="宋体" charset="-122"/>
              </a:endParaRPr>
            </a:p>
          </p:txBody>
        </p:sp>
        <p:sp>
          <p:nvSpPr>
            <p:cNvPr id="32802" name="Text Box 37"/>
            <p:cNvSpPr txBox="1">
              <a:spLocks noChangeArrowheads="1"/>
            </p:cNvSpPr>
            <p:nvPr/>
          </p:nvSpPr>
          <p:spPr bwMode="auto">
            <a:xfrm>
              <a:off x="2880" y="3004"/>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5</a:t>
              </a:r>
              <a:endParaRPr lang="en-US" altLang="zh-CN" sz="2000">
                <a:solidFill>
                  <a:srgbClr val="FF0000"/>
                </a:solidFill>
                <a:latin typeface="Arial" charset="0"/>
                <a:ea typeface="宋体" charset="-122"/>
              </a:endParaRPr>
            </a:p>
          </p:txBody>
        </p:sp>
        <p:sp>
          <p:nvSpPr>
            <p:cNvPr id="32803" name="Text Box 38"/>
            <p:cNvSpPr txBox="1">
              <a:spLocks noChangeArrowheads="1"/>
            </p:cNvSpPr>
            <p:nvPr/>
          </p:nvSpPr>
          <p:spPr bwMode="auto">
            <a:xfrm>
              <a:off x="2880" y="2840"/>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4</a:t>
              </a:r>
              <a:endParaRPr lang="en-US" altLang="zh-CN" sz="2000">
                <a:solidFill>
                  <a:srgbClr val="FF0000"/>
                </a:solidFill>
                <a:latin typeface="Arial" charset="0"/>
                <a:ea typeface="宋体" charset="-122"/>
              </a:endParaRPr>
            </a:p>
          </p:txBody>
        </p:sp>
        <p:sp>
          <p:nvSpPr>
            <p:cNvPr id="32804" name="Text Box 39"/>
            <p:cNvSpPr txBox="1">
              <a:spLocks noChangeArrowheads="1"/>
            </p:cNvSpPr>
            <p:nvPr/>
          </p:nvSpPr>
          <p:spPr bwMode="auto">
            <a:xfrm>
              <a:off x="2880" y="3168"/>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6</a:t>
              </a:r>
              <a:endParaRPr lang="en-US" altLang="zh-CN" sz="2000">
                <a:solidFill>
                  <a:srgbClr val="FF0000"/>
                </a:solidFill>
                <a:latin typeface="Arial" charset="0"/>
                <a:ea typeface="宋体" charset="-122"/>
              </a:endParaRPr>
            </a:p>
          </p:txBody>
        </p:sp>
        <p:sp>
          <p:nvSpPr>
            <p:cNvPr id="32805" name="Text Box 40"/>
            <p:cNvSpPr txBox="1">
              <a:spLocks noChangeArrowheads="1"/>
            </p:cNvSpPr>
            <p:nvPr/>
          </p:nvSpPr>
          <p:spPr bwMode="auto">
            <a:xfrm>
              <a:off x="2880" y="3312"/>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7</a:t>
              </a:r>
              <a:endParaRPr lang="en-US" altLang="zh-CN" sz="2000">
                <a:solidFill>
                  <a:srgbClr val="FF0000"/>
                </a:solidFill>
                <a:latin typeface="Arial" charset="0"/>
                <a:ea typeface="宋体" charset="-122"/>
              </a:endParaRPr>
            </a:p>
          </p:txBody>
        </p:sp>
        <p:sp>
          <p:nvSpPr>
            <p:cNvPr id="32806" name="Text Box 41"/>
            <p:cNvSpPr txBox="1">
              <a:spLocks noChangeArrowheads="1"/>
            </p:cNvSpPr>
            <p:nvPr/>
          </p:nvSpPr>
          <p:spPr bwMode="auto">
            <a:xfrm>
              <a:off x="1008" y="2544"/>
              <a:ext cx="528" cy="446"/>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+5.0 V</a:t>
              </a:r>
            </a:p>
          </p:txBody>
        </p:sp>
        <p:sp>
          <p:nvSpPr>
            <p:cNvPr id="32807" name="Text Box 42"/>
            <p:cNvSpPr txBox="1">
              <a:spLocks noChangeArrowheads="1"/>
            </p:cNvSpPr>
            <p:nvPr/>
          </p:nvSpPr>
          <p:spPr bwMode="auto">
            <a:xfrm>
              <a:off x="3648" y="1776"/>
              <a:ext cx="624"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COMP</a:t>
              </a:r>
            </a:p>
          </p:txBody>
        </p:sp>
        <p:sp>
          <p:nvSpPr>
            <p:cNvPr id="32808" name="Text Box 43"/>
            <p:cNvSpPr txBox="1">
              <a:spLocks noChangeArrowheads="1"/>
            </p:cNvSpPr>
            <p:nvPr/>
          </p:nvSpPr>
          <p:spPr bwMode="auto">
            <a:xfrm>
              <a:off x="3456" y="259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2809" name="Text Box 44"/>
            <p:cNvSpPr txBox="1">
              <a:spLocks noChangeArrowheads="1"/>
            </p:cNvSpPr>
            <p:nvPr/>
          </p:nvSpPr>
          <p:spPr bwMode="auto">
            <a:xfrm>
              <a:off x="3456" y="275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2810" name="Text Box 45"/>
            <p:cNvSpPr txBox="1">
              <a:spLocks noChangeArrowheads="1"/>
            </p:cNvSpPr>
            <p:nvPr/>
          </p:nvSpPr>
          <p:spPr bwMode="auto">
            <a:xfrm>
              <a:off x="3456" y="244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2811" name="Text Box 46"/>
            <p:cNvSpPr txBox="1">
              <a:spLocks noChangeArrowheads="1"/>
            </p:cNvSpPr>
            <p:nvPr/>
          </p:nvSpPr>
          <p:spPr bwMode="auto">
            <a:xfrm>
              <a:off x="3840" y="259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2812" name="Text Box 47"/>
            <p:cNvSpPr txBox="1">
              <a:spLocks noChangeArrowheads="1"/>
            </p:cNvSpPr>
            <p:nvPr/>
          </p:nvSpPr>
          <p:spPr bwMode="auto">
            <a:xfrm>
              <a:off x="3840" y="275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2813" name="Text Box 48"/>
            <p:cNvSpPr txBox="1">
              <a:spLocks noChangeArrowheads="1"/>
            </p:cNvSpPr>
            <p:nvPr/>
          </p:nvSpPr>
          <p:spPr bwMode="auto">
            <a:xfrm>
              <a:off x="3840" y="244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2814" name="Text Box 49"/>
            <p:cNvSpPr txBox="1">
              <a:spLocks noChangeArrowheads="1"/>
            </p:cNvSpPr>
            <p:nvPr/>
          </p:nvSpPr>
          <p:spPr bwMode="auto">
            <a:xfrm>
              <a:off x="3456" y="1872"/>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2815" name="Text Box 50"/>
            <p:cNvSpPr txBox="1">
              <a:spLocks noChangeArrowheads="1"/>
            </p:cNvSpPr>
            <p:nvPr/>
          </p:nvSpPr>
          <p:spPr bwMode="auto">
            <a:xfrm>
              <a:off x="3456" y="2880"/>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2816" name="Text Box 51"/>
            <p:cNvSpPr txBox="1">
              <a:spLocks noChangeArrowheads="1"/>
            </p:cNvSpPr>
            <p:nvPr/>
          </p:nvSpPr>
          <p:spPr bwMode="auto">
            <a:xfrm>
              <a:off x="3456" y="3312"/>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2817" name="Text Box 52"/>
            <p:cNvSpPr txBox="1">
              <a:spLocks noChangeArrowheads="1"/>
            </p:cNvSpPr>
            <p:nvPr/>
          </p:nvSpPr>
          <p:spPr bwMode="auto">
            <a:xfrm>
              <a:off x="3456" y="2304"/>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2818" name="Text Box 53"/>
            <p:cNvSpPr txBox="1">
              <a:spLocks noChangeArrowheads="1"/>
            </p:cNvSpPr>
            <p:nvPr/>
          </p:nvSpPr>
          <p:spPr bwMode="auto">
            <a:xfrm>
              <a:off x="3696" y="2064"/>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2819" name="Text Box 54"/>
            <p:cNvSpPr txBox="1">
              <a:spLocks noChangeArrowheads="1"/>
            </p:cNvSpPr>
            <p:nvPr/>
          </p:nvSpPr>
          <p:spPr bwMode="auto">
            <a:xfrm>
              <a:off x="3696" y="2976"/>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2820" name="Text Box 55"/>
            <p:cNvSpPr txBox="1">
              <a:spLocks noChangeArrowheads="1"/>
            </p:cNvSpPr>
            <p:nvPr/>
          </p:nvSpPr>
          <p:spPr bwMode="auto">
            <a:xfrm>
              <a:off x="1392" y="1536"/>
              <a:ext cx="528"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LSBs</a:t>
              </a:r>
            </a:p>
          </p:txBody>
        </p:sp>
        <p:sp>
          <p:nvSpPr>
            <p:cNvPr id="32821" name="Text Box 56"/>
            <p:cNvSpPr txBox="1">
              <a:spLocks noChangeArrowheads="1"/>
            </p:cNvSpPr>
            <p:nvPr/>
          </p:nvSpPr>
          <p:spPr bwMode="auto">
            <a:xfrm>
              <a:off x="2880" y="1536"/>
              <a:ext cx="528"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MSBs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9"/>
          <p:cNvSpPr>
            <a:spLocks noChangeArrowheads="1"/>
          </p:cNvSpPr>
          <p:nvPr/>
        </p:nvSpPr>
        <p:spPr bwMode="auto">
          <a:xfrm>
            <a:off x="2337493" y="373230"/>
            <a:ext cx="296247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n-bit Addition ?</a:t>
            </a:r>
          </a:p>
        </p:txBody>
      </p:sp>
      <p:sp>
        <p:nvSpPr>
          <p:cNvPr id="5123" name="矩形 4"/>
          <p:cNvSpPr>
            <a:spLocks noChangeArrowheads="1"/>
          </p:cNvSpPr>
          <p:nvPr/>
        </p:nvSpPr>
        <p:spPr bwMode="auto">
          <a:xfrm>
            <a:off x="1219200" y="1751240"/>
            <a:ext cx="9906000" cy="954107"/>
          </a:xfrm>
          <a:prstGeom prst="rect">
            <a:avLst/>
          </a:prstGeom>
          <a:solidFill>
            <a:schemeClr val="bg1"/>
          </a:solidFill>
          <a:ln w="28575">
            <a:solidFill>
              <a:srgbClr val="9999FF"/>
            </a:solidFill>
            <a:miter lim="800000"/>
            <a:headEnd/>
            <a:tailEnd/>
          </a:ln>
        </p:spPr>
        <p:txBody>
          <a:bodyPr wrap="square">
            <a:spAutoFit/>
          </a:bodyPr>
          <a:lstStyle/>
          <a:p>
            <a:pPr marL="342900" indent="-342900">
              <a:buFont typeface="Arial" panose="020B0604020202020204" pitchFamily="34" charset="0"/>
              <a:buChar char="•"/>
            </a:pPr>
            <a:r>
              <a:rPr lang="en-US" altLang="zh-CN" sz="2800" b="1" dirty="0">
                <a:ea typeface="宋体" charset="-122"/>
              </a:rPr>
              <a:t>The addition of two n-bit binary numbers generates a </a:t>
            </a:r>
            <a:r>
              <a:rPr lang="en-US" altLang="zh-CN" sz="2800" b="1" dirty="0">
                <a:solidFill>
                  <a:srgbClr val="FF0000"/>
                </a:solidFill>
                <a:ea typeface="宋体" charset="-122"/>
              </a:rPr>
              <a:t>n-bit sum</a:t>
            </a:r>
            <a:r>
              <a:rPr lang="en-US" altLang="zh-CN" sz="2800" b="1" dirty="0">
                <a:ea typeface="宋体" charset="-122"/>
              </a:rPr>
              <a:t> and a </a:t>
            </a:r>
            <a:r>
              <a:rPr lang="en-US" altLang="zh-CN" sz="2800" b="1" dirty="0">
                <a:solidFill>
                  <a:srgbClr val="FF0000"/>
                </a:solidFill>
                <a:ea typeface="宋体" charset="-122"/>
              </a:rPr>
              <a:t>carry out</a:t>
            </a:r>
            <a:r>
              <a:rPr lang="en-US" altLang="zh-CN" sz="2800" b="1" dirty="0">
                <a:ea typeface="宋体" charset="-122"/>
              </a:rPr>
              <a:t>.</a:t>
            </a:r>
            <a:endParaRPr lang="zh-CN" altLang="en-US" sz="2800" b="1" dirty="0">
              <a:ea typeface="宋体" charset="-122"/>
            </a:endParaRPr>
          </a:p>
        </p:txBody>
      </p:sp>
      <p:graphicFrame>
        <p:nvGraphicFramePr>
          <p:cNvPr id="6" name="Group 154"/>
          <p:cNvGraphicFramePr>
            <a:graphicFrameLocks noGrp="1"/>
          </p:cNvGraphicFramePr>
          <p:nvPr>
            <p:extLst>
              <p:ext uri="{D42A27DB-BD31-4B8C-83A1-F6EECF244321}">
                <p14:modId xmlns:p14="http://schemas.microsoft.com/office/powerpoint/2010/main" val="4262378866"/>
              </p:ext>
            </p:extLst>
          </p:nvPr>
        </p:nvGraphicFramePr>
        <p:xfrm>
          <a:off x="3121025" y="3932237"/>
          <a:ext cx="2952750" cy="1828800"/>
        </p:xfrm>
        <a:graphic>
          <a:graphicData uri="http://schemas.openxmlformats.org/drawingml/2006/table">
            <a:tbl>
              <a:tblPr/>
              <a:tblGrid>
                <a:gridCol w="782638">
                  <a:extLst>
                    <a:ext uri="{9D8B030D-6E8A-4147-A177-3AD203B41FA5}">
                      <a16:colId xmlns:a16="http://schemas.microsoft.com/office/drawing/2014/main" val="20000"/>
                    </a:ext>
                  </a:extLst>
                </a:gridCol>
                <a:gridCol w="541337">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tblGrid>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rgbClr val="FF0000"/>
                          </a:solidFill>
                          <a:effectLst/>
                          <a:latin typeface="Times New Roman" pitchFamily="18" charset="0"/>
                          <a:ea typeface="宋体" charset="-122"/>
                        </a:rPr>
                        <a:t>C</a:t>
                      </a:r>
                      <a:r>
                        <a:rPr kumimoji="0" lang="en-US" altLang="zh-CN" sz="2400" b="0" i="0" u="none" strike="noStrike" cap="none" normalizeH="0" baseline="-25000">
                          <a:ln>
                            <a:noFill/>
                          </a:ln>
                          <a:solidFill>
                            <a:srgbClr val="FF0000"/>
                          </a:solidFill>
                          <a:effectLst/>
                          <a:latin typeface="Times New Roman" pitchFamily="18" charset="0"/>
                          <a:ea typeface="宋体" charset="-122"/>
                        </a:rPr>
                        <a:t>out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a:t>
                      </a:r>
                      <a:r>
                        <a:rPr kumimoji="0" lang="en-US" altLang="zh-CN" sz="2400" b="0" i="0" u="none" strike="noStrike" cap="none" normalizeH="0" baseline="-25000">
                          <a:ln>
                            <a:noFill/>
                          </a:ln>
                          <a:solidFill>
                            <a:schemeClr val="tx1"/>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a:t>
                      </a:r>
                      <a:r>
                        <a:rPr kumimoji="0" lang="en-US" altLang="zh-CN" sz="2400" b="0" i="0" u="none" strike="noStrike" cap="none" normalizeH="0" baseline="-25000">
                          <a:ln>
                            <a:noFill/>
                          </a:ln>
                          <a:solidFill>
                            <a:schemeClr val="tx1"/>
                          </a:solidFill>
                          <a:effectLst/>
                          <a:latin typeface="Times New Roman" pitchFamily="18" charset="0"/>
                          <a:ea typeface="宋体" charset="-122"/>
                        </a:rPr>
                        <a:t>2</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a:t>
                      </a:r>
                      <a:r>
                        <a:rPr kumimoji="0" lang="en-US" altLang="zh-CN" sz="2400" b="0" i="0" u="none" strike="noStrike" cap="none" normalizeH="0" baseline="-2500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a:t>
                      </a:r>
                      <a:r>
                        <a:rPr kumimoji="0" lang="en-US" altLang="zh-CN" sz="2400" b="0" i="0" u="none" strike="noStrike" cap="none" normalizeH="0" baseline="-2500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a:t>
                      </a:r>
                      <a:r>
                        <a:rPr kumimoji="0" lang="en-US" altLang="zh-CN" sz="2400" b="0" i="0" u="none" strike="noStrike" cap="none" normalizeH="0" baseline="-25000">
                          <a:ln>
                            <a:noFill/>
                          </a:ln>
                          <a:solidFill>
                            <a:schemeClr val="tx1"/>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a:t>
                      </a:r>
                      <a:r>
                        <a:rPr kumimoji="0" lang="en-US" altLang="zh-CN" sz="2400" b="0" i="0" u="none" strike="noStrike" cap="none" normalizeH="0" baseline="-25000">
                          <a:ln>
                            <a:noFill/>
                          </a:ln>
                          <a:solidFill>
                            <a:schemeClr val="tx1"/>
                          </a:solidFill>
                          <a:effectLst/>
                          <a:latin typeface="Times New Roman" pitchFamily="18" charset="0"/>
                          <a:ea typeface="宋体" charset="-122"/>
                        </a:rPr>
                        <a:t>2</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a:t>
                      </a:r>
                      <a:r>
                        <a:rPr kumimoji="0" lang="en-US" altLang="zh-CN" sz="2400" b="0" i="0" u="none" strike="noStrike" cap="none" normalizeH="0" baseline="-2500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a:t>
                      </a:r>
                      <a:r>
                        <a:rPr kumimoji="0" lang="en-US" altLang="zh-CN" sz="2400" b="0" i="0" u="none" strike="noStrike" cap="none" normalizeH="0" baseline="-2500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B</a:t>
                      </a:r>
                      <a:r>
                        <a:rPr kumimoji="0" lang="en-US" altLang="zh-CN" sz="2400" b="0" i="0" u="none" strike="noStrike" cap="none" normalizeH="0" baseline="-25000">
                          <a:ln>
                            <a:noFill/>
                          </a:ln>
                          <a:solidFill>
                            <a:schemeClr val="tx1"/>
                          </a:solidFill>
                          <a:effectLst/>
                          <a:latin typeface="Times New Roman" pitchFamily="18" charset="0"/>
                          <a:ea typeface="宋体"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B</a:t>
                      </a:r>
                      <a:r>
                        <a:rPr kumimoji="0" lang="en-US" altLang="zh-CN" sz="2400" b="0" i="0" u="none" strike="noStrike" cap="none" normalizeH="0" baseline="-25000">
                          <a:ln>
                            <a:noFill/>
                          </a:ln>
                          <a:solidFill>
                            <a:schemeClr val="tx1"/>
                          </a:solidFill>
                          <a:effectLst/>
                          <a:latin typeface="Times New Roman" pitchFamily="18" charset="0"/>
                          <a:ea typeface="宋体" charset="-122"/>
                        </a:rPr>
                        <a:t>2</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chemeClr val="tx1"/>
                          </a:solidFill>
                          <a:effectLst/>
                          <a:latin typeface="Times New Roman" pitchFamily="18" charset="0"/>
                          <a:ea typeface="宋体" charset="-122"/>
                        </a:rPr>
                        <a:t>B</a:t>
                      </a:r>
                      <a:r>
                        <a:rPr kumimoji="0" lang="en-US" altLang="zh-CN" sz="2400" b="0" i="0" u="none" strike="noStrike" cap="none" normalizeH="0" baseline="-25000" dirty="0" err="1">
                          <a:ln>
                            <a:noFill/>
                          </a:ln>
                          <a:solidFill>
                            <a:schemeClr val="tx1"/>
                          </a:solidFill>
                          <a:effectLst/>
                          <a:latin typeface="Times New Roman" pitchFamily="18" charset="0"/>
                          <a:ea typeface="宋体" charset="-122"/>
                        </a:rPr>
                        <a:t>1</a:t>
                      </a:r>
                      <a:endParaRPr kumimoji="0" lang="zh-CN" altLang="en-US" sz="2400" b="0"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B</a:t>
                      </a:r>
                      <a:r>
                        <a:rPr kumimoji="0" lang="en-US" altLang="zh-CN" sz="2400" b="0" i="0" u="none" strike="noStrike" cap="none" normalizeH="0" baseline="-2500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rgbClr val="0066FF"/>
                          </a:solidFill>
                          <a:effectLst/>
                          <a:latin typeface="Times New Roman" pitchFamily="18" charset="0"/>
                          <a:ea typeface="宋体" charset="-122"/>
                        </a:rPr>
                        <a:t>S</a:t>
                      </a:r>
                      <a:r>
                        <a:rPr kumimoji="0" lang="en-US" altLang="zh-CN" sz="2400" b="0" i="0" u="none" strike="noStrike" cap="none" normalizeH="0" baseline="-25000">
                          <a:ln>
                            <a:noFill/>
                          </a:ln>
                          <a:solidFill>
                            <a:srgbClr val="0066FF"/>
                          </a:solidFill>
                          <a:effectLst/>
                          <a:latin typeface="Times New Roman" pitchFamily="18" charset="0"/>
                          <a:ea typeface="宋体"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rgbClr val="0066FF"/>
                          </a:solidFill>
                          <a:effectLst/>
                          <a:latin typeface="Times New Roman" pitchFamily="18" charset="0"/>
                          <a:ea typeface="宋体" charset="-122"/>
                        </a:rPr>
                        <a:t>S</a:t>
                      </a:r>
                      <a:r>
                        <a:rPr kumimoji="0" lang="en-US" altLang="zh-CN" sz="2400" b="0" i="0" u="none" strike="noStrike" cap="none" normalizeH="0" baseline="-25000">
                          <a:ln>
                            <a:noFill/>
                          </a:ln>
                          <a:solidFill>
                            <a:srgbClr val="0066FF"/>
                          </a:solidFill>
                          <a:effectLst/>
                          <a:latin typeface="Times New Roman" pitchFamily="18" charset="0"/>
                          <a:ea typeface="宋体" charset="-122"/>
                        </a:rPr>
                        <a:t>2</a:t>
                      </a:r>
                      <a:endParaRPr kumimoji="0" lang="zh-CN" altLang="en-US" sz="2400" b="0" i="0" u="none" strike="noStrike" cap="none" normalizeH="0" baseline="-25000">
                        <a:ln>
                          <a:noFill/>
                        </a:ln>
                        <a:solidFill>
                          <a:srgbClr val="0066FF"/>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rgbClr val="0066FF"/>
                          </a:solidFill>
                          <a:effectLst/>
                          <a:latin typeface="Times New Roman" pitchFamily="18" charset="0"/>
                          <a:ea typeface="宋体" charset="-122"/>
                        </a:rPr>
                        <a:t>S</a:t>
                      </a:r>
                      <a:r>
                        <a:rPr kumimoji="0" lang="en-US" altLang="zh-CN" sz="2400" b="0" i="0" u="none" strike="noStrike" cap="none" normalizeH="0" baseline="-25000">
                          <a:ln>
                            <a:noFill/>
                          </a:ln>
                          <a:solidFill>
                            <a:srgbClr val="0066FF"/>
                          </a:solidFill>
                          <a:effectLst/>
                          <a:latin typeface="Times New Roman" pitchFamily="18" charset="0"/>
                          <a:ea typeface="宋体" charset="-122"/>
                        </a:rPr>
                        <a:t>1</a:t>
                      </a:r>
                      <a:endParaRPr kumimoji="0" lang="zh-CN" altLang="en-US" sz="2400" b="0" i="0" u="none" strike="noStrike" cap="none" normalizeH="0" baseline="-25000">
                        <a:ln>
                          <a:noFill/>
                        </a:ln>
                        <a:solidFill>
                          <a:srgbClr val="0066FF"/>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rgbClr val="0066FF"/>
                          </a:solidFill>
                          <a:effectLst/>
                          <a:latin typeface="Times New Roman" pitchFamily="18" charset="0"/>
                          <a:ea typeface="宋体" charset="-122"/>
                        </a:rPr>
                        <a:t>S</a:t>
                      </a:r>
                      <a:r>
                        <a:rPr kumimoji="0" lang="en-US" altLang="zh-CN" sz="2400" b="0" i="0" u="none" strike="noStrike" cap="none" normalizeH="0" baseline="-25000" dirty="0" err="1">
                          <a:ln>
                            <a:noFill/>
                          </a:ln>
                          <a:solidFill>
                            <a:srgbClr val="0066FF"/>
                          </a:solidFill>
                          <a:effectLst/>
                          <a:latin typeface="Times New Roman" pitchFamily="18" charset="0"/>
                          <a:ea typeface="宋体" charset="-122"/>
                        </a:rPr>
                        <a:t>0</a:t>
                      </a:r>
                      <a:endParaRPr kumimoji="0" lang="zh-CN" altLang="en-US" sz="2400" b="0" i="0" u="none" strike="noStrike" cap="none" normalizeH="0" baseline="-25000" dirty="0">
                        <a:ln>
                          <a:noFill/>
                        </a:ln>
                        <a:solidFill>
                          <a:srgbClr val="0066FF"/>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200"/>
          <p:cNvGraphicFramePr>
            <a:graphicFrameLocks noGrp="1"/>
          </p:cNvGraphicFramePr>
          <p:nvPr>
            <p:extLst>
              <p:ext uri="{D42A27DB-BD31-4B8C-83A1-F6EECF244321}">
                <p14:modId xmlns:p14="http://schemas.microsoft.com/office/powerpoint/2010/main" val="1776640805"/>
              </p:ext>
            </p:extLst>
          </p:nvPr>
        </p:nvGraphicFramePr>
        <p:xfrm>
          <a:off x="6648450" y="3932237"/>
          <a:ext cx="2952750" cy="1828800"/>
        </p:xfrm>
        <a:graphic>
          <a:graphicData uri="http://schemas.openxmlformats.org/drawingml/2006/table">
            <a:tbl>
              <a:tblPr/>
              <a:tblGrid>
                <a:gridCol w="782638">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tblGrid>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rgbClr val="FF0000"/>
                          </a:solidFill>
                          <a:effectLst/>
                          <a:latin typeface="Times New Roman" pitchFamily="18" charset="0"/>
                          <a:ea typeface="宋体" charset="-122"/>
                        </a:rPr>
                        <a:t>1</a:t>
                      </a:r>
                      <a:endParaRPr kumimoji="0" lang="en-US" altLang="zh-CN" sz="2400" b="0" i="0" u="none" strike="noStrike" cap="none" normalizeH="0" baseline="-25000" dirty="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rgbClr val="33CC33"/>
                          </a:solidFill>
                          <a:effectLst/>
                          <a:latin typeface="Times New Roman" pitchFamily="18" charset="0"/>
                          <a:ea typeface="宋体" charset="-122"/>
                        </a:rPr>
                        <a:t>0</a:t>
                      </a:r>
                      <a:endParaRPr kumimoji="0" lang="zh-CN" altLang="en-US" sz="2400" b="0" i="0" u="none" strike="noStrike" cap="none" normalizeH="0" baseline="-25000" dirty="0">
                        <a:ln>
                          <a:noFill/>
                        </a:ln>
                        <a:solidFill>
                          <a:srgbClr val="33CC33"/>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Oval 199"/>
          <p:cNvSpPr>
            <a:spLocks noChangeArrowheads="1"/>
          </p:cNvSpPr>
          <p:nvPr/>
        </p:nvSpPr>
        <p:spPr bwMode="auto">
          <a:xfrm>
            <a:off x="4921250" y="3643312"/>
            <a:ext cx="647700" cy="2376488"/>
          </a:xfrm>
          <a:prstGeom prst="ellipse">
            <a:avLst/>
          </a:prstGeom>
          <a:noFill/>
          <a:ln w="19050">
            <a:solidFill>
              <a:srgbClr val="33CC33"/>
            </a:solidFill>
            <a:prstDash val="dash"/>
            <a:round/>
            <a:headEnd/>
            <a:tailEnd/>
          </a:ln>
          <a:effectLst/>
        </p:spPr>
        <p:txBody>
          <a:bodyPr wrap="none" anchor="ctr"/>
          <a:lstStyle/>
          <a:p>
            <a:endParaRPr lang="zh-CN" altLang="en-US" sz="2800" b="1">
              <a:ea typeface="宋体" charset="-122"/>
            </a:endParaRPr>
          </a:p>
        </p:txBody>
      </p:sp>
      <p:sp>
        <p:nvSpPr>
          <p:cNvPr id="11" name="矩形 10"/>
          <p:cNvSpPr>
            <a:spLocks noChangeArrowheads="1"/>
          </p:cNvSpPr>
          <p:nvPr/>
        </p:nvSpPr>
        <p:spPr bwMode="auto">
          <a:xfrm>
            <a:off x="1524000" y="2949068"/>
            <a:ext cx="2983509" cy="523220"/>
          </a:xfrm>
          <a:prstGeom prst="rect">
            <a:avLst/>
          </a:prstGeom>
          <a:noFill/>
          <a:ln w="9525">
            <a:noFill/>
            <a:miter lim="800000"/>
            <a:headEnd/>
            <a:tailEnd/>
          </a:ln>
        </p:spPr>
        <p:txBody>
          <a:bodyPr wrap="none">
            <a:spAutoFit/>
          </a:bodyPr>
          <a:lstStyle/>
          <a:p>
            <a:r>
              <a:rPr lang="en-US" altLang="zh-CN" sz="2800" b="1" dirty="0">
                <a:ea typeface="宋体" charset="-122"/>
              </a:rPr>
              <a:t>Example: let n = 4</a:t>
            </a:r>
            <a:endParaRPr lang="zh-CN" altLang="en-US" sz="2800" b="1" dirty="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4381500" y="467241"/>
            <a:ext cx="3429000" cy="584775"/>
          </a:xfrm>
          <a:prstGeom prst="rect">
            <a:avLst/>
          </a:prstGeom>
          <a:solidFill>
            <a:srgbClr val="996633"/>
          </a:solidFill>
          <a:ln w="9525">
            <a:solidFill>
              <a:srgbClr val="000000"/>
            </a:solidFill>
            <a:miter lim="800000"/>
            <a:headEnd/>
            <a:tailEnd/>
          </a:ln>
          <a:effectLst/>
        </p:spPr>
        <p:txBody>
          <a:bodyPr wrap="square">
            <a:spAutoFit/>
          </a:bodyPr>
          <a:lstStyle/>
          <a:p>
            <a:pPr eaLnBrk="1" hangingPunct="1"/>
            <a:r>
              <a:rPr lang="en-US" altLang="zh-CN" sz="3200" b="1" dirty="0">
                <a:solidFill>
                  <a:srgbClr val="FFFF99"/>
                </a:solidFill>
                <a:ea typeface="宋体" charset="-122"/>
              </a:rPr>
              <a:t>Decoders </a:t>
            </a:r>
            <a:r>
              <a:rPr lang="zh-CN" altLang="en-US" sz="3200" b="1" dirty="0">
                <a:solidFill>
                  <a:srgbClr val="FFFF99"/>
                </a:solidFill>
                <a:ea typeface="宋体" charset="-122"/>
              </a:rPr>
              <a:t>译码器</a:t>
            </a:r>
            <a:endParaRPr lang="en-US" altLang="zh-CN" sz="3200" b="1" dirty="0">
              <a:solidFill>
                <a:srgbClr val="FFFF99"/>
              </a:solidFill>
              <a:ea typeface="宋体" charset="-122"/>
            </a:endParaRPr>
          </a:p>
        </p:txBody>
      </p:sp>
      <p:sp>
        <p:nvSpPr>
          <p:cNvPr id="33797" name="Text Box 5"/>
          <p:cNvSpPr txBox="1">
            <a:spLocks noChangeArrowheads="1"/>
          </p:cNvSpPr>
          <p:nvPr/>
        </p:nvSpPr>
        <p:spPr bwMode="auto">
          <a:xfrm>
            <a:off x="685800" y="1379081"/>
            <a:ext cx="10668000" cy="2246769"/>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ts val="0"/>
              </a:spcBef>
              <a:buFont typeface="Arial" panose="020B0604020202020204" pitchFamily="34" charset="0"/>
              <a:buChar char="•"/>
            </a:pPr>
            <a:r>
              <a:rPr lang="en-US" altLang="zh-CN" sz="2800" dirty="0">
                <a:ea typeface="宋体" charset="-122"/>
              </a:rPr>
              <a:t>A </a:t>
            </a:r>
            <a:r>
              <a:rPr lang="en-US" altLang="zh-CN" sz="2800" dirty="0">
                <a:solidFill>
                  <a:srgbClr val="FF0000"/>
                </a:solidFill>
                <a:ea typeface="宋体" charset="-122"/>
              </a:rPr>
              <a:t>decoder</a:t>
            </a:r>
            <a:r>
              <a:rPr lang="en-US" altLang="zh-CN" sz="2800" dirty="0">
                <a:ea typeface="宋体" charset="-122"/>
              </a:rPr>
              <a:t> is a logic circuit that </a:t>
            </a:r>
            <a:r>
              <a:rPr lang="en-US" altLang="zh-CN" sz="2800" dirty="0">
                <a:solidFill>
                  <a:srgbClr val="FF0000"/>
                </a:solidFill>
                <a:ea typeface="宋体" charset="-122"/>
              </a:rPr>
              <a:t>detects the presence of a specific combination of bits at its input</a:t>
            </a:r>
            <a:r>
              <a:rPr lang="en-US" altLang="zh-CN" sz="2800" dirty="0">
                <a:ea typeface="宋体" charset="-122"/>
              </a:rPr>
              <a:t>. </a:t>
            </a:r>
          </a:p>
          <a:p>
            <a:pPr marL="342900" indent="-342900">
              <a:spcBef>
                <a:spcPts val="0"/>
              </a:spcBef>
              <a:buFont typeface="Arial" panose="020B0604020202020204" pitchFamily="34" charset="0"/>
              <a:buChar char="•"/>
            </a:pPr>
            <a:r>
              <a:rPr lang="en-US" altLang="zh-CN" sz="2800" dirty="0">
                <a:ea typeface="宋体" charset="-122"/>
              </a:rPr>
              <a:t>Two simple decoders that detect the presence of the binary code 0011 are shown. The first has an active HIGH output; the second has an active LOW output.</a:t>
            </a:r>
          </a:p>
        </p:txBody>
      </p:sp>
      <p:grpSp>
        <p:nvGrpSpPr>
          <p:cNvPr id="2" name="组合 1"/>
          <p:cNvGrpSpPr/>
          <p:nvPr/>
        </p:nvGrpSpPr>
        <p:grpSpPr>
          <a:xfrm>
            <a:off x="2362200" y="3854450"/>
            <a:ext cx="7620000" cy="2851150"/>
            <a:chOff x="3048000" y="3854450"/>
            <a:chExt cx="6324600" cy="2612886"/>
          </a:xfrm>
        </p:grpSpPr>
        <p:graphicFrame>
          <p:nvGraphicFramePr>
            <p:cNvPr id="33798" name="Object 54"/>
            <p:cNvGraphicFramePr>
              <a:graphicFrameLocks noChangeAspect="1"/>
            </p:cNvGraphicFramePr>
            <p:nvPr>
              <p:extLst>
                <p:ext uri="{D42A27DB-BD31-4B8C-83A1-F6EECF244321}">
                  <p14:modId xmlns:p14="http://schemas.microsoft.com/office/powerpoint/2010/main" val="1342542595"/>
                </p:ext>
              </p:extLst>
            </p:nvPr>
          </p:nvGraphicFramePr>
          <p:xfrm>
            <a:off x="3429001" y="4006851"/>
            <a:ext cx="2333625" cy="1655763"/>
          </p:xfrm>
          <a:graphic>
            <a:graphicData uri="http://schemas.openxmlformats.org/presentationml/2006/ole">
              <mc:AlternateContent xmlns:mc="http://schemas.openxmlformats.org/markup-compatibility/2006">
                <mc:Choice xmlns:v="urn:schemas-microsoft-com:vml" Requires="v">
                  <p:oleObj spid="_x0000_s33874" name="CorelDRAW" r:id="rId4" imgW="1163694" imgH="824829" progId="">
                    <p:embed/>
                  </p:oleObj>
                </mc:Choice>
                <mc:Fallback>
                  <p:oleObj name="CorelDRAW" r:id="rId4" imgW="1163694" imgH="824829" progId="">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1" y="4006851"/>
                          <a:ext cx="2333625"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9" name="Text Box 57"/>
            <p:cNvSpPr txBox="1">
              <a:spLocks noChangeArrowheads="1"/>
            </p:cNvSpPr>
            <p:nvPr/>
          </p:nvSpPr>
          <p:spPr bwMode="auto">
            <a:xfrm>
              <a:off x="3048000" y="42037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3800" name="Text Box 58"/>
            <p:cNvSpPr txBox="1">
              <a:spLocks noChangeArrowheads="1"/>
            </p:cNvSpPr>
            <p:nvPr/>
          </p:nvSpPr>
          <p:spPr bwMode="auto">
            <a:xfrm>
              <a:off x="3048000" y="385445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3801" name="Text Box 59"/>
            <p:cNvSpPr txBox="1">
              <a:spLocks noChangeArrowheads="1"/>
            </p:cNvSpPr>
            <p:nvPr/>
          </p:nvSpPr>
          <p:spPr bwMode="auto">
            <a:xfrm>
              <a:off x="3048000" y="45847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3802" name="Text Box 60"/>
            <p:cNvSpPr txBox="1">
              <a:spLocks noChangeArrowheads="1"/>
            </p:cNvSpPr>
            <p:nvPr/>
          </p:nvSpPr>
          <p:spPr bwMode="auto">
            <a:xfrm>
              <a:off x="3048000" y="51943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3803" name="Text Box 80"/>
            <p:cNvSpPr txBox="1">
              <a:spLocks noChangeArrowheads="1"/>
            </p:cNvSpPr>
            <p:nvPr/>
          </p:nvSpPr>
          <p:spPr bwMode="auto">
            <a:xfrm>
              <a:off x="5410200" y="4159250"/>
              <a:ext cx="4572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ea typeface="宋体" charset="-122"/>
                </a:rPr>
                <a:t>X</a:t>
              </a:r>
            </a:p>
          </p:txBody>
        </p:sp>
        <p:sp>
          <p:nvSpPr>
            <p:cNvPr id="33804" name="Text Box 81"/>
            <p:cNvSpPr txBox="1">
              <a:spLocks noChangeArrowheads="1"/>
            </p:cNvSpPr>
            <p:nvPr/>
          </p:nvSpPr>
          <p:spPr bwMode="auto">
            <a:xfrm>
              <a:off x="3048000" y="5759450"/>
              <a:ext cx="2971800" cy="707886"/>
            </a:xfrm>
            <a:prstGeom prst="rect">
              <a:avLst/>
            </a:prstGeom>
            <a:noFill/>
            <a:ln w="9525">
              <a:noFill/>
              <a:miter lim="800000"/>
              <a:headEnd/>
              <a:tailEnd/>
            </a:ln>
            <a:effectLst/>
          </p:spPr>
          <p:txBody>
            <a:bodyPr>
              <a:spAutoFit/>
            </a:bodyPr>
            <a:lstStyle/>
            <a:p>
              <a:pPr>
                <a:spcBef>
                  <a:spcPct val="50000"/>
                </a:spcBef>
              </a:pPr>
              <a:r>
                <a:rPr lang="en-US" altLang="zh-CN" sz="2000" dirty="0">
                  <a:ea typeface="宋体" charset="-122"/>
                </a:rPr>
                <a:t>Active HIGH decoder for 0011</a:t>
              </a:r>
            </a:p>
          </p:txBody>
        </p:sp>
        <p:graphicFrame>
          <p:nvGraphicFramePr>
            <p:cNvPr id="33805" name="Object 82"/>
            <p:cNvGraphicFramePr>
              <a:graphicFrameLocks noChangeAspect="1"/>
            </p:cNvGraphicFramePr>
            <p:nvPr>
              <p:extLst>
                <p:ext uri="{D42A27DB-BD31-4B8C-83A1-F6EECF244321}">
                  <p14:modId xmlns:p14="http://schemas.microsoft.com/office/powerpoint/2010/main" val="3159715265"/>
                </p:ext>
              </p:extLst>
            </p:nvPr>
          </p:nvGraphicFramePr>
          <p:xfrm>
            <a:off x="6705600" y="4006850"/>
            <a:ext cx="2362200" cy="1676400"/>
          </p:xfrm>
          <a:graphic>
            <a:graphicData uri="http://schemas.openxmlformats.org/presentationml/2006/ole">
              <mc:AlternateContent xmlns:mc="http://schemas.openxmlformats.org/markup-compatibility/2006">
                <mc:Choice xmlns:v="urn:schemas-microsoft-com:vml" Requires="v">
                  <p:oleObj spid="_x0000_s33875" name="CorelDRAW" r:id="rId6" imgW="1163694" imgH="824829" progId="">
                    <p:embed/>
                  </p:oleObj>
                </mc:Choice>
                <mc:Fallback>
                  <p:oleObj name="CorelDRAW" r:id="rId6" imgW="1163694" imgH="824829" progId="">
                    <p:embed/>
                    <p:pic>
                      <p:nvPicPr>
                        <p:cNvPr id="0" name="Object 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4006850"/>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6" name="Text Box 83"/>
            <p:cNvSpPr txBox="1">
              <a:spLocks noChangeArrowheads="1"/>
            </p:cNvSpPr>
            <p:nvPr/>
          </p:nvSpPr>
          <p:spPr bwMode="auto">
            <a:xfrm>
              <a:off x="6400800" y="42037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3807" name="Text Box 84"/>
            <p:cNvSpPr txBox="1">
              <a:spLocks noChangeArrowheads="1"/>
            </p:cNvSpPr>
            <p:nvPr/>
          </p:nvSpPr>
          <p:spPr bwMode="auto">
            <a:xfrm>
              <a:off x="6400800" y="385445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3808" name="Text Box 85"/>
            <p:cNvSpPr txBox="1">
              <a:spLocks noChangeArrowheads="1"/>
            </p:cNvSpPr>
            <p:nvPr/>
          </p:nvSpPr>
          <p:spPr bwMode="auto">
            <a:xfrm>
              <a:off x="6400800" y="45847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3809" name="Text Box 86"/>
            <p:cNvSpPr txBox="1">
              <a:spLocks noChangeArrowheads="1"/>
            </p:cNvSpPr>
            <p:nvPr/>
          </p:nvSpPr>
          <p:spPr bwMode="auto">
            <a:xfrm>
              <a:off x="6400800" y="51943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3810" name="Text Box 87"/>
            <p:cNvSpPr txBox="1">
              <a:spLocks noChangeArrowheads="1"/>
            </p:cNvSpPr>
            <p:nvPr/>
          </p:nvSpPr>
          <p:spPr bwMode="auto">
            <a:xfrm>
              <a:off x="8763000" y="4159250"/>
              <a:ext cx="4572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ea typeface="宋体" charset="-122"/>
                </a:rPr>
                <a:t>X</a:t>
              </a:r>
            </a:p>
          </p:txBody>
        </p:sp>
        <p:sp>
          <p:nvSpPr>
            <p:cNvPr id="33811" name="Text Box 88"/>
            <p:cNvSpPr txBox="1">
              <a:spLocks noChangeArrowheads="1"/>
            </p:cNvSpPr>
            <p:nvPr/>
          </p:nvSpPr>
          <p:spPr bwMode="auto">
            <a:xfrm>
              <a:off x="6400800" y="5759450"/>
              <a:ext cx="2971800" cy="707886"/>
            </a:xfrm>
            <a:prstGeom prst="rect">
              <a:avLst/>
            </a:prstGeom>
            <a:noFill/>
            <a:ln w="9525">
              <a:noFill/>
              <a:miter lim="800000"/>
              <a:headEnd/>
              <a:tailEnd/>
            </a:ln>
            <a:effectLst/>
          </p:spPr>
          <p:txBody>
            <a:bodyPr>
              <a:spAutoFit/>
            </a:bodyPr>
            <a:lstStyle/>
            <a:p>
              <a:pPr>
                <a:spcBef>
                  <a:spcPct val="50000"/>
                </a:spcBef>
              </a:pPr>
              <a:r>
                <a:rPr lang="en-US" altLang="zh-CN" sz="2000" dirty="0">
                  <a:ea typeface="宋体" charset="-122"/>
                </a:rPr>
                <a:t>Active LOW decoder for 0011</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5410200" y="685800"/>
            <a:ext cx="180530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Decoders</a:t>
            </a:r>
          </a:p>
        </p:txBody>
      </p:sp>
      <p:graphicFrame>
        <p:nvGraphicFramePr>
          <p:cNvPr id="34821" name="Object 21"/>
          <p:cNvGraphicFramePr>
            <a:graphicFrameLocks noChangeAspect="1"/>
          </p:cNvGraphicFramePr>
          <p:nvPr/>
        </p:nvGraphicFramePr>
        <p:xfrm>
          <a:off x="3886200" y="3124201"/>
          <a:ext cx="4724400" cy="2430463"/>
        </p:xfrm>
        <a:graphic>
          <a:graphicData uri="http://schemas.openxmlformats.org/presentationml/2006/ole">
            <mc:AlternateContent xmlns:mc="http://schemas.openxmlformats.org/markup-compatibility/2006">
              <mc:Choice xmlns:v="urn:schemas-microsoft-com:vml" Requires="v">
                <p:oleObj spid="_x0000_s34854" name="CorelDRAW" r:id="rId4" imgW="1752562" imgH="901484" progId="">
                  <p:embed/>
                </p:oleObj>
              </mc:Choice>
              <mc:Fallback>
                <p:oleObj name="CorelDRAW" r:id="rId4" imgW="1752562" imgH="901484" progId="">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124201"/>
                        <a:ext cx="47244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Text Box 23"/>
          <p:cNvSpPr txBox="1">
            <a:spLocks noChangeArrowheads="1"/>
          </p:cNvSpPr>
          <p:nvPr/>
        </p:nvSpPr>
        <p:spPr bwMode="auto">
          <a:xfrm>
            <a:off x="2971800" y="1981201"/>
            <a:ext cx="8077200" cy="95410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dirty="0">
                <a:ea typeface="宋体" charset="-122"/>
              </a:rPr>
              <a:t>Assume the output of the decoder shown is a logic 1. What are the inputs to the decoder?</a:t>
            </a:r>
          </a:p>
        </p:txBody>
      </p:sp>
      <p:sp>
        <p:nvSpPr>
          <p:cNvPr id="176152" name="Rectangle 24"/>
          <p:cNvSpPr>
            <a:spLocks noChangeArrowheads="1"/>
          </p:cNvSpPr>
          <p:nvPr/>
        </p:nvSpPr>
        <p:spPr bwMode="auto">
          <a:xfrm>
            <a:off x="4419600" y="3200400"/>
            <a:ext cx="228600" cy="2514600"/>
          </a:xfrm>
          <a:prstGeom prst="rect">
            <a:avLst/>
          </a:prstGeom>
          <a:solidFill>
            <a:srgbClr val="FFFFFF"/>
          </a:solidFill>
          <a:ln w="9525">
            <a:noFill/>
            <a:miter lim="800000"/>
            <a:headEnd/>
            <a:tailEnd/>
          </a:ln>
          <a:effectLst/>
        </p:spPr>
        <p:txBody>
          <a:bodyPr wrap="none" anchor="ctr"/>
          <a:lstStyle/>
          <a:p>
            <a:endParaRPr lang="zh-CN" altLang="en-US">
              <a:ea typeface="宋体" charset="-122"/>
            </a:endParaRPr>
          </a:p>
        </p:txBody>
      </p:sp>
      <p:sp>
        <p:nvSpPr>
          <p:cNvPr id="34824" name="WordArt 25"/>
          <p:cNvSpPr>
            <a:spLocks noChangeArrowheads="1" noChangeShapeType="1" noTextEdit="1"/>
          </p:cNvSpPr>
          <p:nvPr/>
        </p:nvSpPr>
        <p:spPr bwMode="auto">
          <a:xfrm>
            <a:off x="1295400" y="1981201"/>
            <a:ext cx="13716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1" fill="hold" grpId="0" nodeType="clickEffect">
                                  <p:stCondLst>
                                    <p:cond delay="0"/>
                                  </p:stCondLst>
                                  <p:childTnLst>
                                    <p:animEffect transition="out" filter="wipe(up)">
                                      <p:cBhvr>
                                        <p:cTn id="6" dur="2000"/>
                                        <p:tgtEl>
                                          <p:spTgt spid="176152"/>
                                        </p:tgtEl>
                                      </p:cBhvr>
                                    </p:animEffect>
                                    <p:set>
                                      <p:cBhvr>
                                        <p:cTn id="7" dur="1" fill="hold">
                                          <p:stCondLst>
                                            <p:cond delay="1999"/>
                                          </p:stCondLst>
                                        </p:cTn>
                                        <p:tgtEl>
                                          <p:spTgt spid="1761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5294665" y="534960"/>
            <a:ext cx="180530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Decoders</a:t>
            </a:r>
          </a:p>
        </p:txBody>
      </p:sp>
      <p:sp>
        <p:nvSpPr>
          <p:cNvPr id="35845" name="Text Box 19"/>
          <p:cNvSpPr txBox="1">
            <a:spLocks noChangeArrowheads="1"/>
          </p:cNvSpPr>
          <p:nvPr/>
        </p:nvSpPr>
        <p:spPr bwMode="auto">
          <a:xfrm>
            <a:off x="924961" y="1588324"/>
            <a:ext cx="4344872" cy="4616648"/>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spcBef>
                <a:spcPct val="50000"/>
              </a:spcBef>
              <a:buFont typeface="Arial" panose="020B0604020202020204" pitchFamily="34" charset="0"/>
              <a:buChar char="•"/>
            </a:pPr>
            <a:r>
              <a:rPr lang="en-US" altLang="zh-CN" sz="2800" b="1" dirty="0">
                <a:ea typeface="宋体" charset="-122"/>
              </a:rPr>
              <a:t>IC decoders have </a:t>
            </a:r>
            <a:r>
              <a:rPr lang="en-US" altLang="zh-CN" sz="2800" b="1" dirty="0">
                <a:solidFill>
                  <a:srgbClr val="FF0000"/>
                </a:solidFill>
                <a:ea typeface="宋体" charset="-122"/>
              </a:rPr>
              <a:t>multiple outputs </a:t>
            </a:r>
            <a:r>
              <a:rPr lang="en-US" altLang="zh-CN" sz="2800" b="1" dirty="0">
                <a:ea typeface="宋体" charset="-122"/>
              </a:rPr>
              <a:t>to decode any combination of inputs. </a:t>
            </a:r>
          </a:p>
          <a:p>
            <a:pPr marL="342900" indent="-342900" eaLnBrk="1" hangingPunct="1">
              <a:spcBef>
                <a:spcPct val="50000"/>
              </a:spcBef>
              <a:buFont typeface="Arial" panose="020B0604020202020204" pitchFamily="34" charset="0"/>
              <a:buChar char="•"/>
            </a:pPr>
            <a:r>
              <a:rPr lang="en-US" altLang="zh-CN" sz="2800" b="1" dirty="0">
                <a:ea typeface="宋体" charset="-122"/>
              </a:rPr>
              <a:t>For example the binary-to-decimal decoder shown here has 16 outputs – one for each combination of binary inputs. </a:t>
            </a:r>
          </a:p>
        </p:txBody>
      </p:sp>
      <p:graphicFrame>
        <p:nvGraphicFramePr>
          <p:cNvPr id="35846" name="Object 20"/>
          <p:cNvGraphicFramePr>
            <a:graphicFrameLocks noChangeAspect="1"/>
          </p:cNvGraphicFramePr>
          <p:nvPr>
            <p:extLst>
              <p:ext uri="{D42A27DB-BD31-4B8C-83A1-F6EECF244321}">
                <p14:modId xmlns:p14="http://schemas.microsoft.com/office/powerpoint/2010/main" val="1509210862"/>
              </p:ext>
            </p:extLst>
          </p:nvPr>
        </p:nvGraphicFramePr>
        <p:xfrm>
          <a:off x="5638800" y="1588324"/>
          <a:ext cx="5930026" cy="4896654"/>
        </p:xfrm>
        <a:graphic>
          <a:graphicData uri="http://schemas.openxmlformats.org/presentationml/2006/ole">
            <mc:AlternateContent xmlns:mc="http://schemas.openxmlformats.org/markup-compatibility/2006">
              <mc:Choice xmlns:v="urn:schemas-microsoft-com:vml" Requires="v">
                <p:oleObj spid="_x0000_s35881" name="CorelDRAW" r:id="rId4" imgW="2408872" imgH="1828000" progId="">
                  <p:embed/>
                </p:oleObj>
              </mc:Choice>
              <mc:Fallback>
                <p:oleObj name="CorelDRAW" r:id="rId4" imgW="2408872" imgH="1828000" progId="">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588324"/>
                        <a:ext cx="5930026" cy="4896654"/>
                      </a:xfrm>
                      <a:prstGeom prst="rect">
                        <a:avLst/>
                      </a:prstGeom>
                      <a:noFill/>
                      <a:ln>
                        <a:noFill/>
                      </a:ln>
                      <a:effectLst/>
                    </p:spPr>
                  </p:pic>
                </p:oleObj>
              </mc:Fallback>
            </mc:AlternateContent>
          </a:graphicData>
        </a:graphic>
      </p:graphicFrame>
      <p:sp>
        <p:nvSpPr>
          <p:cNvPr id="178198" name="Rectangle 22"/>
          <p:cNvSpPr>
            <a:spLocks noChangeArrowheads="1"/>
          </p:cNvSpPr>
          <p:nvPr/>
        </p:nvSpPr>
        <p:spPr bwMode="auto">
          <a:xfrm>
            <a:off x="7147945" y="2782887"/>
            <a:ext cx="228600" cy="2819400"/>
          </a:xfrm>
          <a:prstGeom prst="rect">
            <a:avLst/>
          </a:prstGeom>
          <a:solidFill>
            <a:srgbClr val="FFFFFF"/>
          </a:solidFill>
          <a:ln w="9525">
            <a:noFill/>
            <a:miter lim="800000"/>
            <a:headEnd/>
            <a:tailEnd/>
          </a:ln>
          <a:effectLst/>
        </p:spPr>
        <p:txBody>
          <a:bodyPr wrap="none" anchor="ctr"/>
          <a:lstStyle/>
          <a:p>
            <a:endParaRPr lang="zh-CN" altLang="en-US" sz="2800">
              <a:ea typeface="宋体" charset="-122"/>
            </a:endParaRPr>
          </a:p>
        </p:txBody>
      </p:sp>
      <p:sp>
        <p:nvSpPr>
          <p:cNvPr id="178200" name="Rectangle 24"/>
          <p:cNvSpPr>
            <a:spLocks noChangeArrowheads="1"/>
          </p:cNvSpPr>
          <p:nvPr/>
        </p:nvSpPr>
        <p:spPr bwMode="auto">
          <a:xfrm>
            <a:off x="6553200" y="4192587"/>
            <a:ext cx="228600" cy="1219200"/>
          </a:xfrm>
          <a:prstGeom prst="rect">
            <a:avLst/>
          </a:prstGeom>
          <a:solidFill>
            <a:srgbClr val="FFFFFF"/>
          </a:solidFill>
          <a:ln w="9525">
            <a:noFill/>
            <a:miter lim="800000"/>
            <a:headEnd/>
            <a:tailEnd/>
          </a:ln>
          <a:effectLst/>
        </p:spPr>
        <p:txBody>
          <a:bodyPr wrap="none" anchor="ctr"/>
          <a:lstStyle/>
          <a:p>
            <a:endParaRPr lang="zh-CN" altLang="en-US" sz="280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xit" presetSubtype="1" fill="hold" grpId="0" nodeType="afterEffect">
                                  <p:stCondLst>
                                    <p:cond delay="0"/>
                                  </p:stCondLst>
                                  <p:childTnLst>
                                    <p:animEffect transition="out" filter="wipe(up)">
                                      <p:cBhvr>
                                        <p:cTn id="6" dur="1000"/>
                                        <p:tgtEl>
                                          <p:spTgt spid="178200"/>
                                        </p:tgtEl>
                                      </p:cBhvr>
                                    </p:animEffect>
                                    <p:set>
                                      <p:cBhvr>
                                        <p:cTn id="7" dur="1" fill="hold">
                                          <p:stCondLst>
                                            <p:cond delay="999"/>
                                          </p:stCondLst>
                                        </p:cTn>
                                        <p:tgtEl>
                                          <p:spTgt spid="17820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grpId="0" nodeType="clickEffect">
                                  <p:stCondLst>
                                    <p:cond delay="0"/>
                                  </p:stCondLst>
                                  <p:childTnLst>
                                    <p:animEffect transition="out" filter="wipe(up)">
                                      <p:cBhvr>
                                        <p:cTn id="11" dur="1000"/>
                                        <p:tgtEl>
                                          <p:spTgt spid="178198"/>
                                        </p:tgtEl>
                                      </p:cBhvr>
                                    </p:animEffect>
                                    <p:set>
                                      <p:cBhvr>
                                        <p:cTn id="12" dur="1" fill="hold">
                                          <p:stCondLst>
                                            <p:cond delay="999"/>
                                          </p:stCondLst>
                                        </p:cTn>
                                        <p:tgtEl>
                                          <p:spTgt spid="178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8" grpId="0" animBg="1"/>
      <p:bldP spid="17820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4" name="Rectangle 4"/>
          <p:cNvSpPr>
            <a:spLocks noChangeArrowheads="1"/>
          </p:cNvSpPr>
          <p:nvPr/>
        </p:nvSpPr>
        <p:spPr bwMode="auto">
          <a:xfrm>
            <a:off x="5257800" y="642508"/>
            <a:ext cx="171232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74LS138</a:t>
            </a:r>
          </a:p>
        </p:txBody>
      </p:sp>
      <p:sp>
        <p:nvSpPr>
          <p:cNvPr id="37895" name="Text Box 5"/>
          <p:cNvSpPr txBox="1">
            <a:spLocks noChangeArrowheads="1"/>
          </p:cNvSpPr>
          <p:nvPr/>
        </p:nvSpPr>
        <p:spPr bwMode="auto">
          <a:xfrm>
            <a:off x="914400" y="1455443"/>
            <a:ext cx="101346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74LS138 is a </a:t>
            </a:r>
            <a:r>
              <a:rPr lang="en-US" altLang="zh-CN" sz="2800" b="1" dirty="0">
                <a:solidFill>
                  <a:srgbClr val="FF0000"/>
                </a:solidFill>
                <a:ea typeface="宋体" charset="-122"/>
              </a:rPr>
              <a:t>3-to-8 decoder(1-of-8) </a:t>
            </a:r>
            <a:r>
              <a:rPr lang="en-US" altLang="zh-CN" sz="2800" b="1" dirty="0">
                <a:ea typeface="宋体" charset="-122"/>
              </a:rPr>
              <a:t>with three chip select inputs (two active LOW, one active HIGH). </a:t>
            </a:r>
          </a:p>
        </p:txBody>
      </p:sp>
      <p:pic>
        <p:nvPicPr>
          <p:cNvPr id="14" name="Picture 5"/>
          <p:cNvPicPr>
            <a:picLocks noChangeAspect="1" noChangeArrowheads="1"/>
          </p:cNvPicPr>
          <p:nvPr/>
        </p:nvPicPr>
        <p:blipFill>
          <a:blip r:embed="rId3" cstate="print"/>
          <a:srcRect/>
          <a:stretch>
            <a:fillRect/>
          </a:stretch>
        </p:blipFill>
        <p:spPr bwMode="auto">
          <a:xfrm>
            <a:off x="5580062" y="2637710"/>
            <a:ext cx="6238210" cy="3839290"/>
          </a:xfrm>
          <a:prstGeom prst="rect">
            <a:avLst/>
          </a:prstGeom>
          <a:noFill/>
          <a:ln w="9525">
            <a:noFill/>
            <a:miter lim="800000"/>
            <a:headEnd/>
            <a:tailEnd/>
          </a:ln>
        </p:spPr>
      </p:pic>
      <p:pic>
        <p:nvPicPr>
          <p:cNvPr id="13" name="Picture 6" descr="55"/>
          <p:cNvPicPr>
            <a:picLocks noChangeAspect="1" noChangeArrowheads="1"/>
          </p:cNvPicPr>
          <p:nvPr/>
        </p:nvPicPr>
        <p:blipFill>
          <a:blip r:embed="rId4" cstate="print">
            <a:lum contrast="24000"/>
            <a:grayscl/>
          </a:blip>
          <a:srcRect l="3430"/>
          <a:stretch>
            <a:fillRect/>
          </a:stretch>
        </p:blipFill>
        <p:spPr bwMode="auto">
          <a:xfrm>
            <a:off x="685800" y="2434950"/>
            <a:ext cx="4894262" cy="40420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66"/>
          <p:cNvPicPr>
            <a:picLocks noChangeAspect="1" noChangeArrowheads="1"/>
          </p:cNvPicPr>
          <p:nvPr/>
        </p:nvPicPr>
        <p:blipFill>
          <a:blip r:embed="rId2" cstate="print">
            <a:lum contrast="36000"/>
            <a:grayscl/>
          </a:blip>
          <a:srcRect/>
          <a:stretch>
            <a:fillRect/>
          </a:stretch>
        </p:blipFill>
        <p:spPr bwMode="auto">
          <a:xfrm>
            <a:off x="838200" y="1295400"/>
            <a:ext cx="6324600" cy="5361595"/>
          </a:xfrm>
          <a:prstGeom prst="rect">
            <a:avLst/>
          </a:prstGeom>
          <a:solidFill>
            <a:schemeClr val="bg1"/>
          </a:solidFill>
          <a:ln w="28575">
            <a:solidFill>
              <a:srgbClr val="9999FF"/>
            </a:solidFill>
            <a:miter lim="800000"/>
            <a:headEnd/>
            <a:tailEnd/>
          </a:ln>
        </p:spPr>
      </p:pic>
      <p:sp>
        <p:nvSpPr>
          <p:cNvPr id="5" name="Text Box 5"/>
          <p:cNvSpPr txBox="1">
            <a:spLocks noChangeArrowheads="1"/>
          </p:cNvSpPr>
          <p:nvPr/>
        </p:nvSpPr>
        <p:spPr bwMode="auto">
          <a:xfrm>
            <a:off x="7772400" y="1981200"/>
            <a:ext cx="2079625" cy="4339650"/>
          </a:xfrm>
          <a:prstGeom prst="rect">
            <a:avLst/>
          </a:prstGeom>
          <a:noFill/>
          <a:ln w="9525">
            <a:noFill/>
            <a:miter lim="800000"/>
            <a:headEnd/>
            <a:tailEnd/>
          </a:ln>
        </p:spPr>
        <p:txBody>
          <a:bodyPr>
            <a:spAutoFit/>
          </a:bodyPr>
          <a:lstStyle/>
          <a:p>
            <a:pPr eaLnBrk="0" hangingPunct="0">
              <a:spcBef>
                <a:spcPct val="50000"/>
              </a:spcBef>
            </a:pPr>
            <a:r>
              <a:rPr lang="en-US" altLang="zh-CN" b="1" dirty="0">
                <a:ea typeface="宋体" pitchFamily="2" charset="-122"/>
              </a:rPr>
              <a:t>Y</a:t>
            </a:r>
            <a:r>
              <a:rPr lang="en-US" altLang="zh-CN" b="1" baseline="-25000" dirty="0">
                <a:ea typeface="宋体" pitchFamily="2" charset="-122"/>
              </a:rPr>
              <a:t>0</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1</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2</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3</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4</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5</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6</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7</a:t>
            </a:r>
            <a:r>
              <a:rPr lang="en-US" altLang="zh-CN" b="1" dirty="0">
                <a:ea typeface="宋体" pitchFamily="2" charset="-122"/>
              </a:rPr>
              <a:t>’=(CBA)’</a:t>
            </a:r>
          </a:p>
        </p:txBody>
      </p:sp>
      <p:sp>
        <p:nvSpPr>
          <p:cNvPr id="6" name="Text Box 7"/>
          <p:cNvSpPr txBox="1">
            <a:spLocks noChangeArrowheads="1"/>
          </p:cNvSpPr>
          <p:nvPr/>
        </p:nvSpPr>
        <p:spPr bwMode="auto">
          <a:xfrm>
            <a:off x="9717087" y="1966913"/>
            <a:ext cx="1223963" cy="4339650"/>
          </a:xfrm>
          <a:prstGeom prst="rect">
            <a:avLst/>
          </a:prstGeom>
          <a:noFill/>
          <a:ln w="9525">
            <a:noFill/>
            <a:miter lim="800000"/>
            <a:headEnd/>
            <a:tailEnd/>
          </a:ln>
        </p:spPr>
        <p:txBody>
          <a:bodyPr>
            <a:spAutoFit/>
          </a:bodyPr>
          <a:lstStyle/>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0</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1</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2</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3</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4</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5</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6</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7</a:t>
            </a:r>
            <a:r>
              <a:rPr lang="en-US" altLang="zh-CN" b="1" dirty="0">
                <a:solidFill>
                  <a:srgbClr val="FF3300"/>
                </a:solidFill>
                <a:ea typeface="宋体" pitchFamily="2" charset="-122"/>
              </a:rPr>
              <a:t>’</a:t>
            </a:r>
          </a:p>
        </p:txBody>
      </p:sp>
      <p:sp>
        <p:nvSpPr>
          <p:cNvPr id="7" name="Rectangle 4"/>
          <p:cNvSpPr>
            <a:spLocks noChangeArrowheads="1"/>
          </p:cNvSpPr>
          <p:nvPr/>
        </p:nvSpPr>
        <p:spPr bwMode="auto">
          <a:xfrm>
            <a:off x="4267200" y="533400"/>
            <a:ext cx="4264309"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74LS138 and </a:t>
            </a:r>
            <a:r>
              <a:rPr lang="en-US" altLang="zh-CN" sz="3200" b="1" dirty="0" err="1">
                <a:solidFill>
                  <a:srgbClr val="FFFF99"/>
                </a:solidFill>
                <a:ea typeface="宋体" charset="-122"/>
              </a:rPr>
              <a:t>minterms</a:t>
            </a:r>
            <a:endParaRPr lang="en-US" altLang="zh-CN" sz="3200" b="1" dirty="0">
              <a:solidFill>
                <a:srgbClr val="FFFF99"/>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24000"/>
            <a:ext cx="10820400" cy="4419600"/>
          </a:xfrm>
          <a:solidFill>
            <a:schemeClr val="bg1"/>
          </a:solidFill>
          <a:ln w="28575">
            <a:solidFill>
              <a:srgbClr val="9999FF"/>
            </a:solidFill>
          </a:ln>
        </p:spPr>
        <p:txBody>
          <a:bodyPr/>
          <a:lstStyle/>
          <a:p>
            <a:pPr>
              <a:lnSpc>
                <a:spcPct val="150000"/>
              </a:lnSpc>
            </a:pPr>
            <a:r>
              <a:rPr lang="en-US" altLang="zh-CN" sz="2800" b="1" dirty="0">
                <a:solidFill>
                  <a:srgbClr val="FF0000"/>
                </a:solidFill>
              </a:rPr>
              <a:t>A binary decoder can be used to develop some logic expressions</a:t>
            </a:r>
            <a:r>
              <a:rPr lang="en-US" altLang="zh-CN" sz="2800" b="1" dirty="0"/>
              <a:t>.</a:t>
            </a:r>
          </a:p>
          <a:p>
            <a:pPr>
              <a:lnSpc>
                <a:spcPct val="150000"/>
              </a:lnSpc>
            </a:pPr>
            <a:r>
              <a:rPr lang="en-US" altLang="zh-CN" sz="2800" b="1" dirty="0" err="1"/>
              <a:t>Eg</a:t>
            </a:r>
            <a:r>
              <a:rPr lang="en-US" altLang="zh-CN" sz="2800" b="1" dirty="0"/>
              <a:t>: Implement the following logic expressions with 74LS138:</a:t>
            </a:r>
          </a:p>
          <a:p>
            <a:pPr lvl="1" eaLnBrk="1" hangingPunct="1">
              <a:lnSpc>
                <a:spcPct val="150000"/>
              </a:lnSpc>
            </a:pPr>
            <a:r>
              <a:rPr lang="en-US" altLang="zh-CN" sz="2800" b="1" dirty="0"/>
              <a:t>Y1=A’B’+AC+A’C’</a:t>
            </a:r>
          </a:p>
          <a:p>
            <a:pPr lvl="1" eaLnBrk="1" hangingPunct="1">
              <a:lnSpc>
                <a:spcPct val="150000"/>
              </a:lnSpc>
            </a:pPr>
            <a:r>
              <a:rPr lang="en-US" altLang="zh-CN" sz="2800" b="1" dirty="0"/>
              <a:t>Y2=A’C+AC’</a:t>
            </a:r>
          </a:p>
          <a:p>
            <a:pPr lvl="1" eaLnBrk="1" hangingPunct="1">
              <a:lnSpc>
                <a:spcPct val="150000"/>
              </a:lnSpc>
            </a:pPr>
            <a:r>
              <a:rPr lang="en-US" altLang="zh-CN" sz="2800" b="1" dirty="0"/>
              <a:t>Y3=B’C+BC’</a:t>
            </a:r>
            <a:endParaRPr lang="zh-CN" altLang="en-US" sz="2800" b="1" dirty="0"/>
          </a:p>
        </p:txBody>
      </p:sp>
      <p:sp>
        <p:nvSpPr>
          <p:cNvPr id="4" name="Rectangle 4"/>
          <p:cNvSpPr>
            <a:spLocks noChangeArrowheads="1"/>
          </p:cNvSpPr>
          <p:nvPr/>
        </p:nvSpPr>
        <p:spPr bwMode="auto">
          <a:xfrm>
            <a:off x="3352800" y="533400"/>
            <a:ext cx="564289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Application  of  binary decoder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066800"/>
            <a:ext cx="10134600" cy="5410200"/>
          </a:xfrm>
          <a:solidFill>
            <a:schemeClr val="bg1"/>
          </a:solidFill>
          <a:ln w="28575">
            <a:solidFill>
              <a:srgbClr val="9999FF"/>
            </a:solidFill>
          </a:ln>
        </p:spPr>
        <p:txBody>
          <a:bodyPr/>
          <a:lstStyle/>
          <a:p>
            <a:pPr eaLnBrk="1" hangingPunct="1">
              <a:lnSpc>
                <a:spcPct val="120000"/>
              </a:lnSpc>
              <a:spcBef>
                <a:spcPts val="0"/>
              </a:spcBef>
            </a:pPr>
            <a:r>
              <a:rPr lang="en-US" altLang="zh-CN" b="1" dirty="0"/>
              <a:t>Y1  =A’B’+AC+A’C’            </a:t>
            </a:r>
          </a:p>
          <a:p>
            <a:pPr eaLnBrk="1" hangingPunct="1">
              <a:lnSpc>
                <a:spcPct val="120000"/>
              </a:lnSpc>
              <a:spcBef>
                <a:spcPts val="0"/>
              </a:spcBef>
              <a:buFont typeface="Wingdings" pitchFamily="2" charset="2"/>
              <a:buNone/>
            </a:pPr>
            <a:r>
              <a:rPr lang="en-US" altLang="zh-CN" b="1" dirty="0"/>
              <a:t>         =A’B’C+A’B’C’+ABC+AB’C+A’BC’+A’B’C’</a:t>
            </a:r>
          </a:p>
          <a:p>
            <a:pPr eaLnBrk="1" hangingPunct="1">
              <a:lnSpc>
                <a:spcPct val="120000"/>
              </a:lnSpc>
              <a:spcBef>
                <a:spcPts val="0"/>
              </a:spcBef>
              <a:buFont typeface="Wingdings" pitchFamily="2" charset="2"/>
              <a:buNone/>
            </a:pPr>
            <a:r>
              <a:rPr lang="en-US" altLang="zh-CN" b="1" dirty="0"/>
              <a:t>         =m1+m0+m7+m5+m2+m0</a:t>
            </a:r>
          </a:p>
          <a:p>
            <a:pPr eaLnBrk="1" hangingPunct="1">
              <a:lnSpc>
                <a:spcPct val="120000"/>
              </a:lnSpc>
              <a:spcBef>
                <a:spcPts val="0"/>
              </a:spcBef>
              <a:buFont typeface="Wingdings" pitchFamily="2" charset="2"/>
              <a:buNone/>
            </a:pPr>
            <a:r>
              <a:rPr lang="en-US" altLang="zh-CN" b="1" dirty="0"/>
              <a:t>         = (m0’m1’m2’m5’m7’)’</a:t>
            </a:r>
          </a:p>
          <a:p>
            <a:pPr eaLnBrk="1" hangingPunct="1">
              <a:lnSpc>
                <a:spcPct val="120000"/>
              </a:lnSpc>
              <a:spcBef>
                <a:spcPts val="0"/>
              </a:spcBef>
            </a:pPr>
            <a:r>
              <a:rPr lang="en-US" altLang="zh-CN" b="1" dirty="0"/>
              <a:t>Y2  =A’C+AC’</a:t>
            </a:r>
          </a:p>
          <a:p>
            <a:pPr eaLnBrk="1" hangingPunct="1">
              <a:lnSpc>
                <a:spcPct val="120000"/>
              </a:lnSpc>
              <a:spcBef>
                <a:spcPts val="0"/>
              </a:spcBef>
              <a:buFont typeface="Wingdings" pitchFamily="2" charset="2"/>
              <a:buNone/>
            </a:pPr>
            <a:r>
              <a:rPr lang="en-US" altLang="zh-CN" b="1" dirty="0"/>
              <a:t>         =A’BC+A’B’C+ABC’+AB’C’</a:t>
            </a:r>
          </a:p>
          <a:p>
            <a:pPr eaLnBrk="1" hangingPunct="1">
              <a:lnSpc>
                <a:spcPct val="120000"/>
              </a:lnSpc>
              <a:spcBef>
                <a:spcPts val="0"/>
              </a:spcBef>
              <a:buFont typeface="Wingdings" pitchFamily="2" charset="2"/>
              <a:buNone/>
            </a:pPr>
            <a:r>
              <a:rPr lang="en-US" altLang="zh-CN" b="1" dirty="0"/>
              <a:t>         = m3+m1+m6+m4</a:t>
            </a:r>
          </a:p>
          <a:p>
            <a:pPr eaLnBrk="1" hangingPunct="1">
              <a:lnSpc>
                <a:spcPct val="120000"/>
              </a:lnSpc>
              <a:spcBef>
                <a:spcPts val="0"/>
              </a:spcBef>
              <a:buFont typeface="Wingdings" pitchFamily="2" charset="2"/>
              <a:buNone/>
            </a:pPr>
            <a:r>
              <a:rPr lang="en-US" altLang="zh-CN" b="1" dirty="0"/>
              <a:t>         = (m1’m3’m4’m6’)’</a:t>
            </a:r>
          </a:p>
          <a:p>
            <a:pPr eaLnBrk="1" hangingPunct="1">
              <a:lnSpc>
                <a:spcPct val="120000"/>
              </a:lnSpc>
              <a:spcBef>
                <a:spcPts val="0"/>
              </a:spcBef>
            </a:pPr>
            <a:r>
              <a:rPr lang="en-US" altLang="zh-CN" b="1" dirty="0"/>
              <a:t>Y3  =B’C+BC’</a:t>
            </a:r>
          </a:p>
          <a:p>
            <a:pPr eaLnBrk="1" hangingPunct="1">
              <a:lnSpc>
                <a:spcPct val="120000"/>
              </a:lnSpc>
              <a:spcBef>
                <a:spcPts val="0"/>
              </a:spcBef>
              <a:buFont typeface="Wingdings" pitchFamily="2" charset="2"/>
              <a:buNone/>
            </a:pPr>
            <a:r>
              <a:rPr lang="en-US" altLang="zh-CN" b="1" dirty="0"/>
              <a:t>         =AB’C+A’B’C+ABC’+A’BC’</a:t>
            </a:r>
          </a:p>
          <a:p>
            <a:pPr eaLnBrk="1" hangingPunct="1">
              <a:lnSpc>
                <a:spcPct val="120000"/>
              </a:lnSpc>
              <a:spcBef>
                <a:spcPts val="0"/>
              </a:spcBef>
              <a:buFont typeface="Wingdings" pitchFamily="2" charset="2"/>
              <a:buNone/>
            </a:pPr>
            <a:r>
              <a:rPr lang="en-US" altLang="zh-CN" b="1" dirty="0"/>
              <a:t>         =m5+m1+m6+m2</a:t>
            </a:r>
          </a:p>
          <a:p>
            <a:pPr eaLnBrk="1" hangingPunct="1">
              <a:lnSpc>
                <a:spcPct val="120000"/>
              </a:lnSpc>
              <a:spcBef>
                <a:spcPts val="0"/>
              </a:spcBef>
              <a:buFont typeface="Wingdings" pitchFamily="2" charset="2"/>
              <a:buNone/>
            </a:pPr>
            <a:r>
              <a:rPr lang="en-US" altLang="zh-CN" b="1" dirty="0"/>
              <a:t>         = (m1’m2’m5’m6’)’</a:t>
            </a:r>
            <a:endParaRPr lang="zh-CN" altLang="en-US" b="1" dirty="0"/>
          </a:p>
        </p:txBody>
      </p:sp>
      <p:sp>
        <p:nvSpPr>
          <p:cNvPr id="4" name="Rectangle 4"/>
          <p:cNvSpPr>
            <a:spLocks noChangeArrowheads="1"/>
          </p:cNvSpPr>
          <p:nvPr/>
        </p:nvSpPr>
        <p:spPr bwMode="auto">
          <a:xfrm>
            <a:off x="2057400" y="381000"/>
            <a:ext cx="8301632"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b="1" dirty="0">
                <a:solidFill>
                  <a:srgbClr val="FFFF99"/>
                </a:solidFill>
                <a:ea typeface="宋体" charset="-122"/>
              </a:rPr>
              <a:t>Step1:Convert the expressions to standard SOP form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7772400" y="3505200"/>
            <a:ext cx="4233863" cy="1801812"/>
          </a:xfrm>
          <a:prstGeom prst="rect">
            <a:avLst/>
          </a:prstGeom>
          <a:noFill/>
          <a:ln w="9525">
            <a:noFill/>
            <a:miter lim="800000"/>
            <a:headEnd/>
            <a:tailEnd/>
          </a:ln>
        </p:spPr>
        <p:txBody>
          <a:bodyPr>
            <a:spAutoFit/>
          </a:bodyPr>
          <a:lstStyle/>
          <a:p>
            <a:pPr eaLnBrk="0" hangingPunct="0">
              <a:spcBef>
                <a:spcPct val="50000"/>
              </a:spcBef>
            </a:pPr>
            <a:r>
              <a:rPr lang="en-US" altLang="zh-CN" sz="2800" b="1" dirty="0">
                <a:ea typeface="宋体" pitchFamily="2" charset="-122"/>
              </a:rPr>
              <a:t>Y</a:t>
            </a:r>
            <a:r>
              <a:rPr lang="en-US" altLang="zh-CN" sz="2800" b="1" baseline="-25000" dirty="0">
                <a:ea typeface="宋体" pitchFamily="2" charset="-122"/>
              </a:rPr>
              <a:t>1</a:t>
            </a:r>
            <a:r>
              <a:rPr lang="en-US" altLang="zh-CN" sz="2800" b="1" dirty="0">
                <a:ea typeface="宋体" pitchFamily="2" charset="-122"/>
              </a:rPr>
              <a:t>= (m</a:t>
            </a:r>
            <a:r>
              <a:rPr lang="en-US" altLang="zh-CN" sz="2800" b="1" baseline="-25000" dirty="0">
                <a:ea typeface="宋体" pitchFamily="2" charset="-122"/>
              </a:rPr>
              <a:t>0</a:t>
            </a:r>
            <a:r>
              <a:rPr lang="en-US" altLang="zh-CN" sz="2800" b="1" dirty="0">
                <a:ea typeface="宋体" pitchFamily="2" charset="-122"/>
              </a:rPr>
              <a:t>’m</a:t>
            </a:r>
            <a:r>
              <a:rPr lang="en-US" altLang="zh-CN" sz="2800" b="1" baseline="-25000" dirty="0">
                <a:ea typeface="宋体" pitchFamily="2" charset="-122"/>
              </a:rPr>
              <a:t>1</a:t>
            </a:r>
            <a:r>
              <a:rPr lang="en-US" altLang="zh-CN" sz="2800" b="1" dirty="0">
                <a:ea typeface="宋体" pitchFamily="2" charset="-122"/>
              </a:rPr>
              <a:t>’m</a:t>
            </a:r>
            <a:r>
              <a:rPr lang="en-US" altLang="zh-CN" sz="2800" b="1" baseline="-25000" dirty="0">
                <a:ea typeface="宋体" pitchFamily="2" charset="-122"/>
              </a:rPr>
              <a:t>2</a:t>
            </a:r>
            <a:r>
              <a:rPr lang="en-US" altLang="zh-CN" sz="2800" b="1" dirty="0">
                <a:ea typeface="宋体" pitchFamily="2" charset="-122"/>
              </a:rPr>
              <a:t>’m</a:t>
            </a:r>
            <a:r>
              <a:rPr lang="en-US" altLang="zh-CN" sz="2800" b="1" baseline="-25000" dirty="0">
                <a:ea typeface="宋体" pitchFamily="2" charset="-122"/>
              </a:rPr>
              <a:t>5</a:t>
            </a:r>
            <a:r>
              <a:rPr lang="en-US" altLang="zh-CN" sz="2800" b="1" dirty="0">
                <a:ea typeface="宋体" pitchFamily="2" charset="-122"/>
              </a:rPr>
              <a:t>’m</a:t>
            </a:r>
            <a:r>
              <a:rPr lang="en-US" altLang="zh-CN" sz="2800" b="1" baseline="-25000" dirty="0">
                <a:ea typeface="宋体" pitchFamily="2" charset="-122"/>
              </a:rPr>
              <a:t>7</a:t>
            </a:r>
            <a:r>
              <a:rPr lang="en-US" altLang="zh-CN" sz="2800" b="1" dirty="0">
                <a:ea typeface="宋体" pitchFamily="2" charset="-122"/>
              </a:rPr>
              <a:t>’)’</a:t>
            </a:r>
          </a:p>
          <a:p>
            <a:pPr eaLnBrk="0" hangingPunct="0">
              <a:spcBef>
                <a:spcPct val="50000"/>
              </a:spcBef>
            </a:pPr>
            <a:r>
              <a:rPr lang="en-US" altLang="zh-CN" sz="2800" b="1" dirty="0">
                <a:ea typeface="宋体" pitchFamily="2" charset="-122"/>
              </a:rPr>
              <a:t>Y</a:t>
            </a:r>
            <a:r>
              <a:rPr lang="en-US" altLang="zh-CN" sz="2800" b="1" baseline="-25000" dirty="0">
                <a:ea typeface="宋体" pitchFamily="2" charset="-122"/>
              </a:rPr>
              <a:t>2</a:t>
            </a:r>
            <a:r>
              <a:rPr lang="en-US" altLang="zh-CN" sz="2800" b="1" dirty="0">
                <a:ea typeface="宋体" pitchFamily="2" charset="-122"/>
              </a:rPr>
              <a:t>= (m</a:t>
            </a:r>
            <a:r>
              <a:rPr lang="en-US" altLang="zh-CN" sz="2800" b="1" baseline="-25000" dirty="0">
                <a:ea typeface="宋体" pitchFamily="2" charset="-122"/>
              </a:rPr>
              <a:t>1</a:t>
            </a:r>
            <a:r>
              <a:rPr lang="en-US" altLang="zh-CN" sz="2800" b="1" dirty="0">
                <a:ea typeface="宋体" pitchFamily="2" charset="-122"/>
              </a:rPr>
              <a:t>’m</a:t>
            </a:r>
            <a:r>
              <a:rPr lang="en-US" altLang="zh-CN" sz="2800" b="1" baseline="-25000" dirty="0">
                <a:ea typeface="宋体" pitchFamily="2" charset="-122"/>
              </a:rPr>
              <a:t>3</a:t>
            </a:r>
            <a:r>
              <a:rPr lang="en-US" altLang="zh-CN" sz="2800" b="1" dirty="0">
                <a:ea typeface="宋体" pitchFamily="2" charset="-122"/>
              </a:rPr>
              <a:t>’m</a:t>
            </a:r>
            <a:r>
              <a:rPr lang="en-US" altLang="zh-CN" sz="2800" b="1" baseline="-25000" dirty="0">
                <a:ea typeface="宋体" pitchFamily="2" charset="-122"/>
              </a:rPr>
              <a:t>4</a:t>
            </a:r>
            <a:r>
              <a:rPr lang="en-US" altLang="zh-CN" sz="2800" b="1" dirty="0">
                <a:ea typeface="宋体" pitchFamily="2" charset="-122"/>
              </a:rPr>
              <a:t>’m</a:t>
            </a:r>
            <a:r>
              <a:rPr lang="en-US" altLang="zh-CN" sz="2800" b="1" baseline="-25000" dirty="0">
                <a:ea typeface="宋体" pitchFamily="2" charset="-122"/>
              </a:rPr>
              <a:t>6</a:t>
            </a:r>
            <a:r>
              <a:rPr lang="en-US" altLang="zh-CN" sz="2800" b="1" dirty="0">
                <a:ea typeface="宋体" pitchFamily="2" charset="-122"/>
              </a:rPr>
              <a:t>’)’</a:t>
            </a:r>
          </a:p>
          <a:p>
            <a:pPr eaLnBrk="0" hangingPunct="0">
              <a:spcBef>
                <a:spcPct val="50000"/>
              </a:spcBef>
            </a:pPr>
            <a:r>
              <a:rPr lang="en-US" altLang="zh-CN" sz="2800" b="1" dirty="0">
                <a:ea typeface="宋体" pitchFamily="2" charset="-122"/>
              </a:rPr>
              <a:t>Y</a:t>
            </a:r>
            <a:r>
              <a:rPr lang="en-US" altLang="zh-CN" sz="2800" b="1" baseline="-25000" dirty="0">
                <a:ea typeface="宋体" pitchFamily="2" charset="-122"/>
              </a:rPr>
              <a:t>3</a:t>
            </a:r>
            <a:r>
              <a:rPr lang="en-US" altLang="zh-CN" sz="2800" b="1" dirty="0">
                <a:ea typeface="宋体" pitchFamily="2" charset="-122"/>
              </a:rPr>
              <a:t>= (m</a:t>
            </a:r>
            <a:r>
              <a:rPr lang="en-US" altLang="zh-CN" sz="2800" b="1" baseline="-25000" dirty="0">
                <a:ea typeface="宋体" pitchFamily="2" charset="-122"/>
              </a:rPr>
              <a:t>1</a:t>
            </a:r>
            <a:r>
              <a:rPr lang="en-US" altLang="zh-CN" sz="2800" b="1" dirty="0">
                <a:ea typeface="宋体" pitchFamily="2" charset="-122"/>
              </a:rPr>
              <a:t>’m</a:t>
            </a:r>
            <a:r>
              <a:rPr lang="en-US" altLang="zh-CN" sz="2800" b="1" baseline="-25000" dirty="0">
                <a:ea typeface="宋体" pitchFamily="2" charset="-122"/>
              </a:rPr>
              <a:t>2</a:t>
            </a:r>
            <a:r>
              <a:rPr lang="en-US" altLang="zh-CN" sz="2800" b="1" dirty="0">
                <a:ea typeface="宋体" pitchFamily="2" charset="-122"/>
              </a:rPr>
              <a:t>’m</a:t>
            </a:r>
            <a:r>
              <a:rPr lang="en-US" altLang="zh-CN" sz="2800" b="1" baseline="-25000" dirty="0">
                <a:ea typeface="宋体" pitchFamily="2" charset="-122"/>
              </a:rPr>
              <a:t>5</a:t>
            </a:r>
            <a:r>
              <a:rPr lang="en-US" altLang="zh-CN" sz="2800" b="1" dirty="0">
                <a:ea typeface="宋体" pitchFamily="2" charset="-122"/>
              </a:rPr>
              <a:t>’m</a:t>
            </a:r>
            <a:r>
              <a:rPr lang="en-US" altLang="zh-CN" sz="2800" b="1" baseline="-25000" dirty="0">
                <a:ea typeface="宋体" pitchFamily="2" charset="-122"/>
              </a:rPr>
              <a:t>6</a:t>
            </a:r>
            <a:r>
              <a:rPr lang="en-US" altLang="zh-CN" sz="2800" b="1" dirty="0">
                <a:ea typeface="宋体" pitchFamily="2" charset="-122"/>
              </a:rPr>
              <a:t>’)’</a:t>
            </a:r>
          </a:p>
        </p:txBody>
      </p:sp>
      <p:sp>
        <p:nvSpPr>
          <p:cNvPr id="6" name="Rectangle 4"/>
          <p:cNvSpPr>
            <a:spLocks noChangeArrowheads="1"/>
          </p:cNvSpPr>
          <p:nvPr/>
        </p:nvSpPr>
        <p:spPr bwMode="auto">
          <a:xfrm>
            <a:off x="1524000" y="391181"/>
            <a:ext cx="9305689"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b="1" dirty="0">
                <a:solidFill>
                  <a:srgbClr val="FFFF99"/>
                </a:solidFill>
                <a:ea typeface="宋体" charset="-122"/>
              </a:rPr>
              <a:t>Step2: Draw the logic circuits with 74LS138 and basic gates</a:t>
            </a:r>
          </a:p>
        </p:txBody>
      </p:sp>
      <p:sp>
        <p:nvSpPr>
          <p:cNvPr id="7" name="Rectangle 7"/>
          <p:cNvSpPr>
            <a:spLocks noChangeArrowheads="1"/>
          </p:cNvSpPr>
          <p:nvPr/>
        </p:nvSpPr>
        <p:spPr bwMode="auto">
          <a:xfrm>
            <a:off x="8382000" y="2133600"/>
            <a:ext cx="2638247" cy="954107"/>
          </a:xfrm>
          <a:prstGeom prst="rect">
            <a:avLst/>
          </a:prstGeom>
          <a:solidFill>
            <a:srgbClr val="FFFF66"/>
          </a:solidFill>
          <a:ln w="28575">
            <a:solidFill>
              <a:srgbClr val="9999FF"/>
            </a:solidFill>
            <a:miter lim="800000"/>
            <a:headEnd/>
            <a:tailEnd/>
          </a:ln>
        </p:spPr>
        <p:txBody>
          <a:bodyPr wrap="square">
            <a:spAutoFit/>
          </a:bodyPr>
          <a:lstStyle/>
          <a:p>
            <a:pPr eaLnBrk="0" hangingPunct="0"/>
            <a:r>
              <a:rPr lang="en-US" altLang="zh-CN" sz="2800" b="1" dirty="0">
                <a:latin typeface="Times New Roman" charset="0"/>
                <a:ea typeface="宋体" pitchFamily="2" charset="-122"/>
              </a:rPr>
              <a:t>Is there any other solution?</a:t>
            </a:r>
            <a:endParaRPr lang="zh-CN" altLang="en-US" sz="2800" b="1" dirty="0">
              <a:latin typeface="Times New Roman" charset="0"/>
              <a:ea typeface="宋体" pitchFamily="2" charset="-122"/>
            </a:endParaRPr>
          </a:p>
        </p:txBody>
      </p:sp>
      <p:pic>
        <p:nvPicPr>
          <p:cNvPr id="205826" name="Picture 2"/>
          <p:cNvPicPr>
            <a:picLocks noChangeAspect="1" noChangeArrowheads="1"/>
          </p:cNvPicPr>
          <p:nvPr/>
        </p:nvPicPr>
        <p:blipFill>
          <a:blip r:embed="rId2" cstate="print"/>
          <a:srcRect/>
          <a:stretch>
            <a:fillRect/>
          </a:stretch>
        </p:blipFill>
        <p:spPr bwMode="auto">
          <a:xfrm>
            <a:off x="838201" y="1600200"/>
            <a:ext cx="6705600" cy="4136671"/>
          </a:xfrm>
          <a:prstGeom prst="rect">
            <a:avLst/>
          </a:prstGeom>
          <a:noFill/>
          <a:ln w="28575">
            <a:solidFill>
              <a:srgbClr val="9999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762000" y="2743200"/>
            <a:ext cx="4651378" cy="3416320"/>
          </a:xfrm>
          <a:prstGeom prst="rect">
            <a:avLst/>
          </a:prstGeom>
          <a:solidFill>
            <a:schemeClr val="bg1"/>
          </a:solidFill>
          <a:ln w="28575">
            <a:solidFill>
              <a:srgbClr val="9999FF"/>
            </a:solidFill>
            <a:miter lim="800000"/>
            <a:headEnd/>
            <a:tailEnd/>
          </a:ln>
        </p:spPr>
        <p:txBody>
          <a:bodyPr wrap="square">
            <a:spAutoFit/>
          </a:bodyPr>
          <a:lstStyle/>
          <a:p>
            <a:pPr eaLnBrk="0" hangingPunct="0">
              <a:lnSpc>
                <a:spcPct val="150000"/>
              </a:lnSpc>
            </a:pPr>
            <a:r>
              <a:rPr lang="en-US" altLang="zh-CN" b="1" dirty="0">
                <a:ea typeface="宋体" pitchFamily="2" charset="-122"/>
              </a:rPr>
              <a:t>Y</a:t>
            </a:r>
            <a:r>
              <a:rPr lang="en-US" altLang="zh-CN" b="1" baseline="-25000" dirty="0">
                <a:ea typeface="宋体" pitchFamily="2" charset="-122"/>
              </a:rPr>
              <a:t>1</a:t>
            </a:r>
            <a:r>
              <a:rPr lang="en-US" altLang="zh-CN" b="1" dirty="0">
                <a:ea typeface="宋体" pitchFamily="2" charset="-122"/>
              </a:rPr>
              <a:t>=A’B’+AC+A’C</a:t>
            </a:r>
          </a:p>
          <a:p>
            <a:pPr eaLnBrk="0" hangingPunct="0">
              <a:lnSpc>
                <a:spcPct val="150000"/>
              </a:lnSpc>
            </a:pPr>
            <a:r>
              <a:rPr lang="en-US" altLang="zh-CN" b="1" dirty="0">
                <a:ea typeface="宋体" pitchFamily="2" charset="-122"/>
              </a:rPr>
              <a:t>    =</a:t>
            </a:r>
            <a:r>
              <a:rPr lang="en-US" altLang="zh-CN" b="1" dirty="0">
                <a:ea typeface="宋体" pitchFamily="2" charset="-122"/>
                <a:cs typeface="Arial" charset="0"/>
              </a:rPr>
              <a:t>∑(0,1,2,5,7)</a:t>
            </a:r>
            <a:r>
              <a:rPr lang="en-US" altLang="zh-CN" b="1" dirty="0">
                <a:ea typeface="宋体" pitchFamily="2" charset="-122"/>
              </a:rPr>
              <a:t> = </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3</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4</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6</a:t>
            </a:r>
            <a:r>
              <a:rPr lang="en-US" altLang="zh-CN" b="1" dirty="0">
                <a:solidFill>
                  <a:srgbClr val="FF0000"/>
                </a:solidFill>
                <a:ea typeface="宋体" pitchFamily="2" charset="-122"/>
              </a:rPr>
              <a:t>’</a:t>
            </a:r>
          </a:p>
          <a:p>
            <a:pPr eaLnBrk="0" hangingPunct="0">
              <a:lnSpc>
                <a:spcPct val="150000"/>
              </a:lnSpc>
            </a:pPr>
            <a:r>
              <a:rPr lang="en-US" altLang="zh-CN" b="1" dirty="0">
                <a:ea typeface="宋体" pitchFamily="2" charset="-122"/>
              </a:rPr>
              <a:t>Y</a:t>
            </a:r>
            <a:r>
              <a:rPr lang="en-US" altLang="zh-CN" b="1" baseline="-25000" dirty="0">
                <a:ea typeface="宋体" pitchFamily="2" charset="-122"/>
              </a:rPr>
              <a:t>2</a:t>
            </a:r>
            <a:r>
              <a:rPr lang="en-US" altLang="zh-CN" b="1" dirty="0">
                <a:ea typeface="宋体" pitchFamily="2" charset="-122"/>
              </a:rPr>
              <a:t>=A’C+AC’</a:t>
            </a:r>
          </a:p>
          <a:p>
            <a:pPr eaLnBrk="0" hangingPunct="0">
              <a:lnSpc>
                <a:spcPct val="150000"/>
              </a:lnSpc>
            </a:pPr>
            <a:r>
              <a:rPr lang="en-US" altLang="zh-CN" b="1" dirty="0">
                <a:ea typeface="宋体" pitchFamily="2" charset="-122"/>
              </a:rPr>
              <a:t>    = ∑(1,3,4,6)   = </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0</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2</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5</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7</a:t>
            </a:r>
            <a:r>
              <a:rPr lang="en-US" altLang="zh-CN" b="1" dirty="0">
                <a:solidFill>
                  <a:srgbClr val="FF0000"/>
                </a:solidFill>
                <a:ea typeface="宋体" pitchFamily="2" charset="-122"/>
              </a:rPr>
              <a:t>’</a:t>
            </a:r>
            <a:r>
              <a:rPr lang="en-US" altLang="zh-CN" b="1" baseline="-25000" dirty="0">
                <a:solidFill>
                  <a:srgbClr val="FF0000"/>
                </a:solidFill>
                <a:ea typeface="宋体" pitchFamily="2" charset="-122"/>
              </a:rPr>
              <a:t> </a:t>
            </a:r>
          </a:p>
          <a:p>
            <a:pPr eaLnBrk="0" hangingPunct="0">
              <a:lnSpc>
                <a:spcPct val="150000"/>
              </a:lnSpc>
            </a:pPr>
            <a:r>
              <a:rPr lang="en-US" altLang="zh-CN" b="1" dirty="0">
                <a:ea typeface="宋体" pitchFamily="2" charset="-122"/>
              </a:rPr>
              <a:t>Y</a:t>
            </a:r>
            <a:r>
              <a:rPr lang="en-US" altLang="zh-CN" b="1" baseline="-25000" dirty="0">
                <a:ea typeface="宋体" pitchFamily="2" charset="-122"/>
              </a:rPr>
              <a:t>3</a:t>
            </a:r>
            <a:r>
              <a:rPr lang="en-US" altLang="zh-CN" b="1" dirty="0">
                <a:ea typeface="宋体" pitchFamily="2" charset="-122"/>
              </a:rPr>
              <a:t>=B’C+BC’</a:t>
            </a:r>
          </a:p>
          <a:p>
            <a:pPr eaLnBrk="0" hangingPunct="0">
              <a:lnSpc>
                <a:spcPct val="150000"/>
              </a:lnSpc>
            </a:pPr>
            <a:r>
              <a:rPr lang="en-US" altLang="zh-CN" b="1" dirty="0">
                <a:ea typeface="宋体" pitchFamily="2" charset="-122"/>
              </a:rPr>
              <a:t>    =∑(1,2,5,6)    = </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0</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3</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4</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7</a:t>
            </a:r>
            <a:r>
              <a:rPr lang="en-US" altLang="zh-CN" b="1" dirty="0">
                <a:solidFill>
                  <a:srgbClr val="FF0000"/>
                </a:solidFill>
                <a:ea typeface="宋体" pitchFamily="2" charset="-122"/>
              </a:rPr>
              <a:t>’</a:t>
            </a:r>
          </a:p>
        </p:txBody>
      </p:sp>
      <p:graphicFrame>
        <p:nvGraphicFramePr>
          <p:cNvPr id="41989" name="Object 5"/>
          <p:cNvGraphicFramePr>
            <a:graphicFrameLocks noGrp="1" noChangeAspect="1"/>
          </p:cNvGraphicFramePr>
          <p:nvPr>
            <p:ph idx="1"/>
            <p:extLst>
              <p:ext uri="{D42A27DB-BD31-4B8C-83A1-F6EECF244321}">
                <p14:modId xmlns:p14="http://schemas.microsoft.com/office/powerpoint/2010/main" val="1555012366"/>
              </p:ext>
            </p:extLst>
          </p:nvPr>
        </p:nvGraphicFramePr>
        <p:xfrm>
          <a:off x="5562600" y="2771422"/>
          <a:ext cx="6019800" cy="3264325"/>
        </p:xfrm>
        <a:graphic>
          <a:graphicData uri="http://schemas.openxmlformats.org/presentationml/2006/ole">
            <mc:AlternateContent xmlns:mc="http://schemas.openxmlformats.org/markup-compatibility/2006">
              <mc:Choice xmlns:v="urn:schemas-microsoft-com:vml" Requires="v">
                <p:oleObj spid="_x0000_s206883" name="Visio" r:id="rId3" imgW="4701540" imgH="2549366" progId="">
                  <p:embed/>
                </p:oleObj>
              </mc:Choice>
              <mc:Fallback>
                <p:oleObj name="Visio" r:id="rId3" imgW="4701540" imgH="2549366"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771422"/>
                        <a:ext cx="6019800" cy="3264325"/>
                      </a:xfrm>
                      <a:prstGeom prst="rect">
                        <a:avLst/>
                      </a:prstGeom>
                      <a:noFill/>
                      <a:ln>
                        <a:noFill/>
                      </a:ln>
                      <a:effectLst/>
                    </p:spPr>
                  </p:pic>
                </p:oleObj>
              </mc:Fallback>
            </mc:AlternateContent>
          </a:graphicData>
        </a:graphic>
      </p:graphicFrame>
      <p:sp>
        <p:nvSpPr>
          <p:cNvPr id="41992" name="Text Box 8"/>
          <p:cNvSpPr txBox="1">
            <a:spLocks noChangeArrowheads="1"/>
          </p:cNvSpPr>
          <p:nvPr/>
        </p:nvSpPr>
        <p:spPr bwMode="auto">
          <a:xfrm>
            <a:off x="6405565" y="94920"/>
            <a:ext cx="3505199" cy="1981200"/>
          </a:xfrm>
          <a:prstGeom prst="rect">
            <a:avLst/>
          </a:prstGeom>
          <a:solidFill>
            <a:schemeClr val="bg1"/>
          </a:solidFill>
          <a:ln w="28575">
            <a:solidFill>
              <a:srgbClr val="9999FF"/>
            </a:solidFill>
            <a:miter lim="800000"/>
            <a:headEnd/>
            <a:tailEnd/>
          </a:ln>
        </p:spPr>
        <p:txBody>
          <a:bodyPr wrap="square" anchor="ctr" anchorCtr="0">
            <a:noAutofit/>
          </a:bodyPr>
          <a:lstStyle/>
          <a:p>
            <a:pPr eaLnBrk="0" hangingPunct="0">
              <a:spcBef>
                <a:spcPct val="50000"/>
              </a:spcBef>
            </a:pPr>
            <a:r>
              <a:rPr lang="en-US" altLang="zh-CN" b="1" dirty="0">
                <a:ea typeface="宋体" pitchFamily="2" charset="-122"/>
              </a:rPr>
              <a:t>Y</a:t>
            </a:r>
            <a:r>
              <a:rPr lang="en-US" altLang="zh-CN" b="1" baseline="-25000" dirty="0">
                <a:ea typeface="宋体" pitchFamily="2" charset="-122"/>
              </a:rPr>
              <a:t>1</a:t>
            </a:r>
            <a:r>
              <a:rPr lang="en-US" altLang="zh-CN" b="1" dirty="0">
                <a:ea typeface="宋体" pitchFamily="2" charset="-122"/>
              </a:rPr>
              <a:t>= (m</a:t>
            </a:r>
            <a:r>
              <a:rPr lang="en-US" altLang="zh-CN" b="1" baseline="-25000" dirty="0">
                <a:ea typeface="宋体" pitchFamily="2" charset="-122"/>
              </a:rPr>
              <a:t>0</a:t>
            </a:r>
            <a:r>
              <a:rPr lang="en-US" altLang="zh-CN" b="1" dirty="0">
                <a:ea typeface="宋体" pitchFamily="2" charset="-122"/>
              </a:rPr>
              <a:t>’m</a:t>
            </a:r>
            <a:r>
              <a:rPr lang="en-US" altLang="zh-CN" b="1" baseline="-25000" dirty="0">
                <a:ea typeface="宋体" pitchFamily="2" charset="-122"/>
              </a:rPr>
              <a:t>1</a:t>
            </a:r>
            <a:r>
              <a:rPr lang="en-US" altLang="zh-CN" b="1" dirty="0">
                <a:ea typeface="宋体" pitchFamily="2" charset="-122"/>
              </a:rPr>
              <a:t>’m</a:t>
            </a:r>
            <a:r>
              <a:rPr lang="en-US" altLang="zh-CN" b="1" baseline="-25000" dirty="0">
                <a:ea typeface="宋体" pitchFamily="2" charset="-122"/>
              </a:rPr>
              <a:t>2</a:t>
            </a:r>
            <a:r>
              <a:rPr lang="en-US" altLang="zh-CN" b="1" dirty="0">
                <a:ea typeface="宋体" pitchFamily="2" charset="-122"/>
              </a:rPr>
              <a:t>’m</a:t>
            </a:r>
            <a:r>
              <a:rPr lang="en-US" altLang="zh-CN" b="1" baseline="-25000" dirty="0">
                <a:ea typeface="宋体" pitchFamily="2" charset="-122"/>
              </a:rPr>
              <a:t>5</a:t>
            </a:r>
            <a:r>
              <a:rPr lang="en-US" altLang="zh-CN" b="1" dirty="0">
                <a:ea typeface="宋体" pitchFamily="2" charset="-122"/>
              </a:rPr>
              <a:t>’m</a:t>
            </a:r>
            <a:r>
              <a:rPr lang="en-US" altLang="zh-CN" b="1" baseline="-25000" dirty="0">
                <a:ea typeface="宋体" pitchFamily="2" charset="-122"/>
              </a:rPr>
              <a:t>7</a:t>
            </a:r>
            <a:r>
              <a:rPr lang="en-US" altLang="zh-CN" b="1" dirty="0">
                <a:ea typeface="宋体" pitchFamily="2" charset="-122"/>
              </a:rPr>
              <a:t>’)’</a:t>
            </a:r>
          </a:p>
          <a:p>
            <a:pPr eaLnBrk="0" hangingPunct="0">
              <a:spcBef>
                <a:spcPct val="50000"/>
              </a:spcBef>
            </a:pPr>
            <a:r>
              <a:rPr lang="en-US" altLang="zh-CN" b="1" dirty="0">
                <a:ea typeface="宋体" pitchFamily="2" charset="-122"/>
              </a:rPr>
              <a:t>Y</a:t>
            </a:r>
            <a:r>
              <a:rPr lang="en-US" altLang="zh-CN" b="1" baseline="-25000" dirty="0">
                <a:ea typeface="宋体" pitchFamily="2" charset="-122"/>
              </a:rPr>
              <a:t>2</a:t>
            </a:r>
            <a:r>
              <a:rPr lang="en-US" altLang="zh-CN" b="1" dirty="0">
                <a:ea typeface="宋体" pitchFamily="2" charset="-122"/>
              </a:rPr>
              <a:t>= (m</a:t>
            </a:r>
            <a:r>
              <a:rPr lang="en-US" altLang="zh-CN" b="1" baseline="-25000" dirty="0">
                <a:ea typeface="宋体" pitchFamily="2" charset="-122"/>
              </a:rPr>
              <a:t>1</a:t>
            </a:r>
            <a:r>
              <a:rPr lang="en-US" altLang="zh-CN" b="1" dirty="0">
                <a:ea typeface="宋体" pitchFamily="2" charset="-122"/>
              </a:rPr>
              <a:t>’m</a:t>
            </a:r>
            <a:r>
              <a:rPr lang="en-US" altLang="zh-CN" b="1" baseline="-25000" dirty="0">
                <a:ea typeface="宋体" pitchFamily="2" charset="-122"/>
              </a:rPr>
              <a:t>3</a:t>
            </a:r>
            <a:r>
              <a:rPr lang="en-US" altLang="zh-CN" b="1" dirty="0">
                <a:ea typeface="宋体" pitchFamily="2" charset="-122"/>
              </a:rPr>
              <a:t>’m</a:t>
            </a:r>
            <a:r>
              <a:rPr lang="en-US" altLang="zh-CN" b="1" baseline="-25000" dirty="0">
                <a:ea typeface="宋体" pitchFamily="2" charset="-122"/>
              </a:rPr>
              <a:t>4</a:t>
            </a:r>
            <a:r>
              <a:rPr lang="en-US" altLang="zh-CN" b="1" dirty="0">
                <a:ea typeface="宋体" pitchFamily="2" charset="-122"/>
              </a:rPr>
              <a:t>’m</a:t>
            </a:r>
            <a:r>
              <a:rPr lang="en-US" altLang="zh-CN" b="1" baseline="-25000" dirty="0">
                <a:ea typeface="宋体" pitchFamily="2" charset="-122"/>
              </a:rPr>
              <a:t>6</a:t>
            </a:r>
            <a:r>
              <a:rPr lang="en-US" altLang="zh-CN" b="1" dirty="0">
                <a:ea typeface="宋体" pitchFamily="2" charset="-122"/>
              </a:rPr>
              <a:t>’)’</a:t>
            </a:r>
          </a:p>
          <a:p>
            <a:pPr eaLnBrk="0" hangingPunct="0">
              <a:spcBef>
                <a:spcPct val="50000"/>
              </a:spcBef>
            </a:pPr>
            <a:r>
              <a:rPr lang="en-US" altLang="zh-CN" b="1" dirty="0">
                <a:ea typeface="宋体" pitchFamily="2" charset="-122"/>
              </a:rPr>
              <a:t>Y</a:t>
            </a:r>
            <a:r>
              <a:rPr lang="en-US" altLang="zh-CN" b="1" baseline="-25000" dirty="0">
                <a:ea typeface="宋体" pitchFamily="2" charset="-122"/>
              </a:rPr>
              <a:t>3</a:t>
            </a:r>
            <a:r>
              <a:rPr lang="en-US" altLang="zh-CN" b="1" dirty="0">
                <a:ea typeface="宋体" pitchFamily="2" charset="-122"/>
              </a:rPr>
              <a:t>= (m</a:t>
            </a:r>
            <a:r>
              <a:rPr lang="en-US" altLang="zh-CN" b="1" baseline="-25000" dirty="0">
                <a:ea typeface="宋体" pitchFamily="2" charset="-122"/>
              </a:rPr>
              <a:t>1</a:t>
            </a:r>
            <a:r>
              <a:rPr lang="en-US" altLang="zh-CN" b="1" dirty="0">
                <a:ea typeface="宋体" pitchFamily="2" charset="-122"/>
              </a:rPr>
              <a:t>’m</a:t>
            </a:r>
            <a:r>
              <a:rPr lang="en-US" altLang="zh-CN" b="1" baseline="-25000" dirty="0">
                <a:ea typeface="宋体" pitchFamily="2" charset="-122"/>
              </a:rPr>
              <a:t>2</a:t>
            </a:r>
            <a:r>
              <a:rPr lang="en-US" altLang="zh-CN" b="1" dirty="0">
                <a:ea typeface="宋体" pitchFamily="2" charset="-122"/>
              </a:rPr>
              <a:t>’m</a:t>
            </a:r>
            <a:r>
              <a:rPr lang="en-US" altLang="zh-CN" b="1" baseline="-25000" dirty="0">
                <a:ea typeface="宋体" pitchFamily="2" charset="-122"/>
              </a:rPr>
              <a:t>5</a:t>
            </a:r>
            <a:r>
              <a:rPr lang="en-US" altLang="zh-CN" b="1" dirty="0">
                <a:ea typeface="宋体" pitchFamily="2" charset="-122"/>
              </a:rPr>
              <a:t>’m</a:t>
            </a:r>
            <a:r>
              <a:rPr lang="en-US" altLang="zh-CN" b="1" baseline="-25000" dirty="0">
                <a:ea typeface="宋体" pitchFamily="2" charset="-122"/>
              </a:rPr>
              <a:t>6</a:t>
            </a:r>
            <a:r>
              <a:rPr lang="en-US" altLang="zh-CN" b="1" dirty="0">
                <a:ea typeface="宋体" pitchFamily="2" charset="-122"/>
              </a:rPr>
              <a:t>’)’</a:t>
            </a:r>
          </a:p>
        </p:txBody>
      </p:sp>
      <p:pic>
        <p:nvPicPr>
          <p:cNvPr id="41994" name="Picture 10"/>
          <p:cNvPicPr>
            <a:picLocks noChangeAspect="1" noChangeArrowheads="1"/>
          </p:cNvPicPr>
          <p:nvPr/>
        </p:nvPicPr>
        <p:blipFill>
          <a:blip r:embed="rId5" cstate="print"/>
          <a:srcRect/>
          <a:stretch>
            <a:fillRect/>
          </a:stretch>
        </p:blipFill>
        <p:spPr bwMode="auto">
          <a:xfrm>
            <a:off x="1116764" y="94920"/>
            <a:ext cx="4296614" cy="26482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1989"/>
                                        </p:tgtEl>
                                        <p:attrNameLst>
                                          <p:attrName>style.visibility</p:attrName>
                                        </p:attrNameLst>
                                      </p:cBhvr>
                                      <p:to>
                                        <p:strVal val="visible"/>
                                      </p:to>
                                    </p:set>
                                    <p:animEffect transition="in" filter="blinds(horizontal)">
                                      <p:cBhvr>
                                        <p:cTn id="11" dur="500"/>
                                        <p:tgtEl>
                                          <p:spTgt spid="4198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1994"/>
                                        </p:tgtEl>
                                        <p:attrNameLst>
                                          <p:attrName>style.visibility</p:attrName>
                                        </p:attrNameLst>
                                      </p:cBhvr>
                                      <p:to>
                                        <p:strVal val="visible"/>
                                      </p:to>
                                    </p:set>
                                  </p:childTnLst>
                                </p:cTn>
                              </p:par>
                              <p:par>
                                <p:cTn id="16" presetID="3" presetClass="entr" presetSubtype="10" fill="hold" grpId="0" nodeType="withEffect">
                                  <p:stCondLst>
                                    <p:cond delay="0"/>
                                  </p:stCondLst>
                                  <p:childTnLst>
                                    <p:set>
                                      <p:cBhvr>
                                        <p:cTn id="17" dur="1" fill="hold">
                                          <p:stCondLst>
                                            <p:cond delay="0"/>
                                          </p:stCondLst>
                                        </p:cTn>
                                        <p:tgtEl>
                                          <p:spTgt spid="41992"/>
                                        </p:tgtEl>
                                        <p:attrNameLst>
                                          <p:attrName>style.visibility</p:attrName>
                                        </p:attrNameLst>
                                      </p:cBhvr>
                                      <p:to>
                                        <p:strVal val="visible"/>
                                      </p:to>
                                    </p:set>
                                    <p:animEffect transition="in" filter="blinds(horizontal)">
                                      <p:cBhvr>
                                        <p:cTn id="18" dur="500"/>
                                        <p:tgtEl>
                                          <p:spTgt spid="4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animBg="1"/>
      <p:bldP spid="4199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2800" y="685800"/>
            <a:ext cx="5486400" cy="533400"/>
          </a:xfrm>
        </p:spPr>
        <p:txBody>
          <a:bodyPr/>
          <a:lstStyle/>
          <a:p>
            <a:r>
              <a:rPr lang="en-US" altLang="zh-CN" sz="3200" b="1" dirty="0"/>
              <a:t>Exercise</a:t>
            </a:r>
            <a:endParaRPr lang="zh-CN" altLang="en-US" sz="3200" b="1" dirty="0"/>
          </a:p>
        </p:txBody>
      </p:sp>
      <p:sp>
        <p:nvSpPr>
          <p:cNvPr id="3" name="内容占位符 2"/>
          <p:cNvSpPr>
            <a:spLocks noGrp="1"/>
          </p:cNvSpPr>
          <p:nvPr>
            <p:ph idx="1"/>
          </p:nvPr>
        </p:nvSpPr>
        <p:spPr>
          <a:xfrm>
            <a:off x="914400" y="2133600"/>
            <a:ext cx="10134600" cy="3992566"/>
          </a:xfrm>
        </p:spPr>
        <p:txBody>
          <a:bodyPr/>
          <a:lstStyle/>
          <a:p>
            <a:pPr marL="342900" lvl="1" indent="-342900">
              <a:buFontTx/>
              <a:buChar char="•"/>
            </a:pPr>
            <a:r>
              <a:rPr lang="en-US" altLang="zh-CN" sz="2800" b="1" dirty="0"/>
              <a:t>Implement the following logic expressions with 74LS138 </a:t>
            </a:r>
          </a:p>
          <a:p>
            <a:pPr marL="742950" lvl="2" indent="-342900">
              <a:lnSpc>
                <a:spcPct val="150000"/>
              </a:lnSpc>
            </a:pPr>
            <a:r>
              <a:rPr lang="en-US" altLang="zh-CN" sz="2800" b="1" dirty="0"/>
              <a:t>X = f(</a:t>
            </a:r>
            <a:r>
              <a:rPr lang="en-US" altLang="zh-CN" sz="2800" b="1" dirty="0" err="1"/>
              <a:t>a,b,c</a:t>
            </a:r>
            <a:r>
              <a:rPr lang="en-US" altLang="zh-CN" sz="2800" b="1" dirty="0"/>
              <a:t>) = </a:t>
            </a:r>
            <a:r>
              <a:rPr lang="en-US" altLang="zh-CN" sz="2800" b="1" dirty="0">
                <a:cs typeface="Times New Roman" charset="0"/>
              </a:rPr>
              <a:t>∑(0,3,5,6,7)  </a:t>
            </a:r>
          </a:p>
          <a:p>
            <a:endParaRPr lang="zh-CN" alt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8" name="Rectangle 5"/>
          <p:cNvSpPr>
            <a:spLocks noChangeArrowheads="1"/>
          </p:cNvSpPr>
          <p:nvPr/>
        </p:nvSpPr>
        <p:spPr bwMode="auto">
          <a:xfrm>
            <a:off x="2096733" y="288232"/>
            <a:ext cx="365196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Full-Adder(</a:t>
            </a:r>
            <a:r>
              <a:rPr lang="zh-CN" altLang="en-US" sz="3200" b="1" dirty="0">
                <a:solidFill>
                  <a:srgbClr val="FFFF99"/>
                </a:solidFill>
                <a:ea typeface="宋体" charset="-122"/>
              </a:rPr>
              <a:t>全加器</a:t>
            </a:r>
            <a:r>
              <a:rPr lang="en-US" altLang="zh-CN" sz="3200" b="1" dirty="0">
                <a:solidFill>
                  <a:srgbClr val="FFFF99"/>
                </a:solidFill>
                <a:ea typeface="宋体" charset="-122"/>
              </a:rPr>
              <a:t>)</a:t>
            </a:r>
          </a:p>
        </p:txBody>
      </p:sp>
      <p:sp>
        <p:nvSpPr>
          <p:cNvPr id="6149" name="Text Box 7"/>
          <p:cNvSpPr txBox="1">
            <a:spLocks noChangeArrowheads="1"/>
          </p:cNvSpPr>
          <p:nvPr/>
        </p:nvSpPr>
        <p:spPr bwMode="auto">
          <a:xfrm>
            <a:off x="1176338" y="1214826"/>
            <a:ext cx="7280276" cy="1815882"/>
          </a:xfrm>
          <a:prstGeom prst="rect">
            <a:avLst/>
          </a:prstGeom>
          <a:solidFill>
            <a:schemeClr val="bg1"/>
          </a:solidFill>
          <a:ln w="28575">
            <a:solidFill>
              <a:srgbClr val="9999FF"/>
            </a:solidFill>
            <a:miter lim="800000"/>
            <a:headEnd/>
            <a:tailEnd/>
          </a:ln>
          <a:effectLst/>
        </p:spPr>
        <p:txBody>
          <a:bodyPr wrap="square">
            <a:spAutoFit/>
          </a:bodyPr>
          <a:lstStyle/>
          <a:p>
            <a:pPr marL="324000" indent="-342900" eaLnBrk="1" hangingPunct="1">
              <a:spcBef>
                <a:spcPts val="0"/>
              </a:spcBef>
              <a:buFont typeface="Arial" panose="020B0604020202020204" pitchFamily="34" charset="0"/>
              <a:buChar char="•"/>
            </a:pPr>
            <a:r>
              <a:rPr lang="en-US" altLang="zh-CN" sz="2800" dirty="0">
                <a:ea typeface="宋体" charset="-122"/>
              </a:rPr>
              <a:t>By contrast, a </a:t>
            </a:r>
            <a:r>
              <a:rPr lang="en-US" altLang="zh-CN" sz="2800" b="1" dirty="0">
                <a:solidFill>
                  <a:srgbClr val="FF0000"/>
                </a:solidFill>
                <a:ea typeface="宋体" charset="-122"/>
              </a:rPr>
              <a:t>full adder</a:t>
            </a:r>
            <a:r>
              <a:rPr lang="en-US" altLang="zh-CN" sz="2800" dirty="0">
                <a:ea typeface="宋体" charset="-122"/>
              </a:rPr>
              <a:t> has </a:t>
            </a:r>
            <a:r>
              <a:rPr lang="en-US" altLang="zh-CN" sz="2800" dirty="0">
                <a:solidFill>
                  <a:srgbClr val="FF0000"/>
                </a:solidFill>
                <a:ea typeface="宋体" charset="-122"/>
              </a:rPr>
              <a:t>three binary inputs</a:t>
            </a:r>
            <a:r>
              <a:rPr lang="en-US" altLang="zh-CN" sz="2800" dirty="0">
                <a:ea typeface="宋体" charset="-122"/>
              </a:rPr>
              <a:t> (</a:t>
            </a:r>
            <a:r>
              <a:rPr lang="en-US" altLang="zh-CN" sz="2800" i="1" dirty="0">
                <a:ea typeface="宋体" charset="-122"/>
              </a:rPr>
              <a:t>A</a:t>
            </a:r>
            <a:r>
              <a:rPr lang="en-US" altLang="zh-CN" sz="2800" dirty="0">
                <a:ea typeface="宋体" charset="-122"/>
              </a:rPr>
              <a:t>, </a:t>
            </a:r>
            <a:r>
              <a:rPr lang="en-US" altLang="zh-CN" sz="2800" i="1" dirty="0">
                <a:ea typeface="宋体" charset="-122"/>
              </a:rPr>
              <a:t>B, </a:t>
            </a:r>
            <a:r>
              <a:rPr lang="en-US" altLang="zh-CN" sz="2800" dirty="0">
                <a:ea typeface="宋体" charset="-122"/>
              </a:rPr>
              <a:t>and Carry in) and </a:t>
            </a:r>
            <a:r>
              <a:rPr lang="en-US" altLang="zh-CN" sz="2800" dirty="0">
                <a:solidFill>
                  <a:srgbClr val="FF0000"/>
                </a:solidFill>
                <a:ea typeface="宋体" charset="-122"/>
              </a:rPr>
              <a:t>two binary outputs </a:t>
            </a:r>
            <a:r>
              <a:rPr lang="en-US" altLang="zh-CN" sz="2800" dirty="0">
                <a:ea typeface="宋体" charset="-122"/>
              </a:rPr>
              <a:t>(Carry out and Sum). </a:t>
            </a:r>
          </a:p>
          <a:p>
            <a:pPr marL="324000" indent="-342900" eaLnBrk="1" hangingPunct="1">
              <a:spcBef>
                <a:spcPts val="0"/>
              </a:spcBef>
              <a:buFont typeface="Arial" panose="020B0604020202020204" pitchFamily="34" charset="0"/>
              <a:buChar char="•"/>
            </a:pPr>
            <a:r>
              <a:rPr lang="en-US" altLang="zh-CN" sz="2800" dirty="0">
                <a:ea typeface="宋体" charset="-122"/>
              </a:rPr>
              <a:t>The truth table summarizes the operation.</a:t>
            </a:r>
          </a:p>
        </p:txBody>
      </p:sp>
      <p:graphicFrame>
        <p:nvGraphicFramePr>
          <p:cNvPr id="6150" name="Object 11"/>
          <p:cNvGraphicFramePr>
            <a:graphicFrameLocks noChangeAspect="1"/>
          </p:cNvGraphicFramePr>
          <p:nvPr>
            <p:extLst>
              <p:ext uri="{D42A27DB-BD31-4B8C-83A1-F6EECF244321}">
                <p14:modId xmlns:p14="http://schemas.microsoft.com/office/powerpoint/2010/main" val="1032575620"/>
              </p:ext>
            </p:extLst>
          </p:nvPr>
        </p:nvGraphicFramePr>
        <p:xfrm>
          <a:off x="9155114" y="298553"/>
          <a:ext cx="2428875" cy="2895600"/>
        </p:xfrm>
        <a:graphic>
          <a:graphicData uri="http://schemas.openxmlformats.org/presentationml/2006/ole">
            <mc:AlternateContent xmlns:mc="http://schemas.openxmlformats.org/markup-compatibility/2006">
              <mc:Choice xmlns:v="urn:schemas-microsoft-com:vml" Requires="v">
                <p:oleObj spid="_x0000_s6185" name="CorelDRAW" r:id="rId4" imgW="1258664" imgH="1499453" progId="">
                  <p:embed/>
                </p:oleObj>
              </mc:Choice>
              <mc:Fallback>
                <p:oleObj name="CorelDRAW" r:id="rId4" imgW="1258664" imgH="1499453"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114" y="298553"/>
                        <a:ext cx="2428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 name="Group 34"/>
          <p:cNvGrpSpPr>
            <a:grpSpLocks/>
          </p:cNvGrpSpPr>
          <p:nvPr/>
        </p:nvGrpSpPr>
        <p:grpSpPr bwMode="auto">
          <a:xfrm>
            <a:off x="2020095" y="4247246"/>
            <a:ext cx="3545327" cy="2029376"/>
            <a:chOff x="1292" y="1298"/>
            <a:chExt cx="2178" cy="1200"/>
          </a:xfrm>
        </p:grpSpPr>
        <p:sp>
          <p:nvSpPr>
            <p:cNvPr id="6182" name="Rectangle 5"/>
            <p:cNvSpPr>
              <a:spLocks noChangeArrowheads="1"/>
            </p:cNvSpPr>
            <p:nvPr/>
          </p:nvSpPr>
          <p:spPr bwMode="auto">
            <a:xfrm>
              <a:off x="2682" y="2162"/>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zh-CN" altLang="en-US">
                  <a:ea typeface="宋体" charset="-122"/>
                </a:rPr>
                <a:t>1</a:t>
              </a:r>
            </a:p>
          </p:txBody>
        </p:sp>
        <p:sp>
          <p:nvSpPr>
            <p:cNvPr id="6183" name="Rectangle 6"/>
            <p:cNvSpPr>
              <a:spLocks noChangeArrowheads="1"/>
            </p:cNvSpPr>
            <p:nvPr/>
          </p:nvSpPr>
          <p:spPr bwMode="auto">
            <a:xfrm>
              <a:off x="2275" y="2162"/>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6184" name="Rectangle 7"/>
            <p:cNvSpPr>
              <a:spLocks noChangeArrowheads="1"/>
            </p:cNvSpPr>
            <p:nvPr/>
          </p:nvSpPr>
          <p:spPr bwMode="auto">
            <a:xfrm>
              <a:off x="1868" y="2162"/>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85" name="Rectangle 8"/>
            <p:cNvSpPr>
              <a:spLocks noChangeArrowheads="1"/>
            </p:cNvSpPr>
            <p:nvPr/>
          </p:nvSpPr>
          <p:spPr bwMode="auto">
            <a:xfrm>
              <a:off x="3062" y="1826"/>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86" name="Rectangle 9"/>
            <p:cNvSpPr>
              <a:spLocks noChangeArrowheads="1"/>
            </p:cNvSpPr>
            <p:nvPr/>
          </p:nvSpPr>
          <p:spPr bwMode="auto">
            <a:xfrm>
              <a:off x="2682" y="1826"/>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zh-CN" altLang="en-US">
                  <a:ea typeface="宋体" charset="-122"/>
                </a:rPr>
                <a:t>1</a:t>
              </a:r>
            </a:p>
          </p:txBody>
        </p:sp>
        <p:sp>
          <p:nvSpPr>
            <p:cNvPr id="6187" name="Rectangle 10"/>
            <p:cNvSpPr>
              <a:spLocks noChangeArrowheads="1"/>
            </p:cNvSpPr>
            <p:nvPr/>
          </p:nvSpPr>
          <p:spPr bwMode="auto">
            <a:xfrm>
              <a:off x="2275" y="1826"/>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88" name="Rectangle 11"/>
            <p:cNvSpPr>
              <a:spLocks noChangeArrowheads="1"/>
            </p:cNvSpPr>
            <p:nvPr/>
          </p:nvSpPr>
          <p:spPr bwMode="auto">
            <a:xfrm>
              <a:off x="1868" y="1826"/>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dirty="0">
                  <a:ea typeface="宋体" charset="-122"/>
                </a:rPr>
                <a:t>0</a:t>
              </a:r>
            </a:p>
          </p:txBody>
        </p:sp>
        <p:sp>
          <p:nvSpPr>
            <p:cNvPr id="6189" name="Line 12"/>
            <p:cNvSpPr>
              <a:spLocks noChangeShapeType="1"/>
            </p:cNvSpPr>
            <p:nvPr/>
          </p:nvSpPr>
          <p:spPr bwMode="auto">
            <a:xfrm>
              <a:off x="1868" y="2162"/>
              <a:ext cx="1574" cy="0"/>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90" name="Line 13"/>
            <p:cNvSpPr>
              <a:spLocks noChangeShapeType="1"/>
            </p:cNvSpPr>
            <p:nvPr/>
          </p:nvSpPr>
          <p:spPr bwMode="auto">
            <a:xfrm>
              <a:off x="1868" y="2498"/>
              <a:ext cx="1574" cy="0"/>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91" name="Line 14"/>
            <p:cNvSpPr>
              <a:spLocks noChangeShapeType="1"/>
            </p:cNvSpPr>
            <p:nvPr/>
          </p:nvSpPr>
          <p:spPr bwMode="auto">
            <a:xfrm>
              <a:off x="1868" y="1826"/>
              <a:ext cx="0" cy="336"/>
            </a:xfrm>
            <a:prstGeom prst="line">
              <a:avLst/>
            </a:prstGeom>
            <a:noFill/>
            <a:ln w="28575">
              <a:solidFill>
                <a:schemeClr val="bg2"/>
              </a:solidFill>
              <a:round/>
              <a:headEnd type="none" w="sm" len="sm"/>
              <a:tailEnd type="none" w="sm" len="sm"/>
            </a:ln>
            <a:effectLst/>
          </p:spPr>
          <p:txBody>
            <a:bodyPr wrap="none"/>
            <a:lstStyle/>
            <a:p>
              <a:pPr algn="ctr"/>
              <a:endParaRPr lang="zh-CN" altLang="en-US"/>
            </a:p>
          </p:txBody>
        </p:sp>
        <p:sp>
          <p:nvSpPr>
            <p:cNvPr id="6192" name="Line 15"/>
            <p:cNvSpPr>
              <a:spLocks noChangeShapeType="1"/>
            </p:cNvSpPr>
            <p:nvPr/>
          </p:nvSpPr>
          <p:spPr bwMode="auto">
            <a:xfrm>
              <a:off x="2275"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93" name="Line 16"/>
            <p:cNvSpPr>
              <a:spLocks noChangeShapeType="1"/>
            </p:cNvSpPr>
            <p:nvPr/>
          </p:nvSpPr>
          <p:spPr bwMode="auto">
            <a:xfrm>
              <a:off x="2682"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94" name="Line 17"/>
            <p:cNvSpPr>
              <a:spLocks noChangeShapeType="1"/>
            </p:cNvSpPr>
            <p:nvPr/>
          </p:nvSpPr>
          <p:spPr bwMode="auto">
            <a:xfrm>
              <a:off x="3062"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95" name="Line 18"/>
            <p:cNvSpPr>
              <a:spLocks noChangeShapeType="1"/>
            </p:cNvSpPr>
            <p:nvPr/>
          </p:nvSpPr>
          <p:spPr bwMode="auto">
            <a:xfrm>
              <a:off x="3442" y="1826"/>
              <a:ext cx="0" cy="672"/>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96" name="Line 19"/>
            <p:cNvSpPr>
              <a:spLocks noChangeShapeType="1"/>
            </p:cNvSpPr>
            <p:nvPr/>
          </p:nvSpPr>
          <p:spPr bwMode="auto">
            <a:xfrm>
              <a:off x="1868" y="1826"/>
              <a:ext cx="1574" cy="0"/>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97" name="Line 20"/>
            <p:cNvSpPr>
              <a:spLocks noChangeShapeType="1"/>
            </p:cNvSpPr>
            <p:nvPr/>
          </p:nvSpPr>
          <p:spPr bwMode="auto">
            <a:xfrm>
              <a:off x="1868" y="2162"/>
              <a:ext cx="0" cy="336"/>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98" name="Line 24"/>
            <p:cNvSpPr>
              <a:spLocks noChangeShapeType="1"/>
            </p:cNvSpPr>
            <p:nvPr/>
          </p:nvSpPr>
          <p:spPr bwMode="auto">
            <a:xfrm flipH="1" flipV="1">
              <a:off x="1580" y="1490"/>
              <a:ext cx="288" cy="336"/>
            </a:xfrm>
            <a:prstGeom prst="line">
              <a:avLst/>
            </a:prstGeom>
            <a:noFill/>
            <a:ln w="9525">
              <a:solidFill>
                <a:srgbClr val="000000"/>
              </a:solidFill>
              <a:round/>
              <a:headEnd/>
              <a:tailEnd/>
            </a:ln>
            <a:effectLst/>
          </p:spPr>
          <p:txBody>
            <a:bodyPr/>
            <a:lstStyle/>
            <a:p>
              <a:pPr algn="ctr"/>
              <a:endParaRPr lang="zh-CN" altLang="en-US"/>
            </a:p>
          </p:txBody>
        </p:sp>
        <p:sp>
          <p:nvSpPr>
            <p:cNvPr id="6199" name="Text Box 25"/>
            <p:cNvSpPr txBox="1">
              <a:spLocks noChangeArrowheads="1"/>
            </p:cNvSpPr>
            <p:nvPr/>
          </p:nvSpPr>
          <p:spPr bwMode="auto">
            <a:xfrm>
              <a:off x="1484" y="1394"/>
              <a:ext cx="528" cy="218"/>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dirty="0">
                  <a:latin typeface="Comic Sans MS" pitchFamily="66" charset="0"/>
                  <a:ea typeface="宋体" charset="-122"/>
                </a:rPr>
                <a:t>AB</a:t>
              </a:r>
              <a:endParaRPr lang="en-US" altLang="zh-CN" b="1" baseline="-25000" dirty="0">
                <a:ea typeface="宋体" charset="-122"/>
              </a:endParaRPr>
            </a:p>
          </p:txBody>
        </p:sp>
        <p:sp>
          <p:nvSpPr>
            <p:cNvPr id="6200" name="Text Box 26"/>
            <p:cNvSpPr txBox="1">
              <a:spLocks noChangeArrowheads="1"/>
            </p:cNvSpPr>
            <p:nvPr/>
          </p:nvSpPr>
          <p:spPr bwMode="auto">
            <a:xfrm>
              <a:off x="1292" y="1490"/>
              <a:ext cx="528" cy="218"/>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dirty="0" err="1">
                  <a:latin typeface="Comic Sans MS" pitchFamily="66" charset="0"/>
                  <a:ea typeface="宋体" charset="-122"/>
                </a:rPr>
                <a:t>C</a:t>
              </a:r>
              <a:r>
                <a:rPr lang="en-US" altLang="zh-CN" sz="2000" b="1" baseline="-25000" dirty="0" err="1">
                  <a:latin typeface="Comic Sans MS" pitchFamily="66" charset="0"/>
                  <a:ea typeface="宋体" charset="-122"/>
                </a:rPr>
                <a:t>in</a:t>
              </a:r>
              <a:endParaRPr lang="en-US" altLang="zh-CN" sz="2000" b="1" baseline="-25000" dirty="0">
                <a:ea typeface="宋体" charset="-122"/>
              </a:endParaRPr>
            </a:p>
          </p:txBody>
        </p:sp>
        <p:sp>
          <p:nvSpPr>
            <p:cNvPr id="6201" name="Rectangle 27"/>
            <p:cNvSpPr>
              <a:spLocks noChangeArrowheads="1"/>
            </p:cNvSpPr>
            <p:nvPr/>
          </p:nvSpPr>
          <p:spPr bwMode="auto">
            <a:xfrm>
              <a:off x="3030" y="1298"/>
              <a:ext cx="374"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10</a:t>
              </a:r>
            </a:p>
          </p:txBody>
        </p:sp>
        <p:sp>
          <p:nvSpPr>
            <p:cNvPr id="6202" name="Rectangle 28"/>
            <p:cNvSpPr>
              <a:spLocks noChangeArrowheads="1"/>
            </p:cNvSpPr>
            <p:nvPr/>
          </p:nvSpPr>
          <p:spPr bwMode="auto">
            <a:xfrm>
              <a:off x="2636" y="1298"/>
              <a:ext cx="459"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11</a:t>
              </a:r>
            </a:p>
          </p:txBody>
        </p:sp>
        <p:sp>
          <p:nvSpPr>
            <p:cNvPr id="6203" name="Rectangle 29"/>
            <p:cNvSpPr>
              <a:spLocks noChangeArrowheads="1"/>
            </p:cNvSpPr>
            <p:nvPr/>
          </p:nvSpPr>
          <p:spPr bwMode="auto">
            <a:xfrm>
              <a:off x="2252" y="1298"/>
              <a:ext cx="432"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01</a:t>
              </a:r>
            </a:p>
          </p:txBody>
        </p:sp>
        <p:sp>
          <p:nvSpPr>
            <p:cNvPr id="6204" name="Rectangle 30"/>
            <p:cNvSpPr>
              <a:spLocks noChangeArrowheads="1"/>
            </p:cNvSpPr>
            <p:nvPr/>
          </p:nvSpPr>
          <p:spPr bwMode="auto">
            <a:xfrm>
              <a:off x="1868" y="1298"/>
              <a:ext cx="384" cy="57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dirty="0">
                <a:ea typeface="宋体" charset="-122"/>
              </a:endParaRPr>
            </a:p>
            <a:p>
              <a:pPr algn="ctr" eaLnBrk="1" hangingPunct="1">
                <a:spcBef>
                  <a:spcPct val="20000"/>
                </a:spcBef>
                <a:buClr>
                  <a:schemeClr val="accent1"/>
                </a:buClr>
                <a:buSzPct val="80000"/>
                <a:buFont typeface="Wingdings" pitchFamily="2" charset="2"/>
                <a:buNone/>
              </a:pPr>
              <a:r>
                <a:rPr lang="zh-CN" altLang="en-US" sz="2000" dirty="0">
                  <a:ea typeface="宋体" charset="-122"/>
                </a:rPr>
                <a:t>00</a:t>
              </a:r>
            </a:p>
          </p:txBody>
        </p:sp>
        <p:sp>
          <p:nvSpPr>
            <p:cNvPr id="6205" name="Rectangle 31"/>
            <p:cNvSpPr>
              <a:spLocks noChangeArrowheads="1"/>
            </p:cNvSpPr>
            <p:nvPr/>
          </p:nvSpPr>
          <p:spPr bwMode="auto">
            <a:xfrm>
              <a:off x="1532" y="1922"/>
              <a:ext cx="384" cy="57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a:t>
              </a:r>
            </a:p>
          </p:txBody>
        </p:sp>
        <p:sp>
          <p:nvSpPr>
            <p:cNvPr id="6206" name="Rectangle 32"/>
            <p:cNvSpPr>
              <a:spLocks noChangeArrowheads="1"/>
            </p:cNvSpPr>
            <p:nvPr/>
          </p:nvSpPr>
          <p:spPr bwMode="auto">
            <a:xfrm>
              <a:off x="1532" y="1603"/>
              <a:ext cx="384" cy="581"/>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a:t>
              </a:r>
            </a:p>
          </p:txBody>
        </p:sp>
        <p:sp>
          <p:nvSpPr>
            <p:cNvPr id="6207" name="Rectangle 33"/>
            <p:cNvSpPr>
              <a:spLocks noChangeArrowheads="1"/>
            </p:cNvSpPr>
            <p:nvPr/>
          </p:nvSpPr>
          <p:spPr bwMode="auto">
            <a:xfrm>
              <a:off x="3063" y="2160"/>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grpSp>
      <p:sp>
        <p:nvSpPr>
          <p:cNvPr id="60" name="Oval 64"/>
          <p:cNvSpPr>
            <a:spLocks noChangeArrowheads="1"/>
          </p:cNvSpPr>
          <p:nvPr/>
        </p:nvSpPr>
        <p:spPr bwMode="auto">
          <a:xfrm>
            <a:off x="4393134" y="5181247"/>
            <a:ext cx="431800" cy="1008063"/>
          </a:xfrm>
          <a:prstGeom prst="ellipse">
            <a:avLst/>
          </a:prstGeom>
          <a:noFill/>
          <a:ln w="19050">
            <a:solidFill>
              <a:srgbClr val="FF0000"/>
            </a:solidFill>
            <a:round/>
            <a:headEnd/>
            <a:tailEnd/>
          </a:ln>
          <a:effectLst/>
        </p:spPr>
        <p:txBody>
          <a:bodyPr wrap="none" anchor="ctr"/>
          <a:lstStyle/>
          <a:p>
            <a:endParaRPr lang="zh-CN" altLang="en-US">
              <a:ea typeface="宋体" charset="-122"/>
            </a:endParaRPr>
          </a:p>
        </p:txBody>
      </p:sp>
      <p:grpSp>
        <p:nvGrpSpPr>
          <p:cNvPr id="63" name="Group 35"/>
          <p:cNvGrpSpPr>
            <a:grpSpLocks/>
          </p:cNvGrpSpPr>
          <p:nvPr/>
        </p:nvGrpSpPr>
        <p:grpSpPr bwMode="auto">
          <a:xfrm>
            <a:off x="6292851" y="4343400"/>
            <a:ext cx="3457575" cy="1905000"/>
            <a:chOff x="1292" y="1298"/>
            <a:chExt cx="2178" cy="1200"/>
          </a:xfrm>
        </p:grpSpPr>
        <p:sp>
          <p:nvSpPr>
            <p:cNvPr id="6156" name="Rectangle 36"/>
            <p:cNvSpPr>
              <a:spLocks noChangeArrowheads="1"/>
            </p:cNvSpPr>
            <p:nvPr/>
          </p:nvSpPr>
          <p:spPr bwMode="auto">
            <a:xfrm>
              <a:off x="2682" y="2162"/>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zh-CN" altLang="en-US">
                  <a:ea typeface="宋体" charset="-122"/>
                </a:rPr>
                <a:t>1</a:t>
              </a:r>
            </a:p>
          </p:txBody>
        </p:sp>
        <p:sp>
          <p:nvSpPr>
            <p:cNvPr id="6157" name="Rectangle 37"/>
            <p:cNvSpPr>
              <a:spLocks noChangeArrowheads="1"/>
            </p:cNvSpPr>
            <p:nvPr/>
          </p:nvSpPr>
          <p:spPr bwMode="auto">
            <a:xfrm>
              <a:off x="2275" y="2162"/>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58" name="Rectangle 38"/>
            <p:cNvSpPr>
              <a:spLocks noChangeArrowheads="1"/>
            </p:cNvSpPr>
            <p:nvPr/>
          </p:nvSpPr>
          <p:spPr bwMode="auto">
            <a:xfrm>
              <a:off x="1868" y="2162"/>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6159" name="Rectangle 39"/>
            <p:cNvSpPr>
              <a:spLocks noChangeArrowheads="1"/>
            </p:cNvSpPr>
            <p:nvPr/>
          </p:nvSpPr>
          <p:spPr bwMode="auto">
            <a:xfrm>
              <a:off x="3062" y="1826"/>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6160" name="Rectangle 40"/>
            <p:cNvSpPr>
              <a:spLocks noChangeArrowheads="1"/>
            </p:cNvSpPr>
            <p:nvPr/>
          </p:nvSpPr>
          <p:spPr bwMode="auto">
            <a:xfrm>
              <a:off x="2682" y="1826"/>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61" name="Rectangle 41"/>
            <p:cNvSpPr>
              <a:spLocks noChangeArrowheads="1"/>
            </p:cNvSpPr>
            <p:nvPr/>
          </p:nvSpPr>
          <p:spPr bwMode="auto">
            <a:xfrm>
              <a:off x="2275" y="1826"/>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6162" name="Rectangle 42"/>
            <p:cNvSpPr>
              <a:spLocks noChangeArrowheads="1"/>
            </p:cNvSpPr>
            <p:nvPr/>
          </p:nvSpPr>
          <p:spPr bwMode="auto">
            <a:xfrm>
              <a:off x="1868" y="1826"/>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63" name="Line 43"/>
            <p:cNvSpPr>
              <a:spLocks noChangeShapeType="1"/>
            </p:cNvSpPr>
            <p:nvPr/>
          </p:nvSpPr>
          <p:spPr bwMode="auto">
            <a:xfrm>
              <a:off x="1868" y="2162"/>
              <a:ext cx="1574" cy="0"/>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64" name="Line 44"/>
            <p:cNvSpPr>
              <a:spLocks noChangeShapeType="1"/>
            </p:cNvSpPr>
            <p:nvPr/>
          </p:nvSpPr>
          <p:spPr bwMode="auto">
            <a:xfrm>
              <a:off x="1868" y="2498"/>
              <a:ext cx="1574" cy="0"/>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65" name="Line 45"/>
            <p:cNvSpPr>
              <a:spLocks noChangeShapeType="1"/>
            </p:cNvSpPr>
            <p:nvPr/>
          </p:nvSpPr>
          <p:spPr bwMode="auto">
            <a:xfrm>
              <a:off x="1868" y="1826"/>
              <a:ext cx="0" cy="336"/>
            </a:xfrm>
            <a:prstGeom prst="line">
              <a:avLst/>
            </a:prstGeom>
            <a:noFill/>
            <a:ln w="28575">
              <a:solidFill>
                <a:schemeClr val="bg2"/>
              </a:solidFill>
              <a:round/>
              <a:headEnd type="none" w="sm" len="sm"/>
              <a:tailEnd type="none" w="sm" len="sm"/>
            </a:ln>
            <a:effectLst/>
          </p:spPr>
          <p:txBody>
            <a:bodyPr wrap="none"/>
            <a:lstStyle/>
            <a:p>
              <a:pPr algn="ctr"/>
              <a:endParaRPr lang="zh-CN" altLang="en-US"/>
            </a:p>
          </p:txBody>
        </p:sp>
        <p:sp>
          <p:nvSpPr>
            <p:cNvPr id="6166" name="Line 46"/>
            <p:cNvSpPr>
              <a:spLocks noChangeShapeType="1"/>
            </p:cNvSpPr>
            <p:nvPr/>
          </p:nvSpPr>
          <p:spPr bwMode="auto">
            <a:xfrm>
              <a:off x="2275"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67" name="Line 47"/>
            <p:cNvSpPr>
              <a:spLocks noChangeShapeType="1"/>
            </p:cNvSpPr>
            <p:nvPr/>
          </p:nvSpPr>
          <p:spPr bwMode="auto">
            <a:xfrm>
              <a:off x="2682"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68" name="Line 48"/>
            <p:cNvSpPr>
              <a:spLocks noChangeShapeType="1"/>
            </p:cNvSpPr>
            <p:nvPr/>
          </p:nvSpPr>
          <p:spPr bwMode="auto">
            <a:xfrm>
              <a:off x="3062"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69" name="Line 49"/>
            <p:cNvSpPr>
              <a:spLocks noChangeShapeType="1"/>
            </p:cNvSpPr>
            <p:nvPr/>
          </p:nvSpPr>
          <p:spPr bwMode="auto">
            <a:xfrm>
              <a:off x="3442" y="1826"/>
              <a:ext cx="0" cy="672"/>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70" name="Line 50"/>
            <p:cNvSpPr>
              <a:spLocks noChangeShapeType="1"/>
            </p:cNvSpPr>
            <p:nvPr/>
          </p:nvSpPr>
          <p:spPr bwMode="auto">
            <a:xfrm>
              <a:off x="1868" y="1826"/>
              <a:ext cx="1574" cy="0"/>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71" name="Line 51"/>
            <p:cNvSpPr>
              <a:spLocks noChangeShapeType="1"/>
            </p:cNvSpPr>
            <p:nvPr/>
          </p:nvSpPr>
          <p:spPr bwMode="auto">
            <a:xfrm>
              <a:off x="1868" y="2162"/>
              <a:ext cx="0" cy="336"/>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72" name="Line 52"/>
            <p:cNvSpPr>
              <a:spLocks noChangeShapeType="1"/>
            </p:cNvSpPr>
            <p:nvPr/>
          </p:nvSpPr>
          <p:spPr bwMode="auto">
            <a:xfrm flipH="1" flipV="1">
              <a:off x="1580" y="1490"/>
              <a:ext cx="288" cy="336"/>
            </a:xfrm>
            <a:prstGeom prst="line">
              <a:avLst/>
            </a:prstGeom>
            <a:noFill/>
            <a:ln w="9525">
              <a:solidFill>
                <a:srgbClr val="000000"/>
              </a:solidFill>
              <a:round/>
              <a:headEnd/>
              <a:tailEnd/>
            </a:ln>
            <a:effectLst/>
          </p:spPr>
          <p:txBody>
            <a:bodyPr/>
            <a:lstStyle/>
            <a:p>
              <a:pPr algn="ctr"/>
              <a:endParaRPr lang="zh-CN" altLang="en-US"/>
            </a:p>
          </p:txBody>
        </p:sp>
        <p:sp>
          <p:nvSpPr>
            <p:cNvPr id="6173" name="Text Box 53"/>
            <p:cNvSpPr txBox="1">
              <a:spLocks noChangeArrowheads="1"/>
            </p:cNvSpPr>
            <p:nvPr/>
          </p:nvSpPr>
          <p:spPr bwMode="auto">
            <a:xfrm>
              <a:off x="1484" y="1394"/>
              <a:ext cx="528" cy="231"/>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dirty="0">
                  <a:latin typeface="Comic Sans MS" pitchFamily="66" charset="0"/>
                  <a:ea typeface="宋体" charset="-122"/>
                </a:rPr>
                <a:t>AB</a:t>
              </a:r>
              <a:endParaRPr lang="en-US" altLang="zh-CN" sz="2000" b="1" baseline="-25000" dirty="0">
                <a:latin typeface="Comic Sans MS" pitchFamily="66" charset="0"/>
                <a:ea typeface="宋体" charset="-122"/>
              </a:endParaRPr>
            </a:p>
          </p:txBody>
        </p:sp>
        <p:sp>
          <p:nvSpPr>
            <p:cNvPr id="6174" name="Text Box 54"/>
            <p:cNvSpPr txBox="1">
              <a:spLocks noChangeArrowheads="1"/>
            </p:cNvSpPr>
            <p:nvPr/>
          </p:nvSpPr>
          <p:spPr bwMode="auto">
            <a:xfrm>
              <a:off x="1292" y="1490"/>
              <a:ext cx="528" cy="233"/>
            </a:xfrm>
            <a:prstGeom prst="rect">
              <a:avLst/>
            </a:prstGeom>
            <a:noFill/>
            <a:ln w="9525" algn="ctr">
              <a:noFill/>
              <a:miter lim="800000"/>
              <a:headEnd/>
              <a:tailEnd/>
            </a:ln>
            <a:effectLst/>
          </p:spPr>
          <p:txBody>
            <a:bodyPr>
              <a:spAutoFit/>
            </a:bodyPr>
            <a:lstStyle/>
            <a:p>
              <a:pPr algn="ctr">
                <a:lnSpc>
                  <a:spcPct val="90000"/>
                </a:lnSpc>
                <a:spcBef>
                  <a:spcPct val="50000"/>
                </a:spcBef>
                <a:buSzPct val="100000"/>
              </a:pPr>
              <a:r>
                <a:rPr lang="en-US" altLang="zh-CN" sz="2000" b="1" dirty="0" err="1">
                  <a:latin typeface="Comic Sans MS" pitchFamily="66" charset="0"/>
                  <a:ea typeface="宋体" charset="-122"/>
                </a:rPr>
                <a:t>C</a:t>
              </a:r>
              <a:r>
                <a:rPr lang="en-US" altLang="zh-CN" sz="2000" b="1" baseline="-25000" dirty="0" err="1">
                  <a:latin typeface="Comic Sans MS" pitchFamily="66" charset="0"/>
                  <a:ea typeface="宋体" charset="-122"/>
                </a:rPr>
                <a:t>in</a:t>
              </a:r>
              <a:endParaRPr lang="en-US" altLang="zh-CN" sz="2000" b="1" baseline="-25000" dirty="0">
                <a:ea typeface="宋体" charset="-122"/>
              </a:endParaRPr>
            </a:p>
          </p:txBody>
        </p:sp>
        <p:sp>
          <p:nvSpPr>
            <p:cNvPr id="6175" name="Rectangle 55"/>
            <p:cNvSpPr>
              <a:spLocks noChangeArrowheads="1"/>
            </p:cNvSpPr>
            <p:nvPr/>
          </p:nvSpPr>
          <p:spPr bwMode="auto">
            <a:xfrm>
              <a:off x="3030" y="1298"/>
              <a:ext cx="374"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10</a:t>
              </a:r>
            </a:p>
          </p:txBody>
        </p:sp>
        <p:sp>
          <p:nvSpPr>
            <p:cNvPr id="6176" name="Rectangle 56"/>
            <p:cNvSpPr>
              <a:spLocks noChangeArrowheads="1"/>
            </p:cNvSpPr>
            <p:nvPr/>
          </p:nvSpPr>
          <p:spPr bwMode="auto">
            <a:xfrm>
              <a:off x="2636" y="1298"/>
              <a:ext cx="459"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11</a:t>
              </a:r>
            </a:p>
          </p:txBody>
        </p:sp>
        <p:sp>
          <p:nvSpPr>
            <p:cNvPr id="6177" name="Rectangle 57"/>
            <p:cNvSpPr>
              <a:spLocks noChangeArrowheads="1"/>
            </p:cNvSpPr>
            <p:nvPr/>
          </p:nvSpPr>
          <p:spPr bwMode="auto">
            <a:xfrm>
              <a:off x="2252" y="1298"/>
              <a:ext cx="432"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01</a:t>
              </a:r>
            </a:p>
          </p:txBody>
        </p:sp>
        <p:sp>
          <p:nvSpPr>
            <p:cNvPr id="6178" name="Rectangle 58"/>
            <p:cNvSpPr>
              <a:spLocks noChangeArrowheads="1"/>
            </p:cNvSpPr>
            <p:nvPr/>
          </p:nvSpPr>
          <p:spPr bwMode="auto">
            <a:xfrm>
              <a:off x="1868" y="1298"/>
              <a:ext cx="384" cy="57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00</a:t>
              </a:r>
            </a:p>
          </p:txBody>
        </p:sp>
        <p:sp>
          <p:nvSpPr>
            <p:cNvPr id="6179" name="Rectangle 59"/>
            <p:cNvSpPr>
              <a:spLocks noChangeArrowheads="1"/>
            </p:cNvSpPr>
            <p:nvPr/>
          </p:nvSpPr>
          <p:spPr bwMode="auto">
            <a:xfrm>
              <a:off x="1532" y="1922"/>
              <a:ext cx="384" cy="57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a:t>
              </a:r>
            </a:p>
          </p:txBody>
        </p:sp>
        <p:sp>
          <p:nvSpPr>
            <p:cNvPr id="6180" name="Rectangle 60"/>
            <p:cNvSpPr>
              <a:spLocks noChangeArrowheads="1"/>
            </p:cNvSpPr>
            <p:nvPr/>
          </p:nvSpPr>
          <p:spPr bwMode="auto">
            <a:xfrm>
              <a:off x="1532" y="1603"/>
              <a:ext cx="384" cy="581"/>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dirty="0">
                <a:ea typeface="宋体" charset="-122"/>
              </a:endParaRPr>
            </a:p>
            <a:p>
              <a:pPr algn="ctr" eaLnBrk="1" hangingPunct="1">
                <a:spcBef>
                  <a:spcPct val="20000"/>
                </a:spcBef>
                <a:buClr>
                  <a:schemeClr val="accent1"/>
                </a:buClr>
                <a:buSzPct val="80000"/>
                <a:buFont typeface="Wingdings" pitchFamily="2" charset="2"/>
                <a:buNone/>
              </a:pPr>
              <a:r>
                <a:rPr lang="zh-CN" altLang="en-US" sz="2000" dirty="0">
                  <a:ea typeface="宋体" charset="-122"/>
                </a:rPr>
                <a:t>0</a:t>
              </a:r>
            </a:p>
          </p:txBody>
        </p:sp>
        <p:sp>
          <p:nvSpPr>
            <p:cNvPr id="6181" name="Rectangle 61"/>
            <p:cNvSpPr>
              <a:spLocks noChangeArrowheads="1"/>
            </p:cNvSpPr>
            <p:nvPr/>
          </p:nvSpPr>
          <p:spPr bwMode="auto">
            <a:xfrm>
              <a:off x="3063" y="2160"/>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grpSp>
      <p:sp>
        <p:nvSpPr>
          <p:cNvPr id="90" name="Text Box 67"/>
          <p:cNvSpPr txBox="1">
            <a:spLocks noChangeArrowheads="1"/>
          </p:cNvSpPr>
          <p:nvPr/>
        </p:nvSpPr>
        <p:spPr bwMode="auto">
          <a:xfrm>
            <a:off x="1213852" y="3362496"/>
            <a:ext cx="3882730" cy="830997"/>
          </a:xfrm>
          <a:prstGeom prst="rect">
            <a:avLst/>
          </a:prstGeom>
          <a:noFill/>
          <a:ln w="9525">
            <a:noFill/>
            <a:miter lim="800000"/>
            <a:headEnd/>
            <a:tailEnd/>
          </a:ln>
          <a:effectLst/>
        </p:spPr>
        <p:txBody>
          <a:bodyPr wrap="none">
            <a:spAutoFit/>
          </a:bodyPr>
          <a:lstStyle/>
          <a:p>
            <a:r>
              <a:rPr lang="en-US" altLang="zh-CN" b="1" dirty="0" err="1">
                <a:ea typeface="宋体" charset="-122"/>
              </a:rPr>
              <a:t>C</a:t>
            </a:r>
            <a:r>
              <a:rPr lang="en-US" altLang="zh-CN" b="1" baseline="-25000" dirty="0" err="1">
                <a:ea typeface="宋体" charset="-122"/>
              </a:rPr>
              <a:t>out</a:t>
            </a:r>
            <a:r>
              <a:rPr lang="en-US" altLang="zh-CN" b="1" dirty="0">
                <a:ea typeface="宋体" charset="-122"/>
              </a:rPr>
              <a:t> = AB + </a:t>
            </a:r>
            <a:r>
              <a:rPr lang="en-US" altLang="zh-CN" b="1" dirty="0" err="1">
                <a:ea typeface="宋体" charset="-122"/>
              </a:rPr>
              <a:t>A’BC</a:t>
            </a:r>
            <a:r>
              <a:rPr lang="en-US" altLang="zh-CN" b="1" baseline="-25000" dirty="0" err="1">
                <a:ea typeface="宋体" charset="-122"/>
              </a:rPr>
              <a:t>in</a:t>
            </a:r>
            <a:r>
              <a:rPr lang="en-US" altLang="zh-CN" b="1" dirty="0">
                <a:ea typeface="宋体" charset="-122"/>
              </a:rPr>
              <a:t> + </a:t>
            </a:r>
            <a:r>
              <a:rPr lang="en-US" altLang="zh-CN" b="1" dirty="0" err="1">
                <a:ea typeface="宋体" charset="-122"/>
              </a:rPr>
              <a:t>AB’C</a:t>
            </a:r>
            <a:r>
              <a:rPr lang="en-US" altLang="zh-CN" b="1" baseline="-25000" dirty="0" err="1">
                <a:ea typeface="宋体" charset="-122"/>
              </a:rPr>
              <a:t>in</a:t>
            </a:r>
            <a:endParaRPr lang="en-US" altLang="zh-CN" b="1" dirty="0">
              <a:ea typeface="宋体" charset="-122"/>
            </a:endParaRPr>
          </a:p>
          <a:p>
            <a:r>
              <a:rPr lang="en-US" altLang="zh-CN" b="1" dirty="0">
                <a:ea typeface="宋体" charset="-122"/>
              </a:rPr>
              <a:t>       =</a:t>
            </a:r>
            <a:r>
              <a:rPr lang="en-US" altLang="zh-CN" b="1" baseline="-25000" dirty="0">
                <a:ea typeface="宋体" charset="-122"/>
              </a:rPr>
              <a:t> </a:t>
            </a:r>
            <a:r>
              <a:rPr lang="en-US" altLang="zh-CN" b="1" dirty="0">
                <a:ea typeface="宋体" charset="-122"/>
              </a:rPr>
              <a:t>AB + (A⊕</a:t>
            </a:r>
            <a:r>
              <a:rPr lang="it-IT" altLang="zh-CN" b="1" dirty="0">
                <a:ea typeface="宋体" charset="-122"/>
              </a:rPr>
              <a:t>B)C</a:t>
            </a:r>
            <a:r>
              <a:rPr lang="en-US" altLang="zh-CN" b="1" baseline="-25000" dirty="0">
                <a:ea typeface="宋体" charset="-122"/>
              </a:rPr>
              <a:t>in</a:t>
            </a:r>
            <a:endParaRPr lang="zh-CN" altLang="en-US" b="1" baseline="-25000" dirty="0">
              <a:ea typeface="宋体" charset="-122"/>
            </a:endParaRPr>
          </a:p>
        </p:txBody>
      </p:sp>
      <p:sp>
        <p:nvSpPr>
          <p:cNvPr id="91" name="Rectangle 69"/>
          <p:cNvSpPr>
            <a:spLocks noChangeArrowheads="1"/>
          </p:cNvSpPr>
          <p:nvPr/>
        </p:nvSpPr>
        <p:spPr bwMode="auto">
          <a:xfrm>
            <a:off x="5418138" y="3348891"/>
            <a:ext cx="5938836" cy="830997"/>
          </a:xfrm>
          <a:prstGeom prst="rect">
            <a:avLst/>
          </a:prstGeom>
          <a:noFill/>
          <a:ln w="9525">
            <a:noFill/>
            <a:miter lim="800000"/>
            <a:headEnd/>
            <a:tailEnd/>
          </a:ln>
          <a:effectLst/>
        </p:spPr>
        <p:txBody>
          <a:bodyPr wrap="square">
            <a:spAutoFit/>
          </a:bodyPr>
          <a:lstStyle/>
          <a:p>
            <a:pPr>
              <a:spcBef>
                <a:spcPct val="50000"/>
              </a:spcBef>
            </a:pPr>
            <a:r>
              <a:rPr lang="zh-CN" altLang="en-US" b="1" dirty="0">
                <a:ea typeface="宋体" charset="-122"/>
              </a:rPr>
              <a:t>∑ </a:t>
            </a:r>
            <a:r>
              <a:rPr lang="it-IT" altLang="zh-CN" b="1" dirty="0">
                <a:ea typeface="宋体" charset="-122"/>
              </a:rPr>
              <a:t>= AB’ C</a:t>
            </a:r>
            <a:r>
              <a:rPr lang="it-IT" altLang="zh-CN" b="1" baseline="-25000" dirty="0">
                <a:ea typeface="宋体" charset="-122"/>
              </a:rPr>
              <a:t>in</a:t>
            </a:r>
            <a:r>
              <a:rPr lang="it-IT" altLang="zh-CN" b="1" dirty="0">
                <a:ea typeface="宋体" charset="-122"/>
              </a:rPr>
              <a:t>’ + A’B’C</a:t>
            </a:r>
            <a:r>
              <a:rPr lang="it-IT" altLang="zh-CN" b="1" baseline="-25000" dirty="0">
                <a:ea typeface="宋体" charset="-122"/>
              </a:rPr>
              <a:t>in</a:t>
            </a:r>
            <a:r>
              <a:rPr lang="it-IT" altLang="zh-CN" b="1" dirty="0">
                <a:ea typeface="宋体" charset="-122"/>
              </a:rPr>
              <a:t> + A’BC</a:t>
            </a:r>
            <a:r>
              <a:rPr lang="it-IT" altLang="zh-CN" b="1" baseline="-25000" dirty="0">
                <a:ea typeface="宋体" charset="-122"/>
              </a:rPr>
              <a:t>in</a:t>
            </a:r>
            <a:r>
              <a:rPr lang="it-IT" altLang="zh-CN" b="1" dirty="0">
                <a:ea typeface="宋体" charset="-122"/>
              </a:rPr>
              <a:t>’ +ABC</a:t>
            </a:r>
            <a:r>
              <a:rPr lang="it-IT" altLang="zh-CN" b="1" baseline="-25000" dirty="0">
                <a:ea typeface="宋体" charset="-122"/>
              </a:rPr>
              <a:t>in</a:t>
            </a:r>
            <a:br>
              <a:rPr lang="it-IT" altLang="zh-CN" b="1" dirty="0">
                <a:ea typeface="宋体" charset="-122"/>
              </a:rPr>
            </a:br>
            <a:r>
              <a:rPr lang="it-IT" altLang="zh-CN" b="1" dirty="0">
                <a:ea typeface="宋体" charset="-122"/>
              </a:rPr>
              <a:t>    = A</a:t>
            </a:r>
            <a:r>
              <a:rPr lang="en-US" altLang="zh-CN" b="1" dirty="0">
                <a:ea typeface="宋体" charset="-122"/>
              </a:rPr>
              <a:t>⊕</a:t>
            </a:r>
            <a:r>
              <a:rPr lang="it-IT" altLang="zh-CN" b="1" dirty="0">
                <a:ea typeface="宋体" charset="-122"/>
              </a:rPr>
              <a:t>B</a:t>
            </a:r>
            <a:r>
              <a:rPr lang="en-US" altLang="zh-CN" b="1" dirty="0">
                <a:ea typeface="宋体" charset="-122"/>
              </a:rPr>
              <a:t>⊕</a:t>
            </a:r>
            <a:r>
              <a:rPr lang="it-IT" altLang="zh-CN" b="1" dirty="0">
                <a:ea typeface="宋体" charset="-122"/>
              </a:rPr>
              <a:t>C</a:t>
            </a:r>
            <a:r>
              <a:rPr lang="it-IT" altLang="zh-CN" b="1" baseline="-25000" dirty="0">
                <a:ea typeface="宋体" charset="-122"/>
              </a:rPr>
              <a:t>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arn(inVertical)">
                                      <p:cBhvr>
                                        <p:cTn id="12" dur="500"/>
                                        <p:tgtEl>
                                          <p:spTgt spid="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barn(inVertical)">
                                      <p:cBhvr>
                                        <p:cTn id="24" dur="500"/>
                                        <p:tgtEl>
                                          <p:spTgt spid="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barn(inVertical)">
                                      <p:cBhvr>
                                        <p:cTn id="2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0" grpId="0"/>
      <p:bldP spid="91"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5405476" y="533400"/>
            <a:ext cx="180530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Decoders</a:t>
            </a:r>
          </a:p>
        </p:txBody>
      </p:sp>
      <p:sp>
        <p:nvSpPr>
          <p:cNvPr id="36869" name="Text Box 5"/>
          <p:cNvSpPr txBox="1">
            <a:spLocks noChangeArrowheads="1"/>
          </p:cNvSpPr>
          <p:nvPr/>
        </p:nvSpPr>
        <p:spPr bwMode="auto">
          <a:xfrm>
            <a:off x="683986" y="1909326"/>
            <a:ext cx="6340702" cy="3754874"/>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A specific  integrated circuit decoder is the </a:t>
            </a:r>
            <a:r>
              <a:rPr lang="en-US" altLang="zh-CN" sz="2800" b="1" dirty="0">
                <a:solidFill>
                  <a:srgbClr val="FF0000"/>
                </a:solidFill>
                <a:ea typeface="宋体" charset="-122"/>
              </a:rPr>
              <a:t>74HC154</a:t>
            </a:r>
            <a:r>
              <a:rPr lang="en-US" altLang="zh-CN" sz="2800" b="1" dirty="0">
                <a:ea typeface="宋体" charset="-122"/>
              </a:rPr>
              <a:t> (shown as </a:t>
            </a:r>
            <a:r>
              <a:rPr lang="en-US" altLang="zh-CN" sz="2800" b="1" dirty="0">
                <a:solidFill>
                  <a:srgbClr val="FF0000"/>
                </a:solidFill>
                <a:ea typeface="宋体" charset="-122"/>
              </a:rPr>
              <a:t>a 4-to-16 decoder</a:t>
            </a:r>
            <a:r>
              <a:rPr lang="en-US" altLang="zh-CN" sz="2800" b="1" dirty="0">
                <a:ea typeface="宋体" charset="-122"/>
              </a:rPr>
              <a:t>). </a:t>
            </a:r>
          </a:p>
          <a:p>
            <a:pPr marL="457200" indent="-457200">
              <a:spcBef>
                <a:spcPct val="50000"/>
              </a:spcBef>
              <a:buFont typeface="Arial" panose="020B0604020202020204" pitchFamily="34" charset="0"/>
              <a:buChar char="•"/>
            </a:pPr>
            <a:r>
              <a:rPr lang="en-US" altLang="zh-CN" sz="2800" b="1" dirty="0">
                <a:ea typeface="宋体" charset="-122"/>
              </a:rPr>
              <a:t>It includes two active LOW chip </a:t>
            </a:r>
            <a:r>
              <a:rPr lang="en-US" altLang="zh-CN" sz="2800" b="1" dirty="0">
                <a:solidFill>
                  <a:srgbClr val="FF0000"/>
                </a:solidFill>
                <a:ea typeface="宋体" charset="-122"/>
              </a:rPr>
              <a:t>select lines </a:t>
            </a:r>
            <a:r>
              <a:rPr lang="en-US" altLang="zh-CN" sz="2800" b="1" dirty="0">
                <a:ea typeface="宋体" charset="-122"/>
              </a:rPr>
              <a:t>which must be at the active level to enable the outputs. These lines </a:t>
            </a:r>
            <a:r>
              <a:rPr lang="en-US" altLang="zh-CN" sz="2800" b="1" dirty="0">
                <a:solidFill>
                  <a:srgbClr val="FF0000"/>
                </a:solidFill>
                <a:ea typeface="宋体" charset="-122"/>
              </a:rPr>
              <a:t>can be used to expand the decoder to larger inputs</a:t>
            </a:r>
            <a:r>
              <a:rPr lang="en-US" altLang="zh-CN" sz="2800" b="1" dirty="0">
                <a:ea typeface="宋体" charset="-122"/>
              </a:rPr>
              <a:t>.</a:t>
            </a:r>
          </a:p>
        </p:txBody>
      </p:sp>
      <p:grpSp>
        <p:nvGrpSpPr>
          <p:cNvPr id="2" name="组合 1"/>
          <p:cNvGrpSpPr/>
          <p:nvPr/>
        </p:nvGrpSpPr>
        <p:grpSpPr>
          <a:xfrm>
            <a:off x="7543800" y="1295400"/>
            <a:ext cx="3505200" cy="5409323"/>
            <a:chOff x="7239000" y="1447800"/>
            <a:chExt cx="2743200" cy="4718888"/>
          </a:xfrm>
        </p:grpSpPr>
        <p:sp>
          <p:nvSpPr>
            <p:cNvPr id="36870" name="Text Box 8"/>
            <p:cNvSpPr txBox="1">
              <a:spLocks noChangeArrowheads="1"/>
            </p:cNvSpPr>
            <p:nvPr/>
          </p:nvSpPr>
          <p:spPr bwMode="auto">
            <a:xfrm>
              <a:off x="7239000" y="5410200"/>
              <a:ext cx="6858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CS</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6871" name="Text Box 14"/>
            <p:cNvSpPr txBox="1">
              <a:spLocks noChangeArrowheads="1"/>
            </p:cNvSpPr>
            <p:nvPr/>
          </p:nvSpPr>
          <p:spPr bwMode="auto">
            <a:xfrm>
              <a:off x="7391400" y="3186113"/>
              <a:ext cx="5334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6872" name="Text Box 15"/>
            <p:cNvSpPr txBox="1">
              <a:spLocks noChangeArrowheads="1"/>
            </p:cNvSpPr>
            <p:nvPr/>
          </p:nvSpPr>
          <p:spPr bwMode="auto">
            <a:xfrm>
              <a:off x="7378700" y="2932113"/>
              <a:ext cx="5334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6873" name="Text Box 16"/>
            <p:cNvSpPr txBox="1">
              <a:spLocks noChangeArrowheads="1"/>
            </p:cNvSpPr>
            <p:nvPr/>
          </p:nvSpPr>
          <p:spPr bwMode="auto">
            <a:xfrm>
              <a:off x="7391400" y="3429000"/>
              <a:ext cx="5334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6874" name="Text Box 17"/>
            <p:cNvSpPr txBox="1">
              <a:spLocks noChangeArrowheads="1"/>
            </p:cNvSpPr>
            <p:nvPr/>
          </p:nvSpPr>
          <p:spPr bwMode="auto">
            <a:xfrm>
              <a:off x="7391400" y="3733800"/>
              <a:ext cx="5334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graphicFrame>
          <p:nvGraphicFramePr>
            <p:cNvPr id="36875" name="Object 20"/>
            <p:cNvGraphicFramePr>
              <a:graphicFrameLocks noChangeAspect="1"/>
            </p:cNvGraphicFramePr>
            <p:nvPr>
              <p:extLst>
                <p:ext uri="{D42A27DB-BD31-4B8C-83A1-F6EECF244321}">
                  <p14:modId xmlns:p14="http://schemas.microsoft.com/office/powerpoint/2010/main" val="4281552426"/>
                </p:ext>
              </p:extLst>
            </p:nvPr>
          </p:nvGraphicFramePr>
          <p:xfrm>
            <a:off x="7696200" y="1447800"/>
            <a:ext cx="1931988" cy="4419600"/>
          </p:xfrm>
          <a:graphic>
            <a:graphicData uri="http://schemas.openxmlformats.org/presentationml/2006/ole">
              <mc:AlternateContent xmlns:mc="http://schemas.openxmlformats.org/markup-compatibility/2006">
                <mc:Choice xmlns:v="urn:schemas-microsoft-com:vml" Requires="v">
                  <p:oleObj spid="_x0000_s261155" name="CorelDRAW" r:id="rId4" imgW="1136423" imgH="2599660" progId="">
                    <p:embed/>
                  </p:oleObj>
                </mc:Choice>
                <mc:Fallback>
                  <p:oleObj name="CorelDRAW" r:id="rId4" imgW="1136423" imgH="2599660" progId="">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447800"/>
                          <a:ext cx="19319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6" name="Text Box 21"/>
            <p:cNvSpPr txBox="1">
              <a:spLocks noChangeArrowheads="1"/>
            </p:cNvSpPr>
            <p:nvPr/>
          </p:nvSpPr>
          <p:spPr bwMode="auto">
            <a:xfrm>
              <a:off x="7239000" y="5105400"/>
              <a:ext cx="6858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CS</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6877" name="Line 22"/>
            <p:cNvSpPr>
              <a:spLocks noChangeShapeType="1"/>
            </p:cNvSpPr>
            <p:nvPr/>
          </p:nvSpPr>
          <p:spPr bwMode="auto">
            <a:xfrm>
              <a:off x="7315200" y="5181600"/>
              <a:ext cx="381000" cy="0"/>
            </a:xfrm>
            <a:prstGeom prst="line">
              <a:avLst/>
            </a:prstGeom>
            <a:noFill/>
            <a:ln w="9525">
              <a:solidFill>
                <a:srgbClr val="FF0000"/>
              </a:solidFill>
              <a:round/>
              <a:headEnd/>
              <a:tailEnd/>
            </a:ln>
            <a:effectLst/>
          </p:spPr>
          <p:txBody>
            <a:bodyPr/>
            <a:lstStyle/>
            <a:p>
              <a:endParaRPr lang="zh-CN" altLang="en-US" sz="2000"/>
            </a:p>
          </p:txBody>
        </p:sp>
        <p:sp>
          <p:nvSpPr>
            <p:cNvPr id="36878" name="Line 23"/>
            <p:cNvSpPr>
              <a:spLocks noChangeShapeType="1"/>
            </p:cNvSpPr>
            <p:nvPr/>
          </p:nvSpPr>
          <p:spPr bwMode="auto">
            <a:xfrm>
              <a:off x="7315200" y="5486400"/>
              <a:ext cx="381000" cy="0"/>
            </a:xfrm>
            <a:prstGeom prst="line">
              <a:avLst/>
            </a:prstGeom>
            <a:noFill/>
            <a:ln w="9525">
              <a:solidFill>
                <a:srgbClr val="FF0000"/>
              </a:solidFill>
              <a:round/>
              <a:headEnd/>
              <a:tailEnd/>
            </a:ln>
            <a:effectLst/>
          </p:spPr>
          <p:txBody>
            <a:bodyPr/>
            <a:lstStyle/>
            <a:p>
              <a:endParaRPr lang="zh-CN" altLang="en-US" sz="2000"/>
            </a:p>
          </p:txBody>
        </p:sp>
        <p:sp>
          <p:nvSpPr>
            <p:cNvPr id="36879" name="Text Box 24"/>
            <p:cNvSpPr txBox="1">
              <a:spLocks noChangeArrowheads="1"/>
            </p:cNvSpPr>
            <p:nvPr/>
          </p:nvSpPr>
          <p:spPr bwMode="auto">
            <a:xfrm>
              <a:off x="8458200" y="1447800"/>
              <a:ext cx="533400" cy="375488"/>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X/Y</a:t>
              </a:r>
            </a:p>
          </p:txBody>
        </p:sp>
        <p:sp>
          <p:nvSpPr>
            <p:cNvPr id="36880" name="Text Box 25"/>
            <p:cNvSpPr txBox="1">
              <a:spLocks noChangeArrowheads="1"/>
            </p:cNvSpPr>
            <p:nvPr/>
          </p:nvSpPr>
          <p:spPr bwMode="auto">
            <a:xfrm>
              <a:off x="8610600" y="5486400"/>
              <a:ext cx="533400" cy="375488"/>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EN</a:t>
              </a:r>
            </a:p>
          </p:txBody>
        </p:sp>
        <p:sp>
          <p:nvSpPr>
            <p:cNvPr id="36881" name="Text Box 27"/>
            <p:cNvSpPr txBox="1">
              <a:spLocks noChangeArrowheads="1"/>
            </p:cNvSpPr>
            <p:nvPr/>
          </p:nvSpPr>
          <p:spPr bwMode="auto">
            <a:xfrm>
              <a:off x="8229600" y="5791200"/>
              <a:ext cx="1752600" cy="375488"/>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74HC154</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1828800" y="464782"/>
            <a:ext cx="857318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Implementing Boolean functions using decoders</a:t>
            </a:r>
          </a:p>
        </p:txBody>
      </p:sp>
      <p:sp>
        <p:nvSpPr>
          <p:cNvPr id="89091" name="矩形 4"/>
          <p:cNvSpPr>
            <a:spLocks noChangeArrowheads="1"/>
          </p:cNvSpPr>
          <p:nvPr/>
        </p:nvSpPr>
        <p:spPr bwMode="auto">
          <a:xfrm>
            <a:off x="1295400" y="1371600"/>
            <a:ext cx="9487581" cy="533400"/>
          </a:xfrm>
          <a:prstGeom prst="rect">
            <a:avLst/>
          </a:prstGeom>
          <a:solidFill>
            <a:schemeClr val="bg1"/>
          </a:solidFill>
          <a:ln w="28575">
            <a:solidFill>
              <a:srgbClr val="9999FF"/>
            </a:solidFill>
            <a:miter lim="800000"/>
            <a:headEnd/>
            <a:tailEnd/>
          </a:ln>
        </p:spPr>
        <p:txBody>
          <a:bodyPr wrap="square" anchor="ctr" anchorCtr="0">
            <a:noAutofit/>
          </a:bodyPr>
          <a:lstStyle/>
          <a:p>
            <a:pPr marL="457200" indent="-457200">
              <a:buFont typeface="Arial" panose="020B0604020202020204" pitchFamily="34" charset="0"/>
              <a:buChar char="•"/>
            </a:pPr>
            <a:r>
              <a:rPr lang="en-US" altLang="zh-CN" sz="2800" b="1" dirty="0">
                <a:ea typeface="宋体" charset="-122"/>
              </a:rPr>
              <a:t>use 74HC154 to implement F(A, B, C, D) = </a:t>
            </a:r>
            <a:r>
              <a:rPr lang="en-US" altLang="zh-CN" sz="2800" b="1" dirty="0">
                <a:ea typeface="宋体" charset="-122"/>
                <a:sym typeface="Symbol" pitchFamily="18" charset="2"/>
              </a:rPr>
              <a:t></a:t>
            </a:r>
            <a:r>
              <a:rPr lang="en-US" altLang="zh-CN" sz="2800" b="1" dirty="0">
                <a:ea typeface="宋体" charset="-122"/>
              </a:rPr>
              <a:t>m(1,2,5,7)</a:t>
            </a:r>
            <a:endParaRPr lang="zh-CN" altLang="en-US" sz="2800" b="1" dirty="0">
              <a:ea typeface="宋体" charset="-122"/>
            </a:endParaRPr>
          </a:p>
        </p:txBody>
      </p:sp>
      <p:graphicFrame>
        <p:nvGraphicFramePr>
          <p:cNvPr id="89092" name="Object 20"/>
          <p:cNvGraphicFramePr>
            <a:graphicFrameLocks noChangeAspect="1"/>
          </p:cNvGraphicFramePr>
          <p:nvPr>
            <p:extLst>
              <p:ext uri="{D42A27DB-BD31-4B8C-83A1-F6EECF244321}">
                <p14:modId xmlns:p14="http://schemas.microsoft.com/office/powerpoint/2010/main" val="2211316397"/>
              </p:ext>
            </p:extLst>
          </p:nvPr>
        </p:nvGraphicFramePr>
        <p:xfrm>
          <a:off x="2209800" y="2057399"/>
          <a:ext cx="1931987" cy="4069335"/>
        </p:xfrm>
        <a:graphic>
          <a:graphicData uri="http://schemas.openxmlformats.org/presentationml/2006/ole">
            <mc:AlternateContent xmlns:mc="http://schemas.openxmlformats.org/markup-compatibility/2006">
              <mc:Choice xmlns:v="urn:schemas-microsoft-com:vml" Requires="v">
                <p:oleObj spid="_x0000_s260131" name="CorelDRAW" r:id="rId4" imgW="1136423" imgH="2599660" progId="CorelDRAW.Graphic.13">
                  <p:embed/>
                </p:oleObj>
              </mc:Choice>
              <mc:Fallback>
                <p:oleObj name="CorelDRAW" r:id="rId4" imgW="1136423" imgH="2599660" progId="CorelDRAW.Graphic.1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399"/>
                        <a:ext cx="1931987" cy="4069335"/>
                      </a:xfrm>
                      <a:prstGeom prst="rect">
                        <a:avLst/>
                      </a:prstGeom>
                      <a:noFill/>
                      <a:ln>
                        <a:noFill/>
                      </a:ln>
                      <a:effectLst/>
                    </p:spPr>
                  </p:pic>
                </p:oleObj>
              </mc:Fallback>
            </mc:AlternateContent>
          </a:graphicData>
        </a:graphic>
      </p:graphicFrame>
      <p:grpSp>
        <p:nvGrpSpPr>
          <p:cNvPr id="3" name="组合 2"/>
          <p:cNvGrpSpPr/>
          <p:nvPr/>
        </p:nvGrpSpPr>
        <p:grpSpPr>
          <a:xfrm>
            <a:off x="5867400" y="2098167"/>
            <a:ext cx="4534581" cy="4150234"/>
            <a:chOff x="5867400" y="2098167"/>
            <a:chExt cx="4534581" cy="4150234"/>
          </a:xfrm>
        </p:grpSpPr>
        <p:pic>
          <p:nvPicPr>
            <p:cNvPr id="10" name="图片 9"/>
            <p:cNvPicPr>
              <a:picLocks noChangeAspect="1"/>
            </p:cNvPicPr>
            <p:nvPr/>
          </p:nvPicPr>
          <p:blipFill>
            <a:blip r:embed="rId6" cstate="print"/>
            <a:srcRect/>
            <a:stretch>
              <a:fillRect/>
            </a:stretch>
          </p:blipFill>
          <p:spPr bwMode="auto">
            <a:xfrm>
              <a:off x="5867400" y="2098167"/>
              <a:ext cx="4022725" cy="4150234"/>
            </a:xfrm>
            <a:prstGeom prst="rect">
              <a:avLst/>
            </a:prstGeom>
            <a:noFill/>
            <a:ln w="9525">
              <a:noFill/>
              <a:miter lim="800000"/>
              <a:headEnd/>
              <a:tailEnd/>
            </a:ln>
          </p:spPr>
        </p:pic>
        <p:sp>
          <p:nvSpPr>
            <p:cNvPr id="2" name="文本框 1"/>
            <p:cNvSpPr txBox="1"/>
            <p:nvPr/>
          </p:nvSpPr>
          <p:spPr>
            <a:xfrm>
              <a:off x="9944781" y="2971800"/>
              <a:ext cx="457200" cy="461665"/>
            </a:xfrm>
            <a:prstGeom prst="rect">
              <a:avLst/>
            </a:prstGeom>
            <a:noFill/>
          </p:spPr>
          <p:txBody>
            <a:bodyPr wrap="square" rtlCol="0">
              <a:spAutoFit/>
            </a:bodyPr>
            <a:lstStyle/>
            <a:p>
              <a:r>
                <a:rPr lang="en-US" altLang="zh-CN" dirty="0"/>
                <a:t>F</a:t>
              </a:r>
              <a:endParaRPr lang="zh-CN" altLang="en-US" dirty="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
          <p:cNvSpPr>
            <a:spLocks noChangeArrowheads="1"/>
          </p:cNvSpPr>
          <p:nvPr/>
        </p:nvSpPr>
        <p:spPr bwMode="auto">
          <a:xfrm>
            <a:off x="990600" y="1295399"/>
            <a:ext cx="10338086" cy="5273389"/>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sp>
        <p:nvSpPr>
          <p:cNvPr id="4" name="Rectangle 4"/>
          <p:cNvSpPr>
            <a:spLocks noChangeArrowheads="1"/>
          </p:cNvSpPr>
          <p:nvPr/>
        </p:nvSpPr>
        <p:spPr bwMode="auto">
          <a:xfrm>
            <a:off x="5114926" y="3984624"/>
            <a:ext cx="1512887" cy="395288"/>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1   1   1</a:t>
            </a:r>
          </a:p>
        </p:txBody>
      </p:sp>
      <p:sp>
        <p:nvSpPr>
          <p:cNvPr id="5" name="Rectangle 5"/>
          <p:cNvSpPr>
            <a:spLocks noChangeArrowheads="1"/>
          </p:cNvSpPr>
          <p:nvPr/>
        </p:nvSpPr>
        <p:spPr bwMode="auto">
          <a:xfrm>
            <a:off x="8101013" y="1708150"/>
            <a:ext cx="1368425" cy="430213"/>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dirty="0">
                <a:latin typeface="Verdana" pitchFamily="34" charset="0"/>
              </a:rPr>
              <a:t>Chip2</a:t>
            </a:r>
            <a:endParaRPr lang="zh-CN" altLang="en-US" b="1" dirty="0">
              <a:latin typeface="Verdana" pitchFamily="34" charset="0"/>
            </a:endParaRPr>
          </a:p>
        </p:txBody>
      </p:sp>
      <p:sp>
        <p:nvSpPr>
          <p:cNvPr id="6" name="Rectangle 6"/>
          <p:cNvSpPr>
            <a:spLocks noChangeArrowheads="1"/>
          </p:cNvSpPr>
          <p:nvPr/>
        </p:nvSpPr>
        <p:spPr bwMode="auto">
          <a:xfrm>
            <a:off x="6627812" y="3589338"/>
            <a:ext cx="1511300" cy="79057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endParaRPr lang="zh-CN" altLang="zh-CN" b="1">
              <a:latin typeface="Verdana" pitchFamily="34" charset="0"/>
            </a:endParaRPr>
          </a:p>
        </p:txBody>
      </p:sp>
      <p:sp>
        <p:nvSpPr>
          <p:cNvPr id="7" name="Rectangle 7"/>
          <p:cNvSpPr>
            <a:spLocks noChangeArrowheads="1"/>
          </p:cNvSpPr>
          <p:nvPr/>
        </p:nvSpPr>
        <p:spPr bwMode="auto">
          <a:xfrm>
            <a:off x="5114926" y="3589338"/>
            <a:ext cx="1512887" cy="395287"/>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0   0   0</a:t>
            </a:r>
          </a:p>
        </p:txBody>
      </p:sp>
      <p:sp>
        <p:nvSpPr>
          <p:cNvPr id="8" name="Rectangle 8"/>
          <p:cNvSpPr>
            <a:spLocks noChangeArrowheads="1"/>
          </p:cNvSpPr>
          <p:nvPr/>
        </p:nvSpPr>
        <p:spPr bwMode="auto">
          <a:xfrm>
            <a:off x="4419601" y="3616325"/>
            <a:ext cx="695325" cy="79057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solidFill>
                  <a:srgbClr val="FF0000"/>
                </a:solidFill>
                <a:latin typeface="Verdana" pitchFamily="34" charset="0"/>
              </a:rPr>
              <a:t>1</a:t>
            </a:r>
          </a:p>
        </p:txBody>
      </p:sp>
      <p:sp>
        <p:nvSpPr>
          <p:cNvPr id="9" name="Rectangle 9"/>
          <p:cNvSpPr>
            <a:spLocks noChangeArrowheads="1"/>
          </p:cNvSpPr>
          <p:nvPr/>
        </p:nvSpPr>
        <p:spPr bwMode="auto">
          <a:xfrm>
            <a:off x="5114926" y="3194049"/>
            <a:ext cx="1512887" cy="395288"/>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1   1   1</a:t>
            </a:r>
          </a:p>
        </p:txBody>
      </p:sp>
      <p:sp>
        <p:nvSpPr>
          <p:cNvPr id="10" name="Rectangle 10"/>
          <p:cNvSpPr>
            <a:spLocks noChangeArrowheads="1"/>
          </p:cNvSpPr>
          <p:nvPr/>
        </p:nvSpPr>
        <p:spPr bwMode="auto">
          <a:xfrm>
            <a:off x="8139113" y="2798763"/>
            <a:ext cx="1368425" cy="79057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endParaRPr lang="zh-CN" altLang="zh-CN" b="1">
              <a:latin typeface="Verdana" pitchFamily="34" charset="0"/>
            </a:endParaRPr>
          </a:p>
        </p:txBody>
      </p:sp>
      <p:sp>
        <p:nvSpPr>
          <p:cNvPr id="11" name="Rectangle 11"/>
          <p:cNvSpPr>
            <a:spLocks noChangeArrowheads="1"/>
          </p:cNvSpPr>
          <p:nvPr/>
        </p:nvSpPr>
        <p:spPr bwMode="auto">
          <a:xfrm>
            <a:off x="6627813" y="1709738"/>
            <a:ext cx="1400175" cy="4921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dirty="0">
                <a:latin typeface="Verdana" pitchFamily="34" charset="0"/>
              </a:rPr>
              <a:t>Chip1</a:t>
            </a:r>
            <a:endParaRPr lang="zh-CN" altLang="en-US" b="1" dirty="0">
              <a:latin typeface="Verdana" pitchFamily="34" charset="0"/>
            </a:endParaRPr>
          </a:p>
        </p:txBody>
      </p:sp>
      <p:sp>
        <p:nvSpPr>
          <p:cNvPr id="12" name="Rectangle 12"/>
          <p:cNvSpPr>
            <a:spLocks noChangeArrowheads="1"/>
          </p:cNvSpPr>
          <p:nvPr/>
        </p:nvSpPr>
        <p:spPr bwMode="auto">
          <a:xfrm>
            <a:off x="5114926" y="2798763"/>
            <a:ext cx="1512887" cy="395287"/>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0   0   0</a:t>
            </a:r>
          </a:p>
        </p:txBody>
      </p:sp>
      <p:sp>
        <p:nvSpPr>
          <p:cNvPr id="13" name="Rectangle 13"/>
          <p:cNvSpPr>
            <a:spLocks noChangeArrowheads="1"/>
          </p:cNvSpPr>
          <p:nvPr/>
        </p:nvSpPr>
        <p:spPr bwMode="auto">
          <a:xfrm>
            <a:off x="4419601" y="2825750"/>
            <a:ext cx="695325" cy="79057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solidFill>
                  <a:srgbClr val="FF0000"/>
                </a:solidFill>
                <a:latin typeface="Verdana" pitchFamily="34" charset="0"/>
              </a:rPr>
              <a:t>0</a:t>
            </a:r>
          </a:p>
        </p:txBody>
      </p:sp>
      <p:sp>
        <p:nvSpPr>
          <p:cNvPr id="14" name="Rectangle 14"/>
          <p:cNvSpPr>
            <a:spLocks noChangeArrowheads="1"/>
          </p:cNvSpPr>
          <p:nvPr/>
        </p:nvSpPr>
        <p:spPr bwMode="auto">
          <a:xfrm>
            <a:off x="8139113" y="2293938"/>
            <a:ext cx="1368425" cy="5048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D</a:t>
            </a:r>
            <a:r>
              <a:rPr lang="en-US" altLang="zh-CN" b="1" baseline="-25000">
                <a:latin typeface="Verdana" pitchFamily="34" charset="0"/>
              </a:rPr>
              <a:t>8</a:t>
            </a:r>
            <a:r>
              <a:rPr lang="zh-CN" altLang="en-US" b="1">
                <a:latin typeface="Verdana" pitchFamily="34" charset="0"/>
              </a:rPr>
              <a:t>～</a:t>
            </a:r>
            <a:r>
              <a:rPr lang="en-US" altLang="zh-CN" b="1">
                <a:latin typeface="Verdana" pitchFamily="34" charset="0"/>
              </a:rPr>
              <a:t>D</a:t>
            </a:r>
            <a:r>
              <a:rPr lang="en-US" altLang="zh-CN" b="1" baseline="-25000">
                <a:latin typeface="Verdana" pitchFamily="34" charset="0"/>
              </a:rPr>
              <a:t>15</a:t>
            </a:r>
          </a:p>
        </p:txBody>
      </p:sp>
      <p:sp>
        <p:nvSpPr>
          <p:cNvPr id="15" name="Rectangle 15"/>
          <p:cNvSpPr>
            <a:spLocks noChangeArrowheads="1"/>
          </p:cNvSpPr>
          <p:nvPr/>
        </p:nvSpPr>
        <p:spPr bwMode="auto">
          <a:xfrm>
            <a:off x="6627812" y="2293938"/>
            <a:ext cx="1511300" cy="5048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D</a:t>
            </a:r>
            <a:r>
              <a:rPr lang="en-US" altLang="zh-CN" b="1" baseline="-25000">
                <a:latin typeface="Verdana" pitchFamily="34" charset="0"/>
              </a:rPr>
              <a:t>0</a:t>
            </a:r>
            <a:r>
              <a:rPr lang="zh-CN" altLang="en-US" b="1">
                <a:latin typeface="Verdana" pitchFamily="34" charset="0"/>
              </a:rPr>
              <a:t>～</a:t>
            </a:r>
            <a:r>
              <a:rPr lang="en-US" altLang="zh-CN" b="1">
                <a:latin typeface="Verdana" pitchFamily="34" charset="0"/>
              </a:rPr>
              <a:t>D</a:t>
            </a:r>
            <a:r>
              <a:rPr lang="en-US" altLang="zh-CN" b="1" baseline="-25000">
                <a:latin typeface="Verdana" pitchFamily="34" charset="0"/>
              </a:rPr>
              <a:t>7</a:t>
            </a:r>
          </a:p>
        </p:txBody>
      </p:sp>
      <p:sp>
        <p:nvSpPr>
          <p:cNvPr id="16" name="Rectangle 16"/>
          <p:cNvSpPr>
            <a:spLocks noChangeArrowheads="1"/>
          </p:cNvSpPr>
          <p:nvPr/>
        </p:nvSpPr>
        <p:spPr bwMode="auto">
          <a:xfrm>
            <a:off x="5114926" y="2293938"/>
            <a:ext cx="1512887" cy="5048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 x   y   z</a:t>
            </a:r>
          </a:p>
        </p:txBody>
      </p:sp>
      <p:sp>
        <p:nvSpPr>
          <p:cNvPr id="17" name="Rectangle 17"/>
          <p:cNvSpPr>
            <a:spLocks noChangeArrowheads="1"/>
          </p:cNvSpPr>
          <p:nvPr/>
        </p:nvSpPr>
        <p:spPr bwMode="auto">
          <a:xfrm>
            <a:off x="4419601" y="2293938"/>
            <a:ext cx="695325" cy="5048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baseline="-25000">
                <a:latin typeface="Verdana" pitchFamily="34" charset="0"/>
              </a:rPr>
              <a:t>W</a:t>
            </a:r>
          </a:p>
        </p:txBody>
      </p:sp>
      <p:sp>
        <p:nvSpPr>
          <p:cNvPr id="18" name="Line 18"/>
          <p:cNvSpPr>
            <a:spLocks noChangeShapeType="1"/>
          </p:cNvSpPr>
          <p:nvPr/>
        </p:nvSpPr>
        <p:spPr bwMode="auto">
          <a:xfrm>
            <a:off x="4419601" y="2293937"/>
            <a:ext cx="5087937" cy="0"/>
          </a:xfrm>
          <a:prstGeom prst="line">
            <a:avLst/>
          </a:prstGeom>
          <a:noFill/>
          <a:ln w="28575">
            <a:solidFill>
              <a:schemeClr val="tx1"/>
            </a:solidFill>
            <a:round/>
            <a:headEnd/>
            <a:tailEnd/>
          </a:ln>
        </p:spPr>
        <p:txBody>
          <a:bodyPr/>
          <a:lstStyle/>
          <a:p>
            <a:endParaRPr lang="zh-CN" altLang="en-US" b="1"/>
          </a:p>
        </p:txBody>
      </p:sp>
      <p:sp>
        <p:nvSpPr>
          <p:cNvPr id="19" name="Line 19"/>
          <p:cNvSpPr>
            <a:spLocks noChangeShapeType="1"/>
          </p:cNvSpPr>
          <p:nvPr/>
        </p:nvSpPr>
        <p:spPr bwMode="auto">
          <a:xfrm>
            <a:off x="4419601" y="2798762"/>
            <a:ext cx="5087937" cy="0"/>
          </a:xfrm>
          <a:prstGeom prst="line">
            <a:avLst/>
          </a:prstGeom>
          <a:noFill/>
          <a:ln w="12700">
            <a:solidFill>
              <a:schemeClr val="tx1"/>
            </a:solidFill>
            <a:round/>
            <a:headEnd/>
            <a:tailEnd/>
          </a:ln>
        </p:spPr>
        <p:txBody>
          <a:bodyPr/>
          <a:lstStyle/>
          <a:p>
            <a:endParaRPr lang="zh-CN" altLang="en-US" b="1"/>
          </a:p>
        </p:txBody>
      </p:sp>
      <p:sp>
        <p:nvSpPr>
          <p:cNvPr id="20" name="Line 20"/>
          <p:cNvSpPr>
            <a:spLocks noChangeShapeType="1"/>
          </p:cNvSpPr>
          <p:nvPr/>
        </p:nvSpPr>
        <p:spPr bwMode="auto">
          <a:xfrm>
            <a:off x="4419601" y="3589337"/>
            <a:ext cx="5087937" cy="0"/>
          </a:xfrm>
          <a:prstGeom prst="line">
            <a:avLst/>
          </a:prstGeom>
          <a:noFill/>
          <a:ln w="12700">
            <a:solidFill>
              <a:schemeClr val="tx1"/>
            </a:solidFill>
            <a:round/>
            <a:headEnd/>
            <a:tailEnd/>
          </a:ln>
        </p:spPr>
        <p:txBody>
          <a:bodyPr/>
          <a:lstStyle/>
          <a:p>
            <a:endParaRPr lang="zh-CN" altLang="en-US" b="1"/>
          </a:p>
        </p:txBody>
      </p:sp>
      <p:sp>
        <p:nvSpPr>
          <p:cNvPr id="21" name="Line 21"/>
          <p:cNvSpPr>
            <a:spLocks noChangeShapeType="1"/>
          </p:cNvSpPr>
          <p:nvPr/>
        </p:nvSpPr>
        <p:spPr bwMode="auto">
          <a:xfrm>
            <a:off x="4419601" y="4379912"/>
            <a:ext cx="5087937" cy="0"/>
          </a:xfrm>
          <a:prstGeom prst="line">
            <a:avLst/>
          </a:prstGeom>
          <a:noFill/>
          <a:ln w="28575">
            <a:solidFill>
              <a:schemeClr val="tx1"/>
            </a:solidFill>
            <a:round/>
            <a:headEnd/>
            <a:tailEnd/>
          </a:ln>
        </p:spPr>
        <p:txBody>
          <a:bodyPr/>
          <a:lstStyle/>
          <a:p>
            <a:endParaRPr lang="zh-CN" altLang="en-US" b="1"/>
          </a:p>
        </p:txBody>
      </p:sp>
      <p:sp>
        <p:nvSpPr>
          <p:cNvPr id="22" name="Line 22"/>
          <p:cNvSpPr>
            <a:spLocks noChangeShapeType="1"/>
          </p:cNvSpPr>
          <p:nvPr/>
        </p:nvSpPr>
        <p:spPr bwMode="auto">
          <a:xfrm>
            <a:off x="4419600" y="2293938"/>
            <a:ext cx="0" cy="504825"/>
          </a:xfrm>
          <a:prstGeom prst="line">
            <a:avLst/>
          </a:prstGeom>
          <a:noFill/>
          <a:ln w="28575" cap="sq">
            <a:noFill/>
            <a:round/>
            <a:headEnd/>
            <a:tailEnd/>
          </a:ln>
        </p:spPr>
        <p:txBody>
          <a:bodyPr/>
          <a:lstStyle/>
          <a:p>
            <a:endParaRPr lang="zh-CN" altLang="en-US" b="1"/>
          </a:p>
        </p:txBody>
      </p:sp>
      <p:sp>
        <p:nvSpPr>
          <p:cNvPr id="23" name="Line 23"/>
          <p:cNvSpPr>
            <a:spLocks noChangeShapeType="1"/>
          </p:cNvSpPr>
          <p:nvPr/>
        </p:nvSpPr>
        <p:spPr bwMode="auto">
          <a:xfrm>
            <a:off x="5114925" y="2293938"/>
            <a:ext cx="0" cy="2085975"/>
          </a:xfrm>
          <a:prstGeom prst="line">
            <a:avLst/>
          </a:prstGeom>
          <a:noFill/>
          <a:ln w="12700">
            <a:solidFill>
              <a:schemeClr val="tx1"/>
            </a:solidFill>
            <a:round/>
            <a:headEnd/>
            <a:tailEnd/>
          </a:ln>
        </p:spPr>
        <p:txBody>
          <a:bodyPr/>
          <a:lstStyle/>
          <a:p>
            <a:endParaRPr lang="zh-CN" altLang="en-US" b="1"/>
          </a:p>
        </p:txBody>
      </p:sp>
      <p:sp>
        <p:nvSpPr>
          <p:cNvPr id="24" name="Line 24"/>
          <p:cNvSpPr>
            <a:spLocks noChangeShapeType="1"/>
          </p:cNvSpPr>
          <p:nvPr/>
        </p:nvSpPr>
        <p:spPr bwMode="auto">
          <a:xfrm>
            <a:off x="6627812" y="2293938"/>
            <a:ext cx="0" cy="2085975"/>
          </a:xfrm>
          <a:prstGeom prst="line">
            <a:avLst/>
          </a:prstGeom>
          <a:noFill/>
          <a:ln w="12700">
            <a:solidFill>
              <a:schemeClr val="tx1"/>
            </a:solidFill>
            <a:round/>
            <a:headEnd/>
            <a:tailEnd/>
          </a:ln>
        </p:spPr>
        <p:txBody>
          <a:bodyPr/>
          <a:lstStyle/>
          <a:p>
            <a:endParaRPr lang="zh-CN" altLang="en-US" b="1"/>
          </a:p>
        </p:txBody>
      </p:sp>
      <p:sp>
        <p:nvSpPr>
          <p:cNvPr id="25" name="Line 25"/>
          <p:cNvSpPr>
            <a:spLocks noChangeShapeType="1"/>
          </p:cNvSpPr>
          <p:nvPr/>
        </p:nvSpPr>
        <p:spPr bwMode="auto">
          <a:xfrm>
            <a:off x="8139112" y="2293938"/>
            <a:ext cx="0" cy="2085975"/>
          </a:xfrm>
          <a:prstGeom prst="line">
            <a:avLst/>
          </a:prstGeom>
          <a:noFill/>
          <a:ln w="12700">
            <a:solidFill>
              <a:schemeClr val="tx1"/>
            </a:solidFill>
            <a:round/>
            <a:headEnd/>
            <a:tailEnd/>
          </a:ln>
        </p:spPr>
        <p:txBody>
          <a:bodyPr/>
          <a:lstStyle/>
          <a:p>
            <a:endParaRPr lang="zh-CN" altLang="en-US" b="1"/>
          </a:p>
        </p:txBody>
      </p:sp>
      <p:sp>
        <p:nvSpPr>
          <p:cNvPr id="26" name="Line 26"/>
          <p:cNvSpPr>
            <a:spLocks noChangeShapeType="1"/>
          </p:cNvSpPr>
          <p:nvPr/>
        </p:nvSpPr>
        <p:spPr bwMode="auto">
          <a:xfrm>
            <a:off x="9507537" y="2293938"/>
            <a:ext cx="0" cy="504825"/>
          </a:xfrm>
          <a:prstGeom prst="line">
            <a:avLst/>
          </a:prstGeom>
          <a:noFill/>
          <a:ln w="28575" cap="sq">
            <a:noFill/>
            <a:round/>
            <a:headEnd/>
            <a:tailEnd/>
          </a:ln>
        </p:spPr>
        <p:txBody>
          <a:bodyPr/>
          <a:lstStyle/>
          <a:p>
            <a:endParaRPr lang="zh-CN" altLang="en-US" b="1"/>
          </a:p>
        </p:txBody>
      </p:sp>
      <p:sp>
        <p:nvSpPr>
          <p:cNvPr id="27" name="Line 27"/>
          <p:cNvSpPr>
            <a:spLocks noChangeShapeType="1"/>
          </p:cNvSpPr>
          <p:nvPr/>
        </p:nvSpPr>
        <p:spPr bwMode="auto">
          <a:xfrm>
            <a:off x="5114926" y="3194049"/>
            <a:ext cx="1512887" cy="0"/>
          </a:xfrm>
          <a:prstGeom prst="line">
            <a:avLst/>
          </a:prstGeom>
          <a:noFill/>
          <a:ln w="12700">
            <a:solidFill>
              <a:schemeClr val="tx1"/>
            </a:solidFill>
            <a:round/>
            <a:headEnd/>
            <a:tailEnd/>
          </a:ln>
        </p:spPr>
        <p:txBody>
          <a:bodyPr/>
          <a:lstStyle/>
          <a:p>
            <a:endParaRPr lang="zh-CN" altLang="en-US" b="1"/>
          </a:p>
        </p:txBody>
      </p:sp>
      <p:sp>
        <p:nvSpPr>
          <p:cNvPr id="28" name="Line 28"/>
          <p:cNvSpPr>
            <a:spLocks noChangeShapeType="1"/>
          </p:cNvSpPr>
          <p:nvPr/>
        </p:nvSpPr>
        <p:spPr bwMode="auto">
          <a:xfrm>
            <a:off x="5114926" y="3984624"/>
            <a:ext cx="1512887" cy="0"/>
          </a:xfrm>
          <a:prstGeom prst="line">
            <a:avLst/>
          </a:prstGeom>
          <a:noFill/>
          <a:ln w="12700">
            <a:solidFill>
              <a:schemeClr val="tx1"/>
            </a:solidFill>
            <a:round/>
            <a:headEnd/>
            <a:tailEnd/>
          </a:ln>
        </p:spPr>
        <p:txBody>
          <a:bodyPr/>
          <a:lstStyle/>
          <a:p>
            <a:endParaRPr lang="zh-CN" altLang="en-US" b="1"/>
          </a:p>
        </p:txBody>
      </p:sp>
      <p:sp>
        <p:nvSpPr>
          <p:cNvPr id="29" name="Line 29"/>
          <p:cNvSpPr>
            <a:spLocks noChangeShapeType="1"/>
          </p:cNvSpPr>
          <p:nvPr/>
        </p:nvSpPr>
        <p:spPr bwMode="auto">
          <a:xfrm>
            <a:off x="4419600" y="2798763"/>
            <a:ext cx="0" cy="790575"/>
          </a:xfrm>
          <a:prstGeom prst="line">
            <a:avLst/>
          </a:prstGeom>
          <a:noFill/>
          <a:ln w="28575" cap="sq">
            <a:noFill/>
            <a:round/>
            <a:headEnd/>
            <a:tailEnd/>
          </a:ln>
        </p:spPr>
        <p:txBody>
          <a:bodyPr/>
          <a:lstStyle/>
          <a:p>
            <a:endParaRPr lang="zh-CN" altLang="en-US" b="1"/>
          </a:p>
        </p:txBody>
      </p:sp>
      <p:sp>
        <p:nvSpPr>
          <p:cNvPr id="30" name="Line 30"/>
          <p:cNvSpPr>
            <a:spLocks noChangeShapeType="1"/>
          </p:cNvSpPr>
          <p:nvPr/>
        </p:nvSpPr>
        <p:spPr bwMode="auto">
          <a:xfrm>
            <a:off x="9507537" y="2798763"/>
            <a:ext cx="0" cy="790575"/>
          </a:xfrm>
          <a:prstGeom prst="line">
            <a:avLst/>
          </a:prstGeom>
          <a:noFill/>
          <a:ln w="28575" cap="sq">
            <a:noFill/>
            <a:round/>
            <a:headEnd/>
            <a:tailEnd/>
          </a:ln>
        </p:spPr>
        <p:txBody>
          <a:bodyPr/>
          <a:lstStyle/>
          <a:p>
            <a:endParaRPr lang="zh-CN" altLang="en-US" b="1"/>
          </a:p>
        </p:txBody>
      </p:sp>
      <p:sp>
        <p:nvSpPr>
          <p:cNvPr id="31" name="Line 31"/>
          <p:cNvSpPr>
            <a:spLocks noChangeShapeType="1"/>
          </p:cNvSpPr>
          <p:nvPr/>
        </p:nvSpPr>
        <p:spPr bwMode="auto">
          <a:xfrm>
            <a:off x="4419600" y="3589338"/>
            <a:ext cx="0" cy="790575"/>
          </a:xfrm>
          <a:prstGeom prst="line">
            <a:avLst/>
          </a:prstGeom>
          <a:noFill/>
          <a:ln w="28575" cap="sq">
            <a:noFill/>
            <a:round/>
            <a:headEnd/>
            <a:tailEnd/>
          </a:ln>
        </p:spPr>
        <p:txBody>
          <a:bodyPr/>
          <a:lstStyle/>
          <a:p>
            <a:endParaRPr lang="zh-CN" altLang="en-US" b="1"/>
          </a:p>
        </p:txBody>
      </p:sp>
      <p:sp>
        <p:nvSpPr>
          <p:cNvPr id="32" name="Line 32"/>
          <p:cNvSpPr>
            <a:spLocks noChangeShapeType="1"/>
          </p:cNvSpPr>
          <p:nvPr/>
        </p:nvSpPr>
        <p:spPr bwMode="auto">
          <a:xfrm>
            <a:off x="9507537" y="3589338"/>
            <a:ext cx="0" cy="790575"/>
          </a:xfrm>
          <a:prstGeom prst="line">
            <a:avLst/>
          </a:prstGeom>
          <a:noFill/>
          <a:ln w="28575" cap="sq">
            <a:noFill/>
            <a:round/>
            <a:headEnd/>
            <a:tailEnd/>
          </a:ln>
        </p:spPr>
        <p:txBody>
          <a:bodyPr/>
          <a:lstStyle/>
          <a:p>
            <a:endParaRPr lang="zh-CN" altLang="en-US" b="1"/>
          </a:p>
        </p:txBody>
      </p:sp>
      <p:sp>
        <p:nvSpPr>
          <p:cNvPr id="33" name="Line 33"/>
          <p:cNvSpPr>
            <a:spLocks noChangeShapeType="1"/>
          </p:cNvSpPr>
          <p:nvPr/>
        </p:nvSpPr>
        <p:spPr bwMode="auto">
          <a:xfrm>
            <a:off x="7011987" y="2365374"/>
            <a:ext cx="215900" cy="0"/>
          </a:xfrm>
          <a:prstGeom prst="line">
            <a:avLst/>
          </a:prstGeom>
          <a:noFill/>
          <a:ln w="28575">
            <a:solidFill>
              <a:schemeClr val="tx1"/>
            </a:solidFill>
            <a:round/>
            <a:headEnd/>
            <a:tailEnd/>
          </a:ln>
        </p:spPr>
        <p:txBody>
          <a:bodyPr/>
          <a:lstStyle/>
          <a:p>
            <a:endParaRPr lang="zh-CN" altLang="en-US" b="1"/>
          </a:p>
        </p:txBody>
      </p:sp>
      <p:sp>
        <p:nvSpPr>
          <p:cNvPr id="34" name="Line 34"/>
          <p:cNvSpPr>
            <a:spLocks noChangeShapeType="1"/>
          </p:cNvSpPr>
          <p:nvPr/>
        </p:nvSpPr>
        <p:spPr bwMode="auto">
          <a:xfrm>
            <a:off x="7500937" y="2365374"/>
            <a:ext cx="215900" cy="0"/>
          </a:xfrm>
          <a:prstGeom prst="line">
            <a:avLst/>
          </a:prstGeom>
          <a:noFill/>
          <a:ln w="28575">
            <a:solidFill>
              <a:schemeClr val="tx1"/>
            </a:solidFill>
            <a:round/>
            <a:headEnd/>
            <a:tailEnd/>
          </a:ln>
        </p:spPr>
        <p:txBody>
          <a:bodyPr/>
          <a:lstStyle/>
          <a:p>
            <a:endParaRPr lang="zh-CN" altLang="en-US" b="1"/>
          </a:p>
        </p:txBody>
      </p:sp>
      <p:sp>
        <p:nvSpPr>
          <p:cNvPr id="35" name="Line 35"/>
          <p:cNvSpPr>
            <a:spLocks noChangeShapeType="1"/>
          </p:cNvSpPr>
          <p:nvPr/>
        </p:nvSpPr>
        <p:spPr bwMode="auto">
          <a:xfrm>
            <a:off x="8380412" y="2365374"/>
            <a:ext cx="215900" cy="0"/>
          </a:xfrm>
          <a:prstGeom prst="line">
            <a:avLst/>
          </a:prstGeom>
          <a:noFill/>
          <a:ln w="28575">
            <a:solidFill>
              <a:schemeClr val="tx1"/>
            </a:solidFill>
            <a:round/>
            <a:headEnd/>
            <a:tailEnd/>
          </a:ln>
        </p:spPr>
        <p:txBody>
          <a:bodyPr/>
          <a:lstStyle/>
          <a:p>
            <a:endParaRPr lang="zh-CN" altLang="en-US" b="1"/>
          </a:p>
        </p:txBody>
      </p:sp>
      <p:sp>
        <p:nvSpPr>
          <p:cNvPr id="36" name="Line 36"/>
          <p:cNvSpPr>
            <a:spLocks noChangeShapeType="1"/>
          </p:cNvSpPr>
          <p:nvPr/>
        </p:nvSpPr>
        <p:spPr bwMode="auto">
          <a:xfrm>
            <a:off x="8897937" y="2365374"/>
            <a:ext cx="215900" cy="0"/>
          </a:xfrm>
          <a:prstGeom prst="line">
            <a:avLst/>
          </a:prstGeom>
          <a:noFill/>
          <a:ln w="28575">
            <a:solidFill>
              <a:schemeClr val="tx1"/>
            </a:solidFill>
            <a:round/>
            <a:headEnd/>
            <a:tailEnd/>
          </a:ln>
        </p:spPr>
        <p:txBody>
          <a:bodyPr/>
          <a:lstStyle/>
          <a:p>
            <a:endParaRPr lang="zh-CN" altLang="en-US" b="1"/>
          </a:p>
        </p:txBody>
      </p:sp>
      <p:grpSp>
        <p:nvGrpSpPr>
          <p:cNvPr id="37" name="Group 37"/>
          <p:cNvGrpSpPr>
            <a:grpSpLocks/>
          </p:cNvGrpSpPr>
          <p:nvPr/>
        </p:nvGrpSpPr>
        <p:grpSpPr bwMode="auto">
          <a:xfrm>
            <a:off x="6632576" y="2787650"/>
            <a:ext cx="1512887" cy="790575"/>
            <a:chOff x="3231" y="1423"/>
            <a:chExt cx="953" cy="498"/>
          </a:xfrm>
        </p:grpSpPr>
        <p:sp>
          <p:nvSpPr>
            <p:cNvPr id="38" name="Rectangle 38"/>
            <p:cNvSpPr>
              <a:spLocks noChangeArrowheads="1"/>
            </p:cNvSpPr>
            <p:nvPr/>
          </p:nvSpPr>
          <p:spPr bwMode="auto">
            <a:xfrm>
              <a:off x="3231" y="1672"/>
              <a:ext cx="953" cy="249"/>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0 1 1 1</a:t>
              </a:r>
            </a:p>
          </p:txBody>
        </p:sp>
        <p:sp>
          <p:nvSpPr>
            <p:cNvPr id="39" name="Rectangle 39"/>
            <p:cNvSpPr>
              <a:spLocks noChangeArrowheads="1"/>
            </p:cNvSpPr>
            <p:nvPr/>
          </p:nvSpPr>
          <p:spPr bwMode="auto">
            <a:xfrm>
              <a:off x="3231" y="1423"/>
              <a:ext cx="953" cy="249"/>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0 0 0 0</a:t>
              </a:r>
            </a:p>
          </p:txBody>
        </p:sp>
      </p:grpSp>
      <p:grpSp>
        <p:nvGrpSpPr>
          <p:cNvPr id="40" name="Group 40"/>
          <p:cNvGrpSpPr>
            <a:grpSpLocks/>
          </p:cNvGrpSpPr>
          <p:nvPr/>
        </p:nvGrpSpPr>
        <p:grpSpPr bwMode="auto">
          <a:xfrm>
            <a:off x="8027987" y="3616325"/>
            <a:ext cx="1512888" cy="790575"/>
            <a:chOff x="4110" y="1945"/>
            <a:chExt cx="953" cy="498"/>
          </a:xfrm>
        </p:grpSpPr>
        <p:sp>
          <p:nvSpPr>
            <p:cNvPr id="41" name="Rectangle 41"/>
            <p:cNvSpPr>
              <a:spLocks noChangeArrowheads="1"/>
            </p:cNvSpPr>
            <p:nvPr/>
          </p:nvSpPr>
          <p:spPr bwMode="auto">
            <a:xfrm>
              <a:off x="4110" y="2194"/>
              <a:ext cx="953" cy="249"/>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1 1 1 1</a:t>
              </a:r>
            </a:p>
          </p:txBody>
        </p:sp>
        <p:sp>
          <p:nvSpPr>
            <p:cNvPr id="42" name="Rectangle 42"/>
            <p:cNvSpPr>
              <a:spLocks noChangeArrowheads="1"/>
            </p:cNvSpPr>
            <p:nvPr/>
          </p:nvSpPr>
          <p:spPr bwMode="auto">
            <a:xfrm>
              <a:off x="4110" y="1945"/>
              <a:ext cx="953" cy="249"/>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1 0 0 0</a:t>
              </a:r>
            </a:p>
          </p:txBody>
        </p:sp>
      </p:grpSp>
      <p:sp>
        <p:nvSpPr>
          <p:cNvPr id="43" name="AutoShape 43"/>
          <p:cNvSpPr>
            <a:spLocks noChangeArrowheads="1"/>
          </p:cNvSpPr>
          <p:nvPr/>
        </p:nvSpPr>
        <p:spPr bwMode="auto">
          <a:xfrm>
            <a:off x="1828800" y="2030413"/>
            <a:ext cx="1879600" cy="936625"/>
          </a:xfrm>
          <a:prstGeom prst="wedgeRoundRectCallout">
            <a:avLst>
              <a:gd name="adj1" fmla="val 86495"/>
              <a:gd name="adj2" fmla="val 51523"/>
              <a:gd name="adj3" fmla="val 16667"/>
            </a:avLst>
          </a:prstGeom>
          <a:gradFill rotWithShape="1">
            <a:gsLst>
              <a:gs pos="0">
                <a:srgbClr val="FFFF00"/>
              </a:gs>
              <a:gs pos="100000">
                <a:srgbClr val="767600"/>
              </a:gs>
            </a:gsLst>
            <a:lin ang="2700000" scaled="1"/>
          </a:gradFill>
          <a:ln w="9525">
            <a:solidFill>
              <a:schemeClr val="tx1"/>
            </a:solidFill>
            <a:miter lim="800000"/>
            <a:headEnd/>
            <a:tailEnd/>
          </a:ln>
        </p:spPr>
        <p:txBody>
          <a:bodyPr/>
          <a:lstStyle/>
          <a:p>
            <a:pPr algn="ctr" eaLnBrk="0" hangingPunct="0"/>
            <a:r>
              <a:rPr lang="en-US" altLang="zh-CN" b="1" dirty="0">
                <a:latin typeface="Times New Roman" charset="0"/>
                <a:ea typeface="宋体" pitchFamily="2" charset="-122"/>
              </a:rPr>
              <a:t>Select signal</a:t>
            </a:r>
            <a:endParaRPr lang="zh-CN" altLang="en-US" b="1" dirty="0">
              <a:latin typeface="Times New Roman" charset="0"/>
              <a:ea typeface="宋体" pitchFamily="2" charset="-122"/>
            </a:endParaRPr>
          </a:p>
          <a:p>
            <a:pPr algn="ctr" eaLnBrk="0" hangingPunct="0"/>
            <a:r>
              <a:rPr lang="en-US" altLang="zh-CN" b="1" dirty="0">
                <a:latin typeface="Times New Roman" charset="0"/>
                <a:ea typeface="宋体" pitchFamily="2" charset="-122"/>
              </a:rPr>
              <a:t>=&gt;Enable</a:t>
            </a:r>
            <a:endParaRPr lang="zh-CN" altLang="en-US" b="1" dirty="0">
              <a:latin typeface="Times New Roman" charset="0"/>
              <a:ea typeface="宋体" pitchFamily="2" charset="-122"/>
            </a:endParaRPr>
          </a:p>
        </p:txBody>
      </p:sp>
      <p:graphicFrame>
        <p:nvGraphicFramePr>
          <p:cNvPr id="44" name="Object 44"/>
          <p:cNvGraphicFramePr>
            <a:graphicFrameLocks noChangeAspect="1"/>
          </p:cNvGraphicFramePr>
          <p:nvPr>
            <p:extLst>
              <p:ext uri="{D42A27DB-BD31-4B8C-83A1-F6EECF244321}">
                <p14:modId xmlns:p14="http://schemas.microsoft.com/office/powerpoint/2010/main" val="3530046753"/>
              </p:ext>
            </p:extLst>
          </p:nvPr>
        </p:nvGraphicFramePr>
        <p:xfrm>
          <a:off x="4344987" y="4838700"/>
          <a:ext cx="4114800" cy="530225"/>
        </p:xfrm>
        <a:graphic>
          <a:graphicData uri="http://schemas.openxmlformats.org/presentationml/2006/ole">
            <mc:AlternateContent xmlns:mc="http://schemas.openxmlformats.org/markup-compatibility/2006">
              <mc:Choice xmlns:v="urn:schemas-microsoft-com:vml" Requires="v">
                <p:oleObj spid="_x0000_s207940" name="公式" r:id="rId3" imgW="1676160" imgH="215640" progId="Equations">
                  <p:embed/>
                </p:oleObj>
              </mc:Choice>
              <mc:Fallback>
                <p:oleObj name="公式" r:id="rId3" imgW="1676160" imgH="215640" progId="Equations">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987" y="4838700"/>
                        <a:ext cx="4114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45"/>
          <p:cNvSpPr txBox="1">
            <a:spLocks noChangeArrowheads="1"/>
          </p:cNvSpPr>
          <p:nvPr/>
        </p:nvSpPr>
        <p:spPr bwMode="auto">
          <a:xfrm>
            <a:off x="2133601" y="4860924"/>
            <a:ext cx="2105025" cy="941796"/>
          </a:xfrm>
          <a:prstGeom prst="rect">
            <a:avLst/>
          </a:prstGeom>
          <a:noFill/>
          <a:ln w="9525">
            <a:noFill/>
            <a:miter lim="800000"/>
            <a:headEnd/>
            <a:tailEnd/>
          </a:ln>
        </p:spPr>
        <p:txBody>
          <a:bodyPr wrap="square">
            <a:spAutoFit/>
          </a:bodyPr>
          <a:lstStyle/>
          <a:p>
            <a:pPr>
              <a:spcBef>
                <a:spcPct val="30000"/>
              </a:spcBef>
            </a:pPr>
            <a:r>
              <a:rPr lang="en-US" altLang="zh-CN" b="1" dirty="0">
                <a:ea typeface="宋体" pitchFamily="2" charset="-122"/>
              </a:rPr>
              <a:t>Select chip 1:</a:t>
            </a:r>
            <a:endParaRPr lang="zh-CN" altLang="en-US" b="1" dirty="0">
              <a:ea typeface="宋体" pitchFamily="2" charset="-122"/>
            </a:endParaRPr>
          </a:p>
          <a:p>
            <a:pPr>
              <a:spcBef>
                <a:spcPct val="30000"/>
              </a:spcBef>
            </a:pPr>
            <a:r>
              <a:rPr lang="en-US" altLang="zh-CN" b="1" dirty="0">
                <a:ea typeface="宋体" pitchFamily="2" charset="-122"/>
              </a:rPr>
              <a:t>Select chip 2:</a:t>
            </a:r>
            <a:endParaRPr lang="zh-CN" altLang="en-US" b="1" dirty="0">
              <a:ea typeface="宋体" pitchFamily="2" charset="-122"/>
            </a:endParaRPr>
          </a:p>
        </p:txBody>
      </p:sp>
      <p:graphicFrame>
        <p:nvGraphicFramePr>
          <p:cNvPr id="46" name="Object 46"/>
          <p:cNvGraphicFramePr>
            <a:graphicFrameLocks noChangeAspect="1"/>
          </p:cNvGraphicFramePr>
          <p:nvPr>
            <p:extLst>
              <p:ext uri="{D42A27DB-BD31-4B8C-83A1-F6EECF244321}">
                <p14:modId xmlns:p14="http://schemas.microsoft.com/office/powerpoint/2010/main" val="2653700917"/>
              </p:ext>
            </p:extLst>
          </p:nvPr>
        </p:nvGraphicFramePr>
        <p:xfrm>
          <a:off x="4327525" y="5413375"/>
          <a:ext cx="4114800" cy="530225"/>
        </p:xfrm>
        <a:graphic>
          <a:graphicData uri="http://schemas.openxmlformats.org/presentationml/2006/ole">
            <mc:AlternateContent xmlns:mc="http://schemas.openxmlformats.org/markup-compatibility/2006">
              <mc:Choice xmlns:v="urn:schemas-microsoft-com:vml" Requires="v">
                <p:oleObj spid="_x0000_s207941" name="A Equation(公式3.1)" r:id="rId5" imgW="1676160" imgH="215640" progId="Equations">
                  <p:embed/>
                </p:oleObj>
              </mc:Choice>
              <mc:Fallback>
                <p:oleObj name="A Equation(公式3.1)" r:id="rId5" imgW="1676160" imgH="215640" progId="Equations">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7525" y="5413375"/>
                        <a:ext cx="4114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Rectangle 4"/>
          <p:cNvSpPr>
            <a:spLocks noChangeArrowheads="1"/>
          </p:cNvSpPr>
          <p:nvPr/>
        </p:nvSpPr>
        <p:spPr bwMode="auto">
          <a:xfrm>
            <a:off x="990600" y="501980"/>
            <a:ext cx="1033808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Cascading two 74LS138 to implement one 4-to-16 decoder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222"/>
          <p:cNvPicPr>
            <a:picLocks noChangeAspect="1" noChangeArrowheads="1"/>
          </p:cNvPicPr>
          <p:nvPr/>
        </p:nvPicPr>
        <p:blipFill>
          <a:blip r:embed="rId2" cstate="print">
            <a:lum contrast="42000"/>
            <a:grayscl/>
          </a:blip>
          <a:srcRect/>
          <a:stretch>
            <a:fillRect/>
          </a:stretch>
        </p:blipFill>
        <p:spPr bwMode="auto">
          <a:xfrm>
            <a:off x="2286000" y="0"/>
            <a:ext cx="6553200" cy="686602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5292411" y="598191"/>
            <a:ext cx="180530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Decoders</a:t>
            </a:r>
          </a:p>
        </p:txBody>
      </p:sp>
      <p:sp>
        <p:nvSpPr>
          <p:cNvPr id="41989" name="Text Box 11"/>
          <p:cNvSpPr txBox="1">
            <a:spLocks noChangeArrowheads="1"/>
          </p:cNvSpPr>
          <p:nvPr/>
        </p:nvSpPr>
        <p:spPr bwMode="auto">
          <a:xfrm>
            <a:off x="685800" y="1895427"/>
            <a:ext cx="7162800" cy="1384995"/>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BCD-to-decimal decoders accept a binary coded decimal input and activate one of ten possible decimal digit indications. </a:t>
            </a:r>
          </a:p>
        </p:txBody>
      </p:sp>
      <p:grpSp>
        <p:nvGrpSpPr>
          <p:cNvPr id="2" name="组合 1"/>
          <p:cNvGrpSpPr/>
          <p:nvPr/>
        </p:nvGrpSpPr>
        <p:grpSpPr>
          <a:xfrm>
            <a:off x="7924800" y="2133600"/>
            <a:ext cx="3429000" cy="3886200"/>
            <a:chOff x="7162800" y="1219200"/>
            <a:chExt cx="2800350" cy="3352800"/>
          </a:xfrm>
        </p:grpSpPr>
        <p:graphicFrame>
          <p:nvGraphicFramePr>
            <p:cNvPr id="41990" name="Object 13"/>
            <p:cNvGraphicFramePr>
              <a:graphicFrameLocks noChangeAspect="1"/>
            </p:cNvGraphicFramePr>
            <p:nvPr>
              <p:extLst>
                <p:ext uri="{D42A27DB-BD31-4B8C-83A1-F6EECF244321}">
                  <p14:modId xmlns:p14="http://schemas.microsoft.com/office/powerpoint/2010/main" val="1998406559"/>
                </p:ext>
              </p:extLst>
            </p:nvPr>
          </p:nvGraphicFramePr>
          <p:xfrm>
            <a:off x="7543800" y="1219200"/>
            <a:ext cx="2419350" cy="3352800"/>
          </p:xfrm>
          <a:graphic>
            <a:graphicData uri="http://schemas.openxmlformats.org/presentationml/2006/ole">
              <mc:AlternateContent xmlns:mc="http://schemas.openxmlformats.org/markup-compatibility/2006">
                <mc:Choice xmlns:v="urn:schemas-microsoft-com:vml" Requires="v">
                  <p:oleObj spid="_x0000_s42023" name="CorelDRAW" r:id="rId4" imgW="1205404" imgH="1669816" progId="">
                    <p:embed/>
                  </p:oleObj>
                </mc:Choice>
                <mc:Fallback>
                  <p:oleObj name="CorelDRAW" r:id="rId4" imgW="1205404" imgH="1669816" progId="">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1219200"/>
                          <a:ext cx="24193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1" name="Text Box 14"/>
            <p:cNvSpPr txBox="1">
              <a:spLocks noChangeArrowheads="1"/>
            </p:cNvSpPr>
            <p:nvPr/>
          </p:nvSpPr>
          <p:spPr bwMode="auto">
            <a:xfrm>
              <a:off x="7175500" y="2468563"/>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41992" name="Text Box 15"/>
            <p:cNvSpPr txBox="1">
              <a:spLocks noChangeArrowheads="1"/>
            </p:cNvSpPr>
            <p:nvPr/>
          </p:nvSpPr>
          <p:spPr bwMode="auto">
            <a:xfrm>
              <a:off x="7162800" y="2214563"/>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41993" name="Text Box 16"/>
            <p:cNvSpPr txBox="1">
              <a:spLocks noChangeArrowheads="1"/>
            </p:cNvSpPr>
            <p:nvPr/>
          </p:nvSpPr>
          <p:spPr bwMode="auto">
            <a:xfrm>
              <a:off x="7175500" y="2711450"/>
              <a:ext cx="533400" cy="336550"/>
            </a:xfrm>
            <a:prstGeom prst="rect">
              <a:avLst/>
            </a:prstGeom>
            <a:noFill/>
            <a:ln w="9525">
              <a:noFill/>
              <a:miter lim="800000"/>
              <a:headEnd/>
              <a:tailEnd/>
            </a:ln>
            <a:effectLst/>
          </p:spPr>
          <p:txBody>
            <a:bodyPr>
              <a:spAutoFit/>
            </a:bodyPr>
            <a:lstStyle/>
            <a:p>
              <a:r>
                <a:rPr lang="en-US" altLang="zh-CN" sz="1600" i="1" dirty="0">
                  <a:solidFill>
                    <a:srgbClr val="FF0000"/>
                  </a:solidFill>
                  <a:latin typeface="Arial" charset="0"/>
                  <a:ea typeface="宋体" charset="-122"/>
                </a:rPr>
                <a:t>A</a:t>
              </a:r>
              <a:r>
                <a:rPr lang="en-US" altLang="zh-CN" sz="1600" baseline="-25000" dirty="0">
                  <a:solidFill>
                    <a:srgbClr val="FF0000"/>
                  </a:solidFill>
                  <a:latin typeface="Arial" charset="0"/>
                  <a:ea typeface="宋体" charset="-122"/>
                </a:rPr>
                <a:t>2</a:t>
              </a:r>
              <a:endParaRPr lang="en-US" altLang="zh-CN" sz="1600" dirty="0">
                <a:solidFill>
                  <a:srgbClr val="FF0000"/>
                </a:solidFill>
                <a:latin typeface="Arial" charset="0"/>
                <a:ea typeface="宋体" charset="-122"/>
              </a:endParaRPr>
            </a:p>
          </p:txBody>
        </p:sp>
        <p:sp>
          <p:nvSpPr>
            <p:cNvPr id="41994" name="Text Box 17"/>
            <p:cNvSpPr txBox="1">
              <a:spLocks noChangeArrowheads="1"/>
            </p:cNvSpPr>
            <p:nvPr/>
          </p:nvSpPr>
          <p:spPr bwMode="auto">
            <a:xfrm>
              <a:off x="7175500" y="30162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grpSp>
      <p:sp>
        <p:nvSpPr>
          <p:cNvPr id="157714" name="WordArt 18"/>
          <p:cNvSpPr>
            <a:spLocks noChangeArrowheads="1" noChangeShapeType="1" noTextEdit="1"/>
          </p:cNvSpPr>
          <p:nvPr/>
        </p:nvSpPr>
        <p:spPr bwMode="auto">
          <a:xfrm>
            <a:off x="755002" y="3743255"/>
            <a:ext cx="1219200" cy="449262"/>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57715" name="WordArt 19"/>
          <p:cNvSpPr>
            <a:spLocks noChangeArrowheads="1" noChangeShapeType="1" noTextEdit="1"/>
          </p:cNvSpPr>
          <p:nvPr/>
        </p:nvSpPr>
        <p:spPr bwMode="auto">
          <a:xfrm>
            <a:off x="755002" y="4692825"/>
            <a:ext cx="1219200" cy="449262"/>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57716" name="Text Box 20"/>
          <p:cNvSpPr txBox="1">
            <a:spLocks noChangeArrowheads="1"/>
          </p:cNvSpPr>
          <p:nvPr/>
        </p:nvSpPr>
        <p:spPr bwMode="auto">
          <a:xfrm>
            <a:off x="2143157" y="3491317"/>
            <a:ext cx="5689891" cy="1200329"/>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Assume the inputs to the 74HC42 decoder are the sequence 0101, 0110, 0011, and 0010. Describe the output. </a:t>
            </a:r>
          </a:p>
        </p:txBody>
      </p:sp>
      <p:sp>
        <p:nvSpPr>
          <p:cNvPr id="157717" name="Text Box 21"/>
          <p:cNvSpPr txBox="1">
            <a:spLocks noChangeArrowheads="1"/>
          </p:cNvSpPr>
          <p:nvPr/>
        </p:nvSpPr>
        <p:spPr bwMode="auto">
          <a:xfrm>
            <a:off x="2093945" y="4692827"/>
            <a:ext cx="5770206" cy="1200329"/>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All lines are HIGH except for one active output, which is LOW.  The active outputs are 5, 6, 3, and 2 in that order.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714"/>
                                        </p:tgtEl>
                                        <p:attrNameLst>
                                          <p:attrName>style.visibility</p:attrName>
                                        </p:attrNameLst>
                                      </p:cBhvr>
                                      <p:to>
                                        <p:strVal val="visible"/>
                                      </p:to>
                                    </p:set>
                                    <p:animEffect transition="in" filter="dissolve">
                                      <p:cBhvr>
                                        <p:cTn id="7" dur="500"/>
                                        <p:tgtEl>
                                          <p:spTgt spid="15771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57716"/>
                                        </p:tgtEl>
                                        <p:attrNameLst>
                                          <p:attrName>style.visibility</p:attrName>
                                        </p:attrNameLst>
                                      </p:cBhvr>
                                      <p:to>
                                        <p:strVal val="visible"/>
                                      </p:to>
                                    </p:set>
                                    <p:anim calcmode="lin" valueType="num">
                                      <p:cBhvr additive="base">
                                        <p:cTn id="10" dur="500" fill="hold"/>
                                        <p:tgtEl>
                                          <p:spTgt spid="157716"/>
                                        </p:tgtEl>
                                        <p:attrNameLst>
                                          <p:attrName>ppt_x</p:attrName>
                                        </p:attrNameLst>
                                      </p:cBhvr>
                                      <p:tavLst>
                                        <p:tav tm="0">
                                          <p:val>
                                            <p:strVal val="#ppt_x"/>
                                          </p:val>
                                        </p:tav>
                                        <p:tav tm="100000">
                                          <p:val>
                                            <p:strVal val="#ppt_x"/>
                                          </p:val>
                                        </p:tav>
                                      </p:tavLst>
                                    </p:anim>
                                    <p:anim calcmode="lin" valueType="num">
                                      <p:cBhvr additive="base">
                                        <p:cTn id="11" dur="500" fill="hold"/>
                                        <p:tgtEl>
                                          <p:spTgt spid="157716"/>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7715"/>
                                        </p:tgtEl>
                                        <p:attrNameLst>
                                          <p:attrName>style.visibility</p:attrName>
                                        </p:attrNameLst>
                                      </p:cBhvr>
                                      <p:to>
                                        <p:strVal val="visible"/>
                                      </p:to>
                                    </p:set>
                                    <p:animEffect transition="in" filter="dissolve">
                                      <p:cBhvr>
                                        <p:cTn id="16" dur="500"/>
                                        <p:tgtEl>
                                          <p:spTgt spid="157715"/>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57717"/>
                                        </p:tgtEl>
                                        <p:attrNameLst>
                                          <p:attrName>style.visibility</p:attrName>
                                        </p:attrNameLst>
                                      </p:cBhvr>
                                      <p:to>
                                        <p:strVal val="visible"/>
                                      </p:to>
                                    </p:set>
                                    <p:anim calcmode="lin" valueType="num">
                                      <p:cBhvr additive="base">
                                        <p:cTn id="19" dur="500" fill="hold"/>
                                        <p:tgtEl>
                                          <p:spTgt spid="157717"/>
                                        </p:tgtEl>
                                        <p:attrNameLst>
                                          <p:attrName>ppt_x</p:attrName>
                                        </p:attrNameLst>
                                      </p:cBhvr>
                                      <p:tavLst>
                                        <p:tav tm="0">
                                          <p:val>
                                            <p:strVal val="1+#ppt_w/2"/>
                                          </p:val>
                                        </p:tav>
                                        <p:tav tm="100000">
                                          <p:val>
                                            <p:strVal val="#ppt_x"/>
                                          </p:val>
                                        </p:tav>
                                      </p:tavLst>
                                    </p:anim>
                                    <p:anim calcmode="lin" valueType="num">
                                      <p:cBhvr additive="base">
                                        <p:cTn id="20" dur="500" fill="hold"/>
                                        <p:tgtEl>
                                          <p:spTgt spid="157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4" grpId="0" animBg="1"/>
      <p:bldP spid="157715" grpId="0" animBg="1"/>
      <p:bldP spid="157716" grpId="0"/>
      <p:bldP spid="157717"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4379296" y="568325"/>
            <a:ext cx="389241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BCD Decoder/Driver</a:t>
            </a:r>
          </a:p>
        </p:txBody>
      </p:sp>
      <p:sp>
        <p:nvSpPr>
          <p:cNvPr id="43013" name="Text Box 5"/>
          <p:cNvSpPr txBox="1">
            <a:spLocks noChangeArrowheads="1"/>
          </p:cNvSpPr>
          <p:nvPr/>
        </p:nvSpPr>
        <p:spPr bwMode="auto">
          <a:xfrm>
            <a:off x="1143000" y="1600201"/>
            <a:ext cx="99060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Another useful decoder is the 74LS47. This is a BCD-to-seven segment display with active LOW outputs. </a:t>
            </a:r>
          </a:p>
        </p:txBody>
      </p:sp>
      <p:grpSp>
        <p:nvGrpSpPr>
          <p:cNvPr id="3" name="组合 2"/>
          <p:cNvGrpSpPr/>
          <p:nvPr/>
        </p:nvGrpSpPr>
        <p:grpSpPr>
          <a:xfrm>
            <a:off x="2514600" y="2667000"/>
            <a:ext cx="7162800" cy="3798332"/>
            <a:chOff x="2979738" y="2514600"/>
            <a:chExt cx="6164262" cy="3798332"/>
          </a:xfrm>
        </p:grpSpPr>
        <p:graphicFrame>
          <p:nvGraphicFramePr>
            <p:cNvPr id="43015" name="Object 18"/>
            <p:cNvGraphicFramePr>
              <a:graphicFrameLocks noChangeAspect="1"/>
            </p:cNvGraphicFramePr>
            <p:nvPr>
              <p:extLst>
                <p:ext uri="{D42A27DB-BD31-4B8C-83A1-F6EECF244321}">
                  <p14:modId xmlns:p14="http://schemas.microsoft.com/office/powerpoint/2010/main" val="2318171978"/>
                </p:ext>
              </p:extLst>
            </p:nvPr>
          </p:nvGraphicFramePr>
          <p:xfrm>
            <a:off x="4267201" y="2590800"/>
            <a:ext cx="2886075" cy="3352800"/>
          </p:xfrm>
          <a:graphic>
            <a:graphicData uri="http://schemas.openxmlformats.org/presentationml/2006/ole">
              <mc:AlternateContent xmlns:mc="http://schemas.openxmlformats.org/markup-compatibility/2006">
                <mc:Choice xmlns:v="urn:schemas-microsoft-com:vml" Requires="v">
                  <p:oleObj spid="_x0000_s43049" name="CorelDRAW" r:id="rId4" imgW="1524000" imgH="1770604" progId="">
                    <p:embed/>
                  </p:oleObj>
                </mc:Choice>
                <mc:Fallback>
                  <p:oleObj name="CorelDRAW" r:id="rId4" imgW="1524000" imgH="1770604"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1" y="2590800"/>
                          <a:ext cx="28860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6" name="Text Box 19"/>
            <p:cNvSpPr txBox="1">
              <a:spLocks noChangeArrowheads="1"/>
            </p:cNvSpPr>
            <p:nvPr/>
          </p:nvSpPr>
          <p:spPr bwMode="auto">
            <a:xfrm>
              <a:off x="3733801" y="3962400"/>
              <a:ext cx="777875" cy="646331"/>
            </a:xfrm>
            <a:prstGeom prst="rect">
              <a:avLst/>
            </a:prstGeom>
            <a:noFill/>
            <a:ln w="9525">
              <a:noFill/>
              <a:miter lim="800000"/>
              <a:headEnd/>
              <a:tailEnd/>
            </a:ln>
            <a:effectLst/>
          </p:spPr>
          <p:txBody>
            <a:bodyPr>
              <a:spAutoFit/>
            </a:bodyPr>
            <a:lstStyle/>
            <a:p>
              <a:r>
                <a:rPr lang="en-US" altLang="zh-CN" sz="1800">
                  <a:solidFill>
                    <a:srgbClr val="FF0000"/>
                  </a:solidFill>
                  <a:ea typeface="宋体" charset="-122"/>
                </a:rPr>
                <a:t>BCD inputs</a:t>
              </a:r>
            </a:p>
          </p:txBody>
        </p:sp>
        <p:sp>
          <p:nvSpPr>
            <p:cNvPr id="43017" name="Text Box 20"/>
            <p:cNvSpPr txBox="1">
              <a:spLocks noChangeArrowheads="1"/>
            </p:cNvSpPr>
            <p:nvPr/>
          </p:nvSpPr>
          <p:spPr bwMode="auto">
            <a:xfrm>
              <a:off x="7077075" y="4038601"/>
              <a:ext cx="1017688" cy="1200329"/>
            </a:xfrm>
            <a:prstGeom prst="rect">
              <a:avLst/>
            </a:prstGeom>
            <a:noFill/>
            <a:ln w="9525">
              <a:noFill/>
              <a:miter lim="800000"/>
              <a:headEnd/>
              <a:tailEnd/>
            </a:ln>
            <a:effectLst/>
          </p:spPr>
          <p:txBody>
            <a:bodyPr wrap="square">
              <a:spAutoFit/>
            </a:bodyPr>
            <a:lstStyle/>
            <a:p>
              <a:r>
                <a:rPr lang="en-US" altLang="zh-CN" sz="1800" dirty="0">
                  <a:solidFill>
                    <a:srgbClr val="FF0000"/>
                  </a:solidFill>
                  <a:ea typeface="宋体" charset="-122"/>
                </a:rPr>
                <a:t>Outputs to seven segment device</a:t>
              </a:r>
            </a:p>
          </p:txBody>
        </p:sp>
        <p:sp>
          <p:nvSpPr>
            <p:cNvPr id="43018" name="Text Box 21"/>
            <p:cNvSpPr txBox="1">
              <a:spLocks noChangeArrowheads="1"/>
            </p:cNvSpPr>
            <p:nvPr/>
          </p:nvSpPr>
          <p:spPr bwMode="auto">
            <a:xfrm>
              <a:off x="5400676" y="5943600"/>
              <a:ext cx="684803" cy="369332"/>
            </a:xfrm>
            <a:prstGeom prst="rect">
              <a:avLst/>
            </a:prstGeom>
            <a:noFill/>
            <a:ln w="9525">
              <a:noFill/>
              <a:miter lim="800000"/>
              <a:headEnd/>
              <a:tailEnd/>
            </a:ln>
            <a:effectLst/>
          </p:spPr>
          <p:txBody>
            <a:bodyPr wrap="none">
              <a:spAutoFit/>
            </a:bodyPr>
            <a:lstStyle/>
            <a:p>
              <a:r>
                <a:rPr lang="en-US" altLang="zh-CN" sz="1800">
                  <a:ea typeface="宋体" charset="-122"/>
                </a:rPr>
                <a:t>GND</a:t>
              </a:r>
            </a:p>
          </p:txBody>
        </p:sp>
        <p:sp>
          <p:nvSpPr>
            <p:cNvPr id="43019" name="Text Box 22"/>
            <p:cNvSpPr txBox="1">
              <a:spLocks noChangeArrowheads="1"/>
            </p:cNvSpPr>
            <p:nvPr/>
          </p:nvSpPr>
          <p:spPr bwMode="auto">
            <a:xfrm>
              <a:off x="5105400" y="2514600"/>
              <a:ext cx="914400" cy="369332"/>
            </a:xfrm>
            <a:prstGeom prst="rect">
              <a:avLst/>
            </a:prstGeom>
            <a:noFill/>
            <a:ln w="9525">
              <a:noFill/>
              <a:miter lim="800000"/>
              <a:headEnd/>
              <a:tailEnd/>
            </a:ln>
            <a:effectLst/>
          </p:spPr>
          <p:txBody>
            <a:bodyPr>
              <a:spAutoFit/>
            </a:bodyPr>
            <a:lstStyle/>
            <a:p>
              <a:pPr>
                <a:spcBef>
                  <a:spcPct val="50000"/>
                </a:spcBef>
              </a:pPr>
              <a:r>
                <a:rPr lang="en-US" altLang="zh-CN" sz="1800" i="1" dirty="0">
                  <a:ea typeface="宋体" charset="-122"/>
                </a:rPr>
                <a:t>V</a:t>
              </a:r>
              <a:r>
                <a:rPr lang="en-US" altLang="zh-CN" sz="1800" i="1" baseline="-25000" dirty="0">
                  <a:ea typeface="宋体" charset="-122"/>
                </a:rPr>
                <a:t>CC</a:t>
              </a:r>
            </a:p>
          </p:txBody>
        </p:sp>
        <p:sp>
          <p:nvSpPr>
            <p:cNvPr id="43020" name="Text Box 23"/>
            <p:cNvSpPr txBox="1">
              <a:spLocks noChangeArrowheads="1"/>
            </p:cNvSpPr>
            <p:nvPr/>
          </p:nvSpPr>
          <p:spPr bwMode="auto">
            <a:xfrm>
              <a:off x="5095875" y="2971800"/>
              <a:ext cx="990600" cy="646331"/>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BCD/7-seg</a:t>
              </a:r>
            </a:p>
          </p:txBody>
        </p:sp>
        <p:sp>
          <p:nvSpPr>
            <p:cNvPr id="43021" name="Text Box 24"/>
            <p:cNvSpPr txBox="1">
              <a:spLocks noChangeArrowheads="1"/>
            </p:cNvSpPr>
            <p:nvPr/>
          </p:nvSpPr>
          <p:spPr bwMode="auto">
            <a:xfrm>
              <a:off x="5462588" y="3235325"/>
              <a:ext cx="838200" cy="646331"/>
            </a:xfrm>
            <a:prstGeom prst="rect">
              <a:avLst/>
            </a:prstGeom>
            <a:noFill/>
            <a:ln w="9525">
              <a:noFill/>
              <a:miter lim="800000"/>
              <a:headEnd/>
              <a:tailEnd/>
            </a:ln>
            <a:effectLst/>
          </p:spPr>
          <p:txBody>
            <a:bodyPr>
              <a:spAutoFit/>
            </a:bodyPr>
            <a:lstStyle/>
            <a:p>
              <a:pPr>
                <a:spcBef>
                  <a:spcPct val="50000"/>
                </a:spcBef>
              </a:pPr>
              <a:r>
                <a:rPr lang="en-US" altLang="zh-CN" sz="1800" i="1">
                  <a:ea typeface="宋体" charset="-122"/>
                </a:rPr>
                <a:t>BI/RBO</a:t>
              </a:r>
            </a:p>
          </p:txBody>
        </p:sp>
        <p:sp>
          <p:nvSpPr>
            <p:cNvPr id="43022" name="Text Box 25"/>
            <p:cNvSpPr txBox="1">
              <a:spLocks noChangeArrowheads="1"/>
            </p:cNvSpPr>
            <p:nvPr/>
          </p:nvSpPr>
          <p:spPr bwMode="auto">
            <a:xfrm>
              <a:off x="6924675" y="3214688"/>
              <a:ext cx="838200" cy="646331"/>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BI/RBO</a:t>
              </a:r>
            </a:p>
          </p:txBody>
        </p:sp>
        <p:sp>
          <p:nvSpPr>
            <p:cNvPr id="43023" name="Line 26"/>
            <p:cNvSpPr>
              <a:spLocks noChangeShapeType="1"/>
            </p:cNvSpPr>
            <p:nvPr/>
          </p:nvSpPr>
          <p:spPr bwMode="auto">
            <a:xfrm>
              <a:off x="6986588" y="3260725"/>
              <a:ext cx="152400" cy="0"/>
            </a:xfrm>
            <a:prstGeom prst="line">
              <a:avLst/>
            </a:prstGeom>
            <a:noFill/>
            <a:ln w="9525">
              <a:solidFill>
                <a:srgbClr val="FF0000"/>
              </a:solidFill>
              <a:round/>
              <a:headEnd/>
              <a:tailEnd/>
            </a:ln>
            <a:effectLst/>
          </p:spPr>
          <p:txBody>
            <a:bodyPr/>
            <a:lstStyle/>
            <a:p>
              <a:endParaRPr lang="zh-CN" altLang="en-US" sz="1800"/>
            </a:p>
          </p:txBody>
        </p:sp>
        <p:sp>
          <p:nvSpPr>
            <p:cNvPr id="43024" name="Line 27"/>
            <p:cNvSpPr>
              <a:spLocks noChangeShapeType="1"/>
            </p:cNvSpPr>
            <p:nvPr/>
          </p:nvSpPr>
          <p:spPr bwMode="auto">
            <a:xfrm>
              <a:off x="7215188" y="3260725"/>
              <a:ext cx="304800" cy="0"/>
            </a:xfrm>
            <a:prstGeom prst="line">
              <a:avLst/>
            </a:prstGeom>
            <a:noFill/>
            <a:ln w="9525">
              <a:solidFill>
                <a:srgbClr val="FF0000"/>
              </a:solidFill>
              <a:round/>
              <a:headEnd/>
              <a:tailEnd/>
            </a:ln>
            <a:effectLst/>
          </p:spPr>
          <p:txBody>
            <a:bodyPr/>
            <a:lstStyle/>
            <a:p>
              <a:endParaRPr lang="zh-CN" altLang="en-US" sz="1800"/>
            </a:p>
          </p:txBody>
        </p:sp>
        <p:sp>
          <p:nvSpPr>
            <p:cNvPr id="43025" name="Text Box 28"/>
            <p:cNvSpPr txBox="1">
              <a:spLocks noChangeArrowheads="1"/>
            </p:cNvSpPr>
            <p:nvPr/>
          </p:nvSpPr>
          <p:spPr bwMode="auto">
            <a:xfrm>
              <a:off x="5108575" y="4835525"/>
              <a:ext cx="533400" cy="369332"/>
            </a:xfrm>
            <a:prstGeom prst="rect">
              <a:avLst/>
            </a:prstGeom>
            <a:noFill/>
            <a:ln w="9525">
              <a:noFill/>
              <a:miter lim="800000"/>
              <a:headEnd/>
              <a:tailEnd/>
            </a:ln>
            <a:effectLst/>
          </p:spPr>
          <p:txBody>
            <a:bodyPr>
              <a:spAutoFit/>
            </a:bodyPr>
            <a:lstStyle/>
            <a:p>
              <a:pPr>
                <a:spcBef>
                  <a:spcPct val="50000"/>
                </a:spcBef>
              </a:pPr>
              <a:r>
                <a:rPr lang="en-US" altLang="zh-CN" sz="1800" i="1">
                  <a:ea typeface="宋体" charset="-122"/>
                </a:rPr>
                <a:t>LT</a:t>
              </a:r>
            </a:p>
          </p:txBody>
        </p:sp>
        <p:sp>
          <p:nvSpPr>
            <p:cNvPr id="43026" name="Text Box 29"/>
            <p:cNvSpPr txBox="1">
              <a:spLocks noChangeArrowheads="1"/>
            </p:cNvSpPr>
            <p:nvPr/>
          </p:nvSpPr>
          <p:spPr bwMode="auto">
            <a:xfrm>
              <a:off x="5095875" y="5105400"/>
              <a:ext cx="609600" cy="369332"/>
            </a:xfrm>
            <a:prstGeom prst="rect">
              <a:avLst/>
            </a:prstGeom>
            <a:noFill/>
            <a:ln w="9525">
              <a:noFill/>
              <a:miter lim="800000"/>
              <a:headEnd/>
              <a:tailEnd/>
            </a:ln>
            <a:effectLst/>
          </p:spPr>
          <p:txBody>
            <a:bodyPr>
              <a:spAutoFit/>
            </a:bodyPr>
            <a:lstStyle/>
            <a:p>
              <a:pPr>
                <a:spcBef>
                  <a:spcPct val="50000"/>
                </a:spcBef>
              </a:pPr>
              <a:r>
                <a:rPr lang="en-US" altLang="zh-CN" sz="1800" i="1">
                  <a:ea typeface="宋体" charset="-122"/>
                </a:rPr>
                <a:t>RBI</a:t>
              </a:r>
            </a:p>
          </p:txBody>
        </p:sp>
        <p:sp>
          <p:nvSpPr>
            <p:cNvPr id="43027" name="Text Box 30"/>
            <p:cNvSpPr txBox="1">
              <a:spLocks noChangeArrowheads="1"/>
            </p:cNvSpPr>
            <p:nvPr/>
          </p:nvSpPr>
          <p:spPr bwMode="auto">
            <a:xfrm>
              <a:off x="4105275" y="4800600"/>
              <a:ext cx="533400" cy="369332"/>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LT</a:t>
              </a:r>
            </a:p>
          </p:txBody>
        </p:sp>
        <p:sp>
          <p:nvSpPr>
            <p:cNvPr id="43028" name="Text Box 31"/>
            <p:cNvSpPr txBox="1">
              <a:spLocks noChangeArrowheads="1"/>
            </p:cNvSpPr>
            <p:nvPr/>
          </p:nvSpPr>
          <p:spPr bwMode="auto">
            <a:xfrm>
              <a:off x="4029075" y="5105400"/>
              <a:ext cx="609600" cy="369332"/>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RBI</a:t>
              </a:r>
            </a:p>
          </p:txBody>
        </p:sp>
        <p:sp>
          <p:nvSpPr>
            <p:cNvPr id="43029" name="Line 32"/>
            <p:cNvSpPr>
              <a:spLocks noChangeShapeType="1"/>
            </p:cNvSpPr>
            <p:nvPr/>
          </p:nvSpPr>
          <p:spPr bwMode="auto">
            <a:xfrm>
              <a:off x="4121150" y="5148263"/>
              <a:ext cx="304800" cy="0"/>
            </a:xfrm>
            <a:prstGeom prst="line">
              <a:avLst/>
            </a:prstGeom>
            <a:noFill/>
            <a:ln w="9525">
              <a:solidFill>
                <a:srgbClr val="FF0000"/>
              </a:solidFill>
              <a:round/>
              <a:headEnd/>
              <a:tailEnd/>
            </a:ln>
            <a:effectLst/>
          </p:spPr>
          <p:txBody>
            <a:bodyPr/>
            <a:lstStyle/>
            <a:p>
              <a:endParaRPr lang="zh-CN" altLang="en-US" sz="1800"/>
            </a:p>
          </p:txBody>
        </p:sp>
        <p:sp>
          <p:nvSpPr>
            <p:cNvPr id="43030" name="Line 35"/>
            <p:cNvSpPr>
              <a:spLocks noChangeShapeType="1"/>
            </p:cNvSpPr>
            <p:nvPr/>
          </p:nvSpPr>
          <p:spPr bwMode="auto">
            <a:xfrm>
              <a:off x="4222750" y="4833938"/>
              <a:ext cx="152400" cy="0"/>
            </a:xfrm>
            <a:prstGeom prst="line">
              <a:avLst/>
            </a:prstGeom>
            <a:noFill/>
            <a:ln w="9525">
              <a:solidFill>
                <a:srgbClr val="FF0000"/>
              </a:solidFill>
              <a:round/>
              <a:headEnd/>
              <a:tailEnd/>
            </a:ln>
            <a:effectLst/>
          </p:spPr>
          <p:txBody>
            <a:bodyPr/>
            <a:lstStyle/>
            <a:p>
              <a:endParaRPr lang="zh-CN" altLang="en-US" sz="1800"/>
            </a:p>
          </p:txBody>
        </p:sp>
        <p:sp>
          <p:nvSpPr>
            <p:cNvPr id="43031" name="Text Box 36"/>
            <p:cNvSpPr txBox="1">
              <a:spLocks noChangeArrowheads="1"/>
            </p:cNvSpPr>
            <p:nvPr/>
          </p:nvSpPr>
          <p:spPr bwMode="auto">
            <a:xfrm>
              <a:off x="4791075" y="5562600"/>
              <a:ext cx="762000" cy="646331"/>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74LS47</a:t>
              </a:r>
            </a:p>
          </p:txBody>
        </p:sp>
        <p:sp>
          <p:nvSpPr>
            <p:cNvPr id="2" name="文本框 1"/>
            <p:cNvSpPr txBox="1"/>
            <p:nvPr/>
          </p:nvSpPr>
          <p:spPr>
            <a:xfrm>
              <a:off x="2982914" y="4736068"/>
              <a:ext cx="930275" cy="369332"/>
            </a:xfrm>
            <a:prstGeom prst="rect">
              <a:avLst/>
            </a:prstGeom>
            <a:solidFill>
              <a:srgbClr val="FFFF00"/>
            </a:solidFill>
            <a:ln>
              <a:solidFill>
                <a:schemeClr val="tx1"/>
              </a:solidFill>
            </a:ln>
          </p:spPr>
          <p:txBody>
            <a:bodyPr wrap="square" rtlCol="0">
              <a:spAutoFit/>
            </a:bodyPr>
            <a:lstStyle/>
            <a:p>
              <a:r>
                <a:rPr lang="zh-CN" altLang="en-US" sz="1800" b="1" dirty="0">
                  <a:latin typeface="+mn-ea"/>
                </a:rPr>
                <a:t>灯测试</a:t>
              </a:r>
            </a:p>
          </p:txBody>
        </p:sp>
        <p:sp>
          <p:nvSpPr>
            <p:cNvPr id="22" name="文本框 21"/>
            <p:cNvSpPr txBox="1"/>
            <p:nvPr/>
          </p:nvSpPr>
          <p:spPr>
            <a:xfrm>
              <a:off x="2979738" y="5225535"/>
              <a:ext cx="930275" cy="646331"/>
            </a:xfrm>
            <a:prstGeom prst="rect">
              <a:avLst/>
            </a:prstGeom>
            <a:solidFill>
              <a:srgbClr val="FFFF00"/>
            </a:solidFill>
            <a:ln>
              <a:solidFill>
                <a:schemeClr val="tx1"/>
              </a:solidFill>
            </a:ln>
          </p:spPr>
          <p:txBody>
            <a:bodyPr wrap="square" rtlCol="0">
              <a:spAutoFit/>
            </a:bodyPr>
            <a:lstStyle/>
            <a:p>
              <a:r>
                <a:rPr lang="zh-CN" altLang="en-US" sz="1800" b="1" dirty="0">
                  <a:latin typeface="+mn-ea"/>
                </a:rPr>
                <a:t>异步灭零输入</a:t>
              </a:r>
            </a:p>
          </p:txBody>
        </p:sp>
        <p:sp>
          <p:nvSpPr>
            <p:cNvPr id="23" name="文本框 22"/>
            <p:cNvSpPr txBox="1"/>
            <p:nvPr/>
          </p:nvSpPr>
          <p:spPr>
            <a:xfrm>
              <a:off x="7690304" y="3132714"/>
              <a:ext cx="1453696" cy="646331"/>
            </a:xfrm>
            <a:prstGeom prst="rect">
              <a:avLst/>
            </a:prstGeom>
            <a:solidFill>
              <a:srgbClr val="FFFF00"/>
            </a:solidFill>
            <a:ln>
              <a:solidFill>
                <a:schemeClr val="tx1"/>
              </a:solidFill>
            </a:ln>
          </p:spPr>
          <p:txBody>
            <a:bodyPr wrap="square" rtlCol="0">
              <a:spAutoFit/>
            </a:bodyPr>
            <a:lstStyle/>
            <a:p>
              <a:r>
                <a:rPr lang="zh-CN" altLang="en-US" sz="1800" b="1" dirty="0">
                  <a:latin typeface="+mn-ea"/>
                </a:rPr>
                <a:t>灭零输入</a:t>
              </a:r>
              <a:r>
                <a:rPr lang="en-US" altLang="zh-CN" sz="1800" b="1" dirty="0">
                  <a:latin typeface="+mn-ea"/>
                </a:rPr>
                <a:t>/</a:t>
              </a:r>
              <a:r>
                <a:rPr lang="zh-CN" altLang="en-US" sz="1800" b="1" dirty="0">
                  <a:latin typeface="+mn-ea"/>
                </a:rPr>
                <a:t>异步灭零输出</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4187894" y="486281"/>
            <a:ext cx="389241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BCD Decoder/Driver</a:t>
            </a:r>
          </a:p>
        </p:txBody>
      </p:sp>
      <p:grpSp>
        <p:nvGrpSpPr>
          <p:cNvPr id="2" name="组合 1"/>
          <p:cNvGrpSpPr/>
          <p:nvPr/>
        </p:nvGrpSpPr>
        <p:grpSpPr>
          <a:xfrm>
            <a:off x="2133600" y="3294251"/>
            <a:ext cx="8153400" cy="3182749"/>
            <a:chOff x="2895600" y="3282950"/>
            <a:chExt cx="6400800" cy="2686110"/>
          </a:xfrm>
        </p:grpSpPr>
        <p:graphicFrame>
          <p:nvGraphicFramePr>
            <p:cNvPr id="45061" name="Object 28"/>
            <p:cNvGraphicFramePr>
              <a:graphicFrameLocks noChangeAspect="1"/>
            </p:cNvGraphicFramePr>
            <p:nvPr>
              <p:extLst>
                <p:ext uri="{D42A27DB-BD31-4B8C-83A1-F6EECF244321}">
                  <p14:modId xmlns:p14="http://schemas.microsoft.com/office/powerpoint/2010/main" val="3765720120"/>
                </p:ext>
              </p:extLst>
            </p:nvPr>
          </p:nvGraphicFramePr>
          <p:xfrm>
            <a:off x="2895600" y="3282950"/>
            <a:ext cx="6400800" cy="2311400"/>
          </p:xfrm>
          <a:graphic>
            <a:graphicData uri="http://schemas.openxmlformats.org/presentationml/2006/ole">
              <mc:AlternateContent xmlns:mc="http://schemas.openxmlformats.org/markup-compatibility/2006">
                <mc:Choice xmlns:v="urn:schemas-microsoft-com:vml" Requires="v">
                  <p:oleObj spid="_x0000_s45095" name="CorelDRAW" r:id="rId4" imgW="5056472" imgH="1825224" progId="">
                    <p:embed/>
                  </p:oleObj>
                </mc:Choice>
                <mc:Fallback>
                  <p:oleObj name="CorelDRAW" r:id="rId4" imgW="5056472" imgH="1825224" progId="">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282950"/>
                          <a:ext cx="64008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22" name="Text Box 30"/>
            <p:cNvSpPr txBox="1">
              <a:spLocks noChangeArrowheads="1"/>
            </p:cNvSpPr>
            <p:nvPr/>
          </p:nvSpPr>
          <p:spPr bwMode="auto">
            <a:xfrm>
              <a:off x="3200401" y="5568950"/>
              <a:ext cx="1039067" cy="400110"/>
            </a:xfrm>
            <a:prstGeom prst="rect">
              <a:avLst/>
            </a:prstGeom>
            <a:noFill/>
            <a:ln w="9525">
              <a:noFill/>
              <a:miter lim="800000"/>
              <a:headEnd/>
              <a:tailEnd/>
            </a:ln>
            <a:effectLst/>
          </p:spPr>
          <p:txBody>
            <a:bodyPr wrap="none">
              <a:spAutoFit/>
            </a:bodyPr>
            <a:lstStyle/>
            <a:p>
              <a:r>
                <a:rPr lang="en-US" altLang="zh-CN" sz="2000">
                  <a:ea typeface="宋体" charset="-122"/>
                </a:rPr>
                <a:t>Blanked</a:t>
              </a:r>
            </a:p>
          </p:txBody>
        </p:sp>
        <p:sp>
          <p:nvSpPr>
            <p:cNvPr id="161823" name="Text Box 31"/>
            <p:cNvSpPr txBox="1">
              <a:spLocks noChangeArrowheads="1"/>
            </p:cNvSpPr>
            <p:nvPr/>
          </p:nvSpPr>
          <p:spPr bwMode="auto">
            <a:xfrm>
              <a:off x="4800601" y="5568950"/>
              <a:ext cx="1039067" cy="400110"/>
            </a:xfrm>
            <a:prstGeom prst="rect">
              <a:avLst/>
            </a:prstGeom>
            <a:noFill/>
            <a:ln w="9525">
              <a:noFill/>
              <a:miter lim="800000"/>
              <a:headEnd/>
              <a:tailEnd/>
            </a:ln>
            <a:effectLst/>
          </p:spPr>
          <p:txBody>
            <a:bodyPr wrap="none">
              <a:spAutoFit/>
            </a:bodyPr>
            <a:lstStyle/>
            <a:p>
              <a:r>
                <a:rPr lang="en-US" altLang="zh-CN" sz="2000">
                  <a:ea typeface="宋体" charset="-122"/>
                </a:rPr>
                <a:t>Blanked</a:t>
              </a:r>
            </a:p>
          </p:txBody>
        </p:sp>
      </p:grpSp>
      <p:grpSp>
        <p:nvGrpSpPr>
          <p:cNvPr id="45064" name="Group 38"/>
          <p:cNvGrpSpPr>
            <a:grpSpLocks/>
          </p:cNvGrpSpPr>
          <p:nvPr/>
        </p:nvGrpSpPr>
        <p:grpSpPr bwMode="auto">
          <a:xfrm>
            <a:off x="685800" y="1274950"/>
            <a:ext cx="10896600" cy="1809750"/>
            <a:chOff x="720" y="1056"/>
            <a:chExt cx="4656" cy="1140"/>
          </a:xfrm>
          <a:solidFill>
            <a:schemeClr val="accent1"/>
          </a:solidFill>
        </p:grpSpPr>
        <p:sp>
          <p:nvSpPr>
            <p:cNvPr id="45066" name="Text Box 27"/>
            <p:cNvSpPr txBox="1">
              <a:spLocks noChangeArrowheads="1"/>
            </p:cNvSpPr>
            <p:nvPr/>
          </p:nvSpPr>
          <p:spPr bwMode="auto">
            <a:xfrm>
              <a:off x="720" y="1056"/>
              <a:ext cx="4656" cy="1140"/>
            </a:xfrm>
            <a:prstGeom prst="rect">
              <a:avLst/>
            </a:prstGeom>
            <a:solidFill>
              <a:schemeClr val="bg1"/>
            </a:solidFill>
            <a:ln w="28575">
              <a:solidFill>
                <a:srgbClr val="9999FF"/>
              </a:solidFill>
              <a:miter lim="800000"/>
              <a:headEnd/>
              <a:tailEnd/>
            </a:ln>
            <a:effectLst/>
          </p:spPr>
          <p:txBody>
            <a:bodyPr>
              <a:noAutofit/>
            </a:bodyPr>
            <a:lstStyle/>
            <a:p>
              <a:pPr marL="342900" indent="-342900">
                <a:buFont typeface="Arial" panose="020B0604020202020204" pitchFamily="34" charset="0"/>
                <a:buChar char="•"/>
              </a:pPr>
              <a:r>
                <a:rPr lang="en-US" altLang="zh-CN" sz="2800" b="1" dirty="0">
                  <a:ea typeface="宋体" charset="-122"/>
                </a:rPr>
                <a:t>The 74LS47 features leading zero suppression, which blanks unnecessary leading </a:t>
              </a:r>
              <a:r>
                <a:rPr lang="en-US" altLang="zh-CN" sz="2800" b="1" dirty="0" err="1">
                  <a:ea typeface="宋体" charset="-122"/>
                </a:rPr>
                <a:t>zeros</a:t>
              </a:r>
              <a:r>
                <a:rPr lang="en-US" altLang="zh-CN" sz="2800" b="1" dirty="0">
                  <a:ea typeface="宋体" charset="-122"/>
                </a:rPr>
                <a:t> but keeps significant </a:t>
              </a:r>
              <a:r>
                <a:rPr lang="en-US" altLang="zh-CN" sz="2800" b="1" dirty="0" err="1">
                  <a:ea typeface="宋体" charset="-122"/>
                </a:rPr>
                <a:t>zeros</a:t>
              </a:r>
              <a:r>
                <a:rPr lang="en-US" altLang="zh-CN" sz="2800" b="1" dirty="0">
                  <a:ea typeface="宋体" charset="-122"/>
                </a:rPr>
                <a:t> as illustrated here. The </a:t>
              </a:r>
              <a:r>
                <a:rPr lang="en-US" altLang="zh-CN" sz="2800" b="1" i="1" dirty="0">
                  <a:ea typeface="宋体" charset="-122"/>
                </a:rPr>
                <a:t>BI/RBO</a:t>
              </a:r>
              <a:r>
                <a:rPr lang="en-US" altLang="zh-CN" sz="2800" b="1" dirty="0">
                  <a:ea typeface="宋体" charset="-122"/>
                </a:rPr>
                <a:t> output is connected to the </a:t>
              </a:r>
              <a:r>
                <a:rPr lang="en-US" altLang="zh-CN" sz="2800" b="1" i="1" dirty="0">
                  <a:ea typeface="宋体" charset="-122"/>
                </a:rPr>
                <a:t>RBI</a:t>
              </a:r>
              <a:r>
                <a:rPr lang="en-US" altLang="zh-CN" sz="2800" b="1" dirty="0">
                  <a:ea typeface="宋体" charset="-122"/>
                </a:rPr>
                <a:t> input of the next decoder.</a:t>
              </a:r>
            </a:p>
          </p:txBody>
        </p:sp>
        <p:sp>
          <p:nvSpPr>
            <p:cNvPr id="45067" name="Line 32"/>
            <p:cNvSpPr>
              <a:spLocks noChangeShapeType="1"/>
            </p:cNvSpPr>
            <p:nvPr/>
          </p:nvSpPr>
          <p:spPr bwMode="auto">
            <a:xfrm>
              <a:off x="1534" y="1666"/>
              <a:ext cx="192" cy="0"/>
            </a:xfrm>
            <a:prstGeom prst="line">
              <a:avLst/>
            </a:prstGeom>
            <a:grpFill/>
            <a:ln w="9525">
              <a:solidFill>
                <a:schemeClr val="tx1"/>
              </a:solidFill>
              <a:round/>
              <a:headEnd/>
              <a:tailEnd/>
            </a:ln>
            <a:effectLst/>
          </p:spPr>
          <p:txBody>
            <a:bodyPr/>
            <a:lstStyle/>
            <a:p>
              <a:pPr marL="342900" indent="-342900">
                <a:buFont typeface="Arial" panose="020B0604020202020204" pitchFamily="34" charset="0"/>
                <a:buChar char="•"/>
              </a:pPr>
              <a:endParaRPr lang="zh-CN" altLang="en-US"/>
            </a:p>
          </p:txBody>
        </p:sp>
        <p:sp>
          <p:nvSpPr>
            <p:cNvPr id="45068" name="Line 35"/>
            <p:cNvSpPr>
              <a:spLocks noChangeShapeType="1"/>
            </p:cNvSpPr>
            <p:nvPr/>
          </p:nvSpPr>
          <p:spPr bwMode="auto">
            <a:xfrm>
              <a:off x="3763" y="1666"/>
              <a:ext cx="336" cy="0"/>
            </a:xfrm>
            <a:prstGeom prst="line">
              <a:avLst/>
            </a:prstGeom>
            <a:grpFill/>
            <a:ln w="9525">
              <a:solidFill>
                <a:schemeClr val="tx1"/>
              </a:solidFill>
              <a:round/>
              <a:headEnd/>
              <a:tailEnd/>
            </a:ln>
            <a:effectLst/>
          </p:spPr>
          <p:txBody>
            <a:bodyPr/>
            <a:lstStyle/>
            <a:p>
              <a:pPr marL="342900" indent="-342900">
                <a:buFont typeface="Arial" panose="020B0604020202020204" pitchFamily="34" charset="0"/>
                <a:buChar char="•"/>
              </a:pPr>
              <a:endParaRPr lang="zh-CN" altLang="en-US"/>
            </a:p>
          </p:txBody>
        </p:sp>
        <p:sp>
          <p:nvSpPr>
            <p:cNvPr id="45069" name="Line 36"/>
            <p:cNvSpPr>
              <a:spLocks noChangeShapeType="1"/>
            </p:cNvSpPr>
            <p:nvPr/>
          </p:nvSpPr>
          <p:spPr bwMode="auto">
            <a:xfrm>
              <a:off x="1762" y="1666"/>
              <a:ext cx="336" cy="0"/>
            </a:xfrm>
            <a:prstGeom prst="line">
              <a:avLst/>
            </a:prstGeom>
            <a:grpFill/>
            <a:ln w="9525">
              <a:solidFill>
                <a:schemeClr val="tx1"/>
              </a:solidFill>
              <a:round/>
              <a:headEnd/>
              <a:tailEnd/>
            </a:ln>
            <a:effectLst/>
          </p:spPr>
          <p:txBody>
            <a:bodyPr/>
            <a:lstStyle/>
            <a:p>
              <a:pPr marL="342900" indent="-342900">
                <a:buFont typeface="Arial" panose="020B0604020202020204" pitchFamily="34" charset="0"/>
                <a:buChar char="•"/>
              </a:pPr>
              <a:endParaRPr lang="zh-CN" alt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4042140" y="509519"/>
            <a:ext cx="389241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BCD Decoder/Driver</a:t>
            </a:r>
          </a:p>
        </p:txBody>
      </p:sp>
      <p:grpSp>
        <p:nvGrpSpPr>
          <p:cNvPr id="2" name="组合 1"/>
          <p:cNvGrpSpPr/>
          <p:nvPr/>
        </p:nvGrpSpPr>
        <p:grpSpPr>
          <a:xfrm>
            <a:off x="1981200" y="3200400"/>
            <a:ext cx="8305800" cy="3276600"/>
            <a:chOff x="2895600" y="3216275"/>
            <a:chExt cx="6553200" cy="2838510"/>
          </a:xfrm>
        </p:grpSpPr>
        <p:sp>
          <p:nvSpPr>
            <p:cNvPr id="165895" name="Text Box 7"/>
            <p:cNvSpPr txBox="1">
              <a:spLocks noChangeArrowheads="1"/>
            </p:cNvSpPr>
            <p:nvPr/>
          </p:nvSpPr>
          <p:spPr bwMode="auto">
            <a:xfrm>
              <a:off x="6400801" y="5654675"/>
              <a:ext cx="1039067" cy="400110"/>
            </a:xfrm>
            <a:prstGeom prst="rect">
              <a:avLst/>
            </a:prstGeom>
            <a:noFill/>
            <a:ln w="9525">
              <a:noFill/>
              <a:miter lim="800000"/>
              <a:headEnd/>
              <a:tailEnd/>
            </a:ln>
            <a:effectLst/>
          </p:spPr>
          <p:txBody>
            <a:bodyPr wrap="none">
              <a:spAutoFit/>
            </a:bodyPr>
            <a:lstStyle/>
            <a:p>
              <a:r>
                <a:rPr lang="en-US" altLang="zh-CN" sz="2000">
                  <a:ea typeface="宋体" charset="-122"/>
                </a:rPr>
                <a:t>Blanked</a:t>
              </a:r>
            </a:p>
          </p:txBody>
        </p:sp>
        <p:sp>
          <p:nvSpPr>
            <p:cNvPr id="165896" name="Text Box 8"/>
            <p:cNvSpPr txBox="1">
              <a:spLocks noChangeArrowheads="1"/>
            </p:cNvSpPr>
            <p:nvPr/>
          </p:nvSpPr>
          <p:spPr bwMode="auto">
            <a:xfrm>
              <a:off x="8001001" y="5654675"/>
              <a:ext cx="1039067" cy="400110"/>
            </a:xfrm>
            <a:prstGeom prst="rect">
              <a:avLst/>
            </a:prstGeom>
            <a:noFill/>
            <a:ln w="9525">
              <a:noFill/>
              <a:miter lim="800000"/>
              <a:headEnd/>
              <a:tailEnd/>
            </a:ln>
            <a:effectLst/>
          </p:spPr>
          <p:txBody>
            <a:bodyPr wrap="none">
              <a:spAutoFit/>
            </a:bodyPr>
            <a:lstStyle/>
            <a:p>
              <a:r>
                <a:rPr lang="en-US" altLang="zh-CN" sz="2000">
                  <a:ea typeface="宋体" charset="-122"/>
                </a:rPr>
                <a:t>Blanked</a:t>
              </a:r>
            </a:p>
          </p:txBody>
        </p:sp>
        <p:graphicFrame>
          <p:nvGraphicFramePr>
            <p:cNvPr id="46087" name="Object 9"/>
            <p:cNvGraphicFramePr>
              <a:graphicFrameLocks noChangeAspect="1"/>
            </p:cNvGraphicFramePr>
            <p:nvPr>
              <p:extLst>
                <p:ext uri="{D42A27DB-BD31-4B8C-83A1-F6EECF244321}">
                  <p14:modId xmlns:p14="http://schemas.microsoft.com/office/powerpoint/2010/main" val="487455874"/>
                </p:ext>
              </p:extLst>
            </p:nvPr>
          </p:nvGraphicFramePr>
          <p:xfrm>
            <a:off x="3200400" y="3216275"/>
            <a:ext cx="6248400" cy="2463800"/>
          </p:xfrm>
          <a:graphic>
            <a:graphicData uri="http://schemas.openxmlformats.org/presentationml/2006/ole">
              <mc:AlternateContent xmlns:mc="http://schemas.openxmlformats.org/markup-compatibility/2006">
                <mc:Choice xmlns:v="urn:schemas-microsoft-com:vml" Requires="v">
                  <p:oleObj spid="_x0000_s46120" name="CorelDRAW" r:id="rId4" imgW="4948348" imgH="1951045" progId="">
                    <p:embed/>
                  </p:oleObj>
                </mc:Choice>
                <mc:Fallback>
                  <p:oleObj name="CorelDRAW" r:id="rId4" imgW="4948348" imgH="1951045" progId="">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216275"/>
                          <a:ext cx="62484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8" name="Text Box 10"/>
            <p:cNvSpPr txBox="1">
              <a:spLocks noChangeArrowheads="1"/>
            </p:cNvSpPr>
            <p:nvPr/>
          </p:nvSpPr>
          <p:spPr bwMode="auto">
            <a:xfrm>
              <a:off x="2895600" y="5654675"/>
              <a:ext cx="16764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Decimal point</a:t>
              </a:r>
            </a:p>
          </p:txBody>
        </p:sp>
      </p:grpSp>
      <p:grpSp>
        <p:nvGrpSpPr>
          <p:cNvPr id="46089" name="Group 15"/>
          <p:cNvGrpSpPr>
            <a:grpSpLocks/>
          </p:cNvGrpSpPr>
          <p:nvPr/>
        </p:nvGrpSpPr>
        <p:grpSpPr bwMode="auto">
          <a:xfrm>
            <a:off x="762000" y="1526836"/>
            <a:ext cx="10439400" cy="1410039"/>
            <a:chOff x="576" y="953"/>
            <a:chExt cx="4560" cy="1415"/>
          </a:xfrm>
          <a:solidFill>
            <a:schemeClr val="bg1"/>
          </a:solidFill>
        </p:grpSpPr>
        <p:sp>
          <p:nvSpPr>
            <p:cNvPr id="46090" name="Text Box 5"/>
            <p:cNvSpPr txBox="1">
              <a:spLocks noChangeArrowheads="1"/>
            </p:cNvSpPr>
            <p:nvPr/>
          </p:nvSpPr>
          <p:spPr bwMode="auto">
            <a:xfrm>
              <a:off x="576" y="953"/>
              <a:ext cx="4560" cy="1415"/>
            </a:xfrm>
            <a:prstGeom prst="rect">
              <a:avLst/>
            </a:prstGeom>
            <a:grpFill/>
            <a:ln w="28575">
              <a:solidFill>
                <a:srgbClr val="9999FF"/>
              </a:solidFill>
              <a:miter lim="800000"/>
              <a:headEnd/>
              <a:tailEnd/>
            </a:ln>
            <a:effectLst/>
          </p:spPr>
          <p:txBody>
            <a:bodyPr anchor="ctr" anchorCtr="0">
              <a:noAutofit/>
            </a:bodyPr>
            <a:lstStyle/>
            <a:p>
              <a:pPr marL="342900" indent="-342900">
                <a:buFont typeface="Arial" panose="020B0604020202020204" pitchFamily="34" charset="0"/>
                <a:buChar char="•"/>
              </a:pPr>
              <a:r>
                <a:rPr lang="en-US" altLang="zh-CN" sz="2800" b="1" dirty="0">
                  <a:ea typeface="宋体" charset="-122"/>
                </a:rPr>
                <a:t>Trailing zero suppression blanks unnecessary trailing </a:t>
              </a:r>
              <a:r>
                <a:rPr lang="en-US" altLang="zh-CN" sz="2800" b="1" dirty="0" err="1">
                  <a:ea typeface="宋体" charset="-122"/>
                </a:rPr>
                <a:t>zeros</a:t>
              </a:r>
              <a:r>
                <a:rPr lang="en-US" altLang="zh-CN" sz="2800" b="1" dirty="0">
                  <a:ea typeface="宋体" charset="-122"/>
                </a:rPr>
                <a:t> to the right of the decimal point as illustrated here. The </a:t>
              </a:r>
              <a:r>
                <a:rPr lang="en-US" altLang="zh-CN" sz="2800" b="1" i="1" dirty="0">
                  <a:ea typeface="宋体" charset="-122"/>
                </a:rPr>
                <a:t>RBI</a:t>
              </a:r>
              <a:r>
                <a:rPr lang="en-US" altLang="zh-CN" sz="2800" b="1" dirty="0">
                  <a:ea typeface="宋体" charset="-122"/>
                </a:rPr>
                <a:t> input is connected to the </a:t>
              </a:r>
              <a:r>
                <a:rPr lang="en-US" altLang="zh-CN" sz="2800" b="1" i="1" dirty="0">
                  <a:ea typeface="宋体" charset="-122"/>
                </a:rPr>
                <a:t>BI/RBO</a:t>
              </a:r>
              <a:r>
                <a:rPr lang="en-US" altLang="zh-CN" sz="2800" b="1" dirty="0">
                  <a:ea typeface="宋体" charset="-122"/>
                </a:rPr>
                <a:t> output of the following decoder.</a:t>
              </a:r>
            </a:p>
          </p:txBody>
        </p:sp>
        <p:sp>
          <p:nvSpPr>
            <p:cNvPr id="46091" name="Line 11"/>
            <p:cNvSpPr>
              <a:spLocks noChangeShapeType="1"/>
            </p:cNvSpPr>
            <p:nvPr/>
          </p:nvSpPr>
          <p:spPr bwMode="auto">
            <a:xfrm>
              <a:off x="2107" y="1944"/>
              <a:ext cx="288" cy="0"/>
            </a:xfrm>
            <a:prstGeom prst="line">
              <a:avLst/>
            </a:prstGeom>
            <a:grpFill/>
            <a:ln w="12700">
              <a:solidFill>
                <a:schemeClr val="tx1"/>
              </a:solidFill>
              <a:round/>
              <a:headEnd/>
              <a:tailEnd/>
            </a:ln>
            <a:effectLst/>
          </p:spPr>
          <p:txBody>
            <a:bodyPr anchor="ctr" anchorCtr="0">
              <a:noAutofit/>
            </a:bodyPr>
            <a:lstStyle/>
            <a:p>
              <a:endParaRPr lang="zh-CN" altLang="en-US" sz="2800" b="1"/>
            </a:p>
          </p:txBody>
        </p:sp>
        <p:sp>
          <p:nvSpPr>
            <p:cNvPr id="46092" name="Line 12"/>
            <p:cNvSpPr>
              <a:spLocks noChangeShapeType="1"/>
            </p:cNvSpPr>
            <p:nvPr/>
          </p:nvSpPr>
          <p:spPr bwMode="auto">
            <a:xfrm>
              <a:off x="4071" y="1485"/>
              <a:ext cx="288" cy="0"/>
            </a:xfrm>
            <a:prstGeom prst="line">
              <a:avLst/>
            </a:prstGeom>
            <a:grpFill/>
            <a:ln w="12700">
              <a:solidFill>
                <a:schemeClr val="tx1"/>
              </a:solidFill>
              <a:round/>
              <a:headEnd/>
              <a:tailEnd/>
            </a:ln>
            <a:effectLst/>
          </p:spPr>
          <p:txBody>
            <a:bodyPr anchor="ctr" anchorCtr="0">
              <a:noAutofit/>
            </a:bodyPr>
            <a:lstStyle/>
            <a:p>
              <a:endParaRPr lang="zh-CN" altLang="en-US" sz="2800" b="1"/>
            </a:p>
          </p:txBody>
        </p:sp>
        <p:sp>
          <p:nvSpPr>
            <p:cNvPr id="46093" name="Line 14"/>
            <p:cNvSpPr>
              <a:spLocks noChangeShapeType="1"/>
            </p:cNvSpPr>
            <p:nvPr/>
          </p:nvSpPr>
          <p:spPr bwMode="auto">
            <a:xfrm>
              <a:off x="1907" y="1944"/>
              <a:ext cx="144" cy="0"/>
            </a:xfrm>
            <a:prstGeom prst="line">
              <a:avLst/>
            </a:prstGeom>
            <a:grpFill/>
            <a:ln w="12700">
              <a:solidFill>
                <a:schemeClr val="tx1"/>
              </a:solidFill>
              <a:round/>
              <a:headEnd/>
              <a:tailEnd/>
            </a:ln>
            <a:effectLst/>
          </p:spPr>
          <p:txBody>
            <a:bodyPr anchor="ctr" anchorCtr="0">
              <a:noAutofit/>
            </a:bodyPr>
            <a:lstStyle/>
            <a:p>
              <a:endParaRPr lang="zh-CN" altLang="en-US" sz="2800" b="1"/>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5667262" y="1371600"/>
            <a:ext cx="5181600" cy="5125018"/>
          </a:xfrm>
          <a:prstGeom prst="rect">
            <a:avLst/>
          </a:prstGeom>
          <a:noFill/>
          <a:ln w="9525">
            <a:noFill/>
            <a:miter lim="800000"/>
            <a:headEnd/>
            <a:tailEnd/>
          </a:ln>
        </p:spPr>
      </p:pic>
      <p:sp>
        <p:nvSpPr>
          <p:cNvPr id="5" name="Rectangle 4"/>
          <p:cNvSpPr>
            <a:spLocks noChangeArrowheads="1"/>
          </p:cNvSpPr>
          <p:nvPr/>
        </p:nvSpPr>
        <p:spPr bwMode="auto">
          <a:xfrm>
            <a:off x="3751376" y="607932"/>
            <a:ext cx="4506686"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Encoders</a:t>
            </a:r>
            <a:r>
              <a:rPr lang="zh-CN" altLang="en-US" sz="3200" b="1" dirty="0">
                <a:solidFill>
                  <a:srgbClr val="FFFF99"/>
                </a:solidFill>
                <a:ea typeface="宋体" charset="-122"/>
              </a:rPr>
              <a:t>编码器</a:t>
            </a:r>
            <a:endParaRPr lang="en-US" altLang="zh-CN" sz="3200" b="1" dirty="0">
              <a:solidFill>
                <a:srgbClr val="FFFF99"/>
              </a:solidFill>
              <a:ea typeface="宋体" charset="-122"/>
            </a:endParaRPr>
          </a:p>
        </p:txBody>
      </p:sp>
      <p:sp>
        <p:nvSpPr>
          <p:cNvPr id="6" name="Text Box 5"/>
          <p:cNvSpPr txBox="1">
            <a:spLocks noChangeArrowheads="1"/>
          </p:cNvSpPr>
          <p:nvPr/>
        </p:nvSpPr>
        <p:spPr bwMode="auto">
          <a:xfrm>
            <a:off x="1524000" y="2164394"/>
            <a:ext cx="3352800" cy="3539430"/>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An </a:t>
            </a:r>
            <a:r>
              <a:rPr lang="en-US" altLang="zh-CN" sz="2800" b="1" dirty="0">
                <a:solidFill>
                  <a:srgbClr val="FF0000"/>
                </a:solidFill>
                <a:ea typeface="宋体" charset="-122"/>
              </a:rPr>
              <a:t>encoder </a:t>
            </a:r>
            <a:r>
              <a:rPr lang="en-US" altLang="zh-CN" sz="2800" b="1" dirty="0">
                <a:ea typeface="宋体" charset="-122"/>
              </a:rPr>
              <a:t>accepts an active logic level on one of its inputs and converts it to a coded output, such as BCD or binary.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5562600" y="457200"/>
            <a:ext cx="182774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Encoders</a:t>
            </a:r>
          </a:p>
        </p:txBody>
      </p:sp>
      <p:sp>
        <p:nvSpPr>
          <p:cNvPr id="47110" name="Text Box 6"/>
          <p:cNvSpPr txBox="1">
            <a:spLocks noChangeArrowheads="1"/>
          </p:cNvSpPr>
          <p:nvPr/>
        </p:nvSpPr>
        <p:spPr bwMode="auto">
          <a:xfrm>
            <a:off x="914401" y="1878338"/>
            <a:ext cx="5413602" cy="3970318"/>
          </a:xfrm>
          <a:prstGeom prst="rect">
            <a:avLst/>
          </a:prstGeom>
          <a:solidFill>
            <a:srgbClr val="FFFFFF"/>
          </a:solidFill>
          <a:ln w="28575">
            <a:solidFill>
              <a:srgbClr val="9999FF"/>
            </a:solidFill>
            <a:miter lim="800000"/>
            <a:headEnd/>
            <a:tailEnd/>
          </a:ln>
          <a:effectLst/>
        </p:spPr>
        <p:txBody>
          <a:bodyPr wrap="square">
            <a:spAutoFit/>
          </a:bodyPr>
          <a:lstStyle/>
          <a:p>
            <a:pPr marL="457200" indent="-457200">
              <a:buFont typeface="Arial" panose="020B0604020202020204" pitchFamily="34" charset="0"/>
              <a:buChar char="•"/>
            </a:pPr>
            <a:r>
              <a:rPr lang="en-US" altLang="zh-CN" sz="2800" b="1" dirty="0">
                <a:ea typeface="宋体" charset="-122"/>
              </a:rPr>
              <a:t>The decimal to BCD is an </a:t>
            </a:r>
            <a:r>
              <a:rPr lang="en-US" altLang="zh-CN" sz="2800" b="1" dirty="0">
                <a:solidFill>
                  <a:srgbClr val="FF0000"/>
                </a:solidFill>
                <a:ea typeface="宋体" charset="-122"/>
              </a:rPr>
              <a:t>encoder </a:t>
            </a:r>
            <a:r>
              <a:rPr lang="en-US" altLang="zh-CN" sz="2800" b="1" dirty="0">
                <a:ea typeface="宋体" charset="-122"/>
              </a:rPr>
              <a:t>with an input for each of the ten decimal digits and four outputs that represent the BCD code for the active digit. </a:t>
            </a:r>
          </a:p>
          <a:p>
            <a:pPr marL="457200" indent="-457200">
              <a:buFont typeface="Arial" panose="020B0604020202020204" pitchFamily="34" charset="0"/>
              <a:buChar char="•"/>
            </a:pPr>
            <a:r>
              <a:rPr lang="en-US" altLang="zh-CN" sz="2800" b="1" dirty="0">
                <a:ea typeface="宋体" charset="-122"/>
              </a:rPr>
              <a:t>The basic logic diagram is shown. There is no zero input because the outputs are all LOW when the input is zero.</a:t>
            </a:r>
          </a:p>
        </p:txBody>
      </p:sp>
      <p:grpSp>
        <p:nvGrpSpPr>
          <p:cNvPr id="2" name="组合 1"/>
          <p:cNvGrpSpPr/>
          <p:nvPr/>
        </p:nvGrpSpPr>
        <p:grpSpPr>
          <a:xfrm>
            <a:off x="6629400" y="1981200"/>
            <a:ext cx="4203700" cy="3962400"/>
            <a:chOff x="6845300" y="2438400"/>
            <a:chExt cx="3365500" cy="2590800"/>
          </a:xfrm>
        </p:grpSpPr>
        <p:graphicFrame>
          <p:nvGraphicFramePr>
            <p:cNvPr id="47111" name="Object 7"/>
            <p:cNvGraphicFramePr>
              <a:graphicFrameLocks noChangeAspect="1"/>
            </p:cNvGraphicFramePr>
            <p:nvPr>
              <p:extLst>
                <p:ext uri="{D42A27DB-BD31-4B8C-83A1-F6EECF244321}">
                  <p14:modId xmlns:p14="http://schemas.microsoft.com/office/powerpoint/2010/main" val="3890060885"/>
                </p:ext>
              </p:extLst>
            </p:nvPr>
          </p:nvGraphicFramePr>
          <p:xfrm>
            <a:off x="7073900" y="2514601"/>
            <a:ext cx="2667000" cy="2417763"/>
          </p:xfrm>
          <a:graphic>
            <a:graphicData uri="http://schemas.openxmlformats.org/presentationml/2006/ole">
              <mc:AlternateContent xmlns:mc="http://schemas.openxmlformats.org/markup-compatibility/2006">
                <mc:Choice xmlns:v="urn:schemas-microsoft-com:vml" Requires="v">
                  <p:oleObj spid="_x0000_s47144" name="CorelDRAW" r:id="rId4" imgW="1351708" imgH="1224727" progId="">
                    <p:embed/>
                  </p:oleObj>
                </mc:Choice>
                <mc:Fallback>
                  <p:oleObj name="CorelDRAW" r:id="rId4" imgW="1351708" imgH="1224727"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3900" y="2514601"/>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2" name="Text Box 8"/>
            <p:cNvSpPr txBox="1">
              <a:spLocks noChangeArrowheads="1"/>
            </p:cNvSpPr>
            <p:nvPr/>
          </p:nvSpPr>
          <p:spPr bwMode="auto">
            <a:xfrm>
              <a:off x="9677400" y="3225800"/>
              <a:ext cx="533400" cy="302305"/>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47113" name="Text Box 9"/>
            <p:cNvSpPr txBox="1">
              <a:spLocks noChangeArrowheads="1"/>
            </p:cNvSpPr>
            <p:nvPr/>
          </p:nvSpPr>
          <p:spPr bwMode="auto">
            <a:xfrm>
              <a:off x="9664700" y="2590800"/>
              <a:ext cx="533400" cy="302305"/>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47114" name="Text Box 10"/>
            <p:cNvSpPr txBox="1">
              <a:spLocks noChangeArrowheads="1"/>
            </p:cNvSpPr>
            <p:nvPr/>
          </p:nvSpPr>
          <p:spPr bwMode="auto">
            <a:xfrm>
              <a:off x="9677400" y="3860800"/>
              <a:ext cx="533400" cy="302305"/>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47115" name="Text Box 11"/>
            <p:cNvSpPr txBox="1">
              <a:spLocks noChangeArrowheads="1"/>
            </p:cNvSpPr>
            <p:nvPr/>
          </p:nvSpPr>
          <p:spPr bwMode="auto">
            <a:xfrm>
              <a:off x="9677400" y="4495800"/>
              <a:ext cx="533400" cy="302305"/>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47116" name="Text Box 12"/>
            <p:cNvSpPr txBox="1">
              <a:spLocks noChangeArrowheads="1"/>
            </p:cNvSpPr>
            <p:nvPr/>
          </p:nvSpPr>
          <p:spPr bwMode="auto">
            <a:xfrm>
              <a:off x="6845300" y="2438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1</a:t>
              </a:r>
            </a:p>
          </p:txBody>
        </p:sp>
        <p:sp>
          <p:nvSpPr>
            <p:cNvPr id="47117" name="Text Box 13"/>
            <p:cNvSpPr txBox="1">
              <a:spLocks noChangeArrowheads="1"/>
            </p:cNvSpPr>
            <p:nvPr/>
          </p:nvSpPr>
          <p:spPr bwMode="auto">
            <a:xfrm>
              <a:off x="6845300" y="2819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2</a:t>
              </a:r>
            </a:p>
          </p:txBody>
        </p:sp>
        <p:sp>
          <p:nvSpPr>
            <p:cNvPr id="47118" name="Text Box 14"/>
            <p:cNvSpPr txBox="1">
              <a:spLocks noChangeArrowheads="1"/>
            </p:cNvSpPr>
            <p:nvPr/>
          </p:nvSpPr>
          <p:spPr bwMode="auto">
            <a:xfrm>
              <a:off x="6845300" y="31242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3</a:t>
              </a:r>
            </a:p>
          </p:txBody>
        </p:sp>
        <p:sp>
          <p:nvSpPr>
            <p:cNvPr id="47119" name="Text Box 16"/>
            <p:cNvSpPr txBox="1">
              <a:spLocks noChangeArrowheads="1"/>
            </p:cNvSpPr>
            <p:nvPr/>
          </p:nvSpPr>
          <p:spPr bwMode="auto">
            <a:xfrm>
              <a:off x="6845300" y="36576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4</a:t>
              </a:r>
            </a:p>
          </p:txBody>
        </p:sp>
        <p:sp>
          <p:nvSpPr>
            <p:cNvPr id="47120" name="Text Box 17"/>
            <p:cNvSpPr txBox="1">
              <a:spLocks noChangeArrowheads="1"/>
            </p:cNvSpPr>
            <p:nvPr/>
          </p:nvSpPr>
          <p:spPr bwMode="auto">
            <a:xfrm>
              <a:off x="6845300" y="38100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5</a:t>
              </a:r>
            </a:p>
          </p:txBody>
        </p:sp>
        <p:sp>
          <p:nvSpPr>
            <p:cNvPr id="47121" name="Text Box 18"/>
            <p:cNvSpPr txBox="1">
              <a:spLocks noChangeArrowheads="1"/>
            </p:cNvSpPr>
            <p:nvPr/>
          </p:nvSpPr>
          <p:spPr bwMode="auto">
            <a:xfrm>
              <a:off x="6845300" y="3962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6</a:t>
              </a:r>
            </a:p>
          </p:txBody>
        </p:sp>
        <p:sp>
          <p:nvSpPr>
            <p:cNvPr id="47122" name="Text Box 19"/>
            <p:cNvSpPr txBox="1">
              <a:spLocks noChangeArrowheads="1"/>
            </p:cNvSpPr>
            <p:nvPr/>
          </p:nvSpPr>
          <p:spPr bwMode="auto">
            <a:xfrm>
              <a:off x="6845300" y="41148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7</a:t>
              </a:r>
            </a:p>
          </p:txBody>
        </p:sp>
        <p:sp>
          <p:nvSpPr>
            <p:cNvPr id="47123" name="Text Box 20"/>
            <p:cNvSpPr txBox="1">
              <a:spLocks noChangeArrowheads="1"/>
            </p:cNvSpPr>
            <p:nvPr/>
          </p:nvSpPr>
          <p:spPr bwMode="auto">
            <a:xfrm>
              <a:off x="6845300" y="4343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8</a:t>
              </a:r>
            </a:p>
          </p:txBody>
        </p:sp>
        <p:sp>
          <p:nvSpPr>
            <p:cNvPr id="47124" name="Text Box 21"/>
            <p:cNvSpPr txBox="1">
              <a:spLocks noChangeArrowheads="1"/>
            </p:cNvSpPr>
            <p:nvPr/>
          </p:nvSpPr>
          <p:spPr bwMode="auto">
            <a:xfrm>
              <a:off x="6845300" y="4724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9</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2425359" y="284888"/>
            <a:ext cx="200728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dirty="0">
                <a:solidFill>
                  <a:srgbClr val="FFFF99"/>
                </a:solidFill>
                <a:ea typeface="宋体" charset="-122"/>
              </a:rPr>
              <a:t>Full-Adder</a:t>
            </a:r>
          </a:p>
        </p:txBody>
      </p:sp>
      <p:graphicFrame>
        <p:nvGraphicFramePr>
          <p:cNvPr id="7174" name="Object 11"/>
          <p:cNvGraphicFramePr>
            <a:graphicFrameLocks noChangeAspect="1"/>
          </p:cNvGraphicFramePr>
          <p:nvPr>
            <p:extLst>
              <p:ext uri="{D42A27DB-BD31-4B8C-83A1-F6EECF244321}">
                <p14:modId xmlns:p14="http://schemas.microsoft.com/office/powerpoint/2010/main" val="1849446767"/>
              </p:ext>
            </p:extLst>
          </p:nvPr>
        </p:nvGraphicFramePr>
        <p:xfrm>
          <a:off x="8096956" y="326859"/>
          <a:ext cx="3119438" cy="3718859"/>
        </p:xfrm>
        <a:graphic>
          <a:graphicData uri="http://schemas.openxmlformats.org/presentationml/2006/ole">
            <mc:AlternateContent xmlns:mc="http://schemas.openxmlformats.org/markup-compatibility/2006">
              <mc:Choice xmlns:v="urn:schemas-microsoft-com:vml" Requires="v">
                <p:oleObj spid="_x0000_s7287" name="CorelDRAW" r:id="rId4" imgW="1258664" imgH="1499453" progId="">
                  <p:embed/>
                </p:oleObj>
              </mc:Choice>
              <mc:Fallback>
                <p:oleObj name="CorelDRAW" r:id="rId4" imgW="1258664" imgH="1499453" progId="">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956" y="326859"/>
                        <a:ext cx="3119438" cy="3718859"/>
                      </a:xfrm>
                      <a:prstGeom prst="rect">
                        <a:avLst/>
                      </a:prstGeom>
                      <a:noFill/>
                      <a:ln>
                        <a:noFill/>
                      </a:ln>
                      <a:effectLst/>
                    </p:spPr>
                  </p:pic>
                </p:oleObj>
              </mc:Fallback>
            </mc:AlternateContent>
          </a:graphicData>
        </a:graphic>
      </p:graphicFrame>
      <p:sp>
        <p:nvSpPr>
          <p:cNvPr id="108557" name="Text Box 13"/>
          <p:cNvSpPr txBox="1">
            <a:spLocks noChangeArrowheads="1"/>
          </p:cNvSpPr>
          <p:nvPr/>
        </p:nvSpPr>
        <p:spPr bwMode="auto">
          <a:xfrm>
            <a:off x="1504054" y="2628548"/>
            <a:ext cx="6192145"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dirty="0">
                <a:ea typeface="宋体" charset="-122"/>
              </a:rPr>
              <a:t>A full-adder can be constructed from two half adders as shown:</a:t>
            </a:r>
          </a:p>
        </p:txBody>
      </p:sp>
      <p:grpSp>
        <p:nvGrpSpPr>
          <p:cNvPr id="2" name="组合 1"/>
          <p:cNvGrpSpPr/>
          <p:nvPr/>
        </p:nvGrpSpPr>
        <p:grpSpPr>
          <a:xfrm>
            <a:off x="2263775" y="3952875"/>
            <a:ext cx="4495800" cy="2190750"/>
            <a:chOff x="2895600" y="3962400"/>
            <a:chExt cx="4495800" cy="2190750"/>
          </a:xfrm>
        </p:grpSpPr>
        <p:graphicFrame>
          <p:nvGraphicFramePr>
            <p:cNvPr id="108556" name="Object 12"/>
            <p:cNvGraphicFramePr>
              <a:graphicFrameLocks noChangeAspect="1"/>
            </p:cNvGraphicFramePr>
            <p:nvPr>
              <p:extLst>
                <p:ext uri="{D42A27DB-BD31-4B8C-83A1-F6EECF244321}">
                  <p14:modId xmlns:p14="http://schemas.microsoft.com/office/powerpoint/2010/main" val="2491921758"/>
                </p:ext>
              </p:extLst>
            </p:nvPr>
          </p:nvGraphicFramePr>
          <p:xfrm>
            <a:off x="3155950" y="3962400"/>
            <a:ext cx="3581400" cy="2190750"/>
          </p:xfrm>
          <a:graphic>
            <a:graphicData uri="http://schemas.openxmlformats.org/presentationml/2006/ole">
              <mc:AlternateContent xmlns:mc="http://schemas.openxmlformats.org/markup-compatibility/2006">
                <mc:Choice xmlns:v="urn:schemas-microsoft-com:vml" Requires="v">
                  <p:oleObj spid="_x0000_s7288" name="CorelDRAW" r:id="rId6" imgW="2134242" imgH="1305357" progId="">
                    <p:embed/>
                  </p:oleObj>
                </mc:Choice>
                <mc:Fallback>
                  <p:oleObj name="CorelDRAW" r:id="rId6" imgW="2134242" imgH="1305357" progId="">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5950" y="3962400"/>
                          <a:ext cx="35814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60" name="Text Box 16"/>
            <p:cNvSpPr txBox="1">
              <a:spLocks noChangeArrowheads="1"/>
            </p:cNvSpPr>
            <p:nvPr/>
          </p:nvSpPr>
          <p:spPr bwMode="auto">
            <a:xfrm>
              <a:off x="3473450" y="41148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08561" name="Text Box 17"/>
            <p:cNvSpPr txBox="1">
              <a:spLocks noChangeArrowheads="1"/>
            </p:cNvSpPr>
            <p:nvPr/>
          </p:nvSpPr>
          <p:spPr bwMode="auto">
            <a:xfrm>
              <a:off x="3473450" y="469265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08562" name="Text Box 18"/>
            <p:cNvSpPr txBox="1">
              <a:spLocks noChangeArrowheads="1"/>
            </p:cNvSpPr>
            <p:nvPr/>
          </p:nvSpPr>
          <p:spPr bwMode="auto">
            <a:xfrm>
              <a:off x="3733800" y="3962400"/>
              <a:ext cx="381000" cy="400110"/>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08563" name="Text Box 19"/>
            <p:cNvSpPr txBox="1">
              <a:spLocks noChangeArrowheads="1"/>
            </p:cNvSpPr>
            <p:nvPr/>
          </p:nvSpPr>
          <p:spPr bwMode="auto">
            <a:xfrm>
              <a:off x="3756025" y="4692650"/>
              <a:ext cx="685800" cy="400110"/>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108564" name="Text Box 20"/>
            <p:cNvSpPr txBox="1">
              <a:spLocks noChangeArrowheads="1"/>
            </p:cNvSpPr>
            <p:nvPr/>
          </p:nvSpPr>
          <p:spPr bwMode="auto">
            <a:xfrm>
              <a:off x="4006850" y="4083050"/>
              <a:ext cx="381000" cy="400110"/>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nvGrpSpPr>
            <p:cNvPr id="108570" name="Group 26"/>
            <p:cNvGrpSpPr>
              <a:grpSpLocks/>
            </p:cNvGrpSpPr>
            <p:nvPr/>
          </p:nvGrpSpPr>
          <p:grpSpPr bwMode="auto">
            <a:xfrm>
              <a:off x="4813300" y="3962404"/>
              <a:ext cx="1000125" cy="1130301"/>
              <a:chOff x="2112" y="2496"/>
              <a:chExt cx="630" cy="712"/>
            </a:xfrm>
          </p:grpSpPr>
          <p:sp>
            <p:nvSpPr>
              <p:cNvPr id="7198" name="Text Box 21"/>
              <p:cNvSpPr txBox="1">
                <a:spLocks noChangeArrowheads="1"/>
              </p:cNvSpPr>
              <p:nvPr/>
            </p:nvSpPr>
            <p:spPr bwMode="auto">
              <a:xfrm>
                <a:off x="2112" y="2592"/>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7199" name="Text Box 22"/>
              <p:cNvSpPr txBox="1">
                <a:spLocks noChangeArrowheads="1"/>
              </p:cNvSpPr>
              <p:nvPr/>
            </p:nvSpPr>
            <p:spPr bwMode="auto">
              <a:xfrm>
                <a:off x="2112" y="2956"/>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7200" name="Text Box 23"/>
              <p:cNvSpPr txBox="1">
                <a:spLocks noChangeArrowheads="1"/>
              </p:cNvSpPr>
              <p:nvPr/>
            </p:nvSpPr>
            <p:spPr bwMode="auto">
              <a:xfrm>
                <a:off x="2276" y="249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7201" name="Text Box 24"/>
              <p:cNvSpPr txBox="1">
                <a:spLocks noChangeArrowheads="1"/>
              </p:cNvSpPr>
              <p:nvPr/>
            </p:nvSpPr>
            <p:spPr bwMode="auto">
              <a:xfrm>
                <a:off x="2310" y="2956"/>
                <a:ext cx="432"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7202" name="Text Box 25"/>
              <p:cNvSpPr txBox="1">
                <a:spLocks noChangeArrowheads="1"/>
              </p:cNvSpPr>
              <p:nvPr/>
            </p:nvSpPr>
            <p:spPr bwMode="auto">
              <a:xfrm>
                <a:off x="2448" y="2572"/>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sp>
          <p:nvSpPr>
            <p:cNvPr id="108573" name="Text Box 29"/>
            <p:cNvSpPr txBox="1">
              <a:spLocks noChangeArrowheads="1"/>
            </p:cNvSpPr>
            <p:nvPr/>
          </p:nvSpPr>
          <p:spPr bwMode="auto">
            <a:xfrm>
              <a:off x="2895600" y="41148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p>
          </p:txBody>
        </p:sp>
        <p:sp>
          <p:nvSpPr>
            <p:cNvPr id="108574" name="Text Box 30"/>
            <p:cNvSpPr txBox="1">
              <a:spLocks noChangeArrowheads="1"/>
            </p:cNvSpPr>
            <p:nvPr/>
          </p:nvSpPr>
          <p:spPr bwMode="auto">
            <a:xfrm>
              <a:off x="2895600" y="47244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B</a:t>
              </a:r>
            </a:p>
          </p:txBody>
        </p:sp>
        <p:sp>
          <p:nvSpPr>
            <p:cNvPr id="108575" name="Text Box 31"/>
            <p:cNvSpPr txBox="1">
              <a:spLocks noChangeArrowheads="1"/>
            </p:cNvSpPr>
            <p:nvPr/>
          </p:nvSpPr>
          <p:spPr bwMode="auto">
            <a:xfrm>
              <a:off x="6629400" y="4114800"/>
              <a:ext cx="762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Sum</a:t>
              </a:r>
            </a:p>
          </p:txBody>
        </p:sp>
        <p:sp>
          <p:nvSpPr>
            <p:cNvPr id="108576" name="Text Box 32"/>
            <p:cNvSpPr txBox="1">
              <a:spLocks noChangeArrowheads="1"/>
            </p:cNvSpPr>
            <p:nvPr/>
          </p:nvSpPr>
          <p:spPr bwMode="auto">
            <a:xfrm>
              <a:off x="6705600" y="5715000"/>
              <a:ext cx="6858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out</a:t>
              </a:r>
            </a:p>
          </p:txBody>
        </p:sp>
        <p:sp>
          <p:nvSpPr>
            <p:cNvPr id="108577" name="Text Box 33"/>
            <p:cNvSpPr txBox="1">
              <a:spLocks noChangeArrowheads="1"/>
            </p:cNvSpPr>
            <p:nvPr/>
          </p:nvSpPr>
          <p:spPr bwMode="auto">
            <a:xfrm>
              <a:off x="3429000" y="5257800"/>
              <a:ext cx="6858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in</a:t>
              </a:r>
            </a:p>
          </p:txBody>
        </p:sp>
      </p:grpSp>
      <p:grpSp>
        <p:nvGrpSpPr>
          <p:cNvPr id="3" name="组合 2"/>
          <p:cNvGrpSpPr/>
          <p:nvPr/>
        </p:nvGrpSpPr>
        <p:grpSpPr>
          <a:xfrm>
            <a:off x="7521134" y="4100689"/>
            <a:ext cx="2362200" cy="2133600"/>
            <a:chOff x="7696200" y="4419600"/>
            <a:chExt cx="1676400" cy="1771711"/>
          </a:xfrm>
        </p:grpSpPr>
        <p:graphicFrame>
          <p:nvGraphicFramePr>
            <p:cNvPr id="108579" name="Object 35"/>
            <p:cNvGraphicFramePr>
              <a:graphicFrameLocks noChangeAspect="1"/>
            </p:cNvGraphicFramePr>
            <p:nvPr>
              <p:extLst>
                <p:ext uri="{D42A27DB-BD31-4B8C-83A1-F6EECF244321}">
                  <p14:modId xmlns:p14="http://schemas.microsoft.com/office/powerpoint/2010/main" val="277723599"/>
                </p:ext>
              </p:extLst>
            </p:nvPr>
          </p:nvGraphicFramePr>
          <p:xfrm>
            <a:off x="7696200" y="4419600"/>
            <a:ext cx="1600200" cy="1257300"/>
          </p:xfrm>
          <a:graphic>
            <a:graphicData uri="http://schemas.openxmlformats.org/presentationml/2006/ole">
              <mc:AlternateContent xmlns:mc="http://schemas.openxmlformats.org/markup-compatibility/2006">
                <mc:Choice xmlns:v="urn:schemas-microsoft-com:vml" Requires="v">
                  <p:oleObj spid="_x0000_s7289" name="CorelDRAW" r:id="rId8" imgW="921138" imgH="724367" progId="">
                    <p:embed/>
                  </p:oleObj>
                </mc:Choice>
                <mc:Fallback>
                  <p:oleObj name="CorelDRAW" r:id="rId8" imgW="921138" imgH="724367" progId="">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6200" y="4419600"/>
                          <a:ext cx="16002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81" name="Text Box 37"/>
            <p:cNvSpPr txBox="1">
              <a:spLocks noChangeArrowheads="1"/>
            </p:cNvSpPr>
            <p:nvPr/>
          </p:nvSpPr>
          <p:spPr bwMode="auto">
            <a:xfrm>
              <a:off x="8077200" y="46482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08582" name="Text Box 38"/>
            <p:cNvSpPr txBox="1">
              <a:spLocks noChangeArrowheads="1"/>
            </p:cNvSpPr>
            <p:nvPr/>
          </p:nvSpPr>
          <p:spPr bwMode="auto">
            <a:xfrm>
              <a:off x="8077200" y="49530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08583" name="Text Box 39"/>
            <p:cNvSpPr txBox="1">
              <a:spLocks noChangeArrowheads="1"/>
            </p:cNvSpPr>
            <p:nvPr/>
          </p:nvSpPr>
          <p:spPr bwMode="auto">
            <a:xfrm>
              <a:off x="8337550" y="4419600"/>
              <a:ext cx="381000" cy="400110"/>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08584" name="Text Box 40"/>
            <p:cNvSpPr txBox="1">
              <a:spLocks noChangeArrowheads="1"/>
            </p:cNvSpPr>
            <p:nvPr/>
          </p:nvSpPr>
          <p:spPr bwMode="auto">
            <a:xfrm>
              <a:off x="8458200" y="5105400"/>
              <a:ext cx="685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out</a:t>
              </a:r>
            </a:p>
          </p:txBody>
        </p:sp>
        <p:sp>
          <p:nvSpPr>
            <p:cNvPr id="108585" name="Text Box 41"/>
            <p:cNvSpPr txBox="1">
              <a:spLocks noChangeArrowheads="1"/>
            </p:cNvSpPr>
            <p:nvPr/>
          </p:nvSpPr>
          <p:spPr bwMode="auto">
            <a:xfrm>
              <a:off x="8610600" y="4724400"/>
              <a:ext cx="381000" cy="400110"/>
            </a:xfrm>
            <a:prstGeom prst="rect">
              <a:avLst/>
            </a:prstGeom>
            <a:noFill/>
            <a:ln w="9525">
              <a:noFill/>
              <a:miter lim="800000"/>
              <a:headEnd/>
              <a:tailEnd/>
            </a:ln>
            <a:effectLst/>
          </p:spPr>
          <p:txBody>
            <a:bodyPr>
              <a:spAutoFit/>
            </a:bodyPr>
            <a:lstStyle/>
            <a:p>
              <a:pPr>
                <a:spcBef>
                  <a:spcPct val="50000"/>
                </a:spcBef>
              </a:pPr>
              <a:r>
                <a:rPr lang="en-US" altLang="zh-CN" sz="2000" dirty="0">
                  <a:latin typeface="Symbol" pitchFamily="18" charset="2"/>
                  <a:ea typeface="宋体" charset="-122"/>
                </a:rPr>
                <a:t>S</a:t>
              </a:r>
            </a:p>
          </p:txBody>
        </p:sp>
        <p:sp>
          <p:nvSpPr>
            <p:cNvPr id="108586" name="Text Box 42"/>
            <p:cNvSpPr txBox="1">
              <a:spLocks noChangeArrowheads="1"/>
            </p:cNvSpPr>
            <p:nvPr/>
          </p:nvSpPr>
          <p:spPr bwMode="auto">
            <a:xfrm>
              <a:off x="8077200" y="5257800"/>
              <a:ext cx="5334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sp>
          <p:nvSpPr>
            <p:cNvPr id="108587" name="Text Box 43"/>
            <p:cNvSpPr txBox="1">
              <a:spLocks noChangeArrowheads="1"/>
            </p:cNvSpPr>
            <p:nvPr/>
          </p:nvSpPr>
          <p:spPr bwMode="auto">
            <a:xfrm>
              <a:off x="8077200" y="5791201"/>
              <a:ext cx="1295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Symbol</a:t>
              </a:r>
            </a:p>
          </p:txBody>
        </p:sp>
      </p:grpSp>
      <p:sp>
        <p:nvSpPr>
          <p:cNvPr id="7195" name="Text Box 67"/>
          <p:cNvSpPr txBox="1">
            <a:spLocks noChangeArrowheads="1"/>
          </p:cNvSpPr>
          <p:nvPr/>
        </p:nvSpPr>
        <p:spPr bwMode="auto">
          <a:xfrm>
            <a:off x="1408805" y="1892956"/>
            <a:ext cx="3494290" cy="523220"/>
          </a:xfrm>
          <a:prstGeom prst="rect">
            <a:avLst/>
          </a:prstGeom>
          <a:noFill/>
          <a:ln w="9525">
            <a:noFill/>
            <a:miter lim="800000"/>
            <a:headEnd/>
            <a:tailEnd/>
          </a:ln>
          <a:effectLst/>
        </p:spPr>
        <p:txBody>
          <a:bodyPr wrap="none">
            <a:spAutoFit/>
          </a:bodyPr>
          <a:lstStyle/>
          <a:p>
            <a:r>
              <a:rPr lang="en-US" altLang="zh-CN" sz="2800" dirty="0" err="1">
                <a:ea typeface="宋体" charset="-122"/>
              </a:rPr>
              <a:t>C</a:t>
            </a:r>
            <a:r>
              <a:rPr lang="en-US" altLang="zh-CN" sz="2800" baseline="-25000" dirty="0" err="1">
                <a:ea typeface="宋体" charset="-122"/>
              </a:rPr>
              <a:t>out</a:t>
            </a:r>
            <a:r>
              <a:rPr lang="en-US" altLang="zh-CN" sz="2800" dirty="0">
                <a:ea typeface="宋体" charset="-122"/>
              </a:rPr>
              <a:t> = AB + (A⊕</a:t>
            </a:r>
            <a:r>
              <a:rPr lang="it-IT" altLang="zh-CN" sz="2800" dirty="0">
                <a:ea typeface="宋体" charset="-122"/>
              </a:rPr>
              <a:t>B)C</a:t>
            </a:r>
            <a:r>
              <a:rPr lang="en-US" altLang="zh-CN" sz="2800" baseline="-25000" dirty="0">
                <a:ea typeface="宋体" charset="-122"/>
              </a:rPr>
              <a:t>in</a:t>
            </a:r>
            <a:endParaRPr lang="zh-CN" altLang="en-US" sz="2800" baseline="-25000" dirty="0">
              <a:ea typeface="宋体" charset="-122"/>
            </a:endParaRPr>
          </a:p>
        </p:txBody>
      </p:sp>
      <p:sp>
        <p:nvSpPr>
          <p:cNvPr id="7196" name="Rectangle 69"/>
          <p:cNvSpPr>
            <a:spLocks noChangeArrowheads="1"/>
          </p:cNvSpPr>
          <p:nvPr/>
        </p:nvSpPr>
        <p:spPr bwMode="auto">
          <a:xfrm>
            <a:off x="5216878" y="1892956"/>
            <a:ext cx="4608512" cy="523220"/>
          </a:xfrm>
          <a:prstGeom prst="rect">
            <a:avLst/>
          </a:prstGeom>
          <a:noFill/>
          <a:ln w="9525">
            <a:noFill/>
            <a:miter lim="800000"/>
            <a:headEnd/>
            <a:tailEnd/>
          </a:ln>
          <a:effectLst/>
        </p:spPr>
        <p:txBody>
          <a:bodyPr>
            <a:spAutoFit/>
          </a:bodyPr>
          <a:lstStyle/>
          <a:p>
            <a:pPr>
              <a:spcBef>
                <a:spcPct val="50000"/>
              </a:spcBef>
            </a:pPr>
            <a:r>
              <a:rPr lang="zh-CN" altLang="en-US" sz="2800" dirty="0">
                <a:ea typeface="宋体" charset="-122"/>
              </a:rPr>
              <a:t>∑ </a:t>
            </a:r>
            <a:r>
              <a:rPr lang="it-IT" altLang="zh-CN" sz="2800" dirty="0">
                <a:ea typeface="宋体" charset="-122"/>
              </a:rPr>
              <a:t>= A</a:t>
            </a:r>
            <a:r>
              <a:rPr lang="en-US" altLang="zh-CN" sz="2800" dirty="0">
                <a:ea typeface="宋体" charset="-122"/>
              </a:rPr>
              <a:t>⊕</a:t>
            </a:r>
            <a:r>
              <a:rPr lang="it-IT" altLang="zh-CN" sz="2800" dirty="0">
                <a:ea typeface="宋体" charset="-122"/>
              </a:rPr>
              <a:t>B</a:t>
            </a:r>
            <a:r>
              <a:rPr lang="en-US" altLang="zh-CN" sz="2800" dirty="0">
                <a:ea typeface="宋体" charset="-122"/>
              </a:rPr>
              <a:t>⊕</a:t>
            </a:r>
            <a:r>
              <a:rPr lang="it-IT" altLang="zh-CN" sz="2800" dirty="0">
                <a:ea typeface="宋体" charset="-122"/>
              </a:rPr>
              <a:t>C</a:t>
            </a:r>
            <a:r>
              <a:rPr lang="it-IT" altLang="zh-CN" sz="2800" baseline="-25000" dirty="0">
                <a:ea typeface="宋体" charset="-122"/>
              </a:rPr>
              <a:t>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8557"/>
                                        </p:tgtEl>
                                        <p:attrNameLst>
                                          <p:attrName>style.visibility</p:attrName>
                                        </p:attrNameLst>
                                      </p:cBhvr>
                                      <p:to>
                                        <p:strVal val="visible"/>
                                      </p:to>
                                    </p:set>
                                    <p:animEffect transition="in" filter="barn(inVertical)">
                                      <p:cBhvr>
                                        <p:cTn id="7" dur="500"/>
                                        <p:tgtEl>
                                          <p:spTgt spid="108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7"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5257800" y="473309"/>
            <a:ext cx="182774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Encoders</a:t>
            </a:r>
          </a:p>
        </p:txBody>
      </p:sp>
      <p:graphicFrame>
        <p:nvGraphicFramePr>
          <p:cNvPr id="48133" name="Object 7"/>
          <p:cNvGraphicFramePr>
            <a:graphicFrameLocks noChangeAspect="1"/>
          </p:cNvGraphicFramePr>
          <p:nvPr>
            <p:extLst>
              <p:ext uri="{D42A27DB-BD31-4B8C-83A1-F6EECF244321}">
                <p14:modId xmlns:p14="http://schemas.microsoft.com/office/powerpoint/2010/main" val="3893577443"/>
              </p:ext>
            </p:extLst>
          </p:nvPr>
        </p:nvGraphicFramePr>
        <p:xfrm>
          <a:off x="4922898" y="2679700"/>
          <a:ext cx="2667000" cy="2417763"/>
        </p:xfrm>
        <a:graphic>
          <a:graphicData uri="http://schemas.openxmlformats.org/presentationml/2006/ole">
            <mc:AlternateContent xmlns:mc="http://schemas.openxmlformats.org/markup-compatibility/2006">
              <mc:Choice xmlns:v="urn:schemas-microsoft-com:vml" Requires="v">
                <p:oleObj spid="_x0000_s48230" name="CorelDRAW" r:id="rId4" imgW="1351708" imgH="1224727" progId="">
                  <p:embed/>
                </p:oleObj>
              </mc:Choice>
              <mc:Fallback>
                <p:oleObj name="CorelDRAW" r:id="rId4" imgW="1351708" imgH="1224727"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898" y="2679700"/>
                        <a:ext cx="2667000" cy="2417763"/>
                      </a:xfrm>
                      <a:prstGeom prst="rect">
                        <a:avLst/>
                      </a:prstGeom>
                      <a:noFill/>
                      <a:ln>
                        <a:noFill/>
                      </a:ln>
                      <a:effectLst/>
                    </p:spPr>
                  </p:pic>
                </p:oleObj>
              </mc:Fallback>
            </mc:AlternateContent>
          </a:graphicData>
        </a:graphic>
      </p:graphicFrame>
      <p:sp>
        <p:nvSpPr>
          <p:cNvPr id="48134" name="Text Box 8"/>
          <p:cNvSpPr txBox="1">
            <a:spLocks noChangeArrowheads="1"/>
          </p:cNvSpPr>
          <p:nvPr/>
        </p:nvSpPr>
        <p:spPr bwMode="auto">
          <a:xfrm>
            <a:off x="7526398" y="3390899"/>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A</a:t>
            </a:r>
            <a:r>
              <a:rPr lang="en-US" altLang="zh-CN" sz="1800" baseline="-25000">
                <a:solidFill>
                  <a:srgbClr val="FF0000"/>
                </a:solidFill>
                <a:latin typeface="Arial" charset="0"/>
                <a:ea typeface="宋体" charset="-122"/>
              </a:rPr>
              <a:t>1</a:t>
            </a:r>
            <a:endParaRPr lang="en-US" altLang="zh-CN" sz="1800">
              <a:solidFill>
                <a:srgbClr val="FF0000"/>
              </a:solidFill>
              <a:latin typeface="Arial" charset="0"/>
              <a:ea typeface="宋体" charset="-122"/>
            </a:endParaRPr>
          </a:p>
        </p:txBody>
      </p:sp>
      <p:sp>
        <p:nvSpPr>
          <p:cNvPr id="48135" name="Text Box 9"/>
          <p:cNvSpPr txBox="1">
            <a:spLocks noChangeArrowheads="1"/>
          </p:cNvSpPr>
          <p:nvPr/>
        </p:nvSpPr>
        <p:spPr bwMode="auto">
          <a:xfrm>
            <a:off x="7513698" y="2755899"/>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A</a:t>
            </a:r>
            <a:r>
              <a:rPr lang="en-US" altLang="zh-CN" sz="1800" baseline="-25000">
                <a:solidFill>
                  <a:srgbClr val="FF0000"/>
                </a:solidFill>
                <a:latin typeface="Arial" charset="0"/>
                <a:ea typeface="宋体" charset="-122"/>
              </a:rPr>
              <a:t>0</a:t>
            </a:r>
            <a:endParaRPr lang="en-US" altLang="zh-CN" sz="1800">
              <a:solidFill>
                <a:srgbClr val="FF0000"/>
              </a:solidFill>
              <a:latin typeface="Arial" charset="0"/>
              <a:ea typeface="宋体" charset="-122"/>
            </a:endParaRPr>
          </a:p>
        </p:txBody>
      </p:sp>
      <p:sp>
        <p:nvSpPr>
          <p:cNvPr id="48136" name="Text Box 10"/>
          <p:cNvSpPr txBox="1">
            <a:spLocks noChangeArrowheads="1"/>
          </p:cNvSpPr>
          <p:nvPr/>
        </p:nvSpPr>
        <p:spPr bwMode="auto">
          <a:xfrm>
            <a:off x="7526398" y="4025899"/>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A</a:t>
            </a:r>
            <a:r>
              <a:rPr lang="en-US" altLang="zh-CN" sz="1800" baseline="-25000">
                <a:solidFill>
                  <a:srgbClr val="FF0000"/>
                </a:solidFill>
                <a:latin typeface="Arial" charset="0"/>
                <a:ea typeface="宋体" charset="-122"/>
              </a:rPr>
              <a:t>2</a:t>
            </a:r>
            <a:endParaRPr lang="en-US" altLang="zh-CN" sz="1800">
              <a:solidFill>
                <a:srgbClr val="FF0000"/>
              </a:solidFill>
              <a:latin typeface="Arial" charset="0"/>
              <a:ea typeface="宋体" charset="-122"/>
            </a:endParaRPr>
          </a:p>
        </p:txBody>
      </p:sp>
      <p:sp>
        <p:nvSpPr>
          <p:cNvPr id="48137" name="Text Box 11"/>
          <p:cNvSpPr txBox="1">
            <a:spLocks noChangeArrowheads="1"/>
          </p:cNvSpPr>
          <p:nvPr/>
        </p:nvSpPr>
        <p:spPr bwMode="auto">
          <a:xfrm>
            <a:off x="7526398" y="4660899"/>
            <a:ext cx="533400" cy="369332"/>
          </a:xfrm>
          <a:prstGeom prst="rect">
            <a:avLst/>
          </a:prstGeom>
          <a:noFill/>
          <a:ln w="9525">
            <a:noFill/>
            <a:miter lim="800000"/>
            <a:headEnd/>
            <a:tailEnd/>
          </a:ln>
          <a:effectLst/>
        </p:spPr>
        <p:txBody>
          <a:bodyPr>
            <a:spAutoFit/>
          </a:bodyPr>
          <a:lstStyle/>
          <a:p>
            <a:r>
              <a:rPr lang="en-US" altLang="zh-CN" sz="1800" i="1" dirty="0" err="1">
                <a:solidFill>
                  <a:srgbClr val="FF0000"/>
                </a:solidFill>
                <a:latin typeface="Arial" charset="0"/>
                <a:ea typeface="宋体" charset="-122"/>
              </a:rPr>
              <a:t>A</a:t>
            </a:r>
            <a:r>
              <a:rPr lang="en-US" altLang="zh-CN" sz="1800" baseline="-25000" dirty="0" err="1">
                <a:solidFill>
                  <a:srgbClr val="FF0000"/>
                </a:solidFill>
                <a:latin typeface="Arial" charset="0"/>
                <a:ea typeface="宋体" charset="-122"/>
              </a:rPr>
              <a:t>3</a:t>
            </a:r>
            <a:endParaRPr lang="en-US" altLang="zh-CN" sz="1800" dirty="0">
              <a:solidFill>
                <a:srgbClr val="FF0000"/>
              </a:solidFill>
              <a:latin typeface="Arial" charset="0"/>
              <a:ea typeface="宋体" charset="-122"/>
            </a:endParaRPr>
          </a:p>
        </p:txBody>
      </p:sp>
      <p:sp>
        <p:nvSpPr>
          <p:cNvPr id="48138" name="WordArt 21"/>
          <p:cNvSpPr>
            <a:spLocks noChangeArrowheads="1" noChangeShapeType="1" noTextEdit="1"/>
          </p:cNvSpPr>
          <p:nvPr/>
        </p:nvSpPr>
        <p:spPr bwMode="auto">
          <a:xfrm>
            <a:off x="1905000" y="1824830"/>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67958" name="WordArt 22"/>
          <p:cNvSpPr>
            <a:spLocks noChangeArrowheads="1" noChangeShapeType="1" noTextEdit="1"/>
          </p:cNvSpPr>
          <p:nvPr/>
        </p:nvSpPr>
        <p:spPr bwMode="auto">
          <a:xfrm>
            <a:off x="9448799" y="1824829"/>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8140" name="Text Box 23"/>
          <p:cNvSpPr txBox="1">
            <a:spLocks noChangeArrowheads="1"/>
          </p:cNvSpPr>
          <p:nvPr/>
        </p:nvSpPr>
        <p:spPr bwMode="auto">
          <a:xfrm>
            <a:off x="1042178" y="2679700"/>
            <a:ext cx="2780583" cy="2688688"/>
          </a:xfrm>
          <a:prstGeom prst="rect">
            <a:avLst/>
          </a:prstGeom>
          <a:solidFill>
            <a:schemeClr val="bg1"/>
          </a:solidFill>
          <a:ln w="28575">
            <a:solidFill>
              <a:srgbClr val="9999FF"/>
            </a:solidFill>
            <a:miter lim="800000"/>
            <a:headEnd/>
            <a:tailEnd/>
          </a:ln>
          <a:effectLst/>
        </p:spPr>
        <p:txBody>
          <a:bodyPr wrap="square">
            <a:spAutoFit/>
          </a:bodyPr>
          <a:lstStyle/>
          <a:p>
            <a:r>
              <a:rPr lang="en-US" altLang="zh-CN" sz="2800" b="1" dirty="0">
                <a:ea typeface="宋体" charset="-122"/>
              </a:rPr>
              <a:t>Show how the decimal-to-BCD encoder converts the decimal number 3 into a BCD 0011.</a:t>
            </a:r>
          </a:p>
        </p:txBody>
      </p:sp>
      <p:sp>
        <p:nvSpPr>
          <p:cNvPr id="167960" name="Text Box 24"/>
          <p:cNvSpPr txBox="1">
            <a:spLocks noChangeArrowheads="1"/>
          </p:cNvSpPr>
          <p:nvPr/>
        </p:nvSpPr>
        <p:spPr bwMode="auto">
          <a:xfrm>
            <a:off x="8686799" y="2749353"/>
            <a:ext cx="2743201" cy="2756291"/>
          </a:xfrm>
          <a:prstGeom prst="rect">
            <a:avLst/>
          </a:prstGeom>
          <a:solidFill>
            <a:schemeClr val="bg1"/>
          </a:solidFill>
          <a:ln w="28575">
            <a:solidFill>
              <a:srgbClr val="9999FF"/>
            </a:solidFill>
            <a:miter lim="800000"/>
            <a:headEnd/>
            <a:tailEnd/>
          </a:ln>
          <a:effectLst/>
        </p:spPr>
        <p:txBody>
          <a:bodyPr wrap="square">
            <a:spAutoFit/>
          </a:bodyPr>
          <a:lstStyle/>
          <a:p>
            <a:pPr>
              <a:spcBef>
                <a:spcPct val="50000"/>
              </a:spcBef>
            </a:pPr>
            <a:r>
              <a:rPr lang="en-US" altLang="zh-CN" sz="2800" b="1" dirty="0">
                <a:ea typeface="宋体" charset="-122"/>
              </a:rPr>
              <a:t>The top two OR gates have ones as indicated with the red lines. Thus the output is 0111.</a:t>
            </a:r>
          </a:p>
        </p:txBody>
      </p:sp>
      <p:grpSp>
        <p:nvGrpSpPr>
          <p:cNvPr id="167980" name="Group 44"/>
          <p:cNvGrpSpPr>
            <a:grpSpLocks/>
          </p:cNvGrpSpPr>
          <p:nvPr/>
        </p:nvGrpSpPr>
        <p:grpSpPr bwMode="auto">
          <a:xfrm>
            <a:off x="4935598" y="2603500"/>
            <a:ext cx="2667000" cy="2514600"/>
            <a:chOff x="3312" y="2016"/>
            <a:chExt cx="1680" cy="1584"/>
          </a:xfrm>
        </p:grpSpPr>
        <p:sp>
          <p:nvSpPr>
            <p:cNvPr id="48166" name="Rectangle 43"/>
            <p:cNvSpPr>
              <a:spLocks noChangeArrowheads="1"/>
            </p:cNvSpPr>
            <p:nvPr/>
          </p:nvSpPr>
          <p:spPr bwMode="auto">
            <a:xfrm>
              <a:off x="3312" y="2016"/>
              <a:ext cx="1680" cy="1584"/>
            </a:xfrm>
            <a:prstGeom prst="rect">
              <a:avLst/>
            </a:prstGeom>
            <a:solidFill>
              <a:srgbClr val="FFFFFF"/>
            </a:solidFill>
            <a:ln w="9525">
              <a:noFill/>
              <a:miter lim="800000"/>
              <a:headEnd/>
              <a:tailEnd/>
            </a:ln>
            <a:effectLst/>
          </p:spPr>
          <p:txBody>
            <a:bodyPr wrap="none" anchor="ctr"/>
            <a:lstStyle/>
            <a:p>
              <a:endParaRPr lang="zh-CN" altLang="en-US" sz="1800">
                <a:ea typeface="宋体" charset="-122"/>
              </a:endParaRPr>
            </a:p>
          </p:txBody>
        </p:sp>
        <p:graphicFrame>
          <p:nvGraphicFramePr>
            <p:cNvPr id="48167" name="Object 42"/>
            <p:cNvGraphicFramePr>
              <a:graphicFrameLocks noChangeAspect="1"/>
            </p:cNvGraphicFramePr>
            <p:nvPr>
              <p:extLst>
                <p:ext uri="{D42A27DB-BD31-4B8C-83A1-F6EECF244321}">
                  <p14:modId xmlns:p14="http://schemas.microsoft.com/office/powerpoint/2010/main" val="4242744350"/>
                </p:ext>
              </p:extLst>
            </p:nvPr>
          </p:nvGraphicFramePr>
          <p:xfrm>
            <a:off x="3312" y="2064"/>
            <a:ext cx="1680" cy="1523"/>
          </p:xfrm>
          <a:graphic>
            <a:graphicData uri="http://schemas.openxmlformats.org/presentationml/2006/ole">
              <mc:AlternateContent xmlns:mc="http://schemas.openxmlformats.org/markup-compatibility/2006">
                <mc:Choice xmlns:v="urn:schemas-microsoft-com:vml" Requires="v">
                  <p:oleObj spid="_x0000_s48231" name="CorelDRAW" r:id="rId6" imgW="1351708" imgH="1224727" progId="">
                    <p:embed/>
                  </p:oleObj>
                </mc:Choice>
                <mc:Fallback>
                  <p:oleObj name="CorelDRAW" r:id="rId6" imgW="1351708" imgH="1224727" progId="">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064"/>
                          <a:ext cx="1680" cy="1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8143" name="Text Box 12"/>
          <p:cNvSpPr txBox="1">
            <a:spLocks noChangeArrowheads="1"/>
          </p:cNvSpPr>
          <p:nvPr/>
        </p:nvSpPr>
        <p:spPr bwMode="auto">
          <a:xfrm>
            <a:off x="4694298" y="26034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1</a:t>
            </a:r>
          </a:p>
        </p:txBody>
      </p:sp>
      <p:sp>
        <p:nvSpPr>
          <p:cNvPr id="48144" name="Text Box 13"/>
          <p:cNvSpPr txBox="1">
            <a:spLocks noChangeArrowheads="1"/>
          </p:cNvSpPr>
          <p:nvPr/>
        </p:nvSpPr>
        <p:spPr bwMode="auto">
          <a:xfrm>
            <a:off x="4694298" y="29844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2</a:t>
            </a:r>
          </a:p>
        </p:txBody>
      </p:sp>
      <p:sp>
        <p:nvSpPr>
          <p:cNvPr id="48145" name="Text Box 14"/>
          <p:cNvSpPr txBox="1">
            <a:spLocks noChangeArrowheads="1"/>
          </p:cNvSpPr>
          <p:nvPr/>
        </p:nvSpPr>
        <p:spPr bwMode="auto">
          <a:xfrm>
            <a:off x="4694298" y="32892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3</a:t>
            </a:r>
          </a:p>
        </p:txBody>
      </p:sp>
      <p:sp>
        <p:nvSpPr>
          <p:cNvPr id="48146" name="Text Box 15"/>
          <p:cNvSpPr txBox="1">
            <a:spLocks noChangeArrowheads="1"/>
          </p:cNvSpPr>
          <p:nvPr/>
        </p:nvSpPr>
        <p:spPr bwMode="auto">
          <a:xfrm>
            <a:off x="4694298" y="38226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4</a:t>
            </a:r>
          </a:p>
        </p:txBody>
      </p:sp>
      <p:sp>
        <p:nvSpPr>
          <p:cNvPr id="48147" name="Text Box 16"/>
          <p:cNvSpPr txBox="1">
            <a:spLocks noChangeArrowheads="1"/>
          </p:cNvSpPr>
          <p:nvPr/>
        </p:nvSpPr>
        <p:spPr bwMode="auto">
          <a:xfrm>
            <a:off x="4694298" y="39750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5</a:t>
            </a:r>
          </a:p>
        </p:txBody>
      </p:sp>
      <p:sp>
        <p:nvSpPr>
          <p:cNvPr id="48148" name="Text Box 17"/>
          <p:cNvSpPr txBox="1">
            <a:spLocks noChangeArrowheads="1"/>
          </p:cNvSpPr>
          <p:nvPr/>
        </p:nvSpPr>
        <p:spPr bwMode="auto">
          <a:xfrm>
            <a:off x="4694298" y="41274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6</a:t>
            </a:r>
          </a:p>
        </p:txBody>
      </p:sp>
      <p:sp>
        <p:nvSpPr>
          <p:cNvPr id="48149" name="Text Box 18"/>
          <p:cNvSpPr txBox="1">
            <a:spLocks noChangeArrowheads="1"/>
          </p:cNvSpPr>
          <p:nvPr/>
        </p:nvSpPr>
        <p:spPr bwMode="auto">
          <a:xfrm>
            <a:off x="4694298" y="42798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7</a:t>
            </a:r>
          </a:p>
        </p:txBody>
      </p:sp>
      <p:sp>
        <p:nvSpPr>
          <p:cNvPr id="48150" name="Text Box 19"/>
          <p:cNvSpPr txBox="1">
            <a:spLocks noChangeArrowheads="1"/>
          </p:cNvSpPr>
          <p:nvPr/>
        </p:nvSpPr>
        <p:spPr bwMode="auto">
          <a:xfrm>
            <a:off x="4694298" y="45084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8</a:t>
            </a:r>
          </a:p>
        </p:txBody>
      </p:sp>
      <p:sp>
        <p:nvSpPr>
          <p:cNvPr id="48151" name="Text Box 20"/>
          <p:cNvSpPr txBox="1">
            <a:spLocks noChangeArrowheads="1"/>
          </p:cNvSpPr>
          <p:nvPr/>
        </p:nvSpPr>
        <p:spPr bwMode="auto">
          <a:xfrm>
            <a:off x="4694298" y="4889499"/>
            <a:ext cx="304800" cy="369332"/>
          </a:xfrm>
          <a:prstGeom prst="rect">
            <a:avLst/>
          </a:prstGeom>
          <a:noFill/>
          <a:ln w="9525">
            <a:noFill/>
            <a:miter lim="800000"/>
            <a:headEnd/>
            <a:tailEnd/>
          </a:ln>
          <a:effectLst/>
        </p:spPr>
        <p:txBody>
          <a:bodyPr>
            <a:spAutoFit/>
          </a:bodyPr>
          <a:lstStyle/>
          <a:p>
            <a:pPr>
              <a:spcBef>
                <a:spcPct val="50000"/>
              </a:spcBef>
            </a:pPr>
            <a:r>
              <a:rPr lang="en-US" altLang="zh-CN" sz="1800" dirty="0">
                <a:ea typeface="宋体" charset="-122"/>
              </a:rPr>
              <a:t>9</a:t>
            </a:r>
          </a:p>
        </p:txBody>
      </p:sp>
      <p:grpSp>
        <p:nvGrpSpPr>
          <p:cNvPr id="167977" name="Group 41"/>
          <p:cNvGrpSpPr>
            <a:grpSpLocks/>
          </p:cNvGrpSpPr>
          <p:nvPr/>
        </p:nvGrpSpPr>
        <p:grpSpPr bwMode="auto">
          <a:xfrm>
            <a:off x="4919724" y="2527300"/>
            <a:ext cx="396875" cy="2638426"/>
            <a:chOff x="3302" y="1968"/>
            <a:chExt cx="250" cy="1662"/>
          </a:xfrm>
        </p:grpSpPr>
        <p:sp>
          <p:nvSpPr>
            <p:cNvPr id="48157" name="Text Box 26"/>
            <p:cNvSpPr txBox="1">
              <a:spLocks noChangeArrowheads="1"/>
            </p:cNvSpPr>
            <p:nvPr/>
          </p:nvSpPr>
          <p:spPr bwMode="auto">
            <a:xfrm>
              <a:off x="3302" y="1968"/>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58" name="Text Box 27"/>
            <p:cNvSpPr txBox="1">
              <a:spLocks noChangeArrowheads="1"/>
            </p:cNvSpPr>
            <p:nvPr/>
          </p:nvSpPr>
          <p:spPr bwMode="auto">
            <a:xfrm>
              <a:off x="3302" y="2976"/>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59" name="Text Box 28"/>
            <p:cNvSpPr txBox="1">
              <a:spLocks noChangeArrowheads="1"/>
            </p:cNvSpPr>
            <p:nvPr/>
          </p:nvSpPr>
          <p:spPr bwMode="auto">
            <a:xfrm>
              <a:off x="3302" y="2208"/>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0" name="Text Box 29"/>
            <p:cNvSpPr txBox="1">
              <a:spLocks noChangeArrowheads="1"/>
            </p:cNvSpPr>
            <p:nvPr/>
          </p:nvSpPr>
          <p:spPr bwMode="auto">
            <a:xfrm>
              <a:off x="3302" y="2847"/>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1" name="Text Box 30"/>
            <p:cNvSpPr txBox="1">
              <a:spLocks noChangeArrowheads="1"/>
            </p:cNvSpPr>
            <p:nvPr/>
          </p:nvSpPr>
          <p:spPr bwMode="auto">
            <a:xfrm>
              <a:off x="3302" y="2736"/>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2" name="Text Box 31"/>
            <p:cNvSpPr txBox="1">
              <a:spLocks noChangeArrowheads="1"/>
            </p:cNvSpPr>
            <p:nvPr/>
          </p:nvSpPr>
          <p:spPr bwMode="auto">
            <a:xfrm>
              <a:off x="3302" y="2919"/>
              <a:ext cx="240" cy="233"/>
            </a:xfrm>
            <a:prstGeom prst="rect">
              <a:avLst/>
            </a:prstGeom>
            <a:noFill/>
            <a:ln w="9525">
              <a:noFill/>
              <a:miter lim="800000"/>
              <a:headEnd/>
              <a:tailEnd/>
            </a:ln>
            <a:effectLst/>
          </p:spPr>
          <p:txBody>
            <a:bodyPr>
              <a:spAutoFit/>
            </a:bodyPr>
            <a:lstStyle/>
            <a:p>
              <a:pPr>
                <a:spcBef>
                  <a:spcPct val="50000"/>
                </a:spcBef>
              </a:pPr>
              <a:r>
                <a:rPr lang="en-US" altLang="zh-CN" sz="1800" dirty="0">
                  <a:solidFill>
                    <a:srgbClr val="FF0000"/>
                  </a:solidFill>
                  <a:ea typeface="宋体" charset="-122"/>
                </a:rPr>
                <a:t>0</a:t>
              </a:r>
            </a:p>
          </p:txBody>
        </p:sp>
        <p:sp>
          <p:nvSpPr>
            <p:cNvPr id="48163" name="Text Box 33"/>
            <p:cNvSpPr txBox="1">
              <a:spLocks noChangeArrowheads="1"/>
            </p:cNvSpPr>
            <p:nvPr/>
          </p:nvSpPr>
          <p:spPr bwMode="auto">
            <a:xfrm>
              <a:off x="3302" y="3178"/>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4" name="Text Box 35"/>
            <p:cNvSpPr txBox="1">
              <a:spLocks noChangeArrowheads="1"/>
            </p:cNvSpPr>
            <p:nvPr/>
          </p:nvSpPr>
          <p:spPr bwMode="auto">
            <a:xfrm>
              <a:off x="3302" y="3397"/>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5" name="Text Box 36"/>
            <p:cNvSpPr txBox="1">
              <a:spLocks noChangeArrowheads="1"/>
            </p:cNvSpPr>
            <p:nvPr/>
          </p:nvSpPr>
          <p:spPr bwMode="auto">
            <a:xfrm>
              <a:off x="3312" y="2352"/>
              <a:ext cx="240" cy="233"/>
            </a:xfrm>
            <a:prstGeom prst="rect">
              <a:avLst/>
            </a:prstGeom>
            <a:noFill/>
            <a:ln w="9525">
              <a:noFill/>
              <a:miter lim="800000"/>
              <a:headEnd/>
              <a:tailEnd/>
            </a:ln>
            <a:effectLst/>
          </p:spPr>
          <p:txBody>
            <a:bodyPr>
              <a:spAutoFit/>
            </a:bodyPr>
            <a:lstStyle/>
            <a:p>
              <a:pPr>
                <a:spcBef>
                  <a:spcPct val="50000"/>
                </a:spcBef>
              </a:pPr>
              <a:r>
                <a:rPr lang="en-US" altLang="zh-CN" sz="1800" dirty="0">
                  <a:solidFill>
                    <a:srgbClr val="FF0000"/>
                  </a:solidFill>
                  <a:ea typeface="宋体" charset="-122"/>
                </a:rPr>
                <a:t>1</a:t>
              </a:r>
            </a:p>
          </p:txBody>
        </p:sp>
      </p:grpSp>
      <p:sp>
        <p:nvSpPr>
          <p:cNvPr id="167970" name="Text Box 34"/>
          <p:cNvSpPr txBox="1">
            <a:spLocks noChangeArrowheads="1"/>
          </p:cNvSpPr>
          <p:nvPr/>
        </p:nvSpPr>
        <p:spPr bwMode="auto">
          <a:xfrm>
            <a:off x="7297798" y="4508499"/>
            <a:ext cx="3810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167981" name="Text Box 45"/>
          <p:cNvSpPr txBox="1">
            <a:spLocks noChangeArrowheads="1"/>
          </p:cNvSpPr>
          <p:nvPr/>
        </p:nvSpPr>
        <p:spPr bwMode="auto">
          <a:xfrm>
            <a:off x="7297798" y="3898899"/>
            <a:ext cx="3810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167982" name="Text Box 46"/>
          <p:cNvSpPr txBox="1">
            <a:spLocks noChangeArrowheads="1"/>
          </p:cNvSpPr>
          <p:nvPr/>
        </p:nvSpPr>
        <p:spPr bwMode="auto">
          <a:xfrm>
            <a:off x="7297798" y="3289299"/>
            <a:ext cx="3810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1</a:t>
            </a:r>
          </a:p>
        </p:txBody>
      </p:sp>
      <p:sp>
        <p:nvSpPr>
          <p:cNvPr id="167983" name="Text Box 47"/>
          <p:cNvSpPr txBox="1">
            <a:spLocks noChangeArrowheads="1"/>
          </p:cNvSpPr>
          <p:nvPr/>
        </p:nvSpPr>
        <p:spPr bwMode="auto">
          <a:xfrm>
            <a:off x="7297798" y="2603499"/>
            <a:ext cx="3810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58"/>
                                        </p:tgtEl>
                                        <p:attrNameLst>
                                          <p:attrName>style.visibility</p:attrName>
                                        </p:attrNameLst>
                                      </p:cBhvr>
                                      <p:to>
                                        <p:strVal val="visible"/>
                                      </p:to>
                                    </p:set>
                                    <p:animEffect transition="in" filter="dissolve">
                                      <p:cBhvr>
                                        <p:cTn id="7" dur="500"/>
                                        <p:tgtEl>
                                          <p:spTgt spid="167958"/>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67960"/>
                                        </p:tgtEl>
                                        <p:attrNameLst>
                                          <p:attrName>style.visibility</p:attrName>
                                        </p:attrNameLst>
                                      </p:cBhvr>
                                      <p:to>
                                        <p:strVal val="visible"/>
                                      </p:to>
                                    </p:set>
                                    <p:anim calcmode="lin" valueType="num">
                                      <p:cBhvr additive="base">
                                        <p:cTn id="10" dur="500" fill="hold"/>
                                        <p:tgtEl>
                                          <p:spTgt spid="167960"/>
                                        </p:tgtEl>
                                        <p:attrNameLst>
                                          <p:attrName>ppt_x</p:attrName>
                                        </p:attrNameLst>
                                      </p:cBhvr>
                                      <p:tavLst>
                                        <p:tav tm="0">
                                          <p:val>
                                            <p:strVal val="1+#ppt_w/2"/>
                                          </p:val>
                                        </p:tav>
                                        <p:tav tm="100000">
                                          <p:val>
                                            <p:strVal val="#ppt_x"/>
                                          </p:val>
                                        </p:tav>
                                      </p:tavLst>
                                    </p:anim>
                                    <p:anim calcmode="lin" valueType="num">
                                      <p:cBhvr additive="base">
                                        <p:cTn id="11" dur="500" fill="hold"/>
                                        <p:tgtEl>
                                          <p:spTgt spid="167960"/>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167977"/>
                                        </p:tgtEl>
                                        <p:attrNameLst>
                                          <p:attrName>style.visibility</p:attrName>
                                        </p:attrNameLst>
                                      </p:cBhvr>
                                      <p:to>
                                        <p:strVal val="visible"/>
                                      </p:to>
                                    </p:set>
                                    <p:animEffect transition="in" filter="dissolve">
                                      <p:cBhvr>
                                        <p:cTn id="15" dur="500"/>
                                        <p:tgtEl>
                                          <p:spTgt spid="167977"/>
                                        </p:tgtEl>
                                      </p:cBhvr>
                                    </p:animEffect>
                                  </p:childTnLst>
                                </p:cTn>
                              </p:par>
                            </p:childTnLst>
                          </p:cTn>
                        </p:par>
                        <p:par>
                          <p:cTn id="16" fill="hold" nodeType="afterGroup">
                            <p:stCondLst>
                              <p:cond delay="1000"/>
                            </p:stCondLst>
                            <p:childTnLst>
                              <p:par>
                                <p:cTn id="17" presetID="9" presetClass="entr" presetSubtype="0" fill="hold" nodeType="afterEffect">
                                  <p:stCondLst>
                                    <p:cond delay="0"/>
                                  </p:stCondLst>
                                  <p:childTnLst>
                                    <p:set>
                                      <p:cBhvr>
                                        <p:cTn id="18" dur="1" fill="hold">
                                          <p:stCondLst>
                                            <p:cond delay="0"/>
                                          </p:stCondLst>
                                        </p:cTn>
                                        <p:tgtEl>
                                          <p:spTgt spid="167980"/>
                                        </p:tgtEl>
                                        <p:attrNameLst>
                                          <p:attrName>style.visibility</p:attrName>
                                        </p:attrNameLst>
                                      </p:cBhvr>
                                      <p:to>
                                        <p:strVal val="visible"/>
                                      </p:to>
                                    </p:set>
                                    <p:animEffect transition="in" filter="dissolve">
                                      <p:cBhvr>
                                        <p:cTn id="19" dur="500"/>
                                        <p:tgtEl>
                                          <p:spTgt spid="167980"/>
                                        </p:tgtEl>
                                      </p:cBhvr>
                                    </p:animEffect>
                                  </p:childTnLst>
                                </p:cTn>
                              </p:par>
                            </p:childTnLst>
                          </p:cTn>
                        </p:par>
                        <p:par>
                          <p:cTn id="20" fill="hold" nodeType="afterGroup">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167970"/>
                                        </p:tgtEl>
                                        <p:attrNameLst>
                                          <p:attrName>style.visibility</p:attrName>
                                        </p:attrNameLst>
                                      </p:cBhvr>
                                      <p:to>
                                        <p:strVal val="visible"/>
                                      </p:to>
                                    </p:set>
                                    <p:animEffect transition="in" filter="dissolve">
                                      <p:cBhvr>
                                        <p:cTn id="23" dur="500"/>
                                        <p:tgtEl>
                                          <p:spTgt spid="16797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7981"/>
                                        </p:tgtEl>
                                        <p:attrNameLst>
                                          <p:attrName>style.visibility</p:attrName>
                                        </p:attrNameLst>
                                      </p:cBhvr>
                                      <p:to>
                                        <p:strVal val="visible"/>
                                      </p:to>
                                    </p:set>
                                    <p:animEffect transition="in" filter="dissolve">
                                      <p:cBhvr>
                                        <p:cTn id="26" dur="500"/>
                                        <p:tgtEl>
                                          <p:spTgt spid="16798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67982"/>
                                        </p:tgtEl>
                                        <p:attrNameLst>
                                          <p:attrName>style.visibility</p:attrName>
                                        </p:attrNameLst>
                                      </p:cBhvr>
                                      <p:to>
                                        <p:strVal val="visible"/>
                                      </p:to>
                                    </p:set>
                                    <p:animEffect transition="in" filter="dissolve">
                                      <p:cBhvr>
                                        <p:cTn id="29" dur="500"/>
                                        <p:tgtEl>
                                          <p:spTgt spid="16798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67983"/>
                                        </p:tgtEl>
                                        <p:attrNameLst>
                                          <p:attrName>style.visibility</p:attrName>
                                        </p:attrNameLst>
                                      </p:cBhvr>
                                      <p:to>
                                        <p:strVal val="visible"/>
                                      </p:to>
                                    </p:set>
                                    <p:animEffect transition="in" filter="dissolve">
                                      <p:cBhvr>
                                        <p:cTn id="32" dur="500"/>
                                        <p:tgtEl>
                                          <p:spTgt spid="167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8" grpId="0" animBg="1"/>
      <p:bldP spid="167960" grpId="0"/>
      <p:bldP spid="167970" grpId="0"/>
      <p:bldP spid="167981" grpId="0"/>
      <p:bldP spid="167982" grpId="0"/>
      <p:bldP spid="16798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76400" y="542834"/>
            <a:ext cx="365035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8-3 binary encoders</a:t>
            </a:r>
          </a:p>
        </p:txBody>
      </p:sp>
      <p:pic>
        <p:nvPicPr>
          <p:cNvPr id="5" name="Picture 4"/>
          <p:cNvPicPr>
            <a:picLocks noChangeAspect="1" noChangeArrowheads="1"/>
          </p:cNvPicPr>
          <p:nvPr/>
        </p:nvPicPr>
        <p:blipFill>
          <a:blip r:embed="rId2" cstate="print"/>
          <a:srcRect l="33333" t="46071" r="11806" b="22255"/>
          <a:stretch>
            <a:fillRect/>
          </a:stretch>
        </p:blipFill>
        <p:spPr bwMode="auto">
          <a:xfrm>
            <a:off x="533400" y="1828800"/>
            <a:ext cx="10949152" cy="4572000"/>
          </a:xfrm>
          <a:prstGeom prst="rect">
            <a:avLst/>
          </a:prstGeom>
          <a:noFill/>
          <a:ln w="25400" cap="sq">
            <a:noFill/>
            <a:miter lim="800000"/>
            <a:headEnd/>
            <a:tailEnd/>
          </a:ln>
        </p:spPr>
      </p:pic>
      <p:sp>
        <p:nvSpPr>
          <p:cNvPr id="6" name="Text Box 5"/>
          <p:cNvSpPr txBox="1">
            <a:spLocks noChangeArrowheads="1"/>
          </p:cNvSpPr>
          <p:nvPr/>
        </p:nvSpPr>
        <p:spPr bwMode="auto">
          <a:xfrm>
            <a:off x="7086600" y="235058"/>
            <a:ext cx="3935693" cy="1200329"/>
          </a:xfrm>
          <a:prstGeom prst="rect">
            <a:avLst/>
          </a:prstGeom>
          <a:solidFill>
            <a:srgbClr val="FFFF66"/>
          </a:solidFill>
          <a:ln w="28575">
            <a:solidFill>
              <a:srgbClr val="9999FF"/>
            </a:solidFill>
            <a:miter lim="800000"/>
            <a:headEnd/>
            <a:tailEnd/>
          </a:ln>
        </p:spPr>
        <p:txBody>
          <a:bodyPr wrap="none">
            <a:spAutoFit/>
          </a:bodyPr>
          <a:lstStyle/>
          <a:p>
            <a:pPr eaLnBrk="0" hangingPunct="0"/>
            <a:r>
              <a:rPr lang="en-US" altLang="zh-CN" b="1" dirty="0" err="1">
                <a:latin typeface="Courier New" pitchFamily="49" charset="0"/>
                <a:ea typeface="宋体" pitchFamily="2" charset="-122"/>
              </a:rPr>
              <a:t>A</a:t>
            </a:r>
            <a:r>
              <a:rPr lang="en-US" altLang="zh-CN" b="1" baseline="-25000" dirty="0" err="1">
                <a:latin typeface="Courier New" pitchFamily="49" charset="0"/>
                <a:ea typeface="宋体" pitchFamily="2" charset="-122"/>
              </a:rPr>
              <a:t>0</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1</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3</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5</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7</a:t>
            </a:r>
            <a:endParaRPr lang="en-US" altLang="zh-CN" b="1" baseline="-25000" dirty="0">
              <a:latin typeface="Courier New" pitchFamily="49" charset="0"/>
              <a:ea typeface="宋体" pitchFamily="2" charset="-122"/>
            </a:endParaRPr>
          </a:p>
          <a:p>
            <a:pPr eaLnBrk="0" hangingPunct="0"/>
            <a:r>
              <a:rPr lang="en-US" altLang="zh-CN" b="1" dirty="0">
                <a:latin typeface="Courier New" pitchFamily="49" charset="0"/>
                <a:ea typeface="宋体" pitchFamily="2" charset="-122"/>
              </a:rPr>
              <a:t>A</a:t>
            </a:r>
            <a:r>
              <a:rPr lang="en-US" altLang="zh-CN" b="1" baseline="-25000" dirty="0">
                <a:latin typeface="Courier New" pitchFamily="49" charset="0"/>
                <a:ea typeface="宋体" pitchFamily="2" charset="-122"/>
              </a:rPr>
              <a:t>1</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2</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3</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6</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7</a:t>
            </a:r>
            <a:endParaRPr lang="en-US" altLang="zh-CN" b="1" baseline="-25000" dirty="0">
              <a:latin typeface="Courier New" pitchFamily="49" charset="0"/>
              <a:ea typeface="宋体" pitchFamily="2" charset="-122"/>
            </a:endParaRPr>
          </a:p>
          <a:p>
            <a:pPr eaLnBrk="0" hangingPunct="0"/>
            <a:r>
              <a:rPr lang="en-US" altLang="zh-CN" b="1" dirty="0" err="1">
                <a:latin typeface="Courier New" pitchFamily="49" charset="0"/>
                <a:ea typeface="宋体" pitchFamily="2" charset="-122"/>
              </a:rPr>
              <a:t>A</a:t>
            </a:r>
            <a:r>
              <a:rPr lang="en-US" altLang="zh-CN" b="1" baseline="-25000" dirty="0" err="1">
                <a:latin typeface="Courier New" pitchFamily="49" charset="0"/>
                <a:ea typeface="宋体" pitchFamily="2" charset="-122"/>
              </a:rPr>
              <a:t>2</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4</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5</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6</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7</a:t>
            </a:r>
            <a:endParaRPr lang="en-US" altLang="zh-CN" b="1" baseline="-25000" dirty="0">
              <a:latin typeface="Courier New" pitchFamily="49"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2590800" y="762001"/>
            <a:ext cx="6769100" cy="5337175"/>
          </a:xfrm>
          <a:prstGeom prst="rect">
            <a:avLst/>
          </a:prstGeom>
          <a:noFill/>
          <a:ln w="28575">
            <a:solidFill>
              <a:srgbClr val="9999FF"/>
            </a:solid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5182128" y="662457"/>
            <a:ext cx="182774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Encoders</a:t>
            </a:r>
          </a:p>
        </p:txBody>
      </p:sp>
      <p:sp>
        <p:nvSpPr>
          <p:cNvPr id="49157" name="Text Box 41"/>
          <p:cNvSpPr txBox="1">
            <a:spLocks noChangeArrowheads="1"/>
          </p:cNvSpPr>
          <p:nvPr/>
        </p:nvSpPr>
        <p:spPr bwMode="auto">
          <a:xfrm>
            <a:off x="599343" y="1793777"/>
            <a:ext cx="5968512" cy="4616648"/>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a:t>
            </a:r>
            <a:r>
              <a:rPr lang="en-US" altLang="zh-CN" sz="2800" b="1" dirty="0">
                <a:solidFill>
                  <a:srgbClr val="FF0000"/>
                </a:solidFill>
                <a:ea typeface="宋体" charset="-122"/>
              </a:rPr>
              <a:t>74HC147</a:t>
            </a:r>
            <a:r>
              <a:rPr lang="zh-CN" altLang="en-US" sz="2800" b="1" dirty="0">
                <a:ea typeface="宋体" charset="-122"/>
              </a:rPr>
              <a:t>（十进制</a:t>
            </a:r>
            <a:r>
              <a:rPr lang="en-US" altLang="zh-CN" sz="2800" b="1" dirty="0">
                <a:ea typeface="宋体" charset="-122"/>
              </a:rPr>
              <a:t>-BCD</a:t>
            </a:r>
            <a:r>
              <a:rPr lang="zh-CN" altLang="en-US" sz="2800" b="1" dirty="0">
                <a:ea typeface="宋体" charset="-122"/>
              </a:rPr>
              <a:t>编码器）</a:t>
            </a:r>
            <a:r>
              <a:rPr lang="en-US" altLang="zh-CN" sz="2800" b="1" dirty="0">
                <a:ea typeface="宋体" charset="-122"/>
              </a:rPr>
              <a:t> is an example of an IC encoder. It is has ten </a:t>
            </a:r>
            <a:r>
              <a:rPr lang="en-US" altLang="zh-CN" sz="2800" b="1" dirty="0">
                <a:solidFill>
                  <a:srgbClr val="FF0000"/>
                </a:solidFill>
                <a:ea typeface="宋体" charset="-122"/>
              </a:rPr>
              <a:t>active-LOW inputs </a:t>
            </a:r>
            <a:r>
              <a:rPr lang="en-US" altLang="zh-CN" sz="2800" b="1" dirty="0">
                <a:ea typeface="宋体" charset="-122"/>
              </a:rPr>
              <a:t>and converts the active input to an </a:t>
            </a:r>
            <a:r>
              <a:rPr lang="en-US" altLang="zh-CN" sz="2800" b="1" dirty="0">
                <a:solidFill>
                  <a:srgbClr val="FF0000"/>
                </a:solidFill>
                <a:ea typeface="宋体" charset="-122"/>
              </a:rPr>
              <a:t>active-LOW</a:t>
            </a:r>
            <a:r>
              <a:rPr lang="en-US" altLang="zh-CN" sz="2800" b="1" dirty="0">
                <a:ea typeface="宋体" charset="-122"/>
              </a:rPr>
              <a:t> </a:t>
            </a:r>
            <a:r>
              <a:rPr lang="en-US" altLang="zh-CN" sz="2800" b="1" dirty="0">
                <a:solidFill>
                  <a:srgbClr val="FF0000"/>
                </a:solidFill>
                <a:ea typeface="宋体" charset="-122"/>
              </a:rPr>
              <a:t>BCD output</a:t>
            </a:r>
            <a:r>
              <a:rPr lang="en-US" altLang="zh-CN" sz="2800" b="1" dirty="0">
                <a:ea typeface="宋体" charset="-122"/>
              </a:rPr>
              <a:t>. </a:t>
            </a:r>
          </a:p>
          <a:p>
            <a:pPr marL="342900" indent="-342900">
              <a:spcBef>
                <a:spcPct val="50000"/>
              </a:spcBef>
              <a:buFont typeface="Arial" panose="020B0604020202020204" pitchFamily="34" charset="0"/>
              <a:buChar char="•"/>
            </a:pPr>
            <a:r>
              <a:rPr lang="en-US" altLang="zh-CN" sz="2800" b="1" dirty="0">
                <a:ea typeface="宋体" charset="-122"/>
              </a:rPr>
              <a:t>It is a </a:t>
            </a:r>
            <a:r>
              <a:rPr lang="en-US" altLang="zh-CN" sz="2800" b="1" dirty="0">
                <a:solidFill>
                  <a:srgbClr val="FF0000"/>
                </a:solidFill>
                <a:ea typeface="宋体" charset="-122"/>
              </a:rPr>
              <a:t>priority encoder(</a:t>
            </a:r>
            <a:r>
              <a:rPr lang="zh-CN" altLang="en-US" sz="2800" b="1" dirty="0">
                <a:solidFill>
                  <a:srgbClr val="FF0000"/>
                </a:solidFill>
                <a:ea typeface="宋体" charset="-122"/>
              </a:rPr>
              <a:t>优先编码器</a:t>
            </a:r>
            <a:r>
              <a:rPr lang="en-US" altLang="zh-CN" sz="2800" b="1" dirty="0">
                <a:solidFill>
                  <a:srgbClr val="FF0000"/>
                </a:solidFill>
                <a:ea typeface="宋体" charset="-122"/>
              </a:rPr>
              <a:t>). </a:t>
            </a:r>
            <a:r>
              <a:rPr lang="en-US" altLang="zh-CN" sz="2800" b="1" dirty="0">
                <a:ea typeface="宋体" charset="-122"/>
              </a:rPr>
              <a:t>This means that if more than one input is active, the one with the highest order decimal digit will be active.</a:t>
            </a:r>
          </a:p>
        </p:txBody>
      </p:sp>
      <p:grpSp>
        <p:nvGrpSpPr>
          <p:cNvPr id="2" name="组合 1">
            <a:extLst>
              <a:ext uri="{FF2B5EF4-FFF2-40B4-BE49-F238E27FC236}">
                <a16:creationId xmlns:a16="http://schemas.microsoft.com/office/drawing/2014/main" id="{406E99D1-8E73-4705-BA6B-8276EB04A83E}"/>
              </a:ext>
            </a:extLst>
          </p:cNvPr>
          <p:cNvGrpSpPr/>
          <p:nvPr/>
        </p:nvGrpSpPr>
        <p:grpSpPr>
          <a:xfrm>
            <a:off x="6858000" y="1600200"/>
            <a:ext cx="5029200" cy="4655727"/>
            <a:chOff x="6324600" y="2819400"/>
            <a:chExt cx="3962400" cy="3668028"/>
          </a:xfrm>
        </p:grpSpPr>
        <p:sp>
          <p:nvSpPr>
            <p:cNvPr id="170031" name="Text Box 47"/>
            <p:cNvSpPr txBox="1">
              <a:spLocks noChangeArrowheads="1"/>
            </p:cNvSpPr>
            <p:nvPr/>
          </p:nvSpPr>
          <p:spPr bwMode="auto">
            <a:xfrm>
              <a:off x="6324600" y="4511675"/>
              <a:ext cx="1143000" cy="5577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Decimal input</a:t>
              </a:r>
            </a:p>
          </p:txBody>
        </p:sp>
        <p:sp>
          <p:nvSpPr>
            <p:cNvPr id="170032" name="Text Box 48"/>
            <p:cNvSpPr txBox="1">
              <a:spLocks noChangeArrowheads="1"/>
            </p:cNvSpPr>
            <p:nvPr/>
          </p:nvSpPr>
          <p:spPr bwMode="auto">
            <a:xfrm>
              <a:off x="9448800" y="4511675"/>
              <a:ext cx="838200" cy="5577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BCD output</a:t>
              </a:r>
            </a:p>
          </p:txBody>
        </p:sp>
        <p:graphicFrame>
          <p:nvGraphicFramePr>
            <p:cNvPr id="49161" name="Object 49"/>
            <p:cNvGraphicFramePr>
              <a:graphicFrameLocks noChangeAspect="1"/>
            </p:cNvGraphicFramePr>
            <p:nvPr>
              <p:extLst>
                <p:ext uri="{D42A27DB-BD31-4B8C-83A1-F6EECF244321}">
                  <p14:modId xmlns:p14="http://schemas.microsoft.com/office/powerpoint/2010/main" val="685248920"/>
                </p:ext>
              </p:extLst>
            </p:nvPr>
          </p:nvGraphicFramePr>
          <p:xfrm>
            <a:off x="7086601" y="3200399"/>
            <a:ext cx="2366963" cy="2971800"/>
          </p:xfrm>
          <a:graphic>
            <a:graphicData uri="http://schemas.openxmlformats.org/presentationml/2006/ole">
              <mc:AlternateContent xmlns:mc="http://schemas.openxmlformats.org/markup-compatibility/2006">
                <mc:Choice xmlns:v="urn:schemas-microsoft-com:vml" Requires="v">
                  <p:oleObj spid="_x0000_s49195" name="CorelDRAW" r:id="rId4" imgW="1444431" imgH="1813844" progId="">
                    <p:embed/>
                  </p:oleObj>
                </mc:Choice>
                <mc:Fallback>
                  <p:oleObj name="CorelDRAW" r:id="rId4" imgW="1444431" imgH="1813844" progId="">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1" y="3200399"/>
                          <a:ext cx="23669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2" name="Text Box 50"/>
            <p:cNvSpPr txBox="1">
              <a:spLocks noChangeArrowheads="1"/>
            </p:cNvSpPr>
            <p:nvPr/>
          </p:nvSpPr>
          <p:spPr bwMode="auto">
            <a:xfrm>
              <a:off x="8001001" y="6172200"/>
              <a:ext cx="585009" cy="315228"/>
            </a:xfrm>
            <a:prstGeom prst="rect">
              <a:avLst/>
            </a:prstGeom>
            <a:noFill/>
            <a:ln w="9525">
              <a:noFill/>
              <a:miter lim="800000"/>
              <a:headEnd/>
              <a:tailEnd/>
            </a:ln>
            <a:effectLst/>
          </p:spPr>
          <p:txBody>
            <a:bodyPr wrap="none">
              <a:spAutoFit/>
            </a:bodyPr>
            <a:lstStyle/>
            <a:p>
              <a:r>
                <a:rPr lang="en-US" altLang="zh-CN" sz="2000">
                  <a:ea typeface="宋体" charset="-122"/>
                </a:rPr>
                <a:t>GND</a:t>
              </a:r>
            </a:p>
          </p:txBody>
        </p:sp>
        <p:sp>
          <p:nvSpPr>
            <p:cNvPr id="49163" name="Text Box 51"/>
            <p:cNvSpPr txBox="1">
              <a:spLocks noChangeArrowheads="1"/>
            </p:cNvSpPr>
            <p:nvPr/>
          </p:nvSpPr>
          <p:spPr bwMode="auto">
            <a:xfrm>
              <a:off x="8001000" y="2819400"/>
              <a:ext cx="914400" cy="315228"/>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V</a:t>
              </a:r>
              <a:r>
                <a:rPr lang="en-US" altLang="zh-CN" sz="2000" i="1" baseline="-25000">
                  <a:ea typeface="宋体" charset="-122"/>
                </a:rPr>
                <a:t>CC</a:t>
              </a:r>
            </a:p>
          </p:txBody>
        </p:sp>
        <p:sp>
          <p:nvSpPr>
            <p:cNvPr id="49164" name="Text Box 52"/>
            <p:cNvSpPr txBox="1">
              <a:spLocks noChangeArrowheads="1"/>
            </p:cNvSpPr>
            <p:nvPr/>
          </p:nvSpPr>
          <p:spPr bwMode="auto">
            <a:xfrm>
              <a:off x="7772400" y="3505200"/>
              <a:ext cx="1078831" cy="315228"/>
            </a:xfrm>
            <a:prstGeom prst="rect">
              <a:avLst/>
            </a:prstGeom>
            <a:noFill/>
            <a:ln w="9525">
              <a:noFill/>
              <a:miter lim="800000"/>
              <a:headEnd/>
              <a:tailEnd/>
            </a:ln>
            <a:effectLst/>
          </p:spPr>
          <p:txBody>
            <a:bodyPr wrap="none">
              <a:spAutoFit/>
            </a:bodyPr>
            <a:lstStyle/>
            <a:p>
              <a:r>
                <a:rPr lang="en-US" altLang="zh-CN" sz="2000">
                  <a:ea typeface="宋体" charset="-122"/>
                </a:rPr>
                <a:t>HPRI/BCD</a:t>
              </a:r>
            </a:p>
          </p:txBody>
        </p:sp>
        <p:sp>
          <p:nvSpPr>
            <p:cNvPr id="49165" name="Text Box 53"/>
            <p:cNvSpPr txBox="1">
              <a:spLocks noChangeArrowheads="1"/>
            </p:cNvSpPr>
            <p:nvPr/>
          </p:nvSpPr>
          <p:spPr bwMode="auto">
            <a:xfrm>
              <a:off x="7239000" y="5867400"/>
              <a:ext cx="990600" cy="315228"/>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74HC147</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1" y="417279"/>
            <a:ext cx="5966360"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priority encoder </a:t>
            </a:r>
            <a:r>
              <a:rPr lang="zh-CN" altLang="en-US" sz="3200" b="1" dirty="0">
                <a:solidFill>
                  <a:srgbClr val="FFFF99"/>
                </a:solidFill>
                <a:ea typeface="宋体" charset="-122"/>
              </a:rPr>
              <a:t>优先编码器</a:t>
            </a:r>
            <a:endParaRPr lang="en-US" altLang="zh-CN" sz="3200" b="1" dirty="0">
              <a:solidFill>
                <a:srgbClr val="FFFF99"/>
              </a:solidFill>
              <a:ea typeface="宋体" charset="-122"/>
            </a:endParaRPr>
          </a:p>
        </p:txBody>
      </p:sp>
      <p:pic>
        <p:nvPicPr>
          <p:cNvPr id="4" name="Picture 4"/>
          <p:cNvPicPr>
            <a:picLocks noChangeAspect="1" noChangeArrowheads="1"/>
          </p:cNvPicPr>
          <p:nvPr/>
        </p:nvPicPr>
        <p:blipFill>
          <a:blip r:embed="rId3" cstate="print"/>
          <a:srcRect l="1666" t="21785"/>
          <a:stretch>
            <a:fillRect/>
          </a:stretch>
        </p:blipFill>
        <p:spPr bwMode="auto">
          <a:xfrm>
            <a:off x="3667126" y="4081463"/>
            <a:ext cx="6696075" cy="2673350"/>
          </a:xfrm>
          <a:prstGeom prst="rect">
            <a:avLst/>
          </a:prstGeom>
          <a:noFill/>
          <a:ln w="9525">
            <a:noFill/>
            <a:miter lim="800000"/>
            <a:headEnd/>
            <a:tailEnd/>
          </a:ln>
        </p:spPr>
      </p:pic>
      <p:sp>
        <p:nvSpPr>
          <p:cNvPr id="5" name="Rectangle 7"/>
          <p:cNvSpPr>
            <a:spLocks noChangeArrowheads="1"/>
          </p:cNvSpPr>
          <p:nvPr/>
        </p:nvSpPr>
        <p:spPr bwMode="auto">
          <a:xfrm>
            <a:off x="762000" y="5486401"/>
            <a:ext cx="2661250" cy="523220"/>
          </a:xfrm>
          <a:prstGeom prst="rect">
            <a:avLst/>
          </a:prstGeom>
          <a:solidFill>
            <a:srgbClr val="FFFF66"/>
          </a:solidFill>
          <a:ln w="28575">
            <a:solidFill>
              <a:srgbClr val="9999FF"/>
            </a:solidFill>
            <a:miter lim="800000"/>
            <a:headEnd/>
            <a:tailEnd/>
          </a:ln>
        </p:spPr>
        <p:txBody>
          <a:bodyPr wrap="square">
            <a:spAutoFit/>
          </a:bodyPr>
          <a:lstStyle/>
          <a:p>
            <a:r>
              <a:rPr lang="en-US" altLang="zh-CN" sz="2800" b="1" dirty="0">
                <a:latin typeface="Times New Roman" charset="0"/>
                <a:ea typeface="宋体" pitchFamily="2" charset="-122"/>
              </a:rPr>
              <a:t>highest priority</a:t>
            </a:r>
            <a:endParaRPr lang="zh-CN" altLang="en-US" sz="2800" b="1" dirty="0">
              <a:latin typeface="Times New Roman" charset="0"/>
              <a:ea typeface="宋体" pitchFamily="2" charset="-122"/>
            </a:endParaRPr>
          </a:p>
        </p:txBody>
      </p:sp>
      <p:pic>
        <p:nvPicPr>
          <p:cNvPr id="6" name="Picture 8"/>
          <p:cNvPicPr>
            <a:picLocks noChangeAspect="1" noChangeArrowheads="1"/>
          </p:cNvPicPr>
          <p:nvPr/>
        </p:nvPicPr>
        <p:blipFill>
          <a:blip r:embed="rId4" cstate="print"/>
          <a:srcRect/>
          <a:stretch>
            <a:fillRect/>
          </a:stretch>
        </p:blipFill>
        <p:spPr bwMode="auto">
          <a:xfrm>
            <a:off x="3657601" y="1196976"/>
            <a:ext cx="6804025" cy="2811463"/>
          </a:xfrm>
          <a:prstGeom prst="rect">
            <a:avLst/>
          </a:prstGeom>
          <a:noFill/>
          <a:ln w="9525">
            <a:noFill/>
            <a:miter lim="800000"/>
            <a:headEnd/>
            <a:tailEnd/>
          </a:ln>
        </p:spPr>
      </p:pic>
      <p:sp>
        <p:nvSpPr>
          <p:cNvPr id="7" name="Rectangle 9"/>
          <p:cNvSpPr>
            <a:spLocks noChangeArrowheads="1"/>
          </p:cNvSpPr>
          <p:nvPr/>
        </p:nvSpPr>
        <p:spPr bwMode="auto">
          <a:xfrm>
            <a:off x="1219200" y="1981200"/>
            <a:ext cx="2209801" cy="954107"/>
          </a:xfrm>
          <a:prstGeom prst="rect">
            <a:avLst/>
          </a:prstGeom>
          <a:solidFill>
            <a:srgbClr val="FFFF66"/>
          </a:solidFill>
          <a:ln w="28575">
            <a:solidFill>
              <a:srgbClr val="9999FF"/>
            </a:solidFill>
            <a:miter lim="800000"/>
            <a:headEnd/>
            <a:tailEnd/>
          </a:ln>
        </p:spPr>
        <p:txBody>
          <a:bodyPr wrap="square">
            <a:spAutoFit/>
          </a:bodyPr>
          <a:lstStyle/>
          <a:p>
            <a:pPr eaLnBrk="1" hangingPunct="1"/>
            <a:r>
              <a:rPr lang="en-US" altLang="zh-CN" sz="2800" b="1" dirty="0">
                <a:ea typeface="宋体" charset="-122"/>
              </a:rPr>
              <a:t>non-priority encoder</a:t>
            </a:r>
          </a:p>
        </p:txBody>
      </p:sp>
      <p:sp>
        <p:nvSpPr>
          <p:cNvPr id="8" name="Rectangle 10"/>
          <p:cNvSpPr>
            <a:spLocks noChangeArrowheads="1"/>
          </p:cNvSpPr>
          <p:nvPr/>
        </p:nvSpPr>
        <p:spPr bwMode="auto">
          <a:xfrm>
            <a:off x="1224951" y="4081463"/>
            <a:ext cx="2204050" cy="954107"/>
          </a:xfrm>
          <a:prstGeom prst="rect">
            <a:avLst/>
          </a:prstGeom>
          <a:solidFill>
            <a:srgbClr val="FFFF66"/>
          </a:solidFill>
          <a:ln w="28575">
            <a:solidFill>
              <a:srgbClr val="9999FF"/>
            </a:solidFill>
            <a:miter lim="800000"/>
            <a:headEnd/>
            <a:tailEnd/>
          </a:ln>
        </p:spPr>
        <p:txBody>
          <a:bodyPr wrap="square">
            <a:spAutoFit/>
          </a:bodyPr>
          <a:lstStyle/>
          <a:p>
            <a:pPr eaLnBrk="1" hangingPunct="1"/>
            <a:r>
              <a:rPr lang="en-US" altLang="zh-CN" sz="2800" b="1" dirty="0">
                <a:ea typeface="宋体" charset="-122"/>
              </a:rPr>
              <a:t>priority encoder</a:t>
            </a:r>
          </a:p>
        </p:txBody>
      </p:sp>
      <p:sp>
        <p:nvSpPr>
          <p:cNvPr id="9" name="AutoShape 6"/>
          <p:cNvSpPr>
            <a:spLocks noChangeArrowheads="1"/>
          </p:cNvSpPr>
          <p:nvPr/>
        </p:nvSpPr>
        <p:spPr bwMode="auto">
          <a:xfrm>
            <a:off x="3721100" y="6189664"/>
            <a:ext cx="469900" cy="287337"/>
          </a:xfrm>
          <a:prstGeom prst="wedgeEllipseCallout">
            <a:avLst>
              <a:gd name="adj1" fmla="val -136486"/>
              <a:gd name="adj2" fmla="val -62153"/>
            </a:avLst>
          </a:prstGeom>
          <a:noFill/>
          <a:ln w="28575">
            <a:solidFill>
              <a:srgbClr val="FF0000"/>
            </a:solidFill>
            <a:miter lim="800000"/>
            <a:headEnd/>
            <a:tailEnd/>
          </a:ln>
        </p:spPr>
        <p:txBody>
          <a:bodyPr/>
          <a:lstStyle/>
          <a:p>
            <a:pPr algn="ctr" eaLnBrk="0" hangingPunct="0"/>
            <a:endParaRPr lang="zh-CN" altLang="zh-CN">
              <a:latin typeface="Times New Roman"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cstate="print"/>
          <a:srcRect/>
          <a:stretch>
            <a:fillRect/>
          </a:stretch>
        </p:blipFill>
        <p:spPr>
          <a:xfrm>
            <a:off x="228600" y="1600200"/>
            <a:ext cx="8398138" cy="4386262"/>
          </a:xfrm>
          <a:prstGeom prst="rect">
            <a:avLst/>
          </a:prstGeom>
          <a:noFill/>
        </p:spPr>
      </p:pic>
      <p:sp>
        <p:nvSpPr>
          <p:cNvPr id="3" name="Oval 8"/>
          <p:cNvSpPr>
            <a:spLocks noChangeArrowheads="1"/>
          </p:cNvSpPr>
          <p:nvPr/>
        </p:nvSpPr>
        <p:spPr bwMode="auto">
          <a:xfrm>
            <a:off x="4800600" y="2743200"/>
            <a:ext cx="431800" cy="358775"/>
          </a:xfrm>
          <a:prstGeom prst="ellipse">
            <a:avLst/>
          </a:prstGeom>
          <a:noFill/>
          <a:ln w="28575">
            <a:solidFill>
              <a:srgbClr val="FF0000"/>
            </a:solidFill>
            <a:round/>
            <a:headEnd/>
            <a:tailEnd/>
          </a:ln>
        </p:spPr>
        <p:txBody>
          <a:bodyPr wrap="none" anchor="ctr"/>
          <a:lstStyle/>
          <a:p>
            <a:endParaRPr lang="zh-CN" altLang="en-US"/>
          </a:p>
        </p:txBody>
      </p:sp>
      <p:sp>
        <p:nvSpPr>
          <p:cNvPr id="7" name="Rectangle 4"/>
          <p:cNvSpPr>
            <a:spLocks noChangeArrowheads="1"/>
          </p:cNvSpPr>
          <p:nvPr/>
        </p:nvSpPr>
        <p:spPr bwMode="auto">
          <a:xfrm>
            <a:off x="3276600" y="432974"/>
            <a:ext cx="562583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74LS148  8-3 priority  encoder </a:t>
            </a:r>
          </a:p>
        </p:txBody>
      </p:sp>
      <p:pic>
        <p:nvPicPr>
          <p:cNvPr id="8" name="Picture 3" descr="AAGIGWN0"/>
          <p:cNvPicPr>
            <a:picLocks noChangeAspect="1" noChangeArrowheads="1"/>
          </p:cNvPicPr>
          <p:nvPr/>
        </p:nvPicPr>
        <p:blipFill>
          <a:blip r:embed="rId3" cstate="print"/>
          <a:srcRect/>
          <a:stretch>
            <a:fillRect/>
          </a:stretch>
        </p:blipFill>
        <p:spPr bwMode="auto">
          <a:xfrm>
            <a:off x="8631530" y="1600200"/>
            <a:ext cx="3276599" cy="434343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3505200" y="2286001"/>
            <a:ext cx="2311400" cy="2535237"/>
            <a:chOff x="2270" y="2198"/>
            <a:chExt cx="1188" cy="1510"/>
          </a:xfrm>
        </p:grpSpPr>
        <p:sp>
          <p:nvSpPr>
            <p:cNvPr id="4" name="Rectangle 6"/>
            <p:cNvSpPr>
              <a:spLocks noChangeArrowheads="1"/>
            </p:cNvSpPr>
            <p:nvPr/>
          </p:nvSpPr>
          <p:spPr bwMode="auto">
            <a:xfrm>
              <a:off x="2810" y="2198"/>
              <a:ext cx="648" cy="1510"/>
            </a:xfrm>
            <a:prstGeom prst="rect">
              <a:avLst/>
            </a:prstGeom>
            <a:noFill/>
            <a:ln w="25400">
              <a:solidFill>
                <a:schemeClr val="tx1"/>
              </a:solidFill>
              <a:miter lim="800000"/>
              <a:headEnd/>
              <a:tailEnd/>
            </a:ln>
          </p:spPr>
          <p:txBody>
            <a:bodyPr wrap="none" anchor="ctr"/>
            <a:lstStyle/>
            <a:p>
              <a:pPr algn="ctr"/>
              <a:r>
                <a:rPr lang="en-US" altLang="zh-CN" b="1" dirty="0">
                  <a:ea typeface="宋体" charset="-122"/>
                </a:rPr>
                <a:t>priority  </a:t>
              </a:r>
            </a:p>
            <a:p>
              <a:pPr algn="ctr"/>
              <a:r>
                <a:rPr lang="en-US" altLang="zh-CN" b="1" dirty="0">
                  <a:ea typeface="宋体" charset="-122"/>
                </a:rPr>
                <a:t>encoder</a:t>
              </a:r>
              <a:endParaRPr lang="zh-CN" altLang="en-US" b="1" dirty="0">
                <a:ea typeface="楷体_GB2312" pitchFamily="49" charset="-122"/>
              </a:endParaRPr>
            </a:p>
          </p:txBody>
        </p:sp>
        <p:sp>
          <p:nvSpPr>
            <p:cNvPr id="5" name="Line 7"/>
            <p:cNvSpPr>
              <a:spLocks noChangeShapeType="1"/>
            </p:cNvSpPr>
            <p:nvPr/>
          </p:nvSpPr>
          <p:spPr bwMode="auto">
            <a:xfrm>
              <a:off x="2270" y="2414"/>
              <a:ext cx="540" cy="0"/>
            </a:xfrm>
            <a:prstGeom prst="line">
              <a:avLst/>
            </a:prstGeom>
            <a:noFill/>
            <a:ln w="19050">
              <a:solidFill>
                <a:schemeClr val="tx1"/>
              </a:solidFill>
              <a:round/>
              <a:headEnd/>
              <a:tailEnd/>
            </a:ln>
          </p:spPr>
          <p:txBody>
            <a:bodyPr/>
            <a:lstStyle/>
            <a:p>
              <a:endParaRPr lang="zh-CN" altLang="en-US" sz="2000"/>
            </a:p>
          </p:txBody>
        </p:sp>
        <p:sp>
          <p:nvSpPr>
            <p:cNvPr id="6" name="Line 8"/>
            <p:cNvSpPr>
              <a:spLocks noChangeShapeType="1"/>
            </p:cNvSpPr>
            <p:nvPr/>
          </p:nvSpPr>
          <p:spPr bwMode="auto">
            <a:xfrm>
              <a:off x="2270" y="2630"/>
              <a:ext cx="540" cy="0"/>
            </a:xfrm>
            <a:prstGeom prst="line">
              <a:avLst/>
            </a:prstGeom>
            <a:noFill/>
            <a:ln w="19050">
              <a:solidFill>
                <a:schemeClr val="tx1"/>
              </a:solidFill>
              <a:round/>
              <a:headEnd/>
              <a:tailEnd/>
            </a:ln>
          </p:spPr>
          <p:txBody>
            <a:bodyPr/>
            <a:lstStyle/>
            <a:p>
              <a:endParaRPr lang="zh-CN" altLang="en-US" sz="2000"/>
            </a:p>
          </p:txBody>
        </p:sp>
        <p:sp>
          <p:nvSpPr>
            <p:cNvPr id="7" name="Line 9"/>
            <p:cNvSpPr>
              <a:spLocks noChangeShapeType="1"/>
            </p:cNvSpPr>
            <p:nvPr/>
          </p:nvSpPr>
          <p:spPr bwMode="auto">
            <a:xfrm flipV="1">
              <a:off x="2270" y="2844"/>
              <a:ext cx="540" cy="2"/>
            </a:xfrm>
            <a:prstGeom prst="line">
              <a:avLst/>
            </a:prstGeom>
            <a:noFill/>
            <a:ln w="19050">
              <a:solidFill>
                <a:schemeClr val="tx1"/>
              </a:solidFill>
              <a:round/>
              <a:headEnd/>
              <a:tailEnd/>
            </a:ln>
          </p:spPr>
          <p:txBody>
            <a:bodyPr/>
            <a:lstStyle/>
            <a:p>
              <a:endParaRPr lang="zh-CN" altLang="en-US" sz="2000"/>
            </a:p>
          </p:txBody>
        </p:sp>
        <p:sp>
          <p:nvSpPr>
            <p:cNvPr id="8" name="Line 10"/>
            <p:cNvSpPr>
              <a:spLocks noChangeShapeType="1"/>
            </p:cNvSpPr>
            <p:nvPr/>
          </p:nvSpPr>
          <p:spPr bwMode="auto">
            <a:xfrm>
              <a:off x="2270" y="3062"/>
              <a:ext cx="540" cy="0"/>
            </a:xfrm>
            <a:prstGeom prst="line">
              <a:avLst/>
            </a:prstGeom>
            <a:noFill/>
            <a:ln w="19050">
              <a:solidFill>
                <a:schemeClr val="tx1"/>
              </a:solidFill>
              <a:round/>
              <a:headEnd/>
              <a:tailEnd/>
            </a:ln>
          </p:spPr>
          <p:txBody>
            <a:bodyPr/>
            <a:lstStyle/>
            <a:p>
              <a:endParaRPr lang="zh-CN" altLang="en-US" sz="2000"/>
            </a:p>
          </p:txBody>
        </p:sp>
        <p:sp>
          <p:nvSpPr>
            <p:cNvPr id="9" name="Line 11"/>
            <p:cNvSpPr>
              <a:spLocks noChangeShapeType="1"/>
            </p:cNvSpPr>
            <p:nvPr/>
          </p:nvSpPr>
          <p:spPr bwMode="auto">
            <a:xfrm>
              <a:off x="2270" y="3278"/>
              <a:ext cx="540" cy="0"/>
            </a:xfrm>
            <a:prstGeom prst="line">
              <a:avLst/>
            </a:prstGeom>
            <a:noFill/>
            <a:ln w="19050">
              <a:solidFill>
                <a:schemeClr val="tx1"/>
              </a:solidFill>
              <a:round/>
              <a:headEnd/>
              <a:tailEnd/>
            </a:ln>
          </p:spPr>
          <p:txBody>
            <a:bodyPr/>
            <a:lstStyle/>
            <a:p>
              <a:endParaRPr lang="zh-CN" altLang="en-US" sz="2000"/>
            </a:p>
          </p:txBody>
        </p:sp>
        <p:sp>
          <p:nvSpPr>
            <p:cNvPr id="10" name="Line 12"/>
            <p:cNvSpPr>
              <a:spLocks noChangeShapeType="1"/>
            </p:cNvSpPr>
            <p:nvPr/>
          </p:nvSpPr>
          <p:spPr bwMode="auto">
            <a:xfrm>
              <a:off x="2270" y="3495"/>
              <a:ext cx="540" cy="0"/>
            </a:xfrm>
            <a:prstGeom prst="line">
              <a:avLst/>
            </a:prstGeom>
            <a:noFill/>
            <a:ln w="19050">
              <a:solidFill>
                <a:schemeClr val="tx1"/>
              </a:solidFill>
              <a:round/>
              <a:headEnd/>
              <a:tailEnd/>
            </a:ln>
          </p:spPr>
          <p:txBody>
            <a:bodyPr/>
            <a:lstStyle/>
            <a:p>
              <a:endParaRPr lang="zh-CN" altLang="en-US" sz="2000"/>
            </a:p>
          </p:txBody>
        </p:sp>
      </p:grpSp>
      <p:sp>
        <p:nvSpPr>
          <p:cNvPr id="11" name="Text Box 13"/>
          <p:cNvSpPr txBox="1">
            <a:spLocks noChangeArrowheads="1"/>
          </p:cNvSpPr>
          <p:nvPr/>
        </p:nvSpPr>
        <p:spPr bwMode="auto">
          <a:xfrm>
            <a:off x="3438526" y="2286000"/>
            <a:ext cx="796925"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  Fire</a:t>
            </a:r>
            <a:endParaRPr lang="zh-CN" altLang="en-US" sz="2000" b="1" dirty="0">
              <a:solidFill>
                <a:srgbClr val="FF0000"/>
              </a:solidFill>
              <a:ea typeface="楷体_GB2312" pitchFamily="49" charset="-122"/>
            </a:endParaRPr>
          </a:p>
        </p:txBody>
      </p:sp>
      <p:sp>
        <p:nvSpPr>
          <p:cNvPr id="12" name="Text Box 14"/>
          <p:cNvSpPr txBox="1">
            <a:spLocks noChangeArrowheads="1"/>
          </p:cNvSpPr>
          <p:nvPr/>
        </p:nvSpPr>
        <p:spPr bwMode="auto">
          <a:xfrm>
            <a:off x="3438526" y="2646362"/>
            <a:ext cx="796925"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Theft</a:t>
            </a:r>
            <a:endParaRPr lang="zh-CN" altLang="en-US" sz="2000" b="1" dirty="0">
              <a:solidFill>
                <a:srgbClr val="FF0000"/>
              </a:solidFill>
              <a:ea typeface="楷体_GB2312" pitchFamily="49" charset="-122"/>
            </a:endParaRPr>
          </a:p>
        </p:txBody>
      </p:sp>
      <p:sp>
        <p:nvSpPr>
          <p:cNvPr id="13" name="Text Box 15"/>
          <p:cNvSpPr txBox="1">
            <a:spLocks noChangeArrowheads="1"/>
          </p:cNvSpPr>
          <p:nvPr/>
        </p:nvSpPr>
        <p:spPr bwMode="auto">
          <a:xfrm>
            <a:off x="2895601" y="3006725"/>
            <a:ext cx="1524000" cy="400110"/>
          </a:xfrm>
          <a:prstGeom prst="rect">
            <a:avLst/>
          </a:prstGeom>
          <a:noFill/>
          <a:ln w="9525">
            <a:noFill/>
            <a:miter lim="800000"/>
            <a:headEnd/>
            <a:tailEnd/>
          </a:ln>
        </p:spPr>
        <p:txBody>
          <a:bodyPr wrap="square">
            <a:spAutoFit/>
          </a:bodyPr>
          <a:lstStyle/>
          <a:p>
            <a:pPr>
              <a:spcBef>
                <a:spcPct val="50000"/>
              </a:spcBef>
            </a:pPr>
            <a:r>
              <a:rPr lang="en-US" altLang="zh-CN" sz="2000" b="1" dirty="0">
                <a:solidFill>
                  <a:srgbClr val="FF0000"/>
                </a:solidFill>
                <a:ea typeface="楷体_GB2312" pitchFamily="49" charset="-122"/>
              </a:rPr>
              <a:t>Gas leakage</a:t>
            </a:r>
            <a:endParaRPr lang="zh-CN" altLang="en-US" sz="2000" b="1" dirty="0">
              <a:solidFill>
                <a:srgbClr val="FF0000"/>
              </a:solidFill>
              <a:ea typeface="楷体_GB2312" pitchFamily="49" charset="-122"/>
            </a:endParaRPr>
          </a:p>
        </p:txBody>
      </p:sp>
      <p:sp>
        <p:nvSpPr>
          <p:cNvPr id="14" name="Text Box 16"/>
          <p:cNvSpPr txBox="1">
            <a:spLocks noChangeArrowheads="1"/>
          </p:cNvSpPr>
          <p:nvPr/>
        </p:nvSpPr>
        <p:spPr bwMode="auto">
          <a:xfrm>
            <a:off x="3438526" y="3432175"/>
            <a:ext cx="796925"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 TV</a:t>
            </a:r>
            <a:endParaRPr lang="zh-CN" altLang="en-US" sz="2000" b="1" dirty="0">
              <a:solidFill>
                <a:srgbClr val="FF0000"/>
              </a:solidFill>
              <a:ea typeface="楷体_GB2312" pitchFamily="49" charset="-122"/>
            </a:endParaRPr>
          </a:p>
        </p:txBody>
      </p:sp>
      <p:sp>
        <p:nvSpPr>
          <p:cNvPr id="15" name="Text Box 17"/>
          <p:cNvSpPr txBox="1">
            <a:spLocks noChangeArrowheads="1"/>
          </p:cNvSpPr>
          <p:nvPr/>
        </p:nvSpPr>
        <p:spPr bwMode="auto">
          <a:xfrm>
            <a:off x="3438526" y="3798887"/>
            <a:ext cx="796925"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 AC</a:t>
            </a:r>
            <a:endParaRPr lang="zh-CN" altLang="en-US" sz="2000" b="1" dirty="0">
              <a:solidFill>
                <a:srgbClr val="FF0000"/>
              </a:solidFill>
              <a:ea typeface="楷体_GB2312" pitchFamily="49" charset="-122"/>
            </a:endParaRPr>
          </a:p>
        </p:txBody>
      </p:sp>
      <p:grpSp>
        <p:nvGrpSpPr>
          <p:cNvPr id="16" name="Group 18"/>
          <p:cNvGrpSpPr>
            <a:grpSpLocks/>
          </p:cNvGrpSpPr>
          <p:nvPr/>
        </p:nvGrpSpPr>
        <p:grpSpPr bwMode="auto">
          <a:xfrm>
            <a:off x="6592889" y="2757487"/>
            <a:ext cx="1704975" cy="1544638"/>
            <a:chOff x="4215" y="2522"/>
            <a:chExt cx="1074" cy="973"/>
          </a:xfrm>
        </p:grpSpPr>
        <p:sp>
          <p:nvSpPr>
            <p:cNvPr id="17" name="Rectangle 19"/>
            <p:cNvSpPr>
              <a:spLocks noChangeArrowheads="1"/>
            </p:cNvSpPr>
            <p:nvPr/>
          </p:nvSpPr>
          <p:spPr bwMode="auto">
            <a:xfrm>
              <a:off x="4215" y="2522"/>
              <a:ext cx="537" cy="973"/>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pPr algn="ctr"/>
              <a:r>
                <a:rPr lang="en-US" altLang="zh-CN" sz="2000" b="1" dirty="0">
                  <a:ea typeface="楷体_GB2312" pitchFamily="49" charset="-122"/>
                </a:rPr>
                <a:t>proc</a:t>
              </a:r>
              <a:endParaRPr lang="zh-CN" altLang="en-US" sz="2000" b="1" dirty="0">
                <a:ea typeface="楷体_GB2312" pitchFamily="49" charset="-122"/>
              </a:endParaRPr>
            </a:p>
          </p:txBody>
        </p:sp>
        <p:sp>
          <p:nvSpPr>
            <p:cNvPr id="18" name="Line 20"/>
            <p:cNvSpPr>
              <a:spLocks noChangeShapeType="1"/>
            </p:cNvSpPr>
            <p:nvPr/>
          </p:nvSpPr>
          <p:spPr bwMode="auto">
            <a:xfrm>
              <a:off x="4752" y="2739"/>
              <a:ext cx="537" cy="0"/>
            </a:xfrm>
            <a:prstGeom prst="line">
              <a:avLst/>
            </a:prstGeom>
            <a:noFill/>
            <a:ln w="19050">
              <a:solidFill>
                <a:schemeClr val="tx1"/>
              </a:solidFill>
              <a:round/>
              <a:headEnd/>
              <a:tailEnd/>
            </a:ln>
          </p:spPr>
          <p:txBody>
            <a:bodyPr/>
            <a:lstStyle/>
            <a:p>
              <a:endParaRPr lang="zh-CN" altLang="en-US" sz="2000"/>
            </a:p>
          </p:txBody>
        </p:sp>
        <p:sp>
          <p:nvSpPr>
            <p:cNvPr id="19" name="Line 21"/>
            <p:cNvSpPr>
              <a:spLocks noChangeShapeType="1"/>
            </p:cNvSpPr>
            <p:nvPr/>
          </p:nvSpPr>
          <p:spPr bwMode="auto">
            <a:xfrm>
              <a:off x="4752" y="2955"/>
              <a:ext cx="537" cy="0"/>
            </a:xfrm>
            <a:prstGeom prst="line">
              <a:avLst/>
            </a:prstGeom>
            <a:noFill/>
            <a:ln w="19050">
              <a:solidFill>
                <a:schemeClr val="tx1"/>
              </a:solidFill>
              <a:round/>
              <a:headEnd/>
              <a:tailEnd/>
            </a:ln>
          </p:spPr>
          <p:txBody>
            <a:bodyPr/>
            <a:lstStyle/>
            <a:p>
              <a:endParaRPr lang="zh-CN" altLang="en-US" sz="2000"/>
            </a:p>
          </p:txBody>
        </p:sp>
        <p:sp>
          <p:nvSpPr>
            <p:cNvPr id="20" name="Line 22"/>
            <p:cNvSpPr>
              <a:spLocks noChangeShapeType="1"/>
            </p:cNvSpPr>
            <p:nvPr/>
          </p:nvSpPr>
          <p:spPr bwMode="auto">
            <a:xfrm>
              <a:off x="4752" y="3170"/>
              <a:ext cx="537" cy="0"/>
            </a:xfrm>
            <a:prstGeom prst="line">
              <a:avLst/>
            </a:prstGeom>
            <a:noFill/>
            <a:ln w="19050">
              <a:solidFill>
                <a:schemeClr val="tx1"/>
              </a:solidFill>
              <a:round/>
              <a:headEnd/>
              <a:tailEnd/>
            </a:ln>
          </p:spPr>
          <p:txBody>
            <a:bodyPr/>
            <a:lstStyle/>
            <a:p>
              <a:endParaRPr lang="zh-CN" altLang="en-US" sz="2000"/>
            </a:p>
          </p:txBody>
        </p:sp>
        <p:sp>
          <p:nvSpPr>
            <p:cNvPr id="21" name="Line 23"/>
            <p:cNvSpPr>
              <a:spLocks noChangeShapeType="1"/>
            </p:cNvSpPr>
            <p:nvPr/>
          </p:nvSpPr>
          <p:spPr bwMode="auto">
            <a:xfrm>
              <a:off x="4752" y="3384"/>
              <a:ext cx="537" cy="0"/>
            </a:xfrm>
            <a:prstGeom prst="line">
              <a:avLst/>
            </a:prstGeom>
            <a:noFill/>
            <a:ln w="19050">
              <a:solidFill>
                <a:schemeClr val="tx1"/>
              </a:solidFill>
              <a:round/>
              <a:headEnd/>
              <a:tailEnd/>
            </a:ln>
          </p:spPr>
          <p:txBody>
            <a:bodyPr/>
            <a:lstStyle/>
            <a:p>
              <a:endParaRPr lang="zh-CN" altLang="en-US" sz="2000"/>
            </a:p>
          </p:txBody>
        </p:sp>
      </p:grpSp>
      <p:sp>
        <p:nvSpPr>
          <p:cNvPr id="22" name="Text Box 24"/>
          <p:cNvSpPr txBox="1">
            <a:spLocks noChangeArrowheads="1"/>
          </p:cNvSpPr>
          <p:nvPr/>
        </p:nvSpPr>
        <p:spPr bwMode="auto">
          <a:xfrm>
            <a:off x="7558088" y="2749550"/>
            <a:ext cx="614362" cy="40011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ea typeface="楷体_GB2312" pitchFamily="49" charset="-122"/>
              </a:rPr>
              <a:t>119</a:t>
            </a:r>
          </a:p>
        </p:txBody>
      </p:sp>
      <p:sp>
        <p:nvSpPr>
          <p:cNvPr id="23" name="Text Box 25"/>
          <p:cNvSpPr txBox="1">
            <a:spLocks noChangeArrowheads="1"/>
          </p:cNvSpPr>
          <p:nvPr/>
        </p:nvSpPr>
        <p:spPr bwMode="auto">
          <a:xfrm>
            <a:off x="7561263" y="3082925"/>
            <a:ext cx="614362" cy="40011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ea typeface="楷体_GB2312" pitchFamily="49" charset="-122"/>
              </a:rPr>
              <a:t>110</a:t>
            </a:r>
          </a:p>
        </p:txBody>
      </p:sp>
      <p:sp>
        <p:nvSpPr>
          <p:cNvPr id="24" name="Text Box 26"/>
          <p:cNvSpPr txBox="1">
            <a:spLocks noChangeArrowheads="1"/>
          </p:cNvSpPr>
          <p:nvPr/>
        </p:nvSpPr>
        <p:spPr bwMode="auto">
          <a:xfrm>
            <a:off x="7561264" y="3411537"/>
            <a:ext cx="1303337" cy="400110"/>
          </a:xfrm>
          <a:prstGeom prst="rect">
            <a:avLst/>
          </a:prstGeom>
          <a:noFill/>
          <a:ln w="9525">
            <a:noFill/>
            <a:miter lim="800000"/>
            <a:headEnd/>
            <a:tailEnd/>
          </a:ln>
        </p:spPr>
        <p:txBody>
          <a:bodyPr wrap="square">
            <a:spAutoFit/>
          </a:bodyPr>
          <a:lstStyle/>
          <a:p>
            <a:pPr>
              <a:spcBef>
                <a:spcPct val="50000"/>
              </a:spcBef>
            </a:pPr>
            <a:r>
              <a:rPr lang="en-US" altLang="zh-CN" sz="2000" b="1" dirty="0">
                <a:solidFill>
                  <a:srgbClr val="FF0000"/>
                </a:solidFill>
                <a:ea typeface="楷体_GB2312" pitchFamily="49" charset="-122"/>
              </a:rPr>
              <a:t>call user</a:t>
            </a:r>
            <a:endParaRPr lang="zh-CN" altLang="en-US" sz="2000" b="1" dirty="0">
              <a:solidFill>
                <a:srgbClr val="FF0000"/>
              </a:solidFill>
              <a:ea typeface="楷体_GB2312" pitchFamily="49" charset="-122"/>
            </a:endParaRPr>
          </a:p>
        </p:txBody>
      </p:sp>
      <p:sp>
        <p:nvSpPr>
          <p:cNvPr id="25" name="Text Box 27"/>
          <p:cNvSpPr txBox="1">
            <a:spLocks noChangeArrowheads="1"/>
          </p:cNvSpPr>
          <p:nvPr/>
        </p:nvSpPr>
        <p:spPr bwMode="auto">
          <a:xfrm>
            <a:off x="7631114" y="3778250"/>
            <a:ext cx="776287"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other</a:t>
            </a:r>
            <a:endParaRPr lang="zh-CN" altLang="en-US" sz="2000" b="1" dirty="0">
              <a:solidFill>
                <a:srgbClr val="FF0000"/>
              </a:solidFill>
              <a:ea typeface="楷体_GB2312" pitchFamily="49" charset="-122"/>
            </a:endParaRPr>
          </a:p>
        </p:txBody>
      </p:sp>
      <p:sp>
        <p:nvSpPr>
          <p:cNvPr id="26" name="AutoShape 28"/>
          <p:cNvSpPr>
            <a:spLocks noChangeArrowheads="1"/>
          </p:cNvSpPr>
          <p:nvPr/>
        </p:nvSpPr>
        <p:spPr bwMode="auto">
          <a:xfrm>
            <a:off x="5924550" y="3294063"/>
            <a:ext cx="654050" cy="454025"/>
          </a:xfrm>
          <a:prstGeom prst="notchedRightArrow">
            <a:avLst>
              <a:gd name="adj1" fmla="val 50000"/>
              <a:gd name="adj2" fmla="val 36014"/>
            </a:avLst>
          </a:prstGeom>
          <a:solidFill>
            <a:srgbClr val="FFFF66"/>
          </a:solidFill>
          <a:ln w="25400">
            <a:solidFill>
              <a:schemeClr val="tx1"/>
            </a:solidFill>
            <a:miter lim="800000"/>
            <a:headEnd/>
            <a:tailEnd/>
          </a:ln>
        </p:spPr>
        <p:txBody>
          <a:bodyPr wrap="none" anchor="ctr"/>
          <a:lstStyle/>
          <a:p>
            <a:endParaRPr lang="zh-CN" altLang="en-US" sz="2000"/>
          </a:p>
        </p:txBody>
      </p:sp>
      <p:sp>
        <p:nvSpPr>
          <p:cNvPr id="27" name="Text Box 29"/>
          <p:cNvSpPr txBox="1">
            <a:spLocks noChangeArrowheads="1"/>
          </p:cNvSpPr>
          <p:nvPr/>
        </p:nvSpPr>
        <p:spPr bwMode="auto">
          <a:xfrm>
            <a:off x="3438525" y="4157662"/>
            <a:ext cx="776288"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other</a:t>
            </a:r>
            <a:endParaRPr lang="zh-CN" altLang="en-US" sz="2000" b="1" dirty="0">
              <a:solidFill>
                <a:srgbClr val="FF0000"/>
              </a:solidFill>
              <a:ea typeface="楷体_GB2312" pitchFamily="49" charset="-122"/>
            </a:endParaRPr>
          </a:p>
        </p:txBody>
      </p:sp>
      <p:sp>
        <p:nvSpPr>
          <p:cNvPr id="28" name="Rectangle 4"/>
          <p:cNvSpPr>
            <a:spLocks noChangeArrowheads="1"/>
          </p:cNvSpPr>
          <p:nvPr/>
        </p:nvSpPr>
        <p:spPr bwMode="auto">
          <a:xfrm>
            <a:off x="3454340" y="609600"/>
            <a:ext cx="563545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Application : priority  encoder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lide(from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lide(from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Left)">
                                      <p:cBhvr>
                                        <p:cTn id="22" dur="500"/>
                                        <p:tgtEl>
                                          <p:spTgt spid="11"/>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Left)">
                                      <p:cBhvr>
                                        <p:cTn id="25" dur="500"/>
                                        <p:tgtEl>
                                          <p:spTgt spid="12"/>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Left)">
                                      <p:cBhvr>
                                        <p:cTn id="28" dur="500"/>
                                        <p:tgtEl>
                                          <p:spTgt spid="13"/>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Left)">
                                      <p:cBhvr>
                                        <p:cTn id="31" dur="500"/>
                                        <p:tgtEl>
                                          <p:spTgt spid="1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lide(fromLef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slide(from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slide(fromLeft)">
                                      <p:cBhvr>
                                        <p:cTn id="42" dur="500"/>
                                        <p:tgtEl>
                                          <p:spTgt spid="22"/>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lide(fromLeft)">
                                      <p:cBhvr>
                                        <p:cTn id="45" dur="500"/>
                                        <p:tgtEl>
                                          <p:spTgt spid="23"/>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slide(fromLeft)">
                                      <p:cBhvr>
                                        <p:cTn id="48" dur="500"/>
                                        <p:tgtEl>
                                          <p:spTgt spid="24"/>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slide(from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22" grpId="0"/>
      <p:bldP spid="23" grpId="0"/>
      <p:bldP spid="24" grpId="0"/>
      <p:bldP spid="25" grpId="0"/>
      <p:bldP spid="26" grpId="0" animBg="1"/>
      <p:bldP spid="27"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4" name="Rectangle 4"/>
          <p:cNvSpPr>
            <a:spLocks noChangeArrowheads="1"/>
          </p:cNvSpPr>
          <p:nvPr/>
        </p:nvSpPr>
        <p:spPr bwMode="auto">
          <a:xfrm>
            <a:off x="3660475" y="475972"/>
            <a:ext cx="510748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Code converters</a:t>
            </a:r>
            <a:r>
              <a:rPr lang="zh-CN" altLang="en-US" sz="3200" b="1" dirty="0">
                <a:solidFill>
                  <a:srgbClr val="FFFF99"/>
                </a:solidFill>
                <a:ea typeface="宋体" charset="-122"/>
              </a:rPr>
              <a:t>代码转换器</a:t>
            </a:r>
            <a:endParaRPr lang="en-US" altLang="zh-CN" sz="3200" b="1" dirty="0">
              <a:solidFill>
                <a:srgbClr val="FFFF99"/>
              </a:solidFill>
              <a:ea typeface="宋体" charset="-122"/>
            </a:endParaRPr>
          </a:p>
        </p:txBody>
      </p:sp>
      <p:sp>
        <p:nvSpPr>
          <p:cNvPr id="51205" name="Text Box 8"/>
          <p:cNvSpPr txBox="1">
            <a:spLocks noChangeArrowheads="1"/>
          </p:cNvSpPr>
          <p:nvPr/>
        </p:nvSpPr>
        <p:spPr bwMode="auto">
          <a:xfrm>
            <a:off x="1143000" y="1508502"/>
            <a:ext cx="9906000" cy="1384995"/>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There are various code converters that change one code to another. Two examples are the </a:t>
            </a:r>
            <a:r>
              <a:rPr lang="en-US" altLang="zh-CN" sz="2800" b="1" dirty="0">
                <a:solidFill>
                  <a:srgbClr val="FF0000"/>
                </a:solidFill>
                <a:ea typeface="宋体" charset="-122"/>
              </a:rPr>
              <a:t>four bit binary-to-Gray converter </a:t>
            </a:r>
            <a:r>
              <a:rPr lang="en-US" altLang="zh-CN" sz="2800" b="1" dirty="0">
                <a:ea typeface="宋体" charset="-122"/>
              </a:rPr>
              <a:t>and the </a:t>
            </a:r>
            <a:r>
              <a:rPr lang="en-US" altLang="zh-CN" sz="2800" b="1" dirty="0">
                <a:solidFill>
                  <a:srgbClr val="FF0000"/>
                </a:solidFill>
                <a:ea typeface="宋体" charset="-122"/>
              </a:rPr>
              <a:t>Gray-to-binary converter</a:t>
            </a:r>
            <a:r>
              <a:rPr lang="en-US" altLang="zh-CN" sz="2800" b="1" dirty="0">
                <a:ea typeface="宋体" charset="-122"/>
              </a:rPr>
              <a:t>.</a:t>
            </a:r>
          </a:p>
        </p:txBody>
      </p:sp>
      <p:sp>
        <p:nvSpPr>
          <p:cNvPr id="174094" name="WordArt 14"/>
          <p:cNvSpPr>
            <a:spLocks noChangeArrowheads="1" noChangeShapeType="1" noTextEdit="1"/>
          </p:cNvSpPr>
          <p:nvPr/>
        </p:nvSpPr>
        <p:spPr bwMode="auto">
          <a:xfrm>
            <a:off x="1371600" y="303161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74095" name="Text Box 15"/>
          <p:cNvSpPr txBox="1">
            <a:spLocks noChangeArrowheads="1"/>
          </p:cNvSpPr>
          <p:nvPr/>
        </p:nvSpPr>
        <p:spPr bwMode="auto">
          <a:xfrm>
            <a:off x="2743201" y="3031611"/>
            <a:ext cx="8610599" cy="523220"/>
          </a:xfrm>
          <a:prstGeom prst="rect">
            <a:avLst/>
          </a:prstGeom>
          <a:noFill/>
          <a:ln w="9525">
            <a:noFill/>
            <a:miter lim="800000"/>
            <a:headEnd/>
            <a:tailEnd/>
          </a:ln>
          <a:effectLst/>
        </p:spPr>
        <p:txBody>
          <a:bodyPr wrap="square">
            <a:spAutoFit/>
          </a:bodyPr>
          <a:lstStyle/>
          <a:p>
            <a:r>
              <a:rPr lang="en-US" altLang="zh-CN" sz="2800" b="1" dirty="0">
                <a:ea typeface="宋体" charset="-122"/>
              </a:rPr>
              <a:t>Show the conversion of binary 0111 to Gray and back.</a:t>
            </a:r>
          </a:p>
        </p:txBody>
      </p:sp>
      <p:sp>
        <p:nvSpPr>
          <p:cNvPr id="174096" name="WordArt 16"/>
          <p:cNvSpPr>
            <a:spLocks noChangeArrowheads="1" noChangeShapeType="1" noTextEdit="1"/>
          </p:cNvSpPr>
          <p:nvPr/>
        </p:nvSpPr>
        <p:spPr bwMode="auto">
          <a:xfrm>
            <a:off x="1371600" y="371741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grpSp>
        <p:nvGrpSpPr>
          <p:cNvPr id="2" name="组合 1">
            <a:extLst>
              <a:ext uri="{FF2B5EF4-FFF2-40B4-BE49-F238E27FC236}">
                <a16:creationId xmlns:a16="http://schemas.microsoft.com/office/drawing/2014/main" id="{E1928117-9AE1-406D-AD2B-B6D2AE607B53}"/>
              </a:ext>
            </a:extLst>
          </p:cNvPr>
          <p:cNvGrpSpPr/>
          <p:nvPr/>
        </p:nvGrpSpPr>
        <p:grpSpPr>
          <a:xfrm>
            <a:off x="3505200" y="3554831"/>
            <a:ext cx="5638800" cy="3150769"/>
            <a:chOff x="4114800" y="3429000"/>
            <a:chExt cx="4953000" cy="2751139"/>
          </a:xfrm>
        </p:grpSpPr>
        <p:sp>
          <p:nvSpPr>
            <p:cNvPr id="174098" name="Text Box 18"/>
            <p:cNvSpPr txBox="1">
              <a:spLocks noChangeArrowheads="1"/>
            </p:cNvSpPr>
            <p:nvPr/>
          </p:nvSpPr>
          <p:spPr bwMode="auto">
            <a:xfrm>
              <a:off x="4114800" y="54864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00" name="Text Box 20"/>
            <p:cNvSpPr txBox="1">
              <a:spLocks noChangeArrowheads="1"/>
            </p:cNvSpPr>
            <p:nvPr/>
          </p:nvSpPr>
          <p:spPr bwMode="auto">
            <a:xfrm>
              <a:off x="5486400" y="5334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02" name="Text Box 22"/>
            <p:cNvSpPr txBox="1">
              <a:spLocks noChangeArrowheads="1"/>
            </p:cNvSpPr>
            <p:nvPr/>
          </p:nvSpPr>
          <p:spPr bwMode="auto">
            <a:xfrm>
              <a:off x="5486400" y="43434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06" name="Text Box 26"/>
            <p:cNvSpPr txBox="1">
              <a:spLocks noChangeArrowheads="1"/>
            </p:cNvSpPr>
            <p:nvPr/>
          </p:nvSpPr>
          <p:spPr bwMode="auto">
            <a:xfrm>
              <a:off x="4114800" y="4953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07" name="Text Box 27"/>
            <p:cNvSpPr txBox="1">
              <a:spLocks noChangeArrowheads="1"/>
            </p:cNvSpPr>
            <p:nvPr/>
          </p:nvSpPr>
          <p:spPr bwMode="auto">
            <a:xfrm>
              <a:off x="4114800" y="43434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08" name="Text Box 28"/>
            <p:cNvSpPr txBox="1">
              <a:spLocks noChangeArrowheads="1"/>
            </p:cNvSpPr>
            <p:nvPr/>
          </p:nvSpPr>
          <p:spPr bwMode="auto">
            <a:xfrm>
              <a:off x="4114800" y="3719513"/>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grpSp>
          <p:nvGrpSpPr>
            <p:cNvPr id="51215" name="Group 33"/>
            <p:cNvGrpSpPr>
              <a:grpSpLocks/>
            </p:cNvGrpSpPr>
            <p:nvPr/>
          </p:nvGrpSpPr>
          <p:grpSpPr bwMode="auto">
            <a:xfrm>
              <a:off x="4267200" y="3429001"/>
              <a:ext cx="4800600" cy="2751138"/>
              <a:chOff x="1728" y="2169"/>
              <a:chExt cx="3024" cy="1733"/>
            </a:xfrm>
          </p:grpSpPr>
          <p:graphicFrame>
            <p:nvGraphicFramePr>
              <p:cNvPr id="51226" name="Object 12"/>
              <p:cNvGraphicFramePr>
                <a:graphicFrameLocks noChangeAspect="1"/>
              </p:cNvGraphicFramePr>
              <p:nvPr/>
            </p:nvGraphicFramePr>
            <p:xfrm>
              <a:off x="1776" y="2169"/>
              <a:ext cx="2448" cy="1444"/>
            </p:xfrm>
            <a:graphic>
              <a:graphicData uri="http://schemas.openxmlformats.org/presentationml/2006/ole">
                <mc:AlternateContent xmlns:mc="http://schemas.openxmlformats.org/markup-compatibility/2006">
                  <mc:Choice xmlns:v="urn:schemas-microsoft-com:vml" Requires="v">
                    <p:oleObj spid="_x0000_s51259" name="CorelDRAW" r:id="rId4" imgW="1966120" imgH="1161004" progId="">
                      <p:embed/>
                    </p:oleObj>
                  </mc:Choice>
                  <mc:Fallback>
                    <p:oleObj name="CorelDRAW" r:id="rId4" imgW="1966120" imgH="1161004"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169"/>
                            <a:ext cx="2448" cy="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7" name="Text Box 13"/>
              <p:cNvSpPr txBox="1">
                <a:spLocks noChangeArrowheads="1"/>
              </p:cNvSpPr>
              <p:nvPr/>
            </p:nvSpPr>
            <p:spPr bwMode="auto">
              <a:xfrm>
                <a:off x="1728" y="3648"/>
                <a:ext cx="2855" cy="252"/>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Binary-to-Gray                        Gray-to-Binary</a:t>
                </a:r>
              </a:p>
            </p:txBody>
          </p:sp>
          <p:sp>
            <p:nvSpPr>
              <p:cNvPr id="51228" name="Text Box 29"/>
              <p:cNvSpPr txBox="1">
                <a:spLocks noChangeArrowheads="1"/>
              </p:cNvSpPr>
              <p:nvPr/>
            </p:nvSpPr>
            <p:spPr bwMode="auto">
              <a:xfrm>
                <a:off x="2688" y="3456"/>
                <a:ext cx="432" cy="446"/>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MSB</a:t>
                </a:r>
              </a:p>
            </p:txBody>
          </p:sp>
          <p:sp>
            <p:nvSpPr>
              <p:cNvPr id="51229" name="Text Box 30"/>
              <p:cNvSpPr txBox="1">
                <a:spLocks noChangeArrowheads="1"/>
              </p:cNvSpPr>
              <p:nvPr/>
            </p:nvSpPr>
            <p:spPr bwMode="auto">
              <a:xfrm>
                <a:off x="2688" y="2448"/>
                <a:ext cx="432"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LSB</a:t>
                </a:r>
              </a:p>
            </p:txBody>
          </p:sp>
          <p:sp>
            <p:nvSpPr>
              <p:cNvPr id="51230" name="Text Box 31"/>
              <p:cNvSpPr txBox="1">
                <a:spLocks noChangeArrowheads="1"/>
              </p:cNvSpPr>
              <p:nvPr/>
            </p:nvSpPr>
            <p:spPr bwMode="auto">
              <a:xfrm>
                <a:off x="4320" y="3456"/>
                <a:ext cx="432" cy="446"/>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MSB</a:t>
                </a:r>
              </a:p>
            </p:txBody>
          </p:sp>
          <p:sp>
            <p:nvSpPr>
              <p:cNvPr id="51231" name="Text Box 32"/>
              <p:cNvSpPr txBox="1">
                <a:spLocks noChangeArrowheads="1"/>
              </p:cNvSpPr>
              <p:nvPr/>
            </p:nvSpPr>
            <p:spPr bwMode="auto">
              <a:xfrm>
                <a:off x="4320" y="2208"/>
                <a:ext cx="432"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LSB</a:t>
                </a:r>
              </a:p>
            </p:txBody>
          </p:sp>
        </p:grpSp>
        <p:sp>
          <p:nvSpPr>
            <p:cNvPr id="174114" name="Text Box 34"/>
            <p:cNvSpPr txBox="1">
              <a:spLocks noChangeArrowheads="1"/>
            </p:cNvSpPr>
            <p:nvPr/>
          </p:nvSpPr>
          <p:spPr bwMode="auto">
            <a:xfrm>
              <a:off x="5486400" y="4953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15" name="Text Box 35"/>
            <p:cNvSpPr txBox="1">
              <a:spLocks noChangeArrowheads="1"/>
            </p:cNvSpPr>
            <p:nvPr/>
          </p:nvSpPr>
          <p:spPr bwMode="auto">
            <a:xfrm>
              <a:off x="5486400" y="37338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16" name="Text Box 36"/>
            <p:cNvSpPr txBox="1">
              <a:spLocks noChangeArrowheads="1"/>
            </p:cNvSpPr>
            <p:nvPr/>
          </p:nvSpPr>
          <p:spPr bwMode="auto">
            <a:xfrm>
              <a:off x="6553200" y="54864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17" name="Text Box 37"/>
            <p:cNvSpPr txBox="1">
              <a:spLocks noChangeArrowheads="1"/>
            </p:cNvSpPr>
            <p:nvPr/>
          </p:nvSpPr>
          <p:spPr bwMode="auto">
            <a:xfrm>
              <a:off x="6553200" y="4191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18" name="Text Box 38"/>
            <p:cNvSpPr txBox="1">
              <a:spLocks noChangeArrowheads="1"/>
            </p:cNvSpPr>
            <p:nvPr/>
          </p:nvSpPr>
          <p:spPr bwMode="auto">
            <a:xfrm>
              <a:off x="6553200" y="4953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19" name="Text Box 39"/>
            <p:cNvSpPr txBox="1">
              <a:spLocks noChangeArrowheads="1"/>
            </p:cNvSpPr>
            <p:nvPr/>
          </p:nvSpPr>
          <p:spPr bwMode="auto">
            <a:xfrm>
              <a:off x="6553200" y="3429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20" name="Text Box 40"/>
            <p:cNvSpPr txBox="1">
              <a:spLocks noChangeArrowheads="1"/>
            </p:cNvSpPr>
            <p:nvPr/>
          </p:nvSpPr>
          <p:spPr bwMode="auto">
            <a:xfrm>
              <a:off x="8001000" y="5334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21" name="Text Box 41"/>
            <p:cNvSpPr txBox="1">
              <a:spLocks noChangeArrowheads="1"/>
            </p:cNvSpPr>
            <p:nvPr/>
          </p:nvSpPr>
          <p:spPr bwMode="auto">
            <a:xfrm>
              <a:off x="8001000" y="4191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22" name="Text Box 42"/>
            <p:cNvSpPr txBox="1">
              <a:spLocks noChangeArrowheads="1"/>
            </p:cNvSpPr>
            <p:nvPr/>
          </p:nvSpPr>
          <p:spPr bwMode="auto">
            <a:xfrm>
              <a:off x="8001000" y="4953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23" name="Text Box 43"/>
            <p:cNvSpPr txBox="1">
              <a:spLocks noChangeArrowheads="1"/>
            </p:cNvSpPr>
            <p:nvPr/>
          </p:nvSpPr>
          <p:spPr bwMode="auto">
            <a:xfrm>
              <a:off x="7924800" y="3429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94"/>
                                        </p:tgtEl>
                                        <p:attrNameLst>
                                          <p:attrName>style.visibility</p:attrName>
                                        </p:attrNameLst>
                                      </p:cBhvr>
                                      <p:to>
                                        <p:strVal val="visible"/>
                                      </p:to>
                                    </p:set>
                                    <p:animEffect transition="in" filter="dissolve">
                                      <p:cBhvr>
                                        <p:cTn id="7" dur="500"/>
                                        <p:tgtEl>
                                          <p:spTgt spid="17409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74095"/>
                                        </p:tgtEl>
                                        <p:attrNameLst>
                                          <p:attrName>style.visibility</p:attrName>
                                        </p:attrNameLst>
                                      </p:cBhvr>
                                      <p:to>
                                        <p:strVal val="visible"/>
                                      </p:to>
                                    </p:set>
                                    <p:anim calcmode="lin" valueType="num">
                                      <p:cBhvr additive="base">
                                        <p:cTn id="10" dur="500" fill="hold"/>
                                        <p:tgtEl>
                                          <p:spTgt spid="174095"/>
                                        </p:tgtEl>
                                        <p:attrNameLst>
                                          <p:attrName>ppt_x</p:attrName>
                                        </p:attrNameLst>
                                      </p:cBhvr>
                                      <p:tavLst>
                                        <p:tav tm="0">
                                          <p:val>
                                            <p:strVal val="1+#ppt_w/2"/>
                                          </p:val>
                                        </p:tav>
                                        <p:tav tm="100000">
                                          <p:val>
                                            <p:strVal val="#ppt_x"/>
                                          </p:val>
                                        </p:tav>
                                      </p:tavLst>
                                    </p:anim>
                                    <p:anim calcmode="lin" valueType="num">
                                      <p:cBhvr additive="base">
                                        <p:cTn id="11" dur="500" fill="hold"/>
                                        <p:tgtEl>
                                          <p:spTgt spid="174095"/>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4096"/>
                                        </p:tgtEl>
                                        <p:attrNameLst>
                                          <p:attrName>style.visibility</p:attrName>
                                        </p:attrNameLst>
                                      </p:cBhvr>
                                      <p:to>
                                        <p:strVal val="visible"/>
                                      </p:to>
                                    </p:set>
                                    <p:animEffect transition="in" filter="dissolve">
                                      <p:cBhvr>
                                        <p:cTn id="16" dur="500"/>
                                        <p:tgtEl>
                                          <p:spTgt spid="174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4" grpId="0" animBg="1"/>
      <p:bldP spid="174095" grpId="0"/>
      <p:bldP spid="174096"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Text Box 8"/>
          <p:cNvSpPr txBox="1">
            <a:spLocks noChangeArrowheads="1"/>
          </p:cNvSpPr>
          <p:nvPr/>
        </p:nvSpPr>
        <p:spPr bwMode="auto">
          <a:xfrm>
            <a:off x="685800" y="1282460"/>
            <a:ext cx="6705600" cy="2462213"/>
          </a:xfrm>
          <a:prstGeom prst="rect">
            <a:avLst/>
          </a:prstGeom>
          <a:solidFill>
            <a:schemeClr val="bg1"/>
          </a:solidFill>
          <a:ln w="28575">
            <a:solidFill>
              <a:srgbClr val="9999FF"/>
            </a:solidFill>
            <a:miter lim="800000"/>
            <a:headEnd/>
            <a:tailEnd/>
          </a:ln>
          <a:effectLst/>
        </p:spPr>
        <p:txBody>
          <a:bodyPr wrap="square">
            <a:spAutoFit/>
          </a:bodyPr>
          <a:lstStyle/>
          <a:p>
            <a:pPr eaLnBrk="1" hangingPunct="1">
              <a:spcBef>
                <a:spcPct val="50000"/>
              </a:spcBef>
              <a:buFont typeface="Arial" pitchFamily="34" charset="0"/>
              <a:buChar char="•"/>
            </a:pPr>
            <a:r>
              <a:rPr lang="en-US" altLang="zh-CN" sz="2800" b="1" dirty="0">
                <a:ea typeface="宋体" charset="-122"/>
              </a:rPr>
              <a:t>A multiplexer (MUX) </a:t>
            </a:r>
            <a:r>
              <a:rPr lang="en-US" altLang="zh-CN" sz="2800" b="1" dirty="0">
                <a:solidFill>
                  <a:srgbClr val="FF0000"/>
                </a:solidFill>
                <a:ea typeface="宋体" charset="-122"/>
              </a:rPr>
              <a:t>selects one data line from two or more input lines</a:t>
            </a:r>
            <a:r>
              <a:rPr lang="en-US" altLang="zh-CN" sz="2800" b="1" dirty="0">
                <a:ea typeface="宋体" charset="-122"/>
              </a:rPr>
              <a:t> and </a:t>
            </a:r>
            <a:r>
              <a:rPr lang="en-US" altLang="zh-CN" sz="2800" b="1" dirty="0">
                <a:solidFill>
                  <a:srgbClr val="FF0000"/>
                </a:solidFill>
                <a:ea typeface="宋体" charset="-122"/>
              </a:rPr>
              <a:t>routes data from the selected line to the output</a:t>
            </a:r>
            <a:r>
              <a:rPr lang="en-US" altLang="zh-CN" sz="2800" b="1" dirty="0">
                <a:ea typeface="宋体" charset="-122"/>
              </a:rPr>
              <a:t>. </a:t>
            </a:r>
          </a:p>
          <a:p>
            <a:pPr eaLnBrk="1" hangingPunct="1">
              <a:spcBef>
                <a:spcPct val="50000"/>
              </a:spcBef>
              <a:buFont typeface="Arial" pitchFamily="34" charset="0"/>
              <a:buChar char="•"/>
            </a:pPr>
            <a:r>
              <a:rPr lang="en-US" altLang="zh-CN" sz="2800" b="1" dirty="0">
                <a:ea typeface="宋体" charset="-122"/>
              </a:rPr>
              <a:t>The particular data line that is selected is determined by the select inputs. </a:t>
            </a:r>
          </a:p>
        </p:txBody>
      </p:sp>
      <p:sp>
        <p:nvSpPr>
          <p:cNvPr id="52230" name="Rectangle 15"/>
          <p:cNvSpPr>
            <a:spLocks noChangeArrowheads="1"/>
          </p:cNvSpPr>
          <p:nvPr/>
        </p:nvSpPr>
        <p:spPr bwMode="auto">
          <a:xfrm>
            <a:off x="3657600" y="340330"/>
            <a:ext cx="4953000"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Multiplexers</a:t>
            </a:r>
            <a:r>
              <a:rPr lang="zh-CN" altLang="en-US" sz="3200" b="1" dirty="0">
                <a:solidFill>
                  <a:srgbClr val="FFFF99"/>
                </a:solidFill>
                <a:ea typeface="宋体" charset="-122"/>
              </a:rPr>
              <a:t>数字多路器</a:t>
            </a:r>
            <a:endParaRPr lang="en-US" altLang="zh-CN" sz="3200" b="1" dirty="0">
              <a:solidFill>
                <a:srgbClr val="FFFF99"/>
              </a:solidFill>
              <a:ea typeface="宋体" charset="-122"/>
            </a:endParaRPr>
          </a:p>
        </p:txBody>
      </p:sp>
      <p:pic>
        <p:nvPicPr>
          <p:cNvPr id="24" name="Picture 4"/>
          <p:cNvPicPr>
            <a:picLocks noChangeAspect="1" noChangeArrowheads="1"/>
          </p:cNvPicPr>
          <p:nvPr/>
        </p:nvPicPr>
        <p:blipFill>
          <a:blip r:embed="rId4" cstate="print"/>
          <a:srcRect/>
          <a:stretch>
            <a:fillRect/>
          </a:stretch>
        </p:blipFill>
        <p:spPr bwMode="auto">
          <a:xfrm>
            <a:off x="7654926" y="1295400"/>
            <a:ext cx="3851274" cy="4993199"/>
          </a:xfrm>
          <a:prstGeom prst="rect">
            <a:avLst/>
          </a:prstGeom>
          <a:noFill/>
          <a:ln w="28575">
            <a:solidFill>
              <a:srgbClr val="9999FF"/>
            </a:solidFill>
            <a:miter lim="800000"/>
            <a:headEnd/>
            <a:tailEnd/>
          </a:ln>
        </p:spPr>
      </p:pic>
      <p:pic>
        <p:nvPicPr>
          <p:cNvPr id="25" name="Picture 5" descr="11"/>
          <p:cNvPicPr>
            <a:picLocks noChangeAspect="1" noChangeArrowheads="1"/>
          </p:cNvPicPr>
          <p:nvPr/>
        </p:nvPicPr>
        <p:blipFill>
          <a:blip r:embed="rId5" cstate="print">
            <a:lum contrast="18000"/>
            <a:grayscl/>
          </a:blip>
          <a:srcRect/>
          <a:stretch>
            <a:fillRect/>
          </a:stretch>
        </p:blipFill>
        <p:spPr bwMode="auto">
          <a:xfrm>
            <a:off x="1600200" y="4032791"/>
            <a:ext cx="4572000" cy="2286000"/>
          </a:xfrm>
          <a:prstGeom prst="rect">
            <a:avLst/>
          </a:prstGeom>
          <a:noFill/>
          <a:ln w="28575">
            <a:solidFill>
              <a:srgbClr val="9999FF"/>
            </a:solidFill>
            <a:miter lim="800000"/>
            <a:headEnd/>
            <a:tailEnd/>
          </a:ln>
        </p:spPr>
      </p:pic>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1828800"/>
            <a:ext cx="10287000" cy="4038599"/>
          </a:xfrm>
          <a:solidFill>
            <a:schemeClr val="bg1"/>
          </a:solidFill>
          <a:ln w="28575">
            <a:solidFill>
              <a:srgbClr val="9999FF"/>
            </a:solidFill>
          </a:ln>
        </p:spPr>
        <p:txBody>
          <a:bodyPr/>
          <a:lstStyle/>
          <a:p>
            <a:pPr>
              <a:lnSpc>
                <a:spcPct val="150000"/>
              </a:lnSpc>
            </a:pPr>
            <a:r>
              <a:rPr lang="en-US" altLang="zh-CN" sz="2800" b="1" dirty="0">
                <a:ea typeface="宋体" charset="-122"/>
              </a:rPr>
              <a:t>For a </a:t>
            </a:r>
            <a:r>
              <a:rPr lang="en-US" altLang="zh-CN" sz="2800" b="1" dirty="0">
                <a:solidFill>
                  <a:srgbClr val="FF0000"/>
                </a:solidFill>
                <a:ea typeface="宋体" charset="-122"/>
              </a:rPr>
              <a:t>2</a:t>
            </a:r>
            <a:r>
              <a:rPr lang="en-US" altLang="zh-CN" sz="2800" b="1" i="1" baseline="30000" dirty="0">
                <a:solidFill>
                  <a:srgbClr val="FF0000"/>
                </a:solidFill>
                <a:ea typeface="宋体" charset="-122"/>
              </a:rPr>
              <a:t>n</a:t>
            </a:r>
            <a:r>
              <a:rPr lang="en-US" altLang="zh-CN" sz="2800" b="1" dirty="0">
                <a:solidFill>
                  <a:srgbClr val="FF0000"/>
                </a:solidFill>
                <a:ea typeface="宋体" charset="-122"/>
              </a:rPr>
              <a:t>-to-1 multiplexer</a:t>
            </a:r>
            <a:r>
              <a:rPr lang="en-US" altLang="zh-CN" sz="2800" b="1" dirty="0">
                <a:ea typeface="宋体" charset="-122"/>
              </a:rPr>
              <a:t>, there are </a:t>
            </a:r>
            <a:r>
              <a:rPr lang="en-US" altLang="zh-CN" sz="2800" b="1" dirty="0">
                <a:solidFill>
                  <a:srgbClr val="FF0000"/>
                </a:solidFill>
                <a:ea typeface="宋体" charset="-122"/>
              </a:rPr>
              <a:t>2</a:t>
            </a:r>
            <a:r>
              <a:rPr lang="en-US" altLang="zh-CN" sz="2800" b="1" i="1" baseline="30000" dirty="0">
                <a:solidFill>
                  <a:srgbClr val="FF0000"/>
                </a:solidFill>
                <a:ea typeface="宋体" charset="-122"/>
              </a:rPr>
              <a:t>n</a:t>
            </a:r>
            <a:r>
              <a:rPr lang="en-US" altLang="zh-CN" sz="2800" b="1" dirty="0">
                <a:solidFill>
                  <a:srgbClr val="FF0000"/>
                </a:solidFill>
                <a:ea typeface="宋体" charset="-122"/>
              </a:rPr>
              <a:t> data input</a:t>
            </a:r>
            <a:r>
              <a:rPr lang="en-US" altLang="zh-CN" sz="2800" b="1" dirty="0">
                <a:ea typeface="宋体" charset="-122"/>
              </a:rPr>
              <a:t> lines and </a:t>
            </a:r>
            <a:r>
              <a:rPr lang="en-US" altLang="zh-CN" sz="2800" b="1" i="1" dirty="0">
                <a:solidFill>
                  <a:srgbClr val="FF0000"/>
                </a:solidFill>
                <a:ea typeface="宋体" charset="-122"/>
              </a:rPr>
              <a:t>n </a:t>
            </a:r>
            <a:r>
              <a:rPr lang="en-US" altLang="zh-CN" sz="2800" b="1" dirty="0">
                <a:solidFill>
                  <a:srgbClr val="FF0000"/>
                </a:solidFill>
                <a:ea typeface="宋体" charset="-122"/>
              </a:rPr>
              <a:t>selection </a:t>
            </a:r>
            <a:r>
              <a:rPr lang="en-US" altLang="zh-CN" sz="2800" b="1" dirty="0">
                <a:ea typeface="宋体" charset="-122"/>
              </a:rPr>
              <a:t>lines whose bit combination determines which input is selected.</a:t>
            </a:r>
          </a:p>
          <a:p>
            <a:pPr lvl="1">
              <a:lnSpc>
                <a:spcPct val="150000"/>
              </a:lnSpc>
            </a:pPr>
            <a:r>
              <a:rPr lang="en-US" altLang="zh-CN" sz="2800" b="1" dirty="0">
                <a:solidFill>
                  <a:srgbClr val="FF0000"/>
                </a:solidFill>
                <a:ea typeface="宋体" charset="-122"/>
              </a:rPr>
              <a:t>4-to-1</a:t>
            </a:r>
            <a:r>
              <a:rPr lang="zh-CN" altLang="en-US" sz="2800" b="1" dirty="0">
                <a:ea typeface="宋体" charset="-122"/>
              </a:rPr>
              <a:t> </a:t>
            </a:r>
            <a:r>
              <a:rPr lang="en-US" altLang="zh-CN" sz="2800" b="1" dirty="0">
                <a:ea typeface="宋体" charset="-122"/>
              </a:rPr>
              <a:t>Multiplexer needs </a:t>
            </a:r>
            <a:r>
              <a:rPr lang="en-US" altLang="zh-CN" sz="2800" b="1" dirty="0">
                <a:solidFill>
                  <a:srgbClr val="FF0000"/>
                </a:solidFill>
                <a:ea typeface="宋体" charset="-122"/>
              </a:rPr>
              <a:t>2</a:t>
            </a:r>
            <a:r>
              <a:rPr lang="en-US" altLang="zh-CN" sz="2800" b="1" dirty="0">
                <a:ea typeface="宋体" charset="-122"/>
              </a:rPr>
              <a:t> selection lines.</a:t>
            </a:r>
            <a:endParaRPr lang="zh-CN" altLang="en-US" sz="2800" b="1" dirty="0">
              <a:ea typeface="宋体" charset="-122"/>
            </a:endParaRPr>
          </a:p>
          <a:p>
            <a:pPr lvl="1">
              <a:lnSpc>
                <a:spcPct val="150000"/>
              </a:lnSpc>
            </a:pPr>
            <a:r>
              <a:rPr lang="en-US" altLang="zh-CN" sz="2800" b="1" dirty="0">
                <a:solidFill>
                  <a:srgbClr val="FF0000"/>
                </a:solidFill>
                <a:ea typeface="宋体" charset="-122"/>
              </a:rPr>
              <a:t>8-to-1</a:t>
            </a:r>
            <a:r>
              <a:rPr lang="en-US" altLang="zh-CN" sz="2800" b="1" dirty="0">
                <a:ea typeface="宋体" charset="-122"/>
              </a:rPr>
              <a:t> Multiplexer needs </a:t>
            </a:r>
            <a:r>
              <a:rPr lang="en-US" altLang="zh-CN" sz="2800" b="1" dirty="0">
                <a:solidFill>
                  <a:srgbClr val="FF0000"/>
                </a:solidFill>
                <a:ea typeface="宋体" charset="-122"/>
              </a:rPr>
              <a:t>3</a:t>
            </a:r>
            <a:r>
              <a:rPr lang="en-US" altLang="zh-CN" sz="2800" b="1" dirty="0">
                <a:ea typeface="宋体" charset="-122"/>
              </a:rPr>
              <a:t> selection lines.</a:t>
            </a:r>
            <a:endParaRPr lang="zh-CN" altLang="en-US" sz="2800" b="1" dirty="0"/>
          </a:p>
        </p:txBody>
      </p:sp>
      <p:sp>
        <p:nvSpPr>
          <p:cNvPr id="4" name="Rectangle 15"/>
          <p:cNvSpPr>
            <a:spLocks noChangeArrowheads="1"/>
          </p:cNvSpPr>
          <p:nvPr/>
        </p:nvSpPr>
        <p:spPr bwMode="auto">
          <a:xfrm>
            <a:off x="4419600" y="609600"/>
            <a:ext cx="3200400"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Multiplexers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6" name="Rectangle 5"/>
          <p:cNvSpPr>
            <a:spLocks noChangeArrowheads="1"/>
          </p:cNvSpPr>
          <p:nvPr/>
        </p:nvSpPr>
        <p:spPr bwMode="auto">
          <a:xfrm>
            <a:off x="2362200" y="494438"/>
            <a:ext cx="200728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a:solidFill>
                  <a:srgbClr val="FFFF99"/>
                </a:solidFill>
                <a:ea typeface="宋体" charset="-122"/>
              </a:rPr>
              <a:t>Full-Adder</a:t>
            </a:r>
          </a:p>
        </p:txBody>
      </p:sp>
      <p:sp>
        <p:nvSpPr>
          <p:cNvPr id="8198" name="WordArt 50"/>
          <p:cNvSpPr>
            <a:spLocks noChangeArrowheads="1" noChangeShapeType="1" noTextEdit="1"/>
          </p:cNvSpPr>
          <p:nvPr/>
        </p:nvSpPr>
        <p:spPr bwMode="auto">
          <a:xfrm>
            <a:off x="728839" y="1848556"/>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10643" name="WordArt 51"/>
          <p:cNvSpPr>
            <a:spLocks noChangeArrowheads="1" noChangeShapeType="1" noTextEdit="1"/>
          </p:cNvSpPr>
          <p:nvPr/>
        </p:nvSpPr>
        <p:spPr bwMode="auto">
          <a:xfrm>
            <a:off x="729897" y="2935171"/>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8200" name="Text Box 53"/>
          <p:cNvSpPr txBox="1">
            <a:spLocks noChangeArrowheads="1"/>
          </p:cNvSpPr>
          <p:nvPr/>
        </p:nvSpPr>
        <p:spPr bwMode="auto">
          <a:xfrm>
            <a:off x="2209800" y="1810271"/>
            <a:ext cx="8534400" cy="954107"/>
          </a:xfrm>
          <a:prstGeom prst="rect">
            <a:avLst/>
          </a:prstGeom>
          <a:noFill/>
          <a:ln w="9525">
            <a:noFill/>
            <a:miter lim="800000"/>
            <a:headEnd/>
            <a:tailEnd/>
          </a:ln>
          <a:effectLst/>
        </p:spPr>
        <p:txBody>
          <a:bodyPr wrap="square">
            <a:spAutoFit/>
          </a:bodyPr>
          <a:lstStyle/>
          <a:p>
            <a:pPr>
              <a:spcBef>
                <a:spcPct val="50000"/>
              </a:spcBef>
            </a:pPr>
            <a:r>
              <a:rPr lang="en-US" altLang="zh-CN" sz="2800" dirty="0">
                <a:ea typeface="宋体" charset="-122"/>
              </a:rPr>
              <a:t>For the given inputs, determine the intermediate and final outputs of the full adder.</a:t>
            </a:r>
          </a:p>
        </p:txBody>
      </p:sp>
      <p:sp>
        <p:nvSpPr>
          <p:cNvPr id="110652" name="Text Box 60"/>
          <p:cNvSpPr txBox="1">
            <a:spLocks noChangeArrowheads="1"/>
          </p:cNvSpPr>
          <p:nvPr/>
        </p:nvSpPr>
        <p:spPr bwMode="auto">
          <a:xfrm>
            <a:off x="2214739" y="2823982"/>
            <a:ext cx="8416572" cy="954107"/>
          </a:xfrm>
          <a:prstGeom prst="rect">
            <a:avLst/>
          </a:prstGeom>
          <a:noFill/>
          <a:ln w="9525">
            <a:noFill/>
            <a:miter lim="800000"/>
            <a:headEnd/>
            <a:tailEnd/>
          </a:ln>
          <a:effectLst/>
        </p:spPr>
        <p:txBody>
          <a:bodyPr wrap="square">
            <a:spAutoFit/>
          </a:bodyPr>
          <a:lstStyle/>
          <a:p>
            <a:pPr>
              <a:spcBef>
                <a:spcPct val="50000"/>
              </a:spcBef>
            </a:pPr>
            <a:r>
              <a:rPr lang="en-US" altLang="zh-CN" sz="2800" dirty="0">
                <a:ea typeface="宋体" charset="-122"/>
              </a:rPr>
              <a:t>The first half-adder has inputs of 1 and 0; therefore the Sum =1 and the Carry out = 0.</a:t>
            </a:r>
          </a:p>
        </p:txBody>
      </p:sp>
      <p:sp>
        <p:nvSpPr>
          <p:cNvPr id="110654" name="Text Box 62"/>
          <p:cNvSpPr txBox="1">
            <a:spLocks noChangeArrowheads="1"/>
          </p:cNvSpPr>
          <p:nvPr/>
        </p:nvSpPr>
        <p:spPr bwMode="auto">
          <a:xfrm>
            <a:off x="687211" y="3820250"/>
            <a:ext cx="7467600" cy="954107"/>
          </a:xfrm>
          <a:prstGeom prst="rect">
            <a:avLst/>
          </a:prstGeom>
          <a:noFill/>
          <a:ln w="9525">
            <a:noFill/>
            <a:miter lim="800000"/>
            <a:headEnd/>
            <a:tailEnd/>
          </a:ln>
          <a:effectLst/>
        </p:spPr>
        <p:txBody>
          <a:bodyPr>
            <a:spAutoFit/>
          </a:bodyPr>
          <a:lstStyle/>
          <a:p>
            <a:pPr>
              <a:spcBef>
                <a:spcPct val="50000"/>
              </a:spcBef>
            </a:pPr>
            <a:r>
              <a:rPr lang="en-US" altLang="zh-CN" sz="2800" dirty="0">
                <a:ea typeface="宋体" charset="-122"/>
              </a:rPr>
              <a:t>The second half-adder has inputs of 1 and 1; therefore the Sum = 0 and the Carry out = 1.</a:t>
            </a:r>
          </a:p>
        </p:txBody>
      </p:sp>
      <p:sp>
        <p:nvSpPr>
          <p:cNvPr id="110655" name="Text Box 63"/>
          <p:cNvSpPr txBox="1">
            <a:spLocks noChangeArrowheads="1"/>
          </p:cNvSpPr>
          <p:nvPr/>
        </p:nvSpPr>
        <p:spPr bwMode="auto">
          <a:xfrm>
            <a:off x="699911" y="4876720"/>
            <a:ext cx="6502400" cy="954107"/>
          </a:xfrm>
          <a:prstGeom prst="rect">
            <a:avLst/>
          </a:prstGeom>
          <a:noFill/>
          <a:ln w="9525">
            <a:noFill/>
            <a:miter lim="800000"/>
            <a:headEnd/>
            <a:tailEnd/>
          </a:ln>
          <a:effectLst/>
        </p:spPr>
        <p:txBody>
          <a:bodyPr wrap="square">
            <a:spAutoFit/>
          </a:bodyPr>
          <a:lstStyle/>
          <a:p>
            <a:pPr>
              <a:spcBef>
                <a:spcPct val="50000"/>
              </a:spcBef>
            </a:pPr>
            <a:r>
              <a:rPr lang="en-US" altLang="zh-CN" sz="2800" dirty="0">
                <a:ea typeface="宋体" charset="-122"/>
              </a:rPr>
              <a:t>The OR gate has inputs of 1 and 0, therefore the final carry out = 1.</a:t>
            </a:r>
          </a:p>
        </p:txBody>
      </p:sp>
      <p:grpSp>
        <p:nvGrpSpPr>
          <p:cNvPr id="2" name="组合 1"/>
          <p:cNvGrpSpPr/>
          <p:nvPr/>
        </p:nvGrpSpPr>
        <p:grpSpPr>
          <a:xfrm>
            <a:off x="7506053" y="3640076"/>
            <a:ext cx="4114800" cy="2398834"/>
            <a:chOff x="6096000" y="1295400"/>
            <a:chExt cx="4114800" cy="2398834"/>
          </a:xfrm>
        </p:grpSpPr>
        <p:grpSp>
          <p:nvGrpSpPr>
            <p:cNvPr id="8197" name="Group 52"/>
            <p:cNvGrpSpPr>
              <a:grpSpLocks/>
            </p:cNvGrpSpPr>
            <p:nvPr/>
          </p:nvGrpSpPr>
          <p:grpSpPr bwMode="auto">
            <a:xfrm>
              <a:off x="6324600" y="1295401"/>
              <a:ext cx="3581400" cy="2190750"/>
              <a:chOff x="1028" y="2496"/>
              <a:chExt cx="2256" cy="1380"/>
            </a:xfrm>
          </p:grpSpPr>
          <p:graphicFrame>
            <p:nvGraphicFramePr>
              <p:cNvPr id="8214" name="Object 33"/>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spid="_x0000_s8246" name="CorelDRAW" r:id="rId4" imgW="2134242" imgH="1305357" progId="">
                      <p:embed/>
                    </p:oleObj>
                  </mc:Choice>
                  <mc:Fallback>
                    <p:oleObj name="CorelDRAW" r:id="rId4" imgW="2134242" imgH="1305357" progId="">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5" name="Text Box 34"/>
              <p:cNvSpPr txBox="1">
                <a:spLocks noChangeArrowheads="1"/>
              </p:cNvSpPr>
              <p:nvPr/>
            </p:nvSpPr>
            <p:spPr bwMode="auto">
              <a:xfrm>
                <a:off x="1228" y="2592"/>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8216" name="Text Box 35"/>
              <p:cNvSpPr txBox="1">
                <a:spLocks noChangeArrowheads="1"/>
              </p:cNvSpPr>
              <p:nvPr/>
            </p:nvSpPr>
            <p:spPr bwMode="auto">
              <a:xfrm>
                <a:off x="1228" y="2956"/>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8217" name="Text Box 36"/>
              <p:cNvSpPr txBox="1">
                <a:spLocks noChangeArrowheads="1"/>
              </p:cNvSpPr>
              <p:nvPr/>
            </p:nvSpPr>
            <p:spPr bwMode="auto">
              <a:xfrm>
                <a:off x="1392" y="249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8218" name="Text Box 37"/>
              <p:cNvSpPr txBox="1">
                <a:spLocks noChangeArrowheads="1"/>
              </p:cNvSpPr>
              <p:nvPr/>
            </p:nvSpPr>
            <p:spPr bwMode="auto">
              <a:xfrm>
                <a:off x="1388" y="2956"/>
                <a:ext cx="432"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8219" name="Text Box 38"/>
              <p:cNvSpPr txBox="1">
                <a:spLocks noChangeArrowheads="1"/>
              </p:cNvSpPr>
              <p:nvPr/>
            </p:nvSpPr>
            <p:spPr bwMode="auto">
              <a:xfrm>
                <a:off x="1564" y="2572"/>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nvGrpSpPr>
              <p:cNvPr id="8220" name="Group 39"/>
              <p:cNvGrpSpPr>
                <a:grpSpLocks/>
              </p:cNvGrpSpPr>
              <p:nvPr/>
            </p:nvGrpSpPr>
            <p:grpSpPr bwMode="auto">
              <a:xfrm>
                <a:off x="2072" y="2496"/>
                <a:ext cx="612" cy="712"/>
                <a:chOff x="2112" y="2496"/>
                <a:chExt cx="612" cy="712"/>
              </a:xfrm>
            </p:grpSpPr>
            <p:sp>
              <p:nvSpPr>
                <p:cNvPr id="8221" name="Text Box 40"/>
                <p:cNvSpPr txBox="1">
                  <a:spLocks noChangeArrowheads="1"/>
                </p:cNvSpPr>
                <p:nvPr/>
              </p:nvSpPr>
              <p:spPr bwMode="auto">
                <a:xfrm>
                  <a:off x="2112" y="2592"/>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8222" name="Text Box 41"/>
                <p:cNvSpPr txBox="1">
                  <a:spLocks noChangeArrowheads="1"/>
                </p:cNvSpPr>
                <p:nvPr/>
              </p:nvSpPr>
              <p:spPr bwMode="auto">
                <a:xfrm>
                  <a:off x="2112" y="2956"/>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8223" name="Text Box 42"/>
                <p:cNvSpPr txBox="1">
                  <a:spLocks noChangeArrowheads="1"/>
                </p:cNvSpPr>
                <p:nvPr/>
              </p:nvSpPr>
              <p:spPr bwMode="auto">
                <a:xfrm>
                  <a:off x="2276" y="249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8224" name="Text Box 43"/>
                <p:cNvSpPr txBox="1">
                  <a:spLocks noChangeArrowheads="1"/>
                </p:cNvSpPr>
                <p:nvPr/>
              </p:nvSpPr>
              <p:spPr bwMode="auto">
                <a:xfrm>
                  <a:off x="2292" y="2956"/>
                  <a:ext cx="432"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8225" name="Text Box 44"/>
                <p:cNvSpPr txBox="1">
                  <a:spLocks noChangeArrowheads="1"/>
                </p:cNvSpPr>
                <p:nvPr/>
              </p:nvSpPr>
              <p:spPr bwMode="auto">
                <a:xfrm>
                  <a:off x="2448" y="2572"/>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grpSp>
        <p:sp>
          <p:nvSpPr>
            <p:cNvPr id="8201" name="Text Box 54"/>
            <p:cNvSpPr txBox="1">
              <a:spLocks noChangeArrowheads="1"/>
            </p:cNvSpPr>
            <p:nvPr/>
          </p:nvSpPr>
          <p:spPr bwMode="auto">
            <a:xfrm>
              <a:off x="6096000" y="144780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8202" name="Text Box 55"/>
            <p:cNvSpPr txBox="1">
              <a:spLocks noChangeArrowheads="1"/>
            </p:cNvSpPr>
            <p:nvPr/>
          </p:nvSpPr>
          <p:spPr bwMode="auto">
            <a:xfrm>
              <a:off x="6705600" y="257175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8203" name="Text Box 56"/>
            <p:cNvSpPr txBox="1">
              <a:spLocks noChangeArrowheads="1"/>
            </p:cNvSpPr>
            <p:nvPr/>
          </p:nvSpPr>
          <p:spPr bwMode="auto">
            <a:xfrm>
              <a:off x="6096000" y="205740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10649" name="Text Box 57"/>
            <p:cNvSpPr txBox="1">
              <a:spLocks noChangeArrowheads="1"/>
            </p:cNvSpPr>
            <p:nvPr/>
          </p:nvSpPr>
          <p:spPr bwMode="auto">
            <a:xfrm>
              <a:off x="7467600" y="135255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10650" name="Text Box 58"/>
            <p:cNvSpPr txBox="1">
              <a:spLocks noChangeArrowheads="1"/>
            </p:cNvSpPr>
            <p:nvPr/>
          </p:nvSpPr>
          <p:spPr bwMode="auto">
            <a:xfrm>
              <a:off x="7467600" y="193040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10656" name="Text Box 64"/>
            <p:cNvSpPr txBox="1">
              <a:spLocks noChangeArrowheads="1"/>
            </p:cNvSpPr>
            <p:nvPr/>
          </p:nvSpPr>
          <p:spPr bwMode="auto">
            <a:xfrm>
              <a:off x="8839200" y="1925638"/>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10657" name="Text Box 65"/>
            <p:cNvSpPr txBox="1">
              <a:spLocks noChangeArrowheads="1"/>
            </p:cNvSpPr>
            <p:nvPr/>
          </p:nvSpPr>
          <p:spPr bwMode="auto">
            <a:xfrm>
              <a:off x="8839200" y="1316038"/>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10658" name="Text Box 66"/>
            <p:cNvSpPr txBox="1">
              <a:spLocks noChangeArrowheads="1"/>
            </p:cNvSpPr>
            <p:nvPr/>
          </p:nvSpPr>
          <p:spPr bwMode="auto">
            <a:xfrm>
              <a:off x="9677400" y="2894014"/>
              <a:ext cx="304800" cy="400110"/>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FF0000"/>
                  </a:solidFill>
                  <a:ea typeface="宋体" charset="-122"/>
                </a:rPr>
                <a:t>1</a:t>
              </a:r>
            </a:p>
          </p:txBody>
        </p:sp>
        <p:sp>
          <p:nvSpPr>
            <p:cNvPr id="8212" name="Text Box 67"/>
            <p:cNvSpPr txBox="1">
              <a:spLocks noChangeArrowheads="1"/>
            </p:cNvSpPr>
            <p:nvPr/>
          </p:nvSpPr>
          <p:spPr bwMode="auto">
            <a:xfrm>
              <a:off x="9448800" y="1295400"/>
              <a:ext cx="762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Sum</a:t>
              </a:r>
            </a:p>
          </p:txBody>
        </p:sp>
        <p:sp>
          <p:nvSpPr>
            <p:cNvPr id="8213" name="Text Box 68"/>
            <p:cNvSpPr txBox="1">
              <a:spLocks noChangeArrowheads="1"/>
            </p:cNvSpPr>
            <p:nvPr/>
          </p:nvSpPr>
          <p:spPr bwMode="auto">
            <a:xfrm>
              <a:off x="9525000" y="3294124"/>
              <a:ext cx="685800" cy="400110"/>
            </a:xfrm>
            <a:prstGeom prst="rect">
              <a:avLst/>
            </a:prstGeom>
            <a:noFill/>
            <a:ln w="9525">
              <a:noFill/>
              <a:miter lim="800000"/>
              <a:headEnd/>
              <a:tailEnd/>
            </a:ln>
            <a:effectLst/>
          </p:spPr>
          <p:txBody>
            <a:bodyPr>
              <a:spAutoFit/>
            </a:bodyPr>
            <a:lstStyle/>
            <a:p>
              <a:pPr>
                <a:spcBef>
                  <a:spcPct val="50000"/>
                </a:spcBef>
              </a:pPr>
              <a:r>
                <a:rPr lang="en-US" altLang="zh-CN" sz="2000" i="1" dirty="0" err="1">
                  <a:solidFill>
                    <a:srgbClr val="FF0000"/>
                  </a:solidFill>
                  <a:latin typeface="Arial" charset="0"/>
                  <a:ea typeface="宋体" charset="-122"/>
                </a:rPr>
                <a:t>C</a:t>
              </a:r>
              <a:r>
                <a:rPr lang="en-US" altLang="zh-CN" sz="2000" baseline="-25000" dirty="0" err="1">
                  <a:solidFill>
                    <a:srgbClr val="FF0000"/>
                  </a:solidFill>
                  <a:latin typeface="Arial" charset="0"/>
                  <a:ea typeface="宋体" charset="-122"/>
                </a:rPr>
                <a:t>out</a:t>
              </a:r>
              <a:endParaRPr lang="en-US" altLang="zh-CN" sz="2000" baseline="-25000" dirty="0">
                <a:solidFill>
                  <a:srgbClr val="FF0000"/>
                </a:solidFill>
                <a:latin typeface="Arial" charset="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643"/>
                                        </p:tgtEl>
                                        <p:attrNameLst>
                                          <p:attrName>style.visibility</p:attrName>
                                        </p:attrNameLst>
                                      </p:cBhvr>
                                      <p:to>
                                        <p:strVal val="visible"/>
                                      </p:to>
                                    </p:set>
                                    <p:animEffect transition="in" filter="dissolve">
                                      <p:cBhvr>
                                        <p:cTn id="7" dur="500"/>
                                        <p:tgtEl>
                                          <p:spTgt spid="11064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0652"/>
                                        </p:tgtEl>
                                        <p:attrNameLst>
                                          <p:attrName>style.visibility</p:attrName>
                                        </p:attrNameLst>
                                      </p:cBhvr>
                                      <p:to>
                                        <p:strVal val="visible"/>
                                      </p:to>
                                    </p:set>
                                    <p:anim calcmode="lin" valueType="num">
                                      <p:cBhvr additive="base">
                                        <p:cTn id="10" dur="500" fill="hold"/>
                                        <p:tgtEl>
                                          <p:spTgt spid="110652"/>
                                        </p:tgtEl>
                                        <p:attrNameLst>
                                          <p:attrName>ppt_x</p:attrName>
                                        </p:attrNameLst>
                                      </p:cBhvr>
                                      <p:tavLst>
                                        <p:tav tm="0">
                                          <p:val>
                                            <p:strVal val="1+#ppt_w/2"/>
                                          </p:val>
                                        </p:tav>
                                        <p:tav tm="100000">
                                          <p:val>
                                            <p:strVal val="#ppt_x"/>
                                          </p:val>
                                        </p:tav>
                                      </p:tavLst>
                                    </p:anim>
                                    <p:anim calcmode="lin" valueType="num">
                                      <p:cBhvr additive="base">
                                        <p:cTn id="11" dur="500" fill="hold"/>
                                        <p:tgtEl>
                                          <p:spTgt spid="11065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10654"/>
                                        </p:tgtEl>
                                        <p:attrNameLst>
                                          <p:attrName>style.visibility</p:attrName>
                                        </p:attrNameLst>
                                      </p:cBhvr>
                                      <p:to>
                                        <p:strVal val="visible"/>
                                      </p:to>
                                    </p:set>
                                    <p:anim calcmode="lin" valueType="num">
                                      <p:cBhvr additive="base">
                                        <p:cTn id="16" dur="500" fill="hold"/>
                                        <p:tgtEl>
                                          <p:spTgt spid="110654"/>
                                        </p:tgtEl>
                                        <p:attrNameLst>
                                          <p:attrName>ppt_x</p:attrName>
                                        </p:attrNameLst>
                                      </p:cBhvr>
                                      <p:tavLst>
                                        <p:tav tm="0">
                                          <p:val>
                                            <p:strVal val="1+#ppt_w/2"/>
                                          </p:val>
                                        </p:tav>
                                        <p:tav tm="100000">
                                          <p:val>
                                            <p:strVal val="#ppt_x"/>
                                          </p:val>
                                        </p:tav>
                                      </p:tavLst>
                                    </p:anim>
                                    <p:anim calcmode="lin" valueType="num">
                                      <p:cBhvr additive="base">
                                        <p:cTn id="17" dur="500" fill="hold"/>
                                        <p:tgtEl>
                                          <p:spTgt spid="11065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10655"/>
                                        </p:tgtEl>
                                        <p:attrNameLst>
                                          <p:attrName>style.visibility</p:attrName>
                                        </p:attrNameLst>
                                      </p:cBhvr>
                                      <p:to>
                                        <p:strVal val="visible"/>
                                      </p:to>
                                    </p:set>
                                    <p:anim calcmode="lin" valueType="num">
                                      <p:cBhvr additive="base">
                                        <p:cTn id="22" dur="500" fill="hold"/>
                                        <p:tgtEl>
                                          <p:spTgt spid="110655"/>
                                        </p:tgtEl>
                                        <p:attrNameLst>
                                          <p:attrName>ppt_x</p:attrName>
                                        </p:attrNameLst>
                                      </p:cBhvr>
                                      <p:tavLst>
                                        <p:tav tm="0">
                                          <p:val>
                                            <p:strVal val="1+#ppt_w/2"/>
                                          </p:val>
                                        </p:tav>
                                        <p:tav tm="100000">
                                          <p:val>
                                            <p:strVal val="#ppt_x"/>
                                          </p:val>
                                        </p:tav>
                                      </p:tavLst>
                                    </p:anim>
                                    <p:anim calcmode="lin" valueType="num">
                                      <p:cBhvr additive="base">
                                        <p:cTn id="23" dur="500" fill="hold"/>
                                        <p:tgtEl>
                                          <p:spTgt spid="110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3" grpId="0" animBg="1"/>
      <p:bldP spid="110652" grpId="0"/>
      <p:bldP spid="110654" grpId="0"/>
      <p:bldP spid="110655"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4" name="Rectangle 13"/>
          <p:cNvSpPr>
            <a:spLocks noChangeArrowheads="1"/>
          </p:cNvSpPr>
          <p:nvPr/>
        </p:nvSpPr>
        <p:spPr bwMode="auto">
          <a:xfrm>
            <a:off x="4343400" y="467450"/>
            <a:ext cx="337464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2-1  </a:t>
            </a:r>
            <a:r>
              <a:rPr lang="en-US" altLang="zh-CN" sz="3200" b="1" dirty="0" err="1">
                <a:solidFill>
                  <a:srgbClr val="FFFF99"/>
                </a:solidFill>
                <a:ea typeface="宋体" charset="-122"/>
              </a:rPr>
              <a:t>demultiplexer</a:t>
            </a:r>
            <a:endParaRPr lang="en-US" altLang="zh-CN" sz="3200" b="1" dirty="0">
              <a:solidFill>
                <a:srgbClr val="FFFF99"/>
              </a:solidFill>
              <a:ea typeface="宋体" charset="-122"/>
            </a:endParaRPr>
          </a:p>
        </p:txBody>
      </p:sp>
      <p:pic>
        <p:nvPicPr>
          <p:cNvPr id="12" name="Picture 4"/>
          <p:cNvPicPr>
            <a:picLocks noChangeAspect="1" noChangeArrowheads="1"/>
          </p:cNvPicPr>
          <p:nvPr/>
        </p:nvPicPr>
        <p:blipFill>
          <a:blip r:embed="rId4" cstate="print"/>
          <a:srcRect/>
          <a:stretch>
            <a:fillRect/>
          </a:stretch>
        </p:blipFill>
        <p:spPr bwMode="auto">
          <a:xfrm>
            <a:off x="1344613" y="2560637"/>
            <a:ext cx="4751387" cy="2200275"/>
          </a:xfrm>
          <a:prstGeom prst="rect">
            <a:avLst/>
          </a:prstGeom>
          <a:noFill/>
          <a:ln w="9525">
            <a:noFill/>
            <a:miter lim="800000"/>
            <a:headEnd/>
            <a:tailEnd/>
          </a:ln>
        </p:spPr>
      </p:pic>
      <p:sp>
        <p:nvSpPr>
          <p:cNvPr id="13" name="Text Box 5"/>
          <p:cNvSpPr txBox="1">
            <a:spLocks noChangeArrowheads="1"/>
          </p:cNvSpPr>
          <p:nvPr/>
        </p:nvSpPr>
        <p:spPr bwMode="auto">
          <a:xfrm>
            <a:off x="2563813" y="1987549"/>
            <a:ext cx="1720851" cy="369332"/>
          </a:xfrm>
          <a:prstGeom prst="rect">
            <a:avLst/>
          </a:prstGeom>
          <a:noFill/>
          <a:ln w="9525">
            <a:noFill/>
            <a:miter lim="800000"/>
            <a:headEnd/>
            <a:tailEnd/>
          </a:ln>
        </p:spPr>
        <p:txBody>
          <a:bodyPr wrap="square">
            <a:spAutoFit/>
          </a:bodyPr>
          <a:lstStyle/>
          <a:p>
            <a:pPr eaLnBrk="0" hangingPunct="0">
              <a:spcBef>
                <a:spcPct val="50000"/>
              </a:spcBef>
            </a:pPr>
            <a:r>
              <a:rPr lang="en-US" altLang="zh-CN" sz="1800" b="1" dirty="0">
                <a:solidFill>
                  <a:schemeClr val="tx2"/>
                </a:solidFill>
                <a:latin typeface="Verdana" pitchFamily="34" charset="0"/>
                <a:ea typeface="宋体" pitchFamily="2" charset="-122"/>
              </a:rPr>
              <a:t>Truth table</a:t>
            </a:r>
            <a:endParaRPr lang="zh-CN" altLang="en-US" sz="1800" b="1" dirty="0">
              <a:solidFill>
                <a:schemeClr val="tx2"/>
              </a:solidFill>
              <a:latin typeface="Verdana" pitchFamily="34" charset="0"/>
              <a:ea typeface="宋体" pitchFamily="2" charset="-122"/>
            </a:endParaRPr>
          </a:p>
        </p:txBody>
      </p:sp>
      <p:grpSp>
        <p:nvGrpSpPr>
          <p:cNvPr id="14" name="Group 6"/>
          <p:cNvGrpSpPr>
            <a:grpSpLocks/>
          </p:cNvGrpSpPr>
          <p:nvPr/>
        </p:nvGrpSpPr>
        <p:grpSpPr bwMode="auto">
          <a:xfrm>
            <a:off x="3294063" y="3382962"/>
            <a:ext cx="1577975" cy="720725"/>
            <a:chOff x="1642" y="2132"/>
            <a:chExt cx="1060" cy="454"/>
          </a:xfrm>
        </p:grpSpPr>
        <p:sp>
          <p:nvSpPr>
            <p:cNvPr id="15" name="Oval 7"/>
            <p:cNvSpPr>
              <a:spLocks noChangeArrowheads="1"/>
            </p:cNvSpPr>
            <p:nvPr/>
          </p:nvSpPr>
          <p:spPr bwMode="auto">
            <a:xfrm>
              <a:off x="1642" y="2218"/>
              <a:ext cx="312" cy="368"/>
            </a:xfrm>
            <a:prstGeom prst="ellipse">
              <a:avLst/>
            </a:prstGeom>
            <a:noFill/>
            <a:ln w="38100">
              <a:solidFill>
                <a:srgbClr val="FF0000"/>
              </a:solidFill>
              <a:round/>
              <a:headEnd/>
              <a:tailEnd/>
            </a:ln>
          </p:spPr>
          <p:txBody>
            <a:bodyPr wrap="none" anchor="ctr"/>
            <a:lstStyle/>
            <a:p>
              <a:endParaRPr lang="zh-CN" altLang="en-US"/>
            </a:p>
          </p:txBody>
        </p:sp>
        <p:sp>
          <p:nvSpPr>
            <p:cNvPr id="16" name="Oval 8"/>
            <p:cNvSpPr>
              <a:spLocks noChangeArrowheads="1"/>
            </p:cNvSpPr>
            <p:nvPr/>
          </p:nvSpPr>
          <p:spPr bwMode="auto">
            <a:xfrm>
              <a:off x="2390" y="2218"/>
              <a:ext cx="312" cy="368"/>
            </a:xfrm>
            <a:prstGeom prst="ellipse">
              <a:avLst/>
            </a:prstGeom>
            <a:noFill/>
            <a:ln w="38100">
              <a:solidFill>
                <a:srgbClr val="FF0000"/>
              </a:solidFill>
              <a:round/>
              <a:headEnd/>
              <a:tailEnd/>
            </a:ln>
          </p:spPr>
          <p:txBody>
            <a:bodyPr wrap="none" anchor="ctr"/>
            <a:lstStyle/>
            <a:p>
              <a:endParaRPr lang="zh-CN" altLang="en-US"/>
            </a:p>
          </p:txBody>
        </p:sp>
        <p:sp>
          <p:nvSpPr>
            <p:cNvPr id="17" name="Freeform 9"/>
            <p:cNvSpPr>
              <a:spLocks/>
            </p:cNvSpPr>
            <p:nvPr/>
          </p:nvSpPr>
          <p:spPr bwMode="auto">
            <a:xfrm>
              <a:off x="1784" y="2132"/>
              <a:ext cx="766" cy="85"/>
            </a:xfrm>
            <a:custGeom>
              <a:avLst/>
              <a:gdLst>
                <a:gd name="T0" fmla="*/ 0 w 766"/>
                <a:gd name="T1" fmla="*/ 6 h 203"/>
                <a:gd name="T2" fmla="*/ 454 w 766"/>
                <a:gd name="T3" fmla="*/ 0 h 203"/>
                <a:gd name="T4" fmla="*/ 766 w 766"/>
                <a:gd name="T5" fmla="*/ 5 h 203"/>
                <a:gd name="T6" fmla="*/ 0 60000 65536"/>
                <a:gd name="T7" fmla="*/ 0 60000 65536"/>
                <a:gd name="T8" fmla="*/ 0 60000 65536"/>
                <a:gd name="T9" fmla="*/ 0 w 766"/>
                <a:gd name="T10" fmla="*/ 0 h 203"/>
                <a:gd name="T11" fmla="*/ 766 w 766"/>
                <a:gd name="T12" fmla="*/ 203 h 203"/>
              </a:gdLst>
              <a:ahLst/>
              <a:cxnLst>
                <a:cxn ang="T6">
                  <a:pos x="T0" y="T1"/>
                </a:cxn>
                <a:cxn ang="T7">
                  <a:pos x="T2" y="T3"/>
                </a:cxn>
                <a:cxn ang="T8">
                  <a:pos x="T4" y="T5"/>
                </a:cxn>
              </a:cxnLst>
              <a:rect l="T9" t="T10" r="T11" b="T12"/>
              <a:pathLst>
                <a:path w="766" h="203">
                  <a:moveTo>
                    <a:pt x="0" y="203"/>
                  </a:moveTo>
                  <a:cubicBezTo>
                    <a:pt x="163" y="106"/>
                    <a:pt x="326" y="10"/>
                    <a:pt x="454" y="5"/>
                  </a:cubicBezTo>
                  <a:cubicBezTo>
                    <a:pt x="582" y="0"/>
                    <a:pt x="714" y="147"/>
                    <a:pt x="766" y="175"/>
                  </a:cubicBezTo>
                </a:path>
              </a:pathLst>
            </a:custGeom>
            <a:noFill/>
            <a:ln w="38100">
              <a:solidFill>
                <a:srgbClr val="FF3300"/>
              </a:solidFill>
              <a:round/>
              <a:headEnd/>
              <a:tailEnd/>
            </a:ln>
          </p:spPr>
          <p:txBody>
            <a:bodyPr/>
            <a:lstStyle/>
            <a:p>
              <a:endParaRPr lang="zh-CN" altLang="en-US"/>
            </a:p>
          </p:txBody>
        </p:sp>
      </p:grpSp>
      <p:grpSp>
        <p:nvGrpSpPr>
          <p:cNvPr id="18" name="Group 10"/>
          <p:cNvGrpSpPr>
            <a:grpSpLocks/>
          </p:cNvGrpSpPr>
          <p:nvPr/>
        </p:nvGrpSpPr>
        <p:grpSpPr bwMode="auto">
          <a:xfrm>
            <a:off x="3736975" y="3976687"/>
            <a:ext cx="1135063" cy="892175"/>
            <a:chOff x="2075" y="2619"/>
            <a:chExt cx="805" cy="562"/>
          </a:xfrm>
        </p:grpSpPr>
        <p:sp>
          <p:nvSpPr>
            <p:cNvPr id="19" name="Oval 11"/>
            <p:cNvSpPr>
              <a:spLocks noChangeArrowheads="1"/>
            </p:cNvSpPr>
            <p:nvPr/>
          </p:nvSpPr>
          <p:spPr bwMode="auto">
            <a:xfrm>
              <a:off x="2075" y="2619"/>
              <a:ext cx="312" cy="368"/>
            </a:xfrm>
            <a:prstGeom prst="ellipse">
              <a:avLst/>
            </a:prstGeom>
            <a:noFill/>
            <a:ln w="38100">
              <a:solidFill>
                <a:srgbClr val="0000FF"/>
              </a:solidFill>
              <a:round/>
              <a:headEnd/>
              <a:tailEnd/>
            </a:ln>
          </p:spPr>
          <p:txBody>
            <a:bodyPr wrap="none" anchor="ctr"/>
            <a:lstStyle/>
            <a:p>
              <a:endParaRPr lang="zh-CN" altLang="en-US"/>
            </a:p>
          </p:txBody>
        </p:sp>
        <p:sp>
          <p:nvSpPr>
            <p:cNvPr id="20" name="Oval 12"/>
            <p:cNvSpPr>
              <a:spLocks noChangeArrowheads="1"/>
            </p:cNvSpPr>
            <p:nvPr/>
          </p:nvSpPr>
          <p:spPr bwMode="auto">
            <a:xfrm>
              <a:off x="2568" y="2619"/>
              <a:ext cx="312" cy="368"/>
            </a:xfrm>
            <a:prstGeom prst="ellipse">
              <a:avLst/>
            </a:prstGeom>
            <a:noFill/>
            <a:ln w="38100">
              <a:solidFill>
                <a:srgbClr val="0000FF"/>
              </a:solidFill>
              <a:round/>
              <a:headEnd/>
              <a:tailEnd/>
            </a:ln>
          </p:spPr>
          <p:txBody>
            <a:bodyPr wrap="none" anchor="ctr"/>
            <a:lstStyle/>
            <a:p>
              <a:endParaRPr lang="zh-CN" altLang="en-US"/>
            </a:p>
          </p:txBody>
        </p:sp>
        <p:sp>
          <p:nvSpPr>
            <p:cNvPr id="21" name="Freeform 13"/>
            <p:cNvSpPr>
              <a:spLocks/>
            </p:cNvSpPr>
            <p:nvPr/>
          </p:nvSpPr>
          <p:spPr bwMode="auto">
            <a:xfrm rot="10800000">
              <a:off x="2245" y="2982"/>
              <a:ext cx="465" cy="199"/>
            </a:xfrm>
            <a:custGeom>
              <a:avLst/>
              <a:gdLst>
                <a:gd name="T0" fmla="*/ 0 w 766"/>
                <a:gd name="T1" fmla="*/ 187 h 203"/>
                <a:gd name="T2" fmla="*/ 62 w 766"/>
                <a:gd name="T3" fmla="*/ 5 h 203"/>
                <a:gd name="T4" fmla="*/ 104 w 766"/>
                <a:gd name="T5" fmla="*/ 163 h 203"/>
                <a:gd name="T6" fmla="*/ 0 60000 65536"/>
                <a:gd name="T7" fmla="*/ 0 60000 65536"/>
                <a:gd name="T8" fmla="*/ 0 60000 65536"/>
                <a:gd name="T9" fmla="*/ 0 w 766"/>
                <a:gd name="T10" fmla="*/ 0 h 203"/>
                <a:gd name="T11" fmla="*/ 766 w 766"/>
                <a:gd name="T12" fmla="*/ 203 h 203"/>
              </a:gdLst>
              <a:ahLst/>
              <a:cxnLst>
                <a:cxn ang="T6">
                  <a:pos x="T0" y="T1"/>
                </a:cxn>
                <a:cxn ang="T7">
                  <a:pos x="T2" y="T3"/>
                </a:cxn>
                <a:cxn ang="T8">
                  <a:pos x="T4" y="T5"/>
                </a:cxn>
              </a:cxnLst>
              <a:rect l="T9" t="T10" r="T11" b="T12"/>
              <a:pathLst>
                <a:path w="766" h="203">
                  <a:moveTo>
                    <a:pt x="0" y="203"/>
                  </a:moveTo>
                  <a:cubicBezTo>
                    <a:pt x="163" y="106"/>
                    <a:pt x="326" y="10"/>
                    <a:pt x="454" y="5"/>
                  </a:cubicBezTo>
                  <a:cubicBezTo>
                    <a:pt x="582" y="0"/>
                    <a:pt x="714" y="147"/>
                    <a:pt x="766" y="175"/>
                  </a:cubicBezTo>
                </a:path>
              </a:pathLst>
            </a:custGeom>
            <a:noFill/>
            <a:ln w="38100">
              <a:solidFill>
                <a:srgbClr val="0000FF"/>
              </a:solidFill>
              <a:round/>
              <a:headEnd/>
              <a:tailEnd/>
            </a:ln>
          </p:spPr>
          <p:txBody>
            <a:bodyPr/>
            <a:lstStyle/>
            <a:p>
              <a:endParaRPr lang="zh-CN" altLang="en-US"/>
            </a:p>
          </p:txBody>
        </p:sp>
      </p:grpSp>
      <p:grpSp>
        <p:nvGrpSpPr>
          <p:cNvPr id="22" name="Group 15"/>
          <p:cNvGrpSpPr>
            <a:grpSpLocks/>
          </p:cNvGrpSpPr>
          <p:nvPr/>
        </p:nvGrpSpPr>
        <p:grpSpPr bwMode="auto">
          <a:xfrm>
            <a:off x="3294063" y="1987549"/>
            <a:ext cx="4070349" cy="1352550"/>
            <a:chOff x="1642" y="1253"/>
            <a:chExt cx="2564" cy="852"/>
          </a:xfrm>
        </p:grpSpPr>
        <p:sp>
          <p:nvSpPr>
            <p:cNvPr id="23" name="AutoShape 16"/>
            <p:cNvSpPr>
              <a:spLocks noChangeArrowheads="1"/>
            </p:cNvSpPr>
            <p:nvPr/>
          </p:nvSpPr>
          <p:spPr bwMode="auto">
            <a:xfrm>
              <a:off x="1642" y="1821"/>
              <a:ext cx="613" cy="284"/>
            </a:xfrm>
            <a:prstGeom prst="wedgeRoundRectCallout">
              <a:avLst>
                <a:gd name="adj1" fmla="val 106769"/>
                <a:gd name="adj2" fmla="val -173241"/>
                <a:gd name="adj3" fmla="val 16667"/>
              </a:avLst>
            </a:prstGeom>
            <a:noFill/>
            <a:ln w="38100">
              <a:solidFill>
                <a:srgbClr val="FF6600"/>
              </a:solidFill>
              <a:miter lim="800000"/>
              <a:headEnd/>
              <a:tailEnd/>
            </a:ln>
          </p:spPr>
          <p:txBody>
            <a:bodyPr/>
            <a:lstStyle/>
            <a:p>
              <a:pPr algn="ctr" eaLnBrk="0" hangingPunct="0"/>
              <a:endParaRPr lang="zh-CN" altLang="zh-CN" b="1">
                <a:latin typeface="Times New Roman" charset="0"/>
                <a:ea typeface="宋体" pitchFamily="2" charset="-122"/>
              </a:endParaRPr>
            </a:p>
          </p:txBody>
        </p:sp>
        <p:sp>
          <p:nvSpPr>
            <p:cNvPr id="24" name="Text Box 17"/>
            <p:cNvSpPr txBox="1">
              <a:spLocks noChangeArrowheads="1"/>
            </p:cNvSpPr>
            <p:nvPr/>
          </p:nvSpPr>
          <p:spPr bwMode="auto">
            <a:xfrm>
              <a:off x="2718" y="1253"/>
              <a:ext cx="1488" cy="291"/>
            </a:xfrm>
            <a:prstGeom prst="rect">
              <a:avLst/>
            </a:prstGeom>
            <a:noFill/>
            <a:ln w="9525">
              <a:noFill/>
              <a:miter lim="800000"/>
              <a:headEnd/>
              <a:tailEnd/>
            </a:ln>
          </p:spPr>
          <p:txBody>
            <a:bodyPr wrap="square">
              <a:spAutoFit/>
            </a:bodyPr>
            <a:lstStyle/>
            <a:p>
              <a:pPr eaLnBrk="0" hangingPunct="0">
                <a:spcBef>
                  <a:spcPct val="50000"/>
                </a:spcBef>
              </a:pPr>
              <a:r>
                <a:rPr lang="en-US" altLang="zh-CN" b="1" dirty="0">
                  <a:solidFill>
                    <a:srgbClr val="FF9900"/>
                  </a:solidFill>
                  <a:latin typeface="Times New Roman" charset="0"/>
                  <a:ea typeface="宋体" pitchFamily="2" charset="-122"/>
                </a:rPr>
                <a:t>Input</a:t>
              </a:r>
              <a:r>
                <a:rPr lang="zh-CN" altLang="en-US" b="1" dirty="0">
                  <a:solidFill>
                    <a:srgbClr val="FF9900"/>
                  </a:solidFill>
                  <a:latin typeface="Times New Roman" charset="0"/>
                  <a:ea typeface="宋体" pitchFamily="2" charset="-122"/>
                </a:rPr>
                <a:t>（</a:t>
              </a:r>
              <a:r>
                <a:rPr lang="en-US" altLang="zh-CN" b="1" dirty="0">
                  <a:solidFill>
                    <a:srgbClr val="FF9900"/>
                  </a:solidFill>
                  <a:latin typeface="Times New Roman" charset="0"/>
                  <a:ea typeface="宋体" pitchFamily="2" charset="-122"/>
                </a:rPr>
                <a:t>2lines</a:t>
              </a:r>
              <a:r>
                <a:rPr lang="zh-CN" altLang="en-US" b="1" dirty="0">
                  <a:solidFill>
                    <a:srgbClr val="FF9900"/>
                  </a:solidFill>
                  <a:latin typeface="Times New Roman" charset="0"/>
                  <a:ea typeface="宋体" pitchFamily="2" charset="-122"/>
                </a:rPr>
                <a:t>）</a:t>
              </a:r>
            </a:p>
          </p:txBody>
        </p:sp>
      </p:grpSp>
      <p:sp>
        <p:nvSpPr>
          <p:cNvPr id="25" name="AutoShape 18"/>
          <p:cNvSpPr>
            <a:spLocks noChangeArrowheads="1"/>
          </p:cNvSpPr>
          <p:nvPr/>
        </p:nvSpPr>
        <p:spPr bwMode="auto">
          <a:xfrm>
            <a:off x="6175374" y="3340100"/>
            <a:ext cx="388938" cy="401637"/>
          </a:xfrm>
          <a:prstGeom prst="rightArrow">
            <a:avLst>
              <a:gd name="adj1" fmla="val 50000"/>
              <a:gd name="adj2" fmla="val 25000"/>
            </a:avLst>
          </a:prstGeom>
          <a:solidFill>
            <a:srgbClr val="0000FF"/>
          </a:solidFill>
          <a:ln w="9525">
            <a:solidFill>
              <a:srgbClr val="0000FF"/>
            </a:solidFill>
            <a:miter lim="800000"/>
            <a:headEnd/>
            <a:tailEnd/>
          </a:ln>
        </p:spPr>
        <p:txBody>
          <a:bodyPr wrap="none" anchor="ctr"/>
          <a:lstStyle/>
          <a:p>
            <a:endParaRPr lang="zh-CN" altLang="en-US"/>
          </a:p>
        </p:txBody>
      </p:sp>
      <p:grpSp>
        <p:nvGrpSpPr>
          <p:cNvPr id="26" name="Group 19"/>
          <p:cNvGrpSpPr>
            <a:grpSpLocks/>
          </p:cNvGrpSpPr>
          <p:nvPr/>
        </p:nvGrpSpPr>
        <p:grpSpPr bwMode="auto">
          <a:xfrm>
            <a:off x="7467600" y="5006974"/>
            <a:ext cx="2928937" cy="776288"/>
            <a:chOff x="3757" y="2983"/>
            <a:chExt cx="1845" cy="489"/>
          </a:xfrm>
        </p:grpSpPr>
        <p:sp>
          <p:nvSpPr>
            <p:cNvPr id="27" name="Rectangle 20"/>
            <p:cNvSpPr>
              <a:spLocks noChangeArrowheads="1"/>
            </p:cNvSpPr>
            <p:nvPr/>
          </p:nvSpPr>
          <p:spPr bwMode="auto">
            <a:xfrm>
              <a:off x="4403" y="3172"/>
              <a:ext cx="1199" cy="288"/>
            </a:xfrm>
            <a:prstGeom prst="rect">
              <a:avLst/>
            </a:prstGeom>
            <a:noFill/>
            <a:ln w="19050">
              <a:solidFill>
                <a:schemeClr val="tx1"/>
              </a:solidFill>
              <a:miter lim="800000"/>
              <a:headEnd/>
              <a:tailEnd/>
            </a:ln>
          </p:spPr>
          <p:txBody>
            <a:bodyPr anchor="ctr">
              <a:spAutoFit/>
            </a:bodyPr>
            <a:lstStyle/>
            <a:p>
              <a:endParaRPr lang="zh-CN" altLang="en-US"/>
            </a:p>
          </p:txBody>
        </p:sp>
        <p:sp>
          <p:nvSpPr>
            <p:cNvPr id="28" name="Line 21"/>
            <p:cNvSpPr>
              <a:spLocks noChangeShapeType="1"/>
            </p:cNvSpPr>
            <p:nvPr/>
          </p:nvSpPr>
          <p:spPr bwMode="auto">
            <a:xfrm>
              <a:off x="5017" y="3172"/>
              <a:ext cx="0" cy="288"/>
            </a:xfrm>
            <a:prstGeom prst="line">
              <a:avLst/>
            </a:prstGeom>
            <a:noFill/>
            <a:ln w="19050">
              <a:solidFill>
                <a:schemeClr val="tx1"/>
              </a:solidFill>
              <a:round/>
              <a:headEnd/>
              <a:tailEnd/>
            </a:ln>
          </p:spPr>
          <p:txBody>
            <a:bodyPr anchor="ctr">
              <a:spAutoFit/>
            </a:bodyPr>
            <a:lstStyle/>
            <a:p>
              <a:endParaRPr lang="zh-CN" altLang="en-US"/>
            </a:p>
          </p:txBody>
        </p:sp>
        <p:sp>
          <p:nvSpPr>
            <p:cNvPr id="29" name="Text Box 22"/>
            <p:cNvSpPr txBox="1">
              <a:spLocks noChangeArrowheads="1"/>
            </p:cNvSpPr>
            <p:nvPr/>
          </p:nvSpPr>
          <p:spPr bwMode="auto">
            <a:xfrm>
              <a:off x="4607" y="2983"/>
              <a:ext cx="144" cy="139"/>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1600" b="1">
                  <a:latin typeface="Times New Roman" charset="0"/>
                  <a:ea typeface="宋体-方正超大字符集" pitchFamily="65" charset="-122"/>
                </a:rPr>
                <a:t>0</a:t>
              </a:r>
            </a:p>
          </p:txBody>
        </p:sp>
        <p:sp>
          <p:nvSpPr>
            <p:cNvPr id="30" name="Text Box 23"/>
            <p:cNvSpPr txBox="1">
              <a:spLocks noChangeArrowheads="1"/>
            </p:cNvSpPr>
            <p:nvPr/>
          </p:nvSpPr>
          <p:spPr bwMode="auto">
            <a:xfrm>
              <a:off x="5202" y="2983"/>
              <a:ext cx="144" cy="139"/>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1600" b="1">
                  <a:latin typeface="Times New Roman" charset="0"/>
                  <a:ea typeface="宋体-方正超大字符集" pitchFamily="65" charset="-122"/>
                </a:rPr>
                <a:t>1</a:t>
              </a:r>
            </a:p>
          </p:txBody>
        </p:sp>
        <p:sp>
          <p:nvSpPr>
            <p:cNvPr id="31" name="Text Box 24"/>
            <p:cNvSpPr txBox="1">
              <a:spLocks noChangeArrowheads="1"/>
            </p:cNvSpPr>
            <p:nvPr/>
          </p:nvSpPr>
          <p:spPr bwMode="auto">
            <a:xfrm>
              <a:off x="3757" y="3243"/>
              <a:ext cx="597" cy="139"/>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1600" b="1" i="1">
                  <a:latin typeface="Times New Roman" charset="0"/>
                  <a:ea typeface="宋体-方正超大字符集" pitchFamily="65" charset="-122"/>
                </a:rPr>
                <a:t>Select</a:t>
              </a:r>
            </a:p>
          </p:txBody>
        </p:sp>
        <p:sp>
          <p:nvSpPr>
            <p:cNvPr id="32" name="Text Box 25"/>
            <p:cNvSpPr txBox="1">
              <a:spLocks noChangeArrowheads="1"/>
            </p:cNvSpPr>
            <p:nvPr/>
          </p:nvSpPr>
          <p:spPr bwMode="auto">
            <a:xfrm>
              <a:off x="4553" y="3181"/>
              <a:ext cx="348" cy="291"/>
            </a:xfrm>
            <a:prstGeom prst="rect">
              <a:avLst/>
            </a:prstGeom>
            <a:noFill/>
            <a:ln w="9525">
              <a:noFill/>
              <a:miter lim="800000"/>
              <a:headEnd/>
              <a:tailEnd/>
            </a:ln>
          </p:spPr>
          <p:txBody>
            <a:bodyPr>
              <a:spAutoFit/>
            </a:bodyPr>
            <a:lstStyle/>
            <a:p>
              <a:pPr eaLnBrk="0" hangingPunct="0">
                <a:spcBef>
                  <a:spcPct val="50000"/>
                </a:spcBef>
              </a:pPr>
              <a:r>
                <a:rPr lang="en-US" altLang="zh-CN" b="1">
                  <a:latin typeface="Times New Roman" charset="0"/>
                  <a:ea typeface="宋体" pitchFamily="2" charset="-122"/>
                </a:rPr>
                <a:t>D</a:t>
              </a:r>
              <a:r>
                <a:rPr lang="en-US" altLang="zh-CN" b="1" baseline="-25000">
                  <a:latin typeface="Times New Roman" charset="0"/>
                  <a:ea typeface="宋体" pitchFamily="2" charset="-122"/>
                </a:rPr>
                <a:t>0</a:t>
              </a:r>
            </a:p>
          </p:txBody>
        </p:sp>
        <p:sp>
          <p:nvSpPr>
            <p:cNvPr id="33" name="Text Box 26"/>
            <p:cNvSpPr txBox="1">
              <a:spLocks noChangeArrowheads="1"/>
            </p:cNvSpPr>
            <p:nvPr/>
          </p:nvSpPr>
          <p:spPr bwMode="auto">
            <a:xfrm>
              <a:off x="5148" y="3181"/>
              <a:ext cx="348" cy="291"/>
            </a:xfrm>
            <a:prstGeom prst="rect">
              <a:avLst/>
            </a:prstGeom>
            <a:noFill/>
            <a:ln w="9525">
              <a:noFill/>
              <a:miter lim="800000"/>
              <a:headEnd/>
              <a:tailEnd/>
            </a:ln>
          </p:spPr>
          <p:txBody>
            <a:bodyPr>
              <a:spAutoFit/>
            </a:bodyPr>
            <a:lstStyle/>
            <a:p>
              <a:pPr eaLnBrk="0" hangingPunct="0">
                <a:spcBef>
                  <a:spcPct val="50000"/>
                </a:spcBef>
              </a:pPr>
              <a:r>
                <a:rPr lang="en-US" altLang="zh-CN" b="1">
                  <a:latin typeface="Times New Roman" charset="0"/>
                  <a:ea typeface="宋体" pitchFamily="2" charset="-122"/>
                </a:rPr>
                <a:t>D</a:t>
              </a:r>
              <a:r>
                <a:rPr lang="en-US" altLang="zh-CN" b="1" baseline="-25000">
                  <a:latin typeface="Times New Roman" charset="0"/>
                  <a:ea typeface="宋体" pitchFamily="2" charset="-122"/>
                </a:rPr>
                <a:t>1</a:t>
              </a:r>
            </a:p>
          </p:txBody>
        </p:sp>
      </p:grpSp>
      <p:pic>
        <p:nvPicPr>
          <p:cNvPr id="34" name="Picture 27"/>
          <p:cNvPicPr>
            <a:picLocks noChangeAspect="1" noChangeArrowheads="1"/>
          </p:cNvPicPr>
          <p:nvPr/>
        </p:nvPicPr>
        <p:blipFill>
          <a:blip r:embed="rId5" cstate="print"/>
          <a:srcRect/>
          <a:stretch>
            <a:fillRect/>
          </a:stretch>
        </p:blipFill>
        <p:spPr bwMode="auto">
          <a:xfrm>
            <a:off x="7094296" y="2433636"/>
            <a:ext cx="4074008" cy="2127251"/>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1000" fill="hold"/>
                                        <p:tgtEl>
                                          <p:spTgt spid="25"/>
                                        </p:tgtEl>
                                        <p:attrNameLst>
                                          <p:attrName>ppt_x</p:attrName>
                                        </p:attrNameLst>
                                      </p:cBhvr>
                                      <p:tavLst>
                                        <p:tav tm="0">
                                          <p:val>
                                            <p:strVal val="#ppt_x-.2"/>
                                          </p:val>
                                        </p:tav>
                                        <p:tav tm="100000">
                                          <p:val>
                                            <p:strVal val="#ppt_x"/>
                                          </p:val>
                                        </p:tav>
                                      </p:tavLst>
                                    </p:anim>
                                    <p:anim calcmode="lin" valueType="num">
                                      <p:cBhvr>
                                        <p:cTn id="20"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randombar(horizontal)">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lide(fromBottom)">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1509711" y="4470401"/>
            <a:ext cx="2205038" cy="549275"/>
            <a:chOff x="499" y="2441"/>
            <a:chExt cx="1389" cy="346"/>
          </a:xfrm>
        </p:grpSpPr>
        <p:sp>
          <p:nvSpPr>
            <p:cNvPr id="5" name="AutoShape 5"/>
            <p:cNvSpPr>
              <a:spLocks noChangeAspect="1" noChangeArrowheads="1" noTextEdit="1"/>
            </p:cNvSpPr>
            <p:nvPr/>
          </p:nvSpPr>
          <p:spPr bwMode="auto">
            <a:xfrm>
              <a:off x="499" y="2443"/>
              <a:ext cx="1389" cy="344"/>
            </a:xfrm>
            <a:prstGeom prst="rect">
              <a:avLst/>
            </a:prstGeom>
            <a:noFill/>
            <a:ln w="9525">
              <a:noFill/>
              <a:miter lim="800000"/>
              <a:headEnd/>
              <a:tailEnd/>
            </a:ln>
          </p:spPr>
          <p:txBody>
            <a:bodyPr/>
            <a:lstStyle/>
            <a:p>
              <a:endParaRPr lang="zh-CN" altLang="en-US"/>
            </a:p>
          </p:txBody>
        </p:sp>
        <p:sp>
          <p:nvSpPr>
            <p:cNvPr id="6" name="Rectangle 6"/>
            <p:cNvSpPr>
              <a:spLocks noChangeArrowheads="1"/>
            </p:cNvSpPr>
            <p:nvPr/>
          </p:nvSpPr>
          <p:spPr bwMode="auto">
            <a:xfrm>
              <a:off x="1722" y="2468"/>
              <a:ext cx="143"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A</a:t>
              </a:r>
              <a:endParaRPr lang="en-US" altLang="zh-CN">
                <a:latin typeface="Times New Roman" charset="0"/>
                <a:ea typeface="宋体" pitchFamily="2" charset="-122"/>
              </a:endParaRPr>
            </a:p>
          </p:txBody>
        </p:sp>
        <p:sp>
          <p:nvSpPr>
            <p:cNvPr id="7" name="Rectangle 7"/>
            <p:cNvSpPr>
              <a:spLocks noChangeArrowheads="1"/>
            </p:cNvSpPr>
            <p:nvPr/>
          </p:nvSpPr>
          <p:spPr bwMode="auto">
            <a:xfrm>
              <a:off x="1493" y="2468"/>
              <a:ext cx="170"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D</a:t>
              </a:r>
              <a:endParaRPr lang="en-US" altLang="zh-CN">
                <a:latin typeface="Times New Roman" charset="0"/>
                <a:ea typeface="宋体" pitchFamily="2" charset="-122"/>
              </a:endParaRPr>
            </a:p>
          </p:txBody>
        </p:sp>
        <p:sp>
          <p:nvSpPr>
            <p:cNvPr id="8" name="Rectangle 8"/>
            <p:cNvSpPr>
              <a:spLocks noChangeArrowheads="1"/>
            </p:cNvSpPr>
            <p:nvPr/>
          </p:nvSpPr>
          <p:spPr bwMode="auto">
            <a:xfrm>
              <a:off x="1176" y="2468"/>
              <a:ext cx="143"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A</a:t>
              </a:r>
              <a:endParaRPr lang="en-US" altLang="zh-CN">
                <a:latin typeface="Times New Roman" charset="0"/>
                <a:ea typeface="宋体" pitchFamily="2" charset="-122"/>
              </a:endParaRPr>
            </a:p>
          </p:txBody>
        </p:sp>
        <p:sp>
          <p:nvSpPr>
            <p:cNvPr id="9" name="Rectangle 9"/>
            <p:cNvSpPr>
              <a:spLocks noChangeArrowheads="1"/>
            </p:cNvSpPr>
            <p:nvPr/>
          </p:nvSpPr>
          <p:spPr bwMode="auto">
            <a:xfrm>
              <a:off x="924" y="2468"/>
              <a:ext cx="170"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D</a:t>
              </a:r>
              <a:endParaRPr lang="en-US" altLang="zh-CN">
                <a:latin typeface="Times New Roman" charset="0"/>
                <a:ea typeface="宋体" pitchFamily="2" charset="-122"/>
              </a:endParaRPr>
            </a:p>
          </p:txBody>
        </p:sp>
        <p:sp>
          <p:nvSpPr>
            <p:cNvPr id="10" name="Rectangle 10"/>
            <p:cNvSpPr>
              <a:spLocks noChangeArrowheads="1"/>
            </p:cNvSpPr>
            <p:nvPr/>
          </p:nvSpPr>
          <p:spPr bwMode="auto">
            <a:xfrm>
              <a:off x="519" y="2468"/>
              <a:ext cx="130"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Y</a:t>
              </a:r>
              <a:endParaRPr lang="en-US" altLang="zh-CN">
                <a:latin typeface="Times New Roman" charset="0"/>
                <a:ea typeface="宋体" pitchFamily="2" charset="-122"/>
              </a:endParaRPr>
            </a:p>
          </p:txBody>
        </p:sp>
        <p:sp>
          <p:nvSpPr>
            <p:cNvPr id="11" name="Rectangle 11"/>
            <p:cNvSpPr>
              <a:spLocks noChangeArrowheads="1"/>
            </p:cNvSpPr>
            <p:nvPr/>
          </p:nvSpPr>
          <p:spPr bwMode="auto">
            <a:xfrm>
              <a:off x="1637" y="2610"/>
              <a:ext cx="69" cy="165"/>
            </a:xfrm>
            <a:prstGeom prst="rect">
              <a:avLst/>
            </a:prstGeom>
            <a:noFill/>
            <a:ln w="9525">
              <a:noFill/>
              <a:miter lim="800000"/>
              <a:headEnd/>
              <a:tailEnd/>
            </a:ln>
          </p:spPr>
          <p:txBody>
            <a:bodyPr wrap="none" lIns="0" tIns="0" rIns="0" bIns="0">
              <a:spAutoFit/>
            </a:bodyPr>
            <a:lstStyle/>
            <a:p>
              <a:pPr eaLnBrk="0" hangingPunct="0"/>
              <a:r>
                <a:rPr lang="en-US" altLang="zh-CN" sz="1700">
                  <a:solidFill>
                    <a:srgbClr val="000000"/>
                  </a:solidFill>
                  <a:latin typeface="Times New Roman" charset="0"/>
                  <a:ea typeface="宋体" pitchFamily="2" charset="-122"/>
                </a:rPr>
                <a:t>1</a:t>
              </a:r>
              <a:endParaRPr lang="en-US" altLang="zh-CN">
                <a:latin typeface="Times New Roman" charset="0"/>
                <a:ea typeface="宋体" pitchFamily="2" charset="-122"/>
              </a:endParaRPr>
            </a:p>
          </p:txBody>
        </p:sp>
        <p:sp>
          <p:nvSpPr>
            <p:cNvPr id="12" name="Rectangle 12"/>
            <p:cNvSpPr>
              <a:spLocks noChangeArrowheads="1"/>
            </p:cNvSpPr>
            <p:nvPr/>
          </p:nvSpPr>
          <p:spPr bwMode="auto">
            <a:xfrm>
              <a:off x="1081" y="2610"/>
              <a:ext cx="69" cy="165"/>
            </a:xfrm>
            <a:prstGeom prst="rect">
              <a:avLst/>
            </a:prstGeom>
            <a:noFill/>
            <a:ln w="9525">
              <a:noFill/>
              <a:miter lim="800000"/>
              <a:headEnd/>
              <a:tailEnd/>
            </a:ln>
          </p:spPr>
          <p:txBody>
            <a:bodyPr wrap="none" lIns="0" tIns="0" rIns="0" bIns="0">
              <a:spAutoFit/>
            </a:bodyPr>
            <a:lstStyle/>
            <a:p>
              <a:pPr eaLnBrk="0" hangingPunct="0"/>
              <a:r>
                <a:rPr lang="en-US" altLang="zh-CN" sz="1700">
                  <a:solidFill>
                    <a:srgbClr val="000000"/>
                  </a:solidFill>
                  <a:latin typeface="Times New Roman" charset="0"/>
                  <a:ea typeface="宋体" pitchFamily="2" charset="-122"/>
                </a:rPr>
                <a:t>0</a:t>
              </a:r>
              <a:endParaRPr lang="en-US" altLang="zh-CN">
                <a:latin typeface="Times New Roman" charset="0"/>
                <a:ea typeface="宋体" pitchFamily="2" charset="-122"/>
              </a:endParaRPr>
            </a:p>
          </p:txBody>
        </p:sp>
        <p:sp>
          <p:nvSpPr>
            <p:cNvPr id="13" name="Rectangle 13"/>
            <p:cNvSpPr>
              <a:spLocks noChangeArrowheads="1"/>
            </p:cNvSpPr>
            <p:nvPr/>
          </p:nvSpPr>
          <p:spPr bwMode="auto">
            <a:xfrm>
              <a:off x="1311" y="2468"/>
              <a:ext cx="42" cy="281"/>
            </a:xfrm>
            <a:prstGeom prst="rect">
              <a:avLst/>
            </a:prstGeom>
            <a:noFill/>
            <a:ln w="9525">
              <a:noFill/>
              <a:miter lim="800000"/>
              <a:headEnd/>
              <a:tailEnd/>
            </a:ln>
          </p:spPr>
          <p:txBody>
            <a:bodyPr wrap="none" lIns="0" tIns="0" rIns="0" bIns="0">
              <a:spAutoFit/>
            </a:bodyPr>
            <a:lstStyle/>
            <a:p>
              <a:pPr eaLnBrk="0" hangingPunct="0"/>
              <a:r>
                <a:rPr lang="en-US" altLang="zh-CN" sz="2900">
                  <a:solidFill>
                    <a:srgbClr val="000000"/>
                  </a:solidFill>
                  <a:latin typeface="Times New Roman" charset="0"/>
                  <a:ea typeface="宋体" pitchFamily="2" charset="-122"/>
                </a:rPr>
                <a:t>'</a:t>
              </a:r>
              <a:endParaRPr lang="en-US" altLang="zh-CN">
                <a:latin typeface="Times New Roman" charset="0"/>
                <a:ea typeface="宋体" pitchFamily="2" charset="-122"/>
              </a:endParaRPr>
            </a:p>
          </p:txBody>
        </p:sp>
        <p:sp>
          <p:nvSpPr>
            <p:cNvPr id="14" name="Rectangle 14"/>
            <p:cNvSpPr>
              <a:spLocks noChangeArrowheads="1"/>
            </p:cNvSpPr>
            <p:nvPr/>
          </p:nvSpPr>
          <p:spPr bwMode="auto">
            <a:xfrm>
              <a:off x="1350" y="2441"/>
              <a:ext cx="128" cy="281"/>
            </a:xfrm>
            <a:prstGeom prst="rect">
              <a:avLst/>
            </a:prstGeom>
            <a:noFill/>
            <a:ln w="9525">
              <a:noFill/>
              <a:miter lim="800000"/>
              <a:headEnd/>
              <a:tailEnd/>
            </a:ln>
          </p:spPr>
          <p:txBody>
            <a:bodyPr wrap="none" lIns="0" tIns="0" rIns="0" bIns="0">
              <a:spAutoFit/>
            </a:bodyPr>
            <a:lstStyle/>
            <a:p>
              <a:pPr eaLnBrk="0" hangingPunct="0"/>
              <a:r>
                <a:rPr lang="en-US" altLang="zh-CN" sz="2900" dirty="0">
                  <a:solidFill>
                    <a:srgbClr val="000000"/>
                  </a:solidFill>
                  <a:latin typeface="Symbol" pitchFamily="18" charset="2"/>
                  <a:ea typeface="宋体" pitchFamily="2" charset="-122"/>
                </a:rPr>
                <a:t>+</a:t>
              </a:r>
              <a:endParaRPr lang="en-US" altLang="zh-CN" dirty="0">
                <a:latin typeface="Times New Roman" charset="0"/>
                <a:ea typeface="宋体" pitchFamily="2" charset="-122"/>
              </a:endParaRPr>
            </a:p>
          </p:txBody>
        </p:sp>
        <p:sp>
          <p:nvSpPr>
            <p:cNvPr id="15" name="Rectangle 15"/>
            <p:cNvSpPr>
              <a:spLocks noChangeArrowheads="1"/>
            </p:cNvSpPr>
            <p:nvPr/>
          </p:nvSpPr>
          <p:spPr bwMode="auto">
            <a:xfrm>
              <a:off x="732" y="2441"/>
              <a:ext cx="128" cy="281"/>
            </a:xfrm>
            <a:prstGeom prst="rect">
              <a:avLst/>
            </a:prstGeom>
            <a:noFill/>
            <a:ln w="9525">
              <a:noFill/>
              <a:miter lim="800000"/>
              <a:headEnd/>
              <a:tailEnd/>
            </a:ln>
          </p:spPr>
          <p:txBody>
            <a:bodyPr wrap="none" lIns="0" tIns="0" rIns="0" bIns="0">
              <a:spAutoFit/>
            </a:bodyPr>
            <a:lstStyle/>
            <a:p>
              <a:pPr eaLnBrk="0" hangingPunct="0"/>
              <a:r>
                <a:rPr lang="en-US" altLang="zh-CN" sz="2900">
                  <a:solidFill>
                    <a:srgbClr val="000000"/>
                  </a:solidFill>
                  <a:latin typeface="Symbol" pitchFamily="18" charset="2"/>
                  <a:ea typeface="宋体" pitchFamily="2" charset="-122"/>
                </a:rPr>
                <a:t>=</a:t>
              </a:r>
              <a:endParaRPr lang="en-US" altLang="zh-CN">
                <a:latin typeface="Times New Roman" charset="0"/>
                <a:ea typeface="宋体" pitchFamily="2" charset="-122"/>
              </a:endParaRPr>
            </a:p>
          </p:txBody>
        </p:sp>
      </p:grpSp>
      <p:pic>
        <p:nvPicPr>
          <p:cNvPr id="16" name="Picture 17"/>
          <p:cNvPicPr>
            <a:picLocks noChangeAspect="1" noChangeArrowheads="1"/>
          </p:cNvPicPr>
          <p:nvPr/>
        </p:nvPicPr>
        <p:blipFill>
          <a:blip r:embed="rId2" cstate="print"/>
          <a:srcRect/>
          <a:stretch>
            <a:fillRect/>
          </a:stretch>
        </p:blipFill>
        <p:spPr bwMode="auto">
          <a:xfrm>
            <a:off x="4994277" y="3949072"/>
            <a:ext cx="6692778" cy="1981200"/>
          </a:xfrm>
          <a:prstGeom prst="rect">
            <a:avLst/>
          </a:prstGeom>
          <a:noFill/>
          <a:ln w="9525">
            <a:noFill/>
            <a:miter lim="800000"/>
            <a:headEnd/>
            <a:tailEnd/>
          </a:ln>
        </p:spPr>
      </p:pic>
      <p:grpSp>
        <p:nvGrpSpPr>
          <p:cNvPr id="17" name="Group 18"/>
          <p:cNvGrpSpPr>
            <a:grpSpLocks/>
          </p:cNvGrpSpPr>
          <p:nvPr/>
        </p:nvGrpSpPr>
        <p:grpSpPr bwMode="auto">
          <a:xfrm>
            <a:off x="2160586" y="4338639"/>
            <a:ext cx="1309688" cy="720725"/>
            <a:chOff x="909" y="2471"/>
            <a:chExt cx="825" cy="454"/>
          </a:xfrm>
        </p:grpSpPr>
        <p:sp>
          <p:nvSpPr>
            <p:cNvPr id="18" name="Oval 19"/>
            <p:cNvSpPr>
              <a:spLocks noChangeArrowheads="1"/>
            </p:cNvSpPr>
            <p:nvPr/>
          </p:nvSpPr>
          <p:spPr bwMode="auto">
            <a:xfrm>
              <a:off x="909" y="2557"/>
              <a:ext cx="271" cy="368"/>
            </a:xfrm>
            <a:prstGeom prst="ellipse">
              <a:avLst/>
            </a:prstGeom>
            <a:noFill/>
            <a:ln w="38100">
              <a:solidFill>
                <a:srgbClr val="FF0000"/>
              </a:solidFill>
              <a:round/>
              <a:headEnd/>
              <a:tailEnd/>
            </a:ln>
          </p:spPr>
          <p:txBody>
            <a:bodyPr wrap="none" anchor="ctr"/>
            <a:lstStyle/>
            <a:p>
              <a:endParaRPr lang="zh-CN" altLang="en-US"/>
            </a:p>
          </p:txBody>
        </p:sp>
        <p:sp>
          <p:nvSpPr>
            <p:cNvPr id="19" name="Oval 20"/>
            <p:cNvSpPr>
              <a:spLocks noChangeArrowheads="1"/>
            </p:cNvSpPr>
            <p:nvPr/>
          </p:nvSpPr>
          <p:spPr bwMode="auto">
            <a:xfrm>
              <a:off x="1463" y="2557"/>
              <a:ext cx="271" cy="368"/>
            </a:xfrm>
            <a:prstGeom prst="ellipse">
              <a:avLst/>
            </a:prstGeom>
            <a:noFill/>
            <a:ln w="38100">
              <a:solidFill>
                <a:srgbClr val="FF0000"/>
              </a:solidFill>
              <a:round/>
              <a:headEnd/>
              <a:tailEnd/>
            </a:ln>
          </p:spPr>
          <p:txBody>
            <a:bodyPr wrap="none" anchor="ctr"/>
            <a:lstStyle/>
            <a:p>
              <a:endParaRPr lang="zh-CN" altLang="en-US"/>
            </a:p>
          </p:txBody>
        </p:sp>
        <p:sp>
          <p:nvSpPr>
            <p:cNvPr id="20" name="Freeform 21"/>
            <p:cNvSpPr>
              <a:spLocks/>
            </p:cNvSpPr>
            <p:nvPr/>
          </p:nvSpPr>
          <p:spPr bwMode="auto">
            <a:xfrm>
              <a:off x="1081" y="2471"/>
              <a:ext cx="509" cy="85"/>
            </a:xfrm>
            <a:custGeom>
              <a:avLst/>
              <a:gdLst>
                <a:gd name="T0" fmla="*/ 0 w 766"/>
                <a:gd name="T1" fmla="*/ 6 h 203"/>
                <a:gd name="T2" fmla="*/ 89 w 766"/>
                <a:gd name="T3" fmla="*/ 0 h 203"/>
                <a:gd name="T4" fmla="*/ 150 w 766"/>
                <a:gd name="T5" fmla="*/ 5 h 203"/>
                <a:gd name="T6" fmla="*/ 0 60000 65536"/>
                <a:gd name="T7" fmla="*/ 0 60000 65536"/>
                <a:gd name="T8" fmla="*/ 0 60000 65536"/>
                <a:gd name="T9" fmla="*/ 0 w 766"/>
                <a:gd name="T10" fmla="*/ 0 h 203"/>
                <a:gd name="T11" fmla="*/ 766 w 766"/>
                <a:gd name="T12" fmla="*/ 203 h 203"/>
              </a:gdLst>
              <a:ahLst/>
              <a:cxnLst>
                <a:cxn ang="T6">
                  <a:pos x="T0" y="T1"/>
                </a:cxn>
                <a:cxn ang="T7">
                  <a:pos x="T2" y="T3"/>
                </a:cxn>
                <a:cxn ang="T8">
                  <a:pos x="T4" y="T5"/>
                </a:cxn>
              </a:cxnLst>
              <a:rect l="T9" t="T10" r="T11" b="T12"/>
              <a:pathLst>
                <a:path w="766" h="203">
                  <a:moveTo>
                    <a:pt x="0" y="203"/>
                  </a:moveTo>
                  <a:cubicBezTo>
                    <a:pt x="163" y="106"/>
                    <a:pt x="326" y="10"/>
                    <a:pt x="454" y="5"/>
                  </a:cubicBezTo>
                  <a:cubicBezTo>
                    <a:pt x="582" y="0"/>
                    <a:pt x="714" y="147"/>
                    <a:pt x="766" y="175"/>
                  </a:cubicBezTo>
                </a:path>
              </a:pathLst>
            </a:custGeom>
            <a:noFill/>
            <a:ln w="38100">
              <a:solidFill>
                <a:srgbClr val="FF3300"/>
              </a:solidFill>
              <a:round/>
              <a:headEnd/>
              <a:tailEnd/>
            </a:ln>
          </p:spPr>
          <p:txBody>
            <a:bodyPr/>
            <a:lstStyle/>
            <a:p>
              <a:endParaRPr lang="zh-CN" altLang="en-US"/>
            </a:p>
          </p:txBody>
        </p:sp>
      </p:grpSp>
      <p:sp>
        <p:nvSpPr>
          <p:cNvPr id="21" name="Text Box 22"/>
          <p:cNvSpPr txBox="1">
            <a:spLocks noChangeArrowheads="1"/>
          </p:cNvSpPr>
          <p:nvPr/>
        </p:nvSpPr>
        <p:spPr bwMode="auto">
          <a:xfrm>
            <a:off x="2316162" y="3973514"/>
            <a:ext cx="1135063" cy="461665"/>
          </a:xfrm>
          <a:prstGeom prst="rect">
            <a:avLst/>
          </a:prstGeom>
          <a:noFill/>
          <a:ln w="9525">
            <a:noFill/>
            <a:miter lim="800000"/>
            <a:headEnd/>
            <a:tailEnd/>
          </a:ln>
        </p:spPr>
        <p:txBody>
          <a:bodyPr>
            <a:spAutoFit/>
          </a:bodyPr>
          <a:lstStyle/>
          <a:p>
            <a:pPr eaLnBrk="0" hangingPunct="0">
              <a:spcBef>
                <a:spcPct val="50000"/>
              </a:spcBef>
            </a:pPr>
            <a:r>
              <a:rPr lang="en-US" altLang="zh-CN" b="1" dirty="0">
                <a:solidFill>
                  <a:srgbClr val="FF3300"/>
                </a:solidFill>
                <a:latin typeface="Times New Roman" charset="0"/>
                <a:ea typeface="宋体" pitchFamily="2" charset="-122"/>
              </a:rPr>
              <a:t>Input</a:t>
            </a:r>
            <a:endParaRPr lang="zh-CN" altLang="en-US" b="1" dirty="0">
              <a:solidFill>
                <a:srgbClr val="FF3300"/>
              </a:solidFill>
              <a:latin typeface="Times New Roman" charset="0"/>
              <a:ea typeface="宋体" pitchFamily="2" charset="-122"/>
            </a:endParaRPr>
          </a:p>
        </p:txBody>
      </p:sp>
      <p:grpSp>
        <p:nvGrpSpPr>
          <p:cNvPr id="22" name="Group 23"/>
          <p:cNvGrpSpPr>
            <a:grpSpLocks/>
          </p:cNvGrpSpPr>
          <p:nvPr/>
        </p:nvGrpSpPr>
        <p:grpSpPr bwMode="auto">
          <a:xfrm>
            <a:off x="2590800" y="4648200"/>
            <a:ext cx="2384425" cy="461963"/>
            <a:chOff x="1180" y="2666"/>
            <a:chExt cx="1502" cy="291"/>
          </a:xfrm>
        </p:grpSpPr>
        <p:sp>
          <p:nvSpPr>
            <p:cNvPr id="23" name="Line 24"/>
            <p:cNvSpPr>
              <a:spLocks noChangeShapeType="1"/>
            </p:cNvSpPr>
            <p:nvPr/>
          </p:nvSpPr>
          <p:spPr bwMode="auto">
            <a:xfrm>
              <a:off x="1180" y="2870"/>
              <a:ext cx="173" cy="0"/>
            </a:xfrm>
            <a:prstGeom prst="line">
              <a:avLst/>
            </a:prstGeom>
            <a:noFill/>
            <a:ln w="38100">
              <a:solidFill>
                <a:srgbClr val="0000FF"/>
              </a:solidFill>
              <a:round/>
              <a:headEnd/>
              <a:tailEnd/>
            </a:ln>
          </p:spPr>
          <p:txBody>
            <a:bodyPr/>
            <a:lstStyle/>
            <a:p>
              <a:endParaRPr lang="zh-CN" altLang="en-US"/>
            </a:p>
          </p:txBody>
        </p:sp>
        <p:sp>
          <p:nvSpPr>
            <p:cNvPr id="24" name="Line 25"/>
            <p:cNvSpPr>
              <a:spLocks noChangeShapeType="1"/>
            </p:cNvSpPr>
            <p:nvPr/>
          </p:nvSpPr>
          <p:spPr bwMode="auto">
            <a:xfrm>
              <a:off x="1734" y="2882"/>
              <a:ext cx="173" cy="0"/>
            </a:xfrm>
            <a:prstGeom prst="line">
              <a:avLst/>
            </a:prstGeom>
            <a:noFill/>
            <a:ln w="38100">
              <a:solidFill>
                <a:srgbClr val="0000FF"/>
              </a:solidFill>
              <a:round/>
              <a:headEnd/>
              <a:tailEnd/>
            </a:ln>
          </p:spPr>
          <p:txBody>
            <a:bodyPr/>
            <a:lstStyle/>
            <a:p>
              <a:endParaRPr lang="zh-CN" altLang="en-US"/>
            </a:p>
          </p:txBody>
        </p:sp>
        <p:sp>
          <p:nvSpPr>
            <p:cNvPr id="25" name="Text Box 26"/>
            <p:cNvSpPr txBox="1">
              <a:spLocks noChangeArrowheads="1"/>
            </p:cNvSpPr>
            <p:nvPr/>
          </p:nvSpPr>
          <p:spPr bwMode="auto">
            <a:xfrm>
              <a:off x="1967" y="2666"/>
              <a:ext cx="715" cy="291"/>
            </a:xfrm>
            <a:prstGeom prst="rect">
              <a:avLst/>
            </a:prstGeom>
            <a:noFill/>
            <a:ln w="9525">
              <a:noFill/>
              <a:miter lim="800000"/>
              <a:headEnd/>
              <a:tailEnd/>
            </a:ln>
          </p:spPr>
          <p:txBody>
            <a:bodyPr>
              <a:spAutoFit/>
            </a:bodyPr>
            <a:lstStyle/>
            <a:p>
              <a:pPr eaLnBrk="0" hangingPunct="0">
                <a:spcBef>
                  <a:spcPct val="50000"/>
                </a:spcBef>
              </a:pPr>
              <a:r>
                <a:rPr lang="en-US" altLang="zh-CN" b="1" dirty="0">
                  <a:solidFill>
                    <a:srgbClr val="0000FF"/>
                  </a:solidFill>
                  <a:latin typeface="Times New Roman" charset="0"/>
                  <a:ea typeface="宋体" pitchFamily="2" charset="-122"/>
                </a:rPr>
                <a:t>Select</a:t>
              </a:r>
              <a:endParaRPr lang="zh-CN" altLang="en-US" b="1" dirty="0">
                <a:solidFill>
                  <a:srgbClr val="0000FF"/>
                </a:solidFill>
                <a:latin typeface="Times New Roman" charset="0"/>
                <a:ea typeface="宋体" pitchFamily="2" charset="-122"/>
              </a:endParaRPr>
            </a:p>
          </p:txBody>
        </p:sp>
      </p:grpSp>
      <p:pic>
        <p:nvPicPr>
          <p:cNvPr id="26" name="Picture 16"/>
          <p:cNvPicPr>
            <a:picLocks noChangeAspect="1" noChangeArrowheads="1"/>
          </p:cNvPicPr>
          <p:nvPr/>
        </p:nvPicPr>
        <p:blipFill>
          <a:blip r:embed="rId3" cstate="print"/>
          <a:srcRect/>
          <a:stretch>
            <a:fillRect/>
          </a:stretch>
        </p:blipFill>
        <p:spPr bwMode="auto">
          <a:xfrm>
            <a:off x="2159148" y="1533580"/>
            <a:ext cx="7830043" cy="2295509"/>
          </a:xfrm>
          <a:prstGeom prst="rect">
            <a:avLst/>
          </a:prstGeom>
          <a:noFill/>
          <a:ln w="9525">
            <a:noFill/>
            <a:miter lim="800000"/>
            <a:headEnd/>
            <a:tailEnd/>
          </a:ln>
        </p:spPr>
      </p:pic>
      <p:sp>
        <p:nvSpPr>
          <p:cNvPr id="27" name="Rectangle 13"/>
          <p:cNvSpPr>
            <a:spLocks noChangeArrowheads="1"/>
          </p:cNvSpPr>
          <p:nvPr/>
        </p:nvSpPr>
        <p:spPr bwMode="auto">
          <a:xfrm>
            <a:off x="4331494" y="397888"/>
            <a:ext cx="327205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2-1 </a:t>
            </a:r>
            <a:r>
              <a:rPr lang="en-US" altLang="zh-CN" sz="3200" b="1" dirty="0" err="1">
                <a:solidFill>
                  <a:srgbClr val="FFFF99"/>
                </a:solidFill>
                <a:ea typeface="宋体" charset="-122"/>
              </a:rPr>
              <a:t>demultiplexer</a:t>
            </a:r>
            <a:endParaRPr lang="en-US" altLang="zh-CN" sz="3200" b="1" dirty="0">
              <a:solidFill>
                <a:srgbClr val="FFFF99"/>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ox(i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352" name="Text Box 102"/>
          <p:cNvSpPr txBox="1">
            <a:spLocks noChangeArrowheads="1"/>
          </p:cNvSpPr>
          <p:nvPr/>
        </p:nvSpPr>
        <p:spPr bwMode="auto">
          <a:xfrm>
            <a:off x="3870325" y="7173913"/>
            <a:ext cx="184150" cy="304800"/>
          </a:xfrm>
          <a:prstGeom prst="rect">
            <a:avLst/>
          </a:prstGeom>
          <a:noFill/>
          <a:ln w="9525">
            <a:noFill/>
            <a:miter lim="800000"/>
            <a:headEnd/>
            <a:tailEnd/>
          </a:ln>
          <a:effectLst/>
        </p:spPr>
        <p:txBody>
          <a:bodyPr wrap="none">
            <a:spAutoFit/>
          </a:bodyPr>
          <a:lstStyle/>
          <a:p>
            <a:endParaRPr lang="zh-CN" altLang="zh-CN" sz="1400">
              <a:ea typeface="宋体" charset="-122"/>
            </a:endParaRPr>
          </a:p>
        </p:txBody>
      </p:sp>
      <p:grpSp>
        <p:nvGrpSpPr>
          <p:cNvPr id="90" name="Group 25"/>
          <p:cNvGrpSpPr>
            <a:grpSpLocks/>
          </p:cNvGrpSpPr>
          <p:nvPr/>
        </p:nvGrpSpPr>
        <p:grpSpPr bwMode="auto">
          <a:xfrm>
            <a:off x="4110255" y="3691343"/>
            <a:ext cx="2320705" cy="2328442"/>
            <a:chOff x="3888" y="3398"/>
            <a:chExt cx="1099" cy="823"/>
          </a:xfrm>
        </p:grpSpPr>
        <p:sp>
          <p:nvSpPr>
            <p:cNvPr id="91" name="Rectangle 26"/>
            <p:cNvSpPr>
              <a:spLocks noChangeArrowheads="1"/>
            </p:cNvSpPr>
            <p:nvPr/>
          </p:nvSpPr>
          <p:spPr bwMode="auto">
            <a:xfrm>
              <a:off x="4176" y="3645"/>
              <a:ext cx="811" cy="576"/>
            </a:xfrm>
            <a:prstGeom prst="rect">
              <a:avLst/>
            </a:prstGeom>
            <a:noFill/>
            <a:ln w="19050">
              <a:solidFill>
                <a:schemeClr val="tx1"/>
              </a:solidFill>
              <a:miter lim="800000"/>
              <a:headEnd/>
              <a:tailEnd/>
            </a:ln>
          </p:spPr>
          <p:txBody>
            <a:bodyPr anchor="ctr">
              <a:noAutofit/>
            </a:bodyPr>
            <a:lstStyle/>
            <a:p>
              <a:endParaRPr lang="zh-CN" altLang="en-US" sz="2000"/>
            </a:p>
          </p:txBody>
        </p:sp>
        <p:sp>
          <p:nvSpPr>
            <p:cNvPr id="92" name="Line 27"/>
            <p:cNvSpPr>
              <a:spLocks noChangeShapeType="1"/>
            </p:cNvSpPr>
            <p:nvPr/>
          </p:nvSpPr>
          <p:spPr bwMode="auto">
            <a:xfrm>
              <a:off x="4176" y="3933"/>
              <a:ext cx="811" cy="0"/>
            </a:xfrm>
            <a:prstGeom prst="line">
              <a:avLst/>
            </a:prstGeom>
            <a:noFill/>
            <a:ln w="19050">
              <a:solidFill>
                <a:schemeClr val="tx1"/>
              </a:solidFill>
              <a:round/>
              <a:headEnd/>
              <a:tailEnd/>
            </a:ln>
          </p:spPr>
          <p:txBody>
            <a:bodyPr anchor="ctr">
              <a:spAutoFit/>
            </a:bodyPr>
            <a:lstStyle/>
            <a:p>
              <a:endParaRPr lang="zh-CN" altLang="en-US" sz="2000"/>
            </a:p>
          </p:txBody>
        </p:sp>
        <p:sp>
          <p:nvSpPr>
            <p:cNvPr id="93" name="Line 28"/>
            <p:cNvSpPr>
              <a:spLocks noChangeShapeType="1"/>
            </p:cNvSpPr>
            <p:nvPr/>
          </p:nvSpPr>
          <p:spPr bwMode="auto">
            <a:xfrm>
              <a:off x="4585" y="3645"/>
              <a:ext cx="0" cy="576"/>
            </a:xfrm>
            <a:prstGeom prst="line">
              <a:avLst/>
            </a:prstGeom>
            <a:noFill/>
            <a:ln w="19050">
              <a:solidFill>
                <a:schemeClr val="tx1"/>
              </a:solidFill>
              <a:round/>
              <a:headEnd/>
              <a:tailEnd/>
            </a:ln>
          </p:spPr>
          <p:txBody>
            <a:bodyPr wrap="none" anchor="ctr">
              <a:spAutoFit/>
            </a:bodyPr>
            <a:lstStyle/>
            <a:p>
              <a:endParaRPr lang="zh-CN" altLang="en-US" sz="2000"/>
            </a:p>
          </p:txBody>
        </p:sp>
        <p:sp>
          <p:nvSpPr>
            <p:cNvPr id="94" name="Line 29"/>
            <p:cNvSpPr>
              <a:spLocks noChangeShapeType="1"/>
            </p:cNvSpPr>
            <p:nvPr/>
          </p:nvSpPr>
          <p:spPr bwMode="auto">
            <a:xfrm flipH="1" flipV="1">
              <a:off x="3888" y="3478"/>
              <a:ext cx="288" cy="167"/>
            </a:xfrm>
            <a:prstGeom prst="line">
              <a:avLst/>
            </a:prstGeom>
            <a:noFill/>
            <a:ln w="19050">
              <a:solidFill>
                <a:schemeClr val="tx1"/>
              </a:solidFill>
              <a:round/>
              <a:headEnd/>
              <a:tailEnd/>
            </a:ln>
          </p:spPr>
          <p:txBody>
            <a:bodyPr anchor="ctr">
              <a:spAutoFit/>
            </a:bodyPr>
            <a:lstStyle/>
            <a:p>
              <a:endParaRPr lang="zh-CN" altLang="en-US" sz="2000"/>
            </a:p>
          </p:txBody>
        </p:sp>
        <p:sp>
          <p:nvSpPr>
            <p:cNvPr id="95" name="Text Box 30"/>
            <p:cNvSpPr txBox="1">
              <a:spLocks noChangeArrowheads="1"/>
            </p:cNvSpPr>
            <p:nvPr/>
          </p:nvSpPr>
          <p:spPr bwMode="auto">
            <a:xfrm>
              <a:off x="4272" y="3741"/>
              <a:ext cx="239" cy="9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dirty="0">
                  <a:latin typeface="Times New Roman" charset="0"/>
                  <a:ea typeface="宋体-方正超大字符集" pitchFamily="65" charset="-122"/>
                </a:rPr>
                <a:t>D0</a:t>
              </a:r>
            </a:p>
          </p:txBody>
        </p:sp>
        <p:sp>
          <p:nvSpPr>
            <p:cNvPr id="96" name="Text Box 31"/>
            <p:cNvSpPr txBox="1">
              <a:spLocks noChangeArrowheads="1"/>
            </p:cNvSpPr>
            <p:nvPr/>
          </p:nvSpPr>
          <p:spPr bwMode="auto">
            <a:xfrm>
              <a:off x="4703" y="3745"/>
              <a:ext cx="198" cy="141"/>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dirty="0">
                  <a:latin typeface="Times New Roman" charset="0"/>
                  <a:ea typeface="宋体-方正超大字符集" pitchFamily="65" charset="-122"/>
                </a:rPr>
                <a:t>D2</a:t>
              </a:r>
            </a:p>
          </p:txBody>
        </p:sp>
        <p:sp>
          <p:nvSpPr>
            <p:cNvPr id="97" name="Text Box 32"/>
            <p:cNvSpPr txBox="1">
              <a:spLocks noChangeArrowheads="1"/>
            </p:cNvSpPr>
            <p:nvPr/>
          </p:nvSpPr>
          <p:spPr bwMode="auto">
            <a:xfrm>
              <a:off x="4272" y="4026"/>
              <a:ext cx="239"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dirty="0" err="1">
                  <a:latin typeface="Times New Roman" charset="0"/>
                  <a:ea typeface="宋体-方正超大字符集" pitchFamily="65" charset="-122"/>
                </a:rPr>
                <a:t>D1</a:t>
              </a:r>
              <a:endParaRPr kumimoji="1" lang="en-US" altLang="zh-CN" sz="2000" b="1" i="1" dirty="0">
                <a:latin typeface="Times New Roman" charset="0"/>
                <a:ea typeface="宋体-方正超大字符集" pitchFamily="65" charset="-122"/>
              </a:endParaRPr>
            </a:p>
          </p:txBody>
        </p:sp>
        <p:sp>
          <p:nvSpPr>
            <p:cNvPr id="98" name="Text Box 33"/>
            <p:cNvSpPr txBox="1">
              <a:spLocks noChangeArrowheads="1"/>
            </p:cNvSpPr>
            <p:nvPr/>
          </p:nvSpPr>
          <p:spPr bwMode="auto">
            <a:xfrm>
              <a:off x="4703" y="4026"/>
              <a:ext cx="198" cy="141"/>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dirty="0" err="1">
                  <a:latin typeface="Times New Roman" charset="0"/>
                  <a:ea typeface="宋体-方正超大字符集" pitchFamily="65" charset="-122"/>
                </a:rPr>
                <a:t>D3</a:t>
              </a:r>
              <a:endParaRPr kumimoji="1" lang="en-US" altLang="zh-CN" sz="2000" b="1" i="1" dirty="0">
                <a:latin typeface="Times New Roman" charset="0"/>
                <a:ea typeface="宋体-方正超大字符集" pitchFamily="65" charset="-122"/>
              </a:endParaRPr>
            </a:p>
          </p:txBody>
        </p:sp>
        <p:sp>
          <p:nvSpPr>
            <p:cNvPr id="99" name="Text Box 34"/>
            <p:cNvSpPr txBox="1">
              <a:spLocks noChangeArrowheads="1"/>
            </p:cNvSpPr>
            <p:nvPr/>
          </p:nvSpPr>
          <p:spPr bwMode="auto">
            <a:xfrm>
              <a:off x="4261" y="3496"/>
              <a:ext cx="144"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00" name="Text Box 35"/>
            <p:cNvSpPr txBox="1">
              <a:spLocks noChangeArrowheads="1"/>
            </p:cNvSpPr>
            <p:nvPr/>
          </p:nvSpPr>
          <p:spPr bwMode="auto">
            <a:xfrm>
              <a:off x="4662" y="3501"/>
              <a:ext cx="144"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101" name="Text Box 36"/>
            <p:cNvSpPr txBox="1">
              <a:spLocks noChangeArrowheads="1"/>
            </p:cNvSpPr>
            <p:nvPr/>
          </p:nvSpPr>
          <p:spPr bwMode="auto">
            <a:xfrm>
              <a:off x="4035" y="3741"/>
              <a:ext cx="96"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02" name="Text Box 37"/>
            <p:cNvSpPr txBox="1">
              <a:spLocks noChangeArrowheads="1"/>
            </p:cNvSpPr>
            <p:nvPr/>
          </p:nvSpPr>
          <p:spPr bwMode="auto">
            <a:xfrm>
              <a:off x="4035" y="4004"/>
              <a:ext cx="96"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103" name="Text Box 38"/>
            <p:cNvSpPr txBox="1">
              <a:spLocks noChangeArrowheads="1"/>
            </p:cNvSpPr>
            <p:nvPr/>
          </p:nvSpPr>
          <p:spPr bwMode="auto">
            <a:xfrm>
              <a:off x="3984" y="3398"/>
              <a:ext cx="192"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r>
                <a:rPr kumimoji="1" lang="en-US" altLang="zh-CN" sz="2000" b="1" i="1" baseline="-25000">
                  <a:latin typeface="Times New Roman" charset="0"/>
                  <a:ea typeface="宋体-方正超大字符集" pitchFamily="65" charset="-122"/>
                </a:rPr>
                <a:t>1</a:t>
              </a:r>
            </a:p>
          </p:txBody>
        </p:sp>
        <p:sp>
          <p:nvSpPr>
            <p:cNvPr id="104" name="Text Box 39"/>
            <p:cNvSpPr txBox="1">
              <a:spLocks noChangeArrowheads="1"/>
            </p:cNvSpPr>
            <p:nvPr/>
          </p:nvSpPr>
          <p:spPr bwMode="auto">
            <a:xfrm>
              <a:off x="3907" y="3577"/>
              <a:ext cx="144" cy="236"/>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r>
                <a:rPr kumimoji="1" lang="en-US" altLang="zh-CN" sz="2000" b="1" i="1" baseline="-25000">
                  <a:latin typeface="Times New Roman" charset="0"/>
                  <a:ea typeface="宋体-方正超大字符集" pitchFamily="65" charset="-122"/>
                </a:rPr>
                <a:t>0</a:t>
              </a:r>
            </a:p>
          </p:txBody>
        </p:sp>
      </p:grpSp>
      <p:grpSp>
        <p:nvGrpSpPr>
          <p:cNvPr id="105" name="Group 44"/>
          <p:cNvGrpSpPr>
            <a:grpSpLocks/>
          </p:cNvGrpSpPr>
          <p:nvPr/>
        </p:nvGrpSpPr>
        <p:grpSpPr bwMode="auto">
          <a:xfrm>
            <a:off x="746069" y="3194549"/>
            <a:ext cx="3062288" cy="2943226"/>
            <a:chOff x="288" y="1042"/>
            <a:chExt cx="1929" cy="1854"/>
          </a:xfrm>
        </p:grpSpPr>
        <p:sp>
          <p:nvSpPr>
            <p:cNvPr id="106" name="Text Box 4"/>
            <p:cNvSpPr txBox="1">
              <a:spLocks noChangeArrowheads="1"/>
            </p:cNvSpPr>
            <p:nvPr/>
          </p:nvSpPr>
          <p:spPr bwMode="auto">
            <a:xfrm>
              <a:off x="1731" y="2354"/>
              <a:ext cx="486"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D</a:t>
              </a:r>
              <a:r>
                <a:rPr lang="en-US" altLang="zh-CN" b="1" baseline="-25000">
                  <a:solidFill>
                    <a:srgbClr val="000000"/>
                  </a:solidFill>
                  <a:ea typeface="宋体" pitchFamily="2" charset="-122"/>
                </a:rPr>
                <a:t>2</a:t>
              </a:r>
            </a:p>
          </p:txBody>
        </p:sp>
        <p:sp>
          <p:nvSpPr>
            <p:cNvPr id="107" name="Line 6"/>
            <p:cNvSpPr>
              <a:spLocks noChangeShapeType="1"/>
            </p:cNvSpPr>
            <p:nvPr/>
          </p:nvSpPr>
          <p:spPr bwMode="auto">
            <a:xfrm>
              <a:off x="721" y="1548"/>
              <a:ext cx="1321" cy="0"/>
            </a:xfrm>
            <a:prstGeom prst="line">
              <a:avLst/>
            </a:prstGeom>
            <a:noFill/>
            <a:ln w="9525">
              <a:solidFill>
                <a:srgbClr val="00CCFF"/>
              </a:solidFill>
              <a:round/>
              <a:headEnd/>
              <a:tailEnd/>
            </a:ln>
          </p:spPr>
          <p:txBody>
            <a:bodyPr/>
            <a:lstStyle/>
            <a:p>
              <a:endParaRPr lang="zh-CN" altLang="en-US"/>
            </a:p>
          </p:txBody>
        </p:sp>
        <p:sp>
          <p:nvSpPr>
            <p:cNvPr id="108" name="Line 7"/>
            <p:cNvSpPr>
              <a:spLocks noChangeShapeType="1"/>
            </p:cNvSpPr>
            <p:nvPr/>
          </p:nvSpPr>
          <p:spPr bwMode="auto">
            <a:xfrm>
              <a:off x="721" y="1845"/>
              <a:ext cx="1321" cy="0"/>
            </a:xfrm>
            <a:prstGeom prst="line">
              <a:avLst/>
            </a:prstGeom>
            <a:noFill/>
            <a:ln w="9525">
              <a:solidFill>
                <a:srgbClr val="00CCFF"/>
              </a:solidFill>
              <a:round/>
              <a:headEnd/>
              <a:tailEnd/>
            </a:ln>
          </p:spPr>
          <p:txBody>
            <a:bodyPr/>
            <a:lstStyle/>
            <a:p>
              <a:endParaRPr lang="zh-CN" altLang="en-US"/>
            </a:p>
          </p:txBody>
        </p:sp>
        <p:sp>
          <p:nvSpPr>
            <p:cNvPr id="109" name="Line 8"/>
            <p:cNvSpPr>
              <a:spLocks noChangeShapeType="1"/>
            </p:cNvSpPr>
            <p:nvPr/>
          </p:nvSpPr>
          <p:spPr bwMode="auto">
            <a:xfrm>
              <a:off x="1575" y="1548"/>
              <a:ext cx="0" cy="1315"/>
            </a:xfrm>
            <a:prstGeom prst="line">
              <a:avLst/>
            </a:prstGeom>
            <a:noFill/>
            <a:ln w="9525">
              <a:solidFill>
                <a:srgbClr val="00CCFF"/>
              </a:solidFill>
              <a:round/>
              <a:headEnd/>
              <a:tailEnd/>
            </a:ln>
          </p:spPr>
          <p:txBody>
            <a:bodyPr/>
            <a:lstStyle/>
            <a:p>
              <a:endParaRPr lang="zh-CN" altLang="en-US"/>
            </a:p>
          </p:txBody>
        </p:sp>
        <p:sp>
          <p:nvSpPr>
            <p:cNvPr id="110" name="Line 9"/>
            <p:cNvSpPr>
              <a:spLocks noChangeShapeType="1"/>
            </p:cNvSpPr>
            <p:nvPr/>
          </p:nvSpPr>
          <p:spPr bwMode="auto">
            <a:xfrm>
              <a:off x="721" y="2863"/>
              <a:ext cx="1360" cy="0"/>
            </a:xfrm>
            <a:prstGeom prst="line">
              <a:avLst/>
            </a:prstGeom>
            <a:noFill/>
            <a:ln w="9525">
              <a:solidFill>
                <a:srgbClr val="00CCFF"/>
              </a:solidFill>
              <a:round/>
              <a:headEnd/>
              <a:tailEnd/>
            </a:ln>
          </p:spPr>
          <p:txBody>
            <a:bodyPr/>
            <a:lstStyle/>
            <a:p>
              <a:endParaRPr lang="zh-CN" altLang="en-US"/>
            </a:p>
          </p:txBody>
        </p:sp>
        <p:sp>
          <p:nvSpPr>
            <p:cNvPr id="111" name="Text Box 10"/>
            <p:cNvSpPr txBox="1">
              <a:spLocks noChangeArrowheads="1"/>
            </p:cNvSpPr>
            <p:nvPr/>
          </p:nvSpPr>
          <p:spPr bwMode="auto">
            <a:xfrm>
              <a:off x="838" y="1591"/>
              <a:ext cx="387"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A</a:t>
              </a:r>
              <a:r>
                <a:rPr lang="en-US" altLang="zh-CN" b="1" baseline="-25000">
                  <a:solidFill>
                    <a:srgbClr val="000000"/>
                  </a:solidFill>
                  <a:ea typeface="宋体" pitchFamily="2" charset="-122"/>
                </a:rPr>
                <a:t>1</a:t>
              </a:r>
            </a:p>
          </p:txBody>
        </p:sp>
        <p:sp>
          <p:nvSpPr>
            <p:cNvPr id="112" name="Text Box 11"/>
            <p:cNvSpPr txBox="1">
              <a:spLocks noChangeArrowheads="1"/>
            </p:cNvSpPr>
            <p:nvPr/>
          </p:nvSpPr>
          <p:spPr bwMode="auto">
            <a:xfrm>
              <a:off x="1225" y="1591"/>
              <a:ext cx="350"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A</a:t>
              </a:r>
              <a:r>
                <a:rPr lang="en-US" altLang="zh-CN" b="1" baseline="-25000">
                  <a:solidFill>
                    <a:srgbClr val="000000"/>
                  </a:solidFill>
                  <a:ea typeface="宋体" pitchFamily="2" charset="-122"/>
                </a:rPr>
                <a:t>0</a:t>
              </a:r>
            </a:p>
          </p:txBody>
        </p:sp>
        <p:sp>
          <p:nvSpPr>
            <p:cNvPr id="113" name="Text Box 12"/>
            <p:cNvSpPr txBox="1">
              <a:spLocks noChangeArrowheads="1"/>
            </p:cNvSpPr>
            <p:nvPr/>
          </p:nvSpPr>
          <p:spPr bwMode="auto">
            <a:xfrm>
              <a:off x="1731" y="1591"/>
              <a:ext cx="155"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Y</a:t>
              </a:r>
            </a:p>
          </p:txBody>
        </p:sp>
        <p:sp>
          <p:nvSpPr>
            <p:cNvPr id="114" name="Text Box 13"/>
            <p:cNvSpPr txBox="1">
              <a:spLocks noChangeArrowheads="1"/>
            </p:cNvSpPr>
            <p:nvPr/>
          </p:nvSpPr>
          <p:spPr bwMode="auto">
            <a:xfrm>
              <a:off x="1227" y="1884"/>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0</a:t>
              </a:r>
            </a:p>
          </p:txBody>
        </p:sp>
        <p:sp>
          <p:nvSpPr>
            <p:cNvPr id="115" name="Text Box 14"/>
            <p:cNvSpPr txBox="1">
              <a:spLocks noChangeArrowheads="1"/>
            </p:cNvSpPr>
            <p:nvPr/>
          </p:nvSpPr>
          <p:spPr bwMode="auto">
            <a:xfrm>
              <a:off x="838" y="1884"/>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0</a:t>
              </a:r>
            </a:p>
          </p:txBody>
        </p:sp>
        <p:sp>
          <p:nvSpPr>
            <p:cNvPr id="116" name="Text Box 15"/>
            <p:cNvSpPr txBox="1">
              <a:spLocks noChangeArrowheads="1"/>
            </p:cNvSpPr>
            <p:nvPr/>
          </p:nvSpPr>
          <p:spPr bwMode="auto">
            <a:xfrm>
              <a:off x="838" y="2096"/>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0</a:t>
              </a:r>
            </a:p>
          </p:txBody>
        </p:sp>
        <p:sp>
          <p:nvSpPr>
            <p:cNvPr id="117" name="Text Box 16"/>
            <p:cNvSpPr txBox="1">
              <a:spLocks noChangeArrowheads="1"/>
            </p:cNvSpPr>
            <p:nvPr/>
          </p:nvSpPr>
          <p:spPr bwMode="auto">
            <a:xfrm>
              <a:off x="1227" y="2354"/>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0</a:t>
              </a:r>
            </a:p>
          </p:txBody>
        </p:sp>
        <p:sp>
          <p:nvSpPr>
            <p:cNvPr id="118" name="Text Box 17"/>
            <p:cNvSpPr txBox="1">
              <a:spLocks noChangeArrowheads="1"/>
            </p:cNvSpPr>
            <p:nvPr/>
          </p:nvSpPr>
          <p:spPr bwMode="auto">
            <a:xfrm>
              <a:off x="1731" y="1884"/>
              <a:ext cx="396"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D</a:t>
              </a:r>
              <a:r>
                <a:rPr lang="en-US" altLang="zh-CN" b="1" baseline="-25000">
                  <a:solidFill>
                    <a:srgbClr val="000000"/>
                  </a:solidFill>
                  <a:ea typeface="宋体" pitchFamily="2" charset="-122"/>
                </a:rPr>
                <a:t>0</a:t>
              </a:r>
            </a:p>
          </p:txBody>
        </p:sp>
        <p:sp>
          <p:nvSpPr>
            <p:cNvPr id="119" name="Text Box 18"/>
            <p:cNvSpPr txBox="1">
              <a:spLocks noChangeArrowheads="1"/>
            </p:cNvSpPr>
            <p:nvPr/>
          </p:nvSpPr>
          <p:spPr bwMode="auto">
            <a:xfrm>
              <a:off x="1227" y="2096"/>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120" name="Text Box 19"/>
            <p:cNvSpPr txBox="1">
              <a:spLocks noChangeArrowheads="1"/>
            </p:cNvSpPr>
            <p:nvPr/>
          </p:nvSpPr>
          <p:spPr bwMode="auto">
            <a:xfrm>
              <a:off x="838" y="2351"/>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121" name="Text Box 20"/>
            <p:cNvSpPr txBox="1">
              <a:spLocks noChangeArrowheads="1"/>
            </p:cNvSpPr>
            <p:nvPr/>
          </p:nvSpPr>
          <p:spPr bwMode="auto">
            <a:xfrm>
              <a:off x="1227" y="2605"/>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122" name="Text Box 21"/>
            <p:cNvSpPr txBox="1">
              <a:spLocks noChangeArrowheads="1"/>
            </p:cNvSpPr>
            <p:nvPr/>
          </p:nvSpPr>
          <p:spPr bwMode="auto">
            <a:xfrm>
              <a:off x="838" y="2605"/>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123" name="Text Box 22"/>
            <p:cNvSpPr txBox="1">
              <a:spLocks noChangeArrowheads="1"/>
            </p:cNvSpPr>
            <p:nvPr/>
          </p:nvSpPr>
          <p:spPr bwMode="auto">
            <a:xfrm>
              <a:off x="1731" y="2100"/>
              <a:ext cx="396"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D</a:t>
              </a:r>
              <a:r>
                <a:rPr lang="en-US" altLang="zh-CN" b="1" baseline="-25000">
                  <a:solidFill>
                    <a:srgbClr val="000000"/>
                  </a:solidFill>
                  <a:ea typeface="宋体" pitchFamily="2" charset="-122"/>
                </a:rPr>
                <a:t>1</a:t>
              </a:r>
            </a:p>
          </p:txBody>
        </p:sp>
        <p:sp>
          <p:nvSpPr>
            <p:cNvPr id="124" name="Text Box 23"/>
            <p:cNvSpPr txBox="1">
              <a:spLocks noChangeArrowheads="1"/>
            </p:cNvSpPr>
            <p:nvPr/>
          </p:nvSpPr>
          <p:spPr bwMode="auto">
            <a:xfrm>
              <a:off x="1731" y="2605"/>
              <a:ext cx="396"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D</a:t>
              </a:r>
              <a:r>
                <a:rPr lang="en-US" altLang="zh-CN" b="1" baseline="-25000">
                  <a:solidFill>
                    <a:srgbClr val="000000"/>
                  </a:solidFill>
                  <a:ea typeface="宋体" pitchFamily="2" charset="-122"/>
                </a:rPr>
                <a:t>3</a:t>
              </a:r>
            </a:p>
          </p:txBody>
        </p:sp>
        <p:grpSp>
          <p:nvGrpSpPr>
            <p:cNvPr id="125" name="Group 40"/>
            <p:cNvGrpSpPr>
              <a:grpSpLocks/>
            </p:cNvGrpSpPr>
            <p:nvPr/>
          </p:nvGrpSpPr>
          <p:grpSpPr bwMode="auto">
            <a:xfrm>
              <a:off x="288" y="1042"/>
              <a:ext cx="1488" cy="842"/>
              <a:chOff x="151" y="1054"/>
              <a:chExt cx="1488" cy="842"/>
            </a:xfrm>
          </p:grpSpPr>
          <p:sp>
            <p:nvSpPr>
              <p:cNvPr id="126" name="AutoShape 41"/>
              <p:cNvSpPr>
                <a:spLocks noChangeArrowheads="1"/>
              </p:cNvSpPr>
              <p:nvPr/>
            </p:nvSpPr>
            <p:spPr bwMode="auto">
              <a:xfrm>
                <a:off x="678" y="1560"/>
                <a:ext cx="699" cy="336"/>
              </a:xfrm>
              <a:prstGeom prst="wedgeRoundRectCallout">
                <a:avLst>
                  <a:gd name="adj1" fmla="val -54494"/>
                  <a:gd name="adj2" fmla="val -105061"/>
                  <a:gd name="adj3" fmla="val 16667"/>
                </a:avLst>
              </a:prstGeom>
              <a:noFill/>
              <a:ln w="38100">
                <a:solidFill>
                  <a:srgbClr val="FF0000"/>
                </a:solidFill>
                <a:miter lim="800000"/>
                <a:headEnd/>
                <a:tailEnd/>
              </a:ln>
            </p:spPr>
            <p:txBody>
              <a:bodyPr/>
              <a:lstStyle/>
              <a:p>
                <a:pPr algn="ctr" eaLnBrk="0" hangingPunct="0"/>
                <a:endParaRPr lang="zh-CN" altLang="zh-CN" b="1">
                  <a:latin typeface="Times New Roman" charset="0"/>
                  <a:ea typeface="宋体" pitchFamily="2" charset="-122"/>
                </a:endParaRPr>
              </a:p>
            </p:txBody>
          </p:sp>
          <p:sp>
            <p:nvSpPr>
              <p:cNvPr id="127" name="Text Box 42"/>
              <p:cNvSpPr txBox="1">
                <a:spLocks noChangeArrowheads="1"/>
              </p:cNvSpPr>
              <p:nvPr/>
            </p:nvSpPr>
            <p:spPr bwMode="auto">
              <a:xfrm>
                <a:off x="151" y="1054"/>
                <a:ext cx="1488" cy="291"/>
              </a:xfrm>
              <a:prstGeom prst="rect">
                <a:avLst/>
              </a:prstGeom>
              <a:noFill/>
              <a:ln w="9525">
                <a:noFill/>
                <a:miter lim="800000"/>
                <a:headEnd/>
                <a:tailEnd/>
              </a:ln>
            </p:spPr>
            <p:txBody>
              <a:bodyPr wrap="square">
                <a:spAutoFit/>
              </a:bodyPr>
              <a:lstStyle/>
              <a:p>
                <a:pPr eaLnBrk="0" hangingPunct="0">
                  <a:spcBef>
                    <a:spcPct val="50000"/>
                  </a:spcBef>
                </a:pPr>
                <a:r>
                  <a:rPr lang="en-US" altLang="zh-CN" b="1" dirty="0">
                    <a:solidFill>
                      <a:srgbClr val="FF3300"/>
                    </a:solidFill>
                    <a:latin typeface="Times New Roman" charset="0"/>
                    <a:ea typeface="宋体" pitchFamily="2" charset="-122"/>
                  </a:rPr>
                  <a:t>Select signal</a:t>
                </a:r>
                <a:endParaRPr lang="zh-CN" altLang="en-US" b="1" dirty="0">
                  <a:solidFill>
                    <a:srgbClr val="FF3300"/>
                  </a:solidFill>
                  <a:latin typeface="Times New Roman" charset="0"/>
                  <a:ea typeface="宋体" pitchFamily="2" charset="-122"/>
                </a:endParaRPr>
              </a:p>
            </p:txBody>
          </p:sp>
        </p:grpSp>
      </p:grpSp>
      <p:pic>
        <p:nvPicPr>
          <p:cNvPr id="128" name="Picture 43"/>
          <p:cNvPicPr>
            <a:picLocks noChangeAspect="1" noChangeArrowheads="1"/>
          </p:cNvPicPr>
          <p:nvPr/>
        </p:nvPicPr>
        <p:blipFill>
          <a:blip r:embed="rId4" cstate="print"/>
          <a:srcRect/>
          <a:stretch>
            <a:fillRect/>
          </a:stretch>
        </p:blipFill>
        <p:spPr bwMode="auto">
          <a:xfrm>
            <a:off x="6238904" y="293686"/>
            <a:ext cx="5095875" cy="3200400"/>
          </a:xfrm>
          <a:prstGeom prst="rect">
            <a:avLst/>
          </a:prstGeom>
          <a:noFill/>
          <a:ln w="28575">
            <a:solidFill>
              <a:srgbClr val="9999FF"/>
            </a:solidFill>
            <a:miter lim="800000"/>
            <a:headEnd/>
            <a:tailEnd/>
          </a:ln>
        </p:spPr>
      </p:pic>
      <p:sp>
        <p:nvSpPr>
          <p:cNvPr id="129" name="Rectangle 13"/>
          <p:cNvSpPr>
            <a:spLocks noChangeArrowheads="1"/>
          </p:cNvSpPr>
          <p:nvPr/>
        </p:nvSpPr>
        <p:spPr bwMode="auto">
          <a:xfrm>
            <a:off x="1417965" y="391032"/>
            <a:ext cx="327205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4-1 </a:t>
            </a:r>
            <a:r>
              <a:rPr lang="en-US" altLang="zh-CN" sz="3200" b="1" dirty="0" err="1">
                <a:solidFill>
                  <a:srgbClr val="FFFF99"/>
                </a:solidFill>
                <a:ea typeface="宋体" charset="-122"/>
              </a:rPr>
              <a:t>demultiplexer</a:t>
            </a:r>
            <a:endParaRPr lang="en-US" altLang="zh-CN" sz="3200" b="1" dirty="0">
              <a:solidFill>
                <a:srgbClr val="FFFF99"/>
              </a:solidFill>
              <a:ea typeface="宋体" charset="-122"/>
            </a:endParaRPr>
          </a:p>
        </p:txBody>
      </p:sp>
      <p:pic>
        <p:nvPicPr>
          <p:cNvPr id="77" name="Picture 3" descr="AAGIGWS0"/>
          <p:cNvPicPr>
            <a:picLocks noChangeAspect="1" noChangeArrowheads="1"/>
          </p:cNvPicPr>
          <p:nvPr/>
        </p:nvPicPr>
        <p:blipFill>
          <a:blip r:embed="rId5" cstate="print"/>
          <a:srcRect/>
          <a:stretch>
            <a:fillRect/>
          </a:stretch>
        </p:blipFill>
        <p:spPr bwMode="auto">
          <a:xfrm>
            <a:off x="6983469" y="3684194"/>
            <a:ext cx="4343397" cy="2785201"/>
          </a:xfrm>
          <a:prstGeom prst="rect">
            <a:avLst/>
          </a:prstGeom>
          <a:noFill/>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1ED2C1D-1B2E-401D-9474-4FD18E6B67C1}"/>
                  </a:ext>
                </a:extLst>
              </p:cNvPr>
              <p:cNvSpPr txBox="1"/>
              <p:nvPr/>
            </p:nvSpPr>
            <p:spPr>
              <a:xfrm>
                <a:off x="633219" y="1992868"/>
                <a:ext cx="5371855" cy="738664"/>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b="0" i="1" smtClean="0">
                            <a:latin typeface="Cambria Math" panose="02040503050406030204" pitchFamily="18" charset="0"/>
                          </a:rPr>
                          <m:t>0</m:t>
                        </m:r>
                      </m:sub>
                      <m:sup>
                        <m:r>
                          <a:rPr lang="en-US" altLang="zh-CN" i="1">
                            <a:latin typeface="Cambria Math" panose="02040503050406030204" pitchFamily="18" charset="0"/>
                          </a:rPr>
                          <m:t>′</m:t>
                        </m:r>
                      </m:sup>
                    </m:sSub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0</m:t>
                        </m:r>
                      </m:sub>
                    </m:sSub>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0</m:t>
                        </m:r>
                      </m:sub>
                    </m:sSub>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0</m:t>
                        </m:r>
                      </m:sub>
                    </m:sSub>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0</m:t>
                        </m:r>
                      </m:sub>
                    </m:sSub>
                  </m:oMath>
                </a14:m>
                <a:endParaRPr lang="en-US" altLang="zh-CN" i="1" dirty="0">
                  <a:latin typeface="Cambria Math" panose="02040503050406030204" pitchFamily="18" charset="0"/>
                </a:endParaRPr>
              </a:p>
              <a:p>
                <a:pPr/>
                <a:r>
                  <a:rPr lang="en-US" altLang="zh-CN" b="0" dirty="0"/>
                  <a:t>   </a:t>
                </a:r>
                <a14:m>
                  <m:oMath xmlns:m="http://schemas.openxmlformats.org/officeDocument/2006/math">
                    <m:r>
                      <a:rPr lang="en-US" altLang="zh-CN" b="0" i="0"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e>
                    </m:nary>
                  </m:oMath>
                </a14:m>
                <a:endParaRPr lang="en-US" altLang="zh-CN" dirty="0"/>
              </a:p>
            </p:txBody>
          </p:sp>
        </mc:Choice>
        <mc:Fallback>
          <p:sp>
            <p:nvSpPr>
              <p:cNvPr id="2" name="文本框 1">
                <a:extLst>
                  <a:ext uri="{FF2B5EF4-FFF2-40B4-BE49-F238E27FC236}">
                    <a16:creationId xmlns:a16="http://schemas.microsoft.com/office/drawing/2014/main" id="{51ED2C1D-1B2E-401D-9474-4FD18E6B67C1}"/>
                  </a:ext>
                </a:extLst>
              </p:cNvPr>
              <p:cNvSpPr txBox="1">
                <a:spLocks noRot="1" noChangeAspect="1" noMove="1" noResize="1" noEditPoints="1" noAdjustHandles="1" noChangeArrowheads="1" noChangeShapeType="1" noTextEdit="1"/>
              </p:cNvSpPr>
              <p:nvPr/>
            </p:nvSpPr>
            <p:spPr>
              <a:xfrm>
                <a:off x="633219" y="1992868"/>
                <a:ext cx="5371855" cy="738664"/>
              </a:xfrm>
              <a:prstGeom prst="rect">
                <a:avLst/>
              </a:prstGeom>
              <a:blipFill>
                <a:blip r:embed="rId6"/>
                <a:stretch>
                  <a:fillRect l="-2043" t="-38017" r="-341" b="-128926"/>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linds(horizontal)">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barn(inHorizontal)">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9570" name="Object 171"/>
          <p:cNvGraphicFramePr>
            <a:graphicFrameLocks noChangeAspect="1"/>
          </p:cNvGraphicFramePr>
          <p:nvPr>
            <p:extLst>
              <p:ext uri="{D42A27DB-BD31-4B8C-83A1-F6EECF244321}">
                <p14:modId xmlns:p14="http://schemas.microsoft.com/office/powerpoint/2010/main" val="3827219763"/>
              </p:ext>
            </p:extLst>
          </p:nvPr>
        </p:nvGraphicFramePr>
        <p:xfrm>
          <a:off x="4724400" y="3288414"/>
          <a:ext cx="2438400" cy="2349500"/>
        </p:xfrm>
        <a:graphic>
          <a:graphicData uri="http://schemas.openxmlformats.org/presentationml/2006/ole">
            <mc:AlternateContent xmlns:mc="http://schemas.openxmlformats.org/markup-compatibility/2006">
              <mc:Choice xmlns:v="urn:schemas-microsoft-com:vml" Requires="v">
                <p:oleObj spid="_x0000_s262179" name="CorelDRAW" r:id="rId5" imgW="1364221" imgH="1314785" progId="CorelDRAW.Graphic.13">
                  <p:embed/>
                </p:oleObj>
              </mc:Choice>
              <mc:Fallback>
                <p:oleObj name="CorelDRAW" r:id="rId5" imgW="1364221" imgH="1314785" progId="CorelDRAW.Graphic.13">
                  <p:embed/>
                  <p:pic>
                    <p:nvPicPr>
                      <p:cNvPr id="0" name="Object 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288414"/>
                        <a:ext cx="2438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3" name="Rectangle 15"/>
          <p:cNvSpPr>
            <a:spLocks noChangeArrowheads="1"/>
          </p:cNvSpPr>
          <p:nvPr/>
        </p:nvSpPr>
        <p:spPr bwMode="auto">
          <a:xfrm>
            <a:off x="4876898" y="523300"/>
            <a:ext cx="241925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Multiplexers</a:t>
            </a:r>
          </a:p>
        </p:txBody>
      </p:sp>
      <p:sp>
        <p:nvSpPr>
          <p:cNvPr id="109574" name="Text Box 154"/>
          <p:cNvSpPr txBox="1">
            <a:spLocks noChangeArrowheads="1"/>
          </p:cNvSpPr>
          <p:nvPr/>
        </p:nvSpPr>
        <p:spPr bwMode="auto">
          <a:xfrm>
            <a:off x="590551" y="1458859"/>
            <a:ext cx="11125200" cy="523220"/>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Two select lines are shown here to choose any of the four data inputs.</a:t>
            </a:r>
          </a:p>
        </p:txBody>
      </p:sp>
      <p:sp>
        <p:nvSpPr>
          <p:cNvPr id="109575" name="Text Box 156"/>
          <p:cNvSpPr txBox="1">
            <a:spLocks noChangeArrowheads="1"/>
          </p:cNvSpPr>
          <p:nvPr/>
        </p:nvSpPr>
        <p:spPr bwMode="auto">
          <a:xfrm>
            <a:off x="3451226" y="3631315"/>
            <a:ext cx="1469276" cy="369332"/>
          </a:xfrm>
          <a:prstGeom prst="rect">
            <a:avLst/>
          </a:prstGeom>
          <a:noFill/>
          <a:ln w="9525">
            <a:noFill/>
            <a:miter lim="800000"/>
            <a:headEnd/>
            <a:tailEnd/>
          </a:ln>
          <a:effectLst/>
        </p:spPr>
        <p:txBody>
          <a:bodyPr wrap="square">
            <a:spAutoFit/>
          </a:bodyPr>
          <a:lstStyle/>
          <a:p>
            <a:r>
              <a:rPr lang="en-US" altLang="zh-CN" sz="1800" dirty="0">
                <a:solidFill>
                  <a:srgbClr val="FF0000"/>
                </a:solidFill>
                <a:ea typeface="宋体" charset="-122"/>
              </a:rPr>
              <a:t>Data select</a:t>
            </a:r>
          </a:p>
        </p:txBody>
      </p:sp>
      <p:sp>
        <p:nvSpPr>
          <p:cNvPr id="109576" name="Text Box 157"/>
          <p:cNvSpPr txBox="1">
            <a:spLocks noChangeArrowheads="1"/>
          </p:cNvSpPr>
          <p:nvPr/>
        </p:nvSpPr>
        <p:spPr bwMode="auto">
          <a:xfrm>
            <a:off x="3470649" y="4621915"/>
            <a:ext cx="1469275" cy="369332"/>
          </a:xfrm>
          <a:prstGeom prst="rect">
            <a:avLst/>
          </a:prstGeom>
          <a:noFill/>
          <a:ln w="9525">
            <a:noFill/>
            <a:miter lim="800000"/>
            <a:headEnd/>
            <a:tailEnd/>
          </a:ln>
          <a:effectLst/>
        </p:spPr>
        <p:txBody>
          <a:bodyPr wrap="square">
            <a:spAutoFit/>
          </a:bodyPr>
          <a:lstStyle/>
          <a:p>
            <a:r>
              <a:rPr lang="en-US" altLang="zh-CN" sz="1800" dirty="0">
                <a:solidFill>
                  <a:srgbClr val="FF0000"/>
                </a:solidFill>
                <a:ea typeface="宋体" charset="-122"/>
              </a:rPr>
              <a:t>Data inputs</a:t>
            </a:r>
          </a:p>
        </p:txBody>
      </p:sp>
      <p:sp>
        <p:nvSpPr>
          <p:cNvPr id="109577" name="Text Box 158"/>
          <p:cNvSpPr txBox="1">
            <a:spLocks noChangeArrowheads="1"/>
          </p:cNvSpPr>
          <p:nvPr/>
        </p:nvSpPr>
        <p:spPr bwMode="auto">
          <a:xfrm>
            <a:off x="7239000" y="4240915"/>
            <a:ext cx="1752600" cy="369332"/>
          </a:xfrm>
          <a:prstGeom prst="rect">
            <a:avLst/>
          </a:prstGeom>
          <a:noFill/>
          <a:ln w="9525">
            <a:noFill/>
            <a:miter lim="800000"/>
            <a:headEnd/>
            <a:tailEnd/>
          </a:ln>
          <a:effectLst/>
        </p:spPr>
        <p:txBody>
          <a:bodyPr wrap="square">
            <a:spAutoFit/>
          </a:bodyPr>
          <a:lstStyle/>
          <a:p>
            <a:r>
              <a:rPr lang="en-US" altLang="zh-CN" sz="1800" dirty="0">
                <a:solidFill>
                  <a:srgbClr val="FF0000"/>
                </a:solidFill>
                <a:ea typeface="宋体" charset="-122"/>
              </a:rPr>
              <a:t>Data output</a:t>
            </a:r>
          </a:p>
        </p:txBody>
      </p:sp>
      <p:sp>
        <p:nvSpPr>
          <p:cNvPr id="109578" name="Text Box 159"/>
          <p:cNvSpPr txBox="1">
            <a:spLocks noChangeArrowheads="1"/>
          </p:cNvSpPr>
          <p:nvPr/>
        </p:nvSpPr>
        <p:spPr bwMode="auto">
          <a:xfrm>
            <a:off x="4800600" y="44949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D</a:t>
            </a:r>
            <a:r>
              <a:rPr lang="en-US" altLang="zh-CN" sz="1800" baseline="-25000">
                <a:solidFill>
                  <a:srgbClr val="FF0000"/>
                </a:solidFill>
                <a:latin typeface="Arial" charset="0"/>
                <a:ea typeface="宋体" charset="-122"/>
              </a:rPr>
              <a:t>1</a:t>
            </a:r>
            <a:endParaRPr lang="en-US" altLang="zh-CN" sz="1800">
              <a:solidFill>
                <a:srgbClr val="FF0000"/>
              </a:solidFill>
              <a:latin typeface="Arial" charset="0"/>
              <a:ea typeface="宋体" charset="-122"/>
            </a:endParaRPr>
          </a:p>
        </p:txBody>
      </p:sp>
      <p:sp>
        <p:nvSpPr>
          <p:cNvPr id="109579" name="Text Box 160"/>
          <p:cNvSpPr txBox="1">
            <a:spLocks noChangeArrowheads="1"/>
          </p:cNvSpPr>
          <p:nvPr/>
        </p:nvSpPr>
        <p:spPr bwMode="auto">
          <a:xfrm>
            <a:off x="4800600" y="42663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D</a:t>
            </a:r>
            <a:r>
              <a:rPr lang="en-US" altLang="zh-CN" sz="1800" baseline="-25000">
                <a:solidFill>
                  <a:srgbClr val="FF0000"/>
                </a:solidFill>
                <a:latin typeface="Arial" charset="0"/>
                <a:ea typeface="宋体" charset="-122"/>
              </a:rPr>
              <a:t>0</a:t>
            </a:r>
            <a:endParaRPr lang="en-US" altLang="zh-CN" sz="1800">
              <a:solidFill>
                <a:srgbClr val="FF0000"/>
              </a:solidFill>
              <a:latin typeface="Arial" charset="0"/>
              <a:ea typeface="宋体" charset="-122"/>
            </a:endParaRPr>
          </a:p>
        </p:txBody>
      </p:sp>
      <p:sp>
        <p:nvSpPr>
          <p:cNvPr id="109580" name="Text Box 161"/>
          <p:cNvSpPr txBox="1">
            <a:spLocks noChangeArrowheads="1"/>
          </p:cNvSpPr>
          <p:nvPr/>
        </p:nvSpPr>
        <p:spPr bwMode="auto">
          <a:xfrm>
            <a:off x="4800600" y="47235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D</a:t>
            </a:r>
            <a:r>
              <a:rPr lang="en-US" altLang="zh-CN" sz="1800" baseline="-25000">
                <a:solidFill>
                  <a:srgbClr val="FF0000"/>
                </a:solidFill>
                <a:latin typeface="Arial" charset="0"/>
                <a:ea typeface="宋体" charset="-122"/>
              </a:rPr>
              <a:t>2</a:t>
            </a:r>
            <a:endParaRPr lang="en-US" altLang="zh-CN" sz="1800">
              <a:solidFill>
                <a:srgbClr val="FF0000"/>
              </a:solidFill>
              <a:latin typeface="Arial" charset="0"/>
              <a:ea typeface="宋体" charset="-122"/>
            </a:endParaRPr>
          </a:p>
        </p:txBody>
      </p:sp>
      <p:sp>
        <p:nvSpPr>
          <p:cNvPr id="109581" name="Text Box 162"/>
          <p:cNvSpPr txBox="1">
            <a:spLocks noChangeArrowheads="1"/>
          </p:cNvSpPr>
          <p:nvPr/>
        </p:nvSpPr>
        <p:spPr bwMode="auto">
          <a:xfrm>
            <a:off x="4800600" y="49521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D</a:t>
            </a:r>
            <a:r>
              <a:rPr lang="en-US" altLang="zh-CN" sz="1800" baseline="-25000">
                <a:solidFill>
                  <a:srgbClr val="FF0000"/>
                </a:solidFill>
                <a:latin typeface="Arial" charset="0"/>
                <a:ea typeface="宋体" charset="-122"/>
              </a:rPr>
              <a:t>3</a:t>
            </a:r>
            <a:endParaRPr lang="en-US" altLang="zh-CN" sz="1800">
              <a:solidFill>
                <a:srgbClr val="FF0000"/>
              </a:solidFill>
              <a:latin typeface="Arial" charset="0"/>
              <a:ea typeface="宋体" charset="-122"/>
            </a:endParaRPr>
          </a:p>
        </p:txBody>
      </p:sp>
      <p:sp>
        <p:nvSpPr>
          <p:cNvPr id="109582" name="Text Box 163"/>
          <p:cNvSpPr txBox="1">
            <a:spLocks noChangeArrowheads="1"/>
          </p:cNvSpPr>
          <p:nvPr/>
        </p:nvSpPr>
        <p:spPr bwMode="auto">
          <a:xfrm>
            <a:off x="4822825" y="38218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S</a:t>
            </a:r>
            <a:r>
              <a:rPr lang="en-US" altLang="zh-CN" sz="1800" baseline="-25000">
                <a:solidFill>
                  <a:srgbClr val="FF0000"/>
                </a:solidFill>
                <a:latin typeface="Arial" charset="0"/>
                <a:ea typeface="宋体" charset="-122"/>
              </a:rPr>
              <a:t>1</a:t>
            </a:r>
            <a:endParaRPr lang="en-US" altLang="zh-CN" sz="1800">
              <a:solidFill>
                <a:srgbClr val="FF0000"/>
              </a:solidFill>
              <a:latin typeface="Arial" charset="0"/>
              <a:ea typeface="宋体" charset="-122"/>
            </a:endParaRPr>
          </a:p>
        </p:txBody>
      </p:sp>
      <p:sp>
        <p:nvSpPr>
          <p:cNvPr id="109583" name="Text Box 164"/>
          <p:cNvSpPr txBox="1">
            <a:spLocks noChangeArrowheads="1"/>
          </p:cNvSpPr>
          <p:nvPr/>
        </p:nvSpPr>
        <p:spPr bwMode="auto">
          <a:xfrm>
            <a:off x="4822825" y="35170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S</a:t>
            </a:r>
            <a:r>
              <a:rPr lang="en-US" altLang="zh-CN" sz="1800" baseline="-25000">
                <a:solidFill>
                  <a:srgbClr val="FF0000"/>
                </a:solidFill>
                <a:latin typeface="Arial" charset="0"/>
                <a:ea typeface="宋体" charset="-122"/>
              </a:rPr>
              <a:t>0</a:t>
            </a:r>
            <a:endParaRPr lang="en-US" altLang="zh-CN" sz="1800">
              <a:solidFill>
                <a:srgbClr val="FF0000"/>
              </a:solidFill>
              <a:latin typeface="Arial" charset="0"/>
              <a:ea typeface="宋体" charset="-122"/>
            </a:endParaRPr>
          </a:p>
        </p:txBody>
      </p:sp>
      <p:sp>
        <p:nvSpPr>
          <p:cNvPr id="182437" name="WordArt 165"/>
          <p:cNvSpPr>
            <a:spLocks noChangeArrowheads="1" noChangeShapeType="1" noTextEdit="1"/>
          </p:cNvSpPr>
          <p:nvPr/>
        </p:nvSpPr>
        <p:spPr bwMode="auto">
          <a:xfrm>
            <a:off x="1219200" y="2401750"/>
            <a:ext cx="1371600" cy="449262"/>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82438" name="Text Box 166"/>
          <p:cNvSpPr txBox="1">
            <a:spLocks noChangeArrowheads="1"/>
          </p:cNvSpPr>
          <p:nvPr/>
        </p:nvSpPr>
        <p:spPr bwMode="auto">
          <a:xfrm>
            <a:off x="2885693" y="2364771"/>
            <a:ext cx="7900166" cy="523220"/>
          </a:xfrm>
          <a:prstGeom prst="rect">
            <a:avLst/>
          </a:prstGeom>
          <a:noFill/>
          <a:ln w="9525">
            <a:noFill/>
            <a:miter lim="800000"/>
            <a:headEnd/>
            <a:tailEnd/>
          </a:ln>
          <a:effectLst/>
        </p:spPr>
        <p:txBody>
          <a:bodyPr wrap="square">
            <a:spAutoFit/>
          </a:bodyPr>
          <a:lstStyle/>
          <a:p>
            <a:pPr>
              <a:spcBef>
                <a:spcPct val="50000"/>
              </a:spcBef>
            </a:pPr>
            <a:r>
              <a:rPr lang="en-US" altLang="zh-CN" sz="2800" b="1" dirty="0">
                <a:ea typeface="宋体" charset="-122"/>
              </a:rPr>
              <a:t>Which data line is selected if </a:t>
            </a:r>
            <a:r>
              <a:rPr lang="en-US" altLang="zh-CN" sz="2800" b="1" i="1" dirty="0" err="1">
                <a:ea typeface="宋体" charset="-122"/>
              </a:rPr>
              <a:t>S</a:t>
            </a:r>
            <a:r>
              <a:rPr lang="en-US" altLang="zh-CN" sz="2800" b="1" baseline="-25000" dirty="0" err="1">
                <a:ea typeface="宋体" charset="-122"/>
              </a:rPr>
              <a:t>1</a:t>
            </a:r>
            <a:r>
              <a:rPr lang="en-US" altLang="zh-CN" sz="2800" b="1" i="1" dirty="0" err="1">
                <a:ea typeface="宋体" charset="-122"/>
              </a:rPr>
              <a:t>S</a:t>
            </a:r>
            <a:r>
              <a:rPr lang="en-US" altLang="zh-CN" sz="2800" b="1" baseline="-25000" dirty="0" err="1">
                <a:ea typeface="宋体" charset="-122"/>
              </a:rPr>
              <a:t>0</a:t>
            </a:r>
            <a:r>
              <a:rPr lang="en-US" altLang="zh-CN" sz="2800" b="1" dirty="0">
                <a:ea typeface="宋体" charset="-122"/>
              </a:rPr>
              <a:t> = 10?</a:t>
            </a:r>
          </a:p>
        </p:txBody>
      </p:sp>
      <p:sp>
        <p:nvSpPr>
          <p:cNvPr id="182439" name="Text Box 167"/>
          <p:cNvSpPr txBox="1">
            <a:spLocks noChangeArrowheads="1"/>
          </p:cNvSpPr>
          <p:nvPr/>
        </p:nvSpPr>
        <p:spPr bwMode="auto">
          <a:xfrm>
            <a:off x="9306307" y="2327792"/>
            <a:ext cx="838200" cy="523220"/>
          </a:xfrm>
          <a:prstGeom prst="rect">
            <a:avLst/>
          </a:prstGeom>
          <a:noFill/>
          <a:ln w="9525">
            <a:noFill/>
            <a:miter lim="800000"/>
            <a:headEnd/>
            <a:tailEnd/>
          </a:ln>
          <a:effectLst/>
        </p:spPr>
        <p:txBody>
          <a:bodyPr>
            <a:spAutoFit/>
          </a:bodyPr>
          <a:lstStyle/>
          <a:p>
            <a:pPr>
              <a:spcBef>
                <a:spcPct val="50000"/>
              </a:spcBef>
            </a:pPr>
            <a:r>
              <a:rPr lang="en-US" altLang="zh-CN" sz="2800" b="1" i="1" dirty="0" err="1">
                <a:solidFill>
                  <a:srgbClr val="FF0000"/>
                </a:solidFill>
                <a:ea typeface="宋体" charset="-122"/>
              </a:rPr>
              <a:t>D</a:t>
            </a:r>
            <a:r>
              <a:rPr lang="en-US" altLang="zh-CN" sz="2800" b="1" baseline="-25000" dirty="0" err="1">
                <a:solidFill>
                  <a:srgbClr val="FF0000"/>
                </a:solidFill>
                <a:ea typeface="宋体" charset="-122"/>
              </a:rPr>
              <a:t>2</a:t>
            </a:r>
            <a:r>
              <a:rPr lang="en-US" altLang="zh-CN" dirty="0">
                <a:solidFill>
                  <a:srgbClr val="FF0000"/>
                </a:solidFill>
                <a:ea typeface="宋体" charset="-122"/>
              </a:rPr>
              <a:t> </a:t>
            </a:r>
          </a:p>
        </p:txBody>
      </p:sp>
      <p:sp>
        <p:nvSpPr>
          <p:cNvPr id="182440" name="Line 168"/>
          <p:cNvSpPr>
            <a:spLocks noChangeShapeType="1"/>
          </p:cNvSpPr>
          <p:nvPr/>
        </p:nvSpPr>
        <p:spPr bwMode="auto">
          <a:xfrm flipV="1">
            <a:off x="5715000" y="4494914"/>
            <a:ext cx="914400" cy="457200"/>
          </a:xfrm>
          <a:prstGeom prst="line">
            <a:avLst/>
          </a:prstGeom>
          <a:noFill/>
          <a:ln w="19050">
            <a:solidFill>
              <a:srgbClr val="FF0000"/>
            </a:solidFill>
            <a:round/>
            <a:headEnd/>
            <a:tailEnd/>
          </a:ln>
          <a:effectLst/>
        </p:spPr>
        <p:txBody>
          <a:bodyPr/>
          <a:lstStyle/>
          <a:p>
            <a:endParaRPr lang="zh-CN" altLang="en-US" sz="1800"/>
          </a:p>
        </p:txBody>
      </p:sp>
      <p:sp>
        <p:nvSpPr>
          <p:cNvPr id="182441" name="Text Box 169"/>
          <p:cNvSpPr txBox="1">
            <a:spLocks noChangeArrowheads="1"/>
          </p:cNvSpPr>
          <p:nvPr/>
        </p:nvSpPr>
        <p:spPr bwMode="auto">
          <a:xfrm>
            <a:off x="5257800" y="3732914"/>
            <a:ext cx="3048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1</a:t>
            </a:r>
          </a:p>
        </p:txBody>
      </p:sp>
      <p:sp>
        <p:nvSpPr>
          <p:cNvPr id="182442" name="Text Box 170"/>
          <p:cNvSpPr txBox="1">
            <a:spLocks noChangeArrowheads="1"/>
          </p:cNvSpPr>
          <p:nvPr/>
        </p:nvSpPr>
        <p:spPr bwMode="auto">
          <a:xfrm>
            <a:off x="5257800" y="3428114"/>
            <a:ext cx="3048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437"/>
                                        </p:tgtEl>
                                        <p:attrNameLst>
                                          <p:attrName>style.visibility</p:attrName>
                                        </p:attrNameLst>
                                      </p:cBhvr>
                                      <p:to>
                                        <p:strVal val="visible"/>
                                      </p:to>
                                    </p:set>
                                    <p:animEffect transition="in" filter="dissolve">
                                      <p:cBhvr>
                                        <p:cTn id="7" dur="500"/>
                                        <p:tgtEl>
                                          <p:spTgt spid="18243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2438"/>
                                        </p:tgtEl>
                                        <p:attrNameLst>
                                          <p:attrName>style.visibility</p:attrName>
                                        </p:attrNameLst>
                                      </p:cBhvr>
                                      <p:to>
                                        <p:strVal val="visible"/>
                                      </p:to>
                                    </p:set>
                                    <p:anim calcmode="lin" valueType="num">
                                      <p:cBhvr additive="base">
                                        <p:cTn id="10" dur="500" fill="hold"/>
                                        <p:tgtEl>
                                          <p:spTgt spid="182438"/>
                                        </p:tgtEl>
                                        <p:attrNameLst>
                                          <p:attrName>ppt_x</p:attrName>
                                        </p:attrNameLst>
                                      </p:cBhvr>
                                      <p:tavLst>
                                        <p:tav tm="0">
                                          <p:val>
                                            <p:strVal val="0-#ppt_w/2"/>
                                          </p:val>
                                        </p:tav>
                                        <p:tav tm="100000">
                                          <p:val>
                                            <p:strVal val="#ppt_x"/>
                                          </p:val>
                                        </p:tav>
                                      </p:tavLst>
                                    </p:anim>
                                    <p:anim calcmode="lin" valueType="num">
                                      <p:cBhvr additive="base">
                                        <p:cTn id="11" dur="500" fill="hold"/>
                                        <p:tgtEl>
                                          <p:spTgt spid="182438"/>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15" presetClass="entr" presetSubtype="0" fill="hold" grpId="0" nodeType="afterEffect">
                                  <p:stCondLst>
                                    <p:cond delay="0"/>
                                  </p:stCondLst>
                                  <p:childTnLst>
                                    <p:set>
                                      <p:cBhvr>
                                        <p:cTn id="14" dur="1" fill="hold">
                                          <p:stCondLst>
                                            <p:cond delay="0"/>
                                          </p:stCondLst>
                                        </p:cTn>
                                        <p:tgtEl>
                                          <p:spTgt spid="182441"/>
                                        </p:tgtEl>
                                        <p:attrNameLst>
                                          <p:attrName>style.visibility</p:attrName>
                                        </p:attrNameLst>
                                      </p:cBhvr>
                                      <p:to>
                                        <p:strVal val="visible"/>
                                      </p:to>
                                    </p:set>
                                    <p:anim calcmode="lin" valueType="num">
                                      <p:cBhvr>
                                        <p:cTn id="15" dur="1000" fill="hold"/>
                                        <p:tgtEl>
                                          <p:spTgt spid="182441"/>
                                        </p:tgtEl>
                                        <p:attrNameLst>
                                          <p:attrName>ppt_w</p:attrName>
                                        </p:attrNameLst>
                                      </p:cBhvr>
                                      <p:tavLst>
                                        <p:tav tm="0">
                                          <p:val>
                                            <p:fltVal val="0"/>
                                          </p:val>
                                        </p:tav>
                                        <p:tav tm="100000">
                                          <p:val>
                                            <p:strVal val="#ppt_w"/>
                                          </p:val>
                                        </p:tav>
                                      </p:tavLst>
                                    </p:anim>
                                    <p:anim calcmode="lin" valueType="num">
                                      <p:cBhvr>
                                        <p:cTn id="16" dur="1000" fill="hold"/>
                                        <p:tgtEl>
                                          <p:spTgt spid="182441"/>
                                        </p:tgtEl>
                                        <p:attrNameLst>
                                          <p:attrName>ppt_h</p:attrName>
                                        </p:attrNameLst>
                                      </p:cBhvr>
                                      <p:tavLst>
                                        <p:tav tm="0">
                                          <p:val>
                                            <p:fltVal val="0"/>
                                          </p:val>
                                        </p:tav>
                                        <p:tav tm="100000">
                                          <p:val>
                                            <p:strVal val="#ppt_h"/>
                                          </p:val>
                                        </p:tav>
                                      </p:tavLst>
                                    </p:anim>
                                    <p:anim calcmode="lin" valueType="num">
                                      <p:cBhvr>
                                        <p:cTn id="17" dur="1000" fill="hold"/>
                                        <p:tgtEl>
                                          <p:spTgt spid="18244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2441"/>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182442"/>
                                        </p:tgtEl>
                                        <p:attrNameLst>
                                          <p:attrName>style.visibility</p:attrName>
                                        </p:attrNameLst>
                                      </p:cBhvr>
                                      <p:to>
                                        <p:strVal val="visible"/>
                                      </p:to>
                                    </p:set>
                                    <p:anim calcmode="lin" valueType="num">
                                      <p:cBhvr>
                                        <p:cTn id="21" dur="1000" fill="hold"/>
                                        <p:tgtEl>
                                          <p:spTgt spid="182442"/>
                                        </p:tgtEl>
                                        <p:attrNameLst>
                                          <p:attrName>ppt_w</p:attrName>
                                        </p:attrNameLst>
                                      </p:cBhvr>
                                      <p:tavLst>
                                        <p:tav tm="0">
                                          <p:val>
                                            <p:fltVal val="0"/>
                                          </p:val>
                                        </p:tav>
                                        <p:tav tm="100000">
                                          <p:val>
                                            <p:strVal val="#ppt_w"/>
                                          </p:val>
                                        </p:tav>
                                      </p:tavLst>
                                    </p:anim>
                                    <p:anim calcmode="lin" valueType="num">
                                      <p:cBhvr>
                                        <p:cTn id="22" dur="1000" fill="hold"/>
                                        <p:tgtEl>
                                          <p:spTgt spid="182442"/>
                                        </p:tgtEl>
                                        <p:attrNameLst>
                                          <p:attrName>ppt_h</p:attrName>
                                        </p:attrNameLst>
                                      </p:cBhvr>
                                      <p:tavLst>
                                        <p:tav tm="0">
                                          <p:val>
                                            <p:fltVal val="0"/>
                                          </p:val>
                                        </p:tav>
                                        <p:tav tm="100000">
                                          <p:val>
                                            <p:strVal val="#ppt_h"/>
                                          </p:val>
                                        </p:tav>
                                      </p:tavLst>
                                    </p:anim>
                                    <p:anim calcmode="lin" valueType="num">
                                      <p:cBhvr>
                                        <p:cTn id="23" dur="1000" fill="hold"/>
                                        <p:tgtEl>
                                          <p:spTgt spid="182442"/>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824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182439"/>
                                        </p:tgtEl>
                                        <p:attrNameLst>
                                          <p:attrName>style.visibility</p:attrName>
                                        </p:attrNameLst>
                                      </p:cBhvr>
                                      <p:to>
                                        <p:strVal val="visible"/>
                                      </p:to>
                                    </p:set>
                                    <p:animEffect transition="in" filter="fade">
                                      <p:cBhvr>
                                        <p:cTn id="29" dur="1000"/>
                                        <p:tgtEl>
                                          <p:spTgt spid="182439"/>
                                        </p:tgtEl>
                                      </p:cBhvr>
                                    </p:animEffect>
                                    <p:anim calcmode="lin" valueType="num">
                                      <p:cBhvr>
                                        <p:cTn id="30" dur="1000" fill="hold"/>
                                        <p:tgtEl>
                                          <p:spTgt spid="182439"/>
                                        </p:tgtEl>
                                        <p:attrNameLst>
                                          <p:attrName>ppt_x</p:attrName>
                                        </p:attrNameLst>
                                      </p:cBhvr>
                                      <p:tavLst>
                                        <p:tav tm="0">
                                          <p:val>
                                            <p:strVal val="#ppt_x"/>
                                          </p:val>
                                        </p:tav>
                                        <p:tav tm="100000">
                                          <p:val>
                                            <p:strVal val="#ppt_x"/>
                                          </p:val>
                                        </p:tav>
                                      </p:tavLst>
                                    </p:anim>
                                    <p:anim calcmode="lin" valueType="num">
                                      <p:cBhvr>
                                        <p:cTn id="31" dur="900" decel="100000" fill="hold"/>
                                        <p:tgtEl>
                                          <p:spTgt spid="18243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82439"/>
                                        </p:tgtEl>
                                        <p:attrNameLst>
                                          <p:attrName>ppt_y</p:attrName>
                                        </p:attrNameLst>
                                      </p:cBhvr>
                                      <p:tavLst>
                                        <p:tav tm="0">
                                          <p:val>
                                            <p:strVal val="#ppt_y-.03"/>
                                          </p:val>
                                        </p:tav>
                                        <p:tav tm="100000">
                                          <p:val>
                                            <p:strVal val="#ppt_y"/>
                                          </p:val>
                                        </p:tav>
                                      </p:tavLst>
                                    </p:anim>
                                  </p:childTnLst>
                                </p:cTn>
                              </p:par>
                              <p:par>
                                <p:cTn id="33" presetID="22" presetClass="entr" presetSubtype="8" fill="hold" grpId="0" nodeType="withEffect">
                                  <p:stCondLst>
                                    <p:cond delay="0"/>
                                  </p:stCondLst>
                                  <p:childTnLst>
                                    <p:set>
                                      <p:cBhvr>
                                        <p:cTn id="34" dur="1" fill="hold">
                                          <p:stCondLst>
                                            <p:cond delay="0"/>
                                          </p:stCondLst>
                                        </p:cTn>
                                        <p:tgtEl>
                                          <p:spTgt spid="182440"/>
                                        </p:tgtEl>
                                        <p:attrNameLst>
                                          <p:attrName>style.visibility</p:attrName>
                                        </p:attrNameLst>
                                      </p:cBhvr>
                                      <p:to>
                                        <p:strVal val="visible"/>
                                      </p:to>
                                    </p:set>
                                    <p:animEffect transition="in" filter="wipe(left)">
                                      <p:cBhvr>
                                        <p:cTn id="35" dur="500"/>
                                        <p:tgtEl>
                                          <p:spTgt spid="182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437" grpId="0" animBg="1"/>
      <p:bldP spid="182438" grpId="0"/>
      <p:bldP spid="182439" grpId="0"/>
      <p:bldP spid="182440" grpId="0" animBg="1"/>
      <p:bldP spid="182441" grpId="0"/>
      <p:bldP spid="182442"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15"/>
          <p:cNvSpPr>
            <a:spLocks noChangeArrowheads="1"/>
          </p:cNvSpPr>
          <p:nvPr/>
        </p:nvSpPr>
        <p:spPr bwMode="auto">
          <a:xfrm>
            <a:off x="3302545" y="416938"/>
            <a:ext cx="516359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Example: Quad 2-to-1 MUX</a:t>
            </a:r>
          </a:p>
        </p:txBody>
      </p:sp>
      <p:sp>
        <p:nvSpPr>
          <p:cNvPr id="5" name="Rectangle 3"/>
          <p:cNvSpPr txBox="1">
            <a:spLocks noChangeArrowheads="1"/>
          </p:cNvSpPr>
          <p:nvPr/>
        </p:nvSpPr>
        <p:spPr>
          <a:xfrm>
            <a:off x="903956" y="1814147"/>
            <a:ext cx="4606926" cy="4495800"/>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a:defRPr/>
            </a:pPr>
            <a:r>
              <a:rPr lang="en-US" altLang="zh-CN" sz="2800" b="1" kern="0" dirty="0">
                <a:ea typeface="宋体" panose="02010600030101010101" pitchFamily="2" charset="-122"/>
              </a:rPr>
              <a:t>Uses four 2-to-1 MUXs with common select (S) and enable (E).</a:t>
            </a:r>
          </a:p>
          <a:p>
            <a:pPr>
              <a:defRPr/>
            </a:pPr>
            <a:r>
              <a:rPr lang="en-US" altLang="zh-CN" sz="2800" b="1" kern="0" dirty="0">
                <a:ea typeface="宋体" panose="02010600030101010101" pitchFamily="2" charset="-122"/>
              </a:rPr>
              <a:t>Select line chooses between A</a:t>
            </a:r>
            <a:r>
              <a:rPr lang="en-US" altLang="zh-CN" sz="2800" b="1" i="1" kern="0" baseline="-25000" dirty="0">
                <a:ea typeface="宋体" panose="02010600030101010101" pitchFamily="2" charset="-122"/>
              </a:rPr>
              <a:t>i</a:t>
            </a:r>
            <a:r>
              <a:rPr lang="en-US" altLang="zh-CN" sz="2800" b="1" kern="0" dirty="0">
                <a:latin typeface="Comic Sans MS" panose="030F0702030302020204" pitchFamily="66" charset="0"/>
                <a:ea typeface="宋体" panose="02010600030101010101" pitchFamily="2" charset="-122"/>
              </a:rPr>
              <a:t>’</a:t>
            </a:r>
            <a:r>
              <a:rPr lang="en-US" altLang="zh-CN" sz="2800" b="1" kern="0" dirty="0">
                <a:ea typeface="宋体" panose="02010600030101010101" pitchFamily="2" charset="-122"/>
              </a:rPr>
              <a:t>s and </a:t>
            </a:r>
            <a:r>
              <a:rPr lang="en-US" altLang="zh-CN" sz="2800" b="1" kern="0" dirty="0" err="1">
                <a:ea typeface="宋体" panose="02010600030101010101" pitchFamily="2" charset="-122"/>
              </a:rPr>
              <a:t>B</a:t>
            </a:r>
            <a:r>
              <a:rPr lang="en-US" altLang="zh-CN" sz="2800" b="1" i="1" kern="0" baseline="-25000" dirty="0" err="1">
                <a:ea typeface="宋体" panose="02010600030101010101" pitchFamily="2" charset="-122"/>
              </a:rPr>
              <a:t>i</a:t>
            </a:r>
            <a:r>
              <a:rPr lang="en-US" altLang="zh-CN" sz="2800" b="1" kern="0" dirty="0" err="1">
                <a:latin typeface="Comic Sans MS" panose="030F0702030302020204" pitchFamily="66" charset="0"/>
                <a:ea typeface="宋体" panose="02010600030101010101" pitchFamily="2" charset="-122"/>
              </a:rPr>
              <a:t>’</a:t>
            </a:r>
            <a:r>
              <a:rPr lang="en-US" altLang="zh-CN" sz="2800" b="1" kern="0" dirty="0" err="1">
                <a:ea typeface="宋体" panose="02010600030101010101" pitchFamily="2" charset="-122"/>
              </a:rPr>
              <a:t>s</a:t>
            </a:r>
            <a:r>
              <a:rPr lang="en-US" altLang="zh-CN" sz="2800" b="1" kern="0" dirty="0">
                <a:ea typeface="宋体" panose="02010600030101010101" pitchFamily="2" charset="-122"/>
              </a:rPr>
              <a:t>. The selected four-wire digital signal is sent to the Y</a:t>
            </a:r>
            <a:r>
              <a:rPr lang="en-US" altLang="zh-CN" sz="2800" b="1" i="1" kern="0" baseline="-25000" dirty="0">
                <a:ea typeface="宋体" panose="02010600030101010101" pitchFamily="2" charset="-122"/>
              </a:rPr>
              <a:t>i</a:t>
            </a:r>
            <a:r>
              <a:rPr lang="en-US" altLang="zh-CN" sz="2800" b="1" kern="0" dirty="0">
                <a:latin typeface="Comic Sans MS" panose="030F0702030302020204" pitchFamily="66" charset="0"/>
                <a:ea typeface="宋体" panose="02010600030101010101" pitchFamily="2" charset="-122"/>
              </a:rPr>
              <a:t>’</a:t>
            </a:r>
            <a:r>
              <a:rPr lang="en-US" altLang="zh-CN" sz="2800" b="1" kern="0" dirty="0">
                <a:ea typeface="宋体" panose="02010600030101010101" pitchFamily="2" charset="-122"/>
              </a:rPr>
              <a:t>s</a:t>
            </a:r>
          </a:p>
          <a:p>
            <a:pPr>
              <a:defRPr/>
            </a:pPr>
            <a:r>
              <a:rPr lang="en-US" altLang="zh-CN" sz="2800" b="1" kern="0" dirty="0">
                <a:ea typeface="宋体" panose="02010600030101010101" pitchFamily="2" charset="-122"/>
              </a:rPr>
              <a:t>Enable line turns MUX on and off (E=1 is on).</a:t>
            </a:r>
          </a:p>
        </p:txBody>
      </p:sp>
      <p:pic>
        <p:nvPicPr>
          <p:cNvPr id="7" name="Picture 6"/>
          <p:cNvPicPr>
            <a:picLocks noChangeAspect="1" noChangeArrowheads="1"/>
          </p:cNvPicPr>
          <p:nvPr/>
        </p:nvPicPr>
        <p:blipFill>
          <a:blip r:embed="rId3" cstate="print"/>
          <a:srcRect l="29167" t="29880" r="26389" b="8623"/>
          <a:stretch>
            <a:fillRect/>
          </a:stretch>
        </p:blipFill>
        <p:spPr bwMode="auto">
          <a:xfrm>
            <a:off x="6248400" y="1905000"/>
            <a:ext cx="4267200" cy="4280416"/>
          </a:xfrm>
          <a:prstGeom prst="rect">
            <a:avLst/>
          </a:prstGeom>
          <a:noFill/>
          <a:ln w="25400" cap="sq">
            <a:noFill/>
            <a:miter lim="800000"/>
            <a:headEnd/>
            <a:tailEnd/>
          </a:ln>
        </p:spPr>
      </p:pic>
      <p:grpSp>
        <p:nvGrpSpPr>
          <p:cNvPr id="8" name="Group 7"/>
          <p:cNvGrpSpPr>
            <a:grpSpLocks/>
          </p:cNvGrpSpPr>
          <p:nvPr/>
        </p:nvGrpSpPr>
        <p:grpSpPr bwMode="auto">
          <a:xfrm>
            <a:off x="7328420" y="2189535"/>
            <a:ext cx="1070576" cy="3407153"/>
            <a:chOff x="3787" y="1905"/>
            <a:chExt cx="567" cy="1843"/>
          </a:xfrm>
        </p:grpSpPr>
        <p:sp>
          <p:nvSpPr>
            <p:cNvPr id="9" name="Line 8"/>
            <p:cNvSpPr>
              <a:spLocks noChangeShapeType="1"/>
            </p:cNvSpPr>
            <p:nvPr/>
          </p:nvSpPr>
          <p:spPr bwMode="auto">
            <a:xfrm flipV="1">
              <a:off x="3787" y="1905"/>
              <a:ext cx="0" cy="1843"/>
            </a:xfrm>
            <a:prstGeom prst="line">
              <a:avLst/>
            </a:prstGeom>
            <a:noFill/>
            <a:ln w="28575">
              <a:solidFill>
                <a:srgbClr val="FF3300"/>
              </a:solidFill>
              <a:round/>
              <a:headEnd/>
              <a:tailEnd/>
            </a:ln>
          </p:spPr>
          <p:txBody>
            <a:bodyPr/>
            <a:lstStyle/>
            <a:p>
              <a:endParaRPr lang="zh-CN" altLang="en-US"/>
            </a:p>
          </p:txBody>
        </p:sp>
        <p:sp>
          <p:nvSpPr>
            <p:cNvPr id="10" name="Line 9"/>
            <p:cNvSpPr>
              <a:spLocks noChangeShapeType="1"/>
            </p:cNvSpPr>
            <p:nvPr/>
          </p:nvSpPr>
          <p:spPr bwMode="auto">
            <a:xfrm>
              <a:off x="3787" y="1905"/>
              <a:ext cx="567" cy="0"/>
            </a:xfrm>
            <a:prstGeom prst="line">
              <a:avLst/>
            </a:prstGeom>
            <a:noFill/>
            <a:ln w="28575">
              <a:solidFill>
                <a:srgbClr val="FF3300"/>
              </a:solidFill>
              <a:round/>
              <a:headEnd/>
              <a:tailEnd/>
            </a:ln>
          </p:spPr>
          <p:txBody>
            <a:bodyPr/>
            <a:lstStyle/>
            <a:p>
              <a:endParaRPr lang="zh-CN" altLang="en-US"/>
            </a:p>
          </p:txBody>
        </p:sp>
        <p:sp>
          <p:nvSpPr>
            <p:cNvPr id="11" name="Line 10"/>
            <p:cNvSpPr>
              <a:spLocks noChangeShapeType="1"/>
            </p:cNvSpPr>
            <p:nvPr/>
          </p:nvSpPr>
          <p:spPr bwMode="auto">
            <a:xfrm>
              <a:off x="3787" y="2132"/>
              <a:ext cx="567" cy="0"/>
            </a:xfrm>
            <a:prstGeom prst="line">
              <a:avLst/>
            </a:prstGeom>
            <a:noFill/>
            <a:ln w="28575">
              <a:solidFill>
                <a:srgbClr val="FF3300"/>
              </a:solidFill>
              <a:round/>
              <a:headEnd/>
              <a:tailEnd/>
            </a:ln>
          </p:spPr>
          <p:txBody>
            <a:bodyPr/>
            <a:lstStyle/>
            <a:p>
              <a:endParaRPr lang="zh-CN" altLang="en-US"/>
            </a:p>
          </p:txBody>
        </p:sp>
        <p:sp>
          <p:nvSpPr>
            <p:cNvPr id="12" name="Line 11"/>
            <p:cNvSpPr>
              <a:spLocks noChangeShapeType="1"/>
            </p:cNvSpPr>
            <p:nvPr/>
          </p:nvSpPr>
          <p:spPr bwMode="auto">
            <a:xfrm>
              <a:off x="3787" y="2358"/>
              <a:ext cx="567" cy="0"/>
            </a:xfrm>
            <a:prstGeom prst="line">
              <a:avLst/>
            </a:prstGeom>
            <a:noFill/>
            <a:ln w="28575">
              <a:solidFill>
                <a:srgbClr val="FF3300"/>
              </a:solidFill>
              <a:round/>
              <a:headEnd/>
              <a:tailEnd/>
            </a:ln>
          </p:spPr>
          <p:txBody>
            <a:bodyPr/>
            <a:lstStyle/>
            <a:p>
              <a:endParaRPr lang="zh-CN" altLang="en-US"/>
            </a:p>
          </p:txBody>
        </p:sp>
        <p:sp>
          <p:nvSpPr>
            <p:cNvPr id="13" name="Line 12"/>
            <p:cNvSpPr>
              <a:spLocks noChangeShapeType="1"/>
            </p:cNvSpPr>
            <p:nvPr/>
          </p:nvSpPr>
          <p:spPr bwMode="auto">
            <a:xfrm>
              <a:off x="3787" y="2585"/>
              <a:ext cx="567" cy="0"/>
            </a:xfrm>
            <a:prstGeom prst="line">
              <a:avLst/>
            </a:prstGeom>
            <a:noFill/>
            <a:ln w="28575">
              <a:solidFill>
                <a:srgbClr val="FF3300"/>
              </a:solidFill>
              <a:round/>
              <a:headEnd/>
              <a:tailEnd/>
            </a:ln>
          </p:spPr>
          <p:txBody>
            <a:bodyPr/>
            <a:lstStyle/>
            <a:p>
              <a:endParaRPr lang="zh-CN" altLang="en-US"/>
            </a:p>
          </p:txBody>
        </p:sp>
      </p:grpSp>
      <p:grpSp>
        <p:nvGrpSpPr>
          <p:cNvPr id="14" name="Group 13"/>
          <p:cNvGrpSpPr>
            <a:grpSpLocks/>
          </p:cNvGrpSpPr>
          <p:nvPr/>
        </p:nvGrpSpPr>
        <p:grpSpPr bwMode="auto">
          <a:xfrm>
            <a:off x="7931317" y="4062047"/>
            <a:ext cx="481476" cy="1573243"/>
            <a:chOff x="4099" y="2897"/>
            <a:chExt cx="255" cy="851"/>
          </a:xfrm>
        </p:grpSpPr>
        <p:sp>
          <p:nvSpPr>
            <p:cNvPr id="15" name="Line 14"/>
            <p:cNvSpPr>
              <a:spLocks noChangeShapeType="1"/>
            </p:cNvSpPr>
            <p:nvPr/>
          </p:nvSpPr>
          <p:spPr bwMode="auto">
            <a:xfrm flipV="1">
              <a:off x="4099" y="2897"/>
              <a:ext cx="0" cy="851"/>
            </a:xfrm>
            <a:prstGeom prst="line">
              <a:avLst/>
            </a:prstGeom>
            <a:noFill/>
            <a:ln w="28575">
              <a:solidFill>
                <a:srgbClr val="0000FF"/>
              </a:solidFill>
              <a:round/>
              <a:headEnd/>
              <a:tailEnd/>
            </a:ln>
          </p:spPr>
          <p:txBody>
            <a:bodyPr/>
            <a:lstStyle/>
            <a:p>
              <a:endParaRPr lang="zh-CN" altLang="en-US"/>
            </a:p>
          </p:txBody>
        </p:sp>
        <p:sp>
          <p:nvSpPr>
            <p:cNvPr id="16" name="Line 15"/>
            <p:cNvSpPr>
              <a:spLocks noChangeShapeType="1"/>
            </p:cNvSpPr>
            <p:nvPr/>
          </p:nvSpPr>
          <p:spPr bwMode="auto">
            <a:xfrm>
              <a:off x="4099" y="2897"/>
              <a:ext cx="255" cy="0"/>
            </a:xfrm>
            <a:prstGeom prst="line">
              <a:avLst/>
            </a:prstGeom>
            <a:noFill/>
            <a:ln w="28575">
              <a:solidFill>
                <a:srgbClr val="0000FF"/>
              </a:solidFill>
              <a:round/>
              <a:headEnd/>
              <a:tailEnd/>
            </a:ln>
          </p:spPr>
          <p:txBody>
            <a:bodyPr/>
            <a:lstStyle/>
            <a:p>
              <a:endParaRPr lang="zh-CN" altLang="en-US"/>
            </a:p>
          </p:txBody>
        </p:sp>
        <p:sp>
          <p:nvSpPr>
            <p:cNvPr id="17" name="Line 16"/>
            <p:cNvSpPr>
              <a:spLocks noChangeShapeType="1"/>
            </p:cNvSpPr>
            <p:nvPr/>
          </p:nvSpPr>
          <p:spPr bwMode="auto">
            <a:xfrm>
              <a:off x="4099" y="3124"/>
              <a:ext cx="255" cy="0"/>
            </a:xfrm>
            <a:prstGeom prst="line">
              <a:avLst/>
            </a:prstGeom>
            <a:noFill/>
            <a:ln w="28575">
              <a:solidFill>
                <a:srgbClr val="0000FF"/>
              </a:solidFill>
              <a:round/>
              <a:headEnd/>
              <a:tailEnd/>
            </a:ln>
          </p:spPr>
          <p:txBody>
            <a:bodyPr/>
            <a:lstStyle/>
            <a:p>
              <a:endParaRPr lang="zh-CN" altLang="en-US"/>
            </a:p>
          </p:txBody>
        </p:sp>
        <p:sp>
          <p:nvSpPr>
            <p:cNvPr id="18" name="Line 17"/>
            <p:cNvSpPr>
              <a:spLocks noChangeShapeType="1"/>
            </p:cNvSpPr>
            <p:nvPr/>
          </p:nvSpPr>
          <p:spPr bwMode="auto">
            <a:xfrm>
              <a:off x="4099" y="3339"/>
              <a:ext cx="255" cy="0"/>
            </a:xfrm>
            <a:prstGeom prst="line">
              <a:avLst/>
            </a:prstGeom>
            <a:noFill/>
            <a:ln w="28575">
              <a:solidFill>
                <a:srgbClr val="0000FF"/>
              </a:solidFill>
              <a:round/>
              <a:headEnd/>
              <a:tailEnd/>
            </a:ln>
          </p:spPr>
          <p:txBody>
            <a:bodyPr/>
            <a:lstStyle/>
            <a:p>
              <a:endParaRPr lang="zh-CN" altLang="en-US"/>
            </a:p>
          </p:txBody>
        </p:sp>
        <p:sp>
          <p:nvSpPr>
            <p:cNvPr id="19" name="Line 18"/>
            <p:cNvSpPr>
              <a:spLocks noChangeShapeType="1"/>
            </p:cNvSpPr>
            <p:nvPr/>
          </p:nvSpPr>
          <p:spPr bwMode="auto">
            <a:xfrm>
              <a:off x="4099" y="3559"/>
              <a:ext cx="255" cy="0"/>
            </a:xfrm>
            <a:prstGeom prst="line">
              <a:avLst/>
            </a:prstGeom>
            <a:noFill/>
            <a:ln w="28575">
              <a:solidFill>
                <a:srgbClr val="0000FF"/>
              </a:solidFill>
              <a:round/>
              <a:headEnd/>
              <a:tailEnd/>
            </a:ln>
          </p:spPr>
          <p:txBody>
            <a:bodyPr/>
            <a:lstStyle/>
            <a:p>
              <a:endParaRPr lang="zh-CN" altLang="en-US"/>
            </a:p>
          </p:txBody>
        </p:sp>
      </p:grpSp>
      <p:grpSp>
        <p:nvGrpSpPr>
          <p:cNvPr id="20" name="Group 19"/>
          <p:cNvGrpSpPr>
            <a:grpSpLocks/>
          </p:cNvGrpSpPr>
          <p:nvPr/>
        </p:nvGrpSpPr>
        <p:grpSpPr bwMode="auto">
          <a:xfrm>
            <a:off x="8734353" y="2189535"/>
            <a:ext cx="1019596" cy="1257115"/>
            <a:chOff x="4523" y="1905"/>
            <a:chExt cx="540" cy="680"/>
          </a:xfrm>
        </p:grpSpPr>
        <p:sp>
          <p:nvSpPr>
            <p:cNvPr id="21" name="Line 20"/>
            <p:cNvSpPr>
              <a:spLocks noChangeShapeType="1"/>
            </p:cNvSpPr>
            <p:nvPr/>
          </p:nvSpPr>
          <p:spPr bwMode="auto">
            <a:xfrm>
              <a:off x="4524" y="1905"/>
              <a:ext cx="539" cy="0"/>
            </a:xfrm>
            <a:prstGeom prst="line">
              <a:avLst/>
            </a:prstGeom>
            <a:noFill/>
            <a:ln w="28575">
              <a:solidFill>
                <a:srgbClr val="FF9999"/>
              </a:solidFill>
              <a:round/>
              <a:headEnd/>
              <a:tailEnd/>
            </a:ln>
          </p:spPr>
          <p:txBody>
            <a:bodyPr/>
            <a:lstStyle/>
            <a:p>
              <a:endParaRPr lang="zh-CN" altLang="en-US"/>
            </a:p>
          </p:txBody>
        </p:sp>
        <p:sp>
          <p:nvSpPr>
            <p:cNvPr id="22" name="Line 21"/>
            <p:cNvSpPr>
              <a:spLocks noChangeShapeType="1"/>
            </p:cNvSpPr>
            <p:nvPr/>
          </p:nvSpPr>
          <p:spPr bwMode="auto">
            <a:xfrm>
              <a:off x="4523" y="2132"/>
              <a:ext cx="539" cy="0"/>
            </a:xfrm>
            <a:prstGeom prst="line">
              <a:avLst/>
            </a:prstGeom>
            <a:noFill/>
            <a:ln w="28575">
              <a:solidFill>
                <a:srgbClr val="FF9999"/>
              </a:solidFill>
              <a:round/>
              <a:headEnd/>
              <a:tailEnd/>
            </a:ln>
          </p:spPr>
          <p:txBody>
            <a:bodyPr/>
            <a:lstStyle/>
            <a:p>
              <a:endParaRPr lang="zh-CN" altLang="en-US"/>
            </a:p>
          </p:txBody>
        </p:sp>
        <p:sp>
          <p:nvSpPr>
            <p:cNvPr id="23" name="Line 22"/>
            <p:cNvSpPr>
              <a:spLocks noChangeShapeType="1"/>
            </p:cNvSpPr>
            <p:nvPr/>
          </p:nvSpPr>
          <p:spPr bwMode="auto">
            <a:xfrm>
              <a:off x="4524" y="2358"/>
              <a:ext cx="539" cy="0"/>
            </a:xfrm>
            <a:prstGeom prst="line">
              <a:avLst/>
            </a:prstGeom>
            <a:noFill/>
            <a:ln w="28575">
              <a:solidFill>
                <a:srgbClr val="FF9999"/>
              </a:solidFill>
              <a:round/>
              <a:headEnd/>
              <a:tailEnd/>
            </a:ln>
          </p:spPr>
          <p:txBody>
            <a:bodyPr/>
            <a:lstStyle/>
            <a:p>
              <a:endParaRPr lang="zh-CN" altLang="en-US"/>
            </a:p>
          </p:txBody>
        </p:sp>
        <p:sp>
          <p:nvSpPr>
            <p:cNvPr id="24" name="Line 23"/>
            <p:cNvSpPr>
              <a:spLocks noChangeShapeType="1"/>
            </p:cNvSpPr>
            <p:nvPr/>
          </p:nvSpPr>
          <p:spPr bwMode="auto">
            <a:xfrm>
              <a:off x="4524" y="2585"/>
              <a:ext cx="539" cy="0"/>
            </a:xfrm>
            <a:prstGeom prst="line">
              <a:avLst/>
            </a:prstGeom>
            <a:noFill/>
            <a:ln w="28575">
              <a:solidFill>
                <a:srgbClr val="FF9999"/>
              </a:solidFill>
              <a:round/>
              <a:headEnd/>
              <a:tailEnd/>
            </a:ln>
          </p:spPr>
          <p:txBody>
            <a:bodyPr/>
            <a:lstStyle/>
            <a:p>
              <a:endParaRPr lang="zh-CN" altLang="en-US"/>
            </a:p>
          </p:txBody>
        </p:sp>
      </p:grpSp>
      <p:grpSp>
        <p:nvGrpSpPr>
          <p:cNvPr id="25" name="Group 24"/>
          <p:cNvGrpSpPr>
            <a:grpSpLocks/>
          </p:cNvGrpSpPr>
          <p:nvPr/>
        </p:nvGrpSpPr>
        <p:grpSpPr bwMode="auto">
          <a:xfrm>
            <a:off x="8727088" y="2340004"/>
            <a:ext cx="986224" cy="2936878"/>
            <a:chOff x="4520" y="1990"/>
            <a:chExt cx="543" cy="1567"/>
          </a:xfrm>
        </p:grpSpPr>
        <p:sp>
          <p:nvSpPr>
            <p:cNvPr id="26" name="Line 25"/>
            <p:cNvSpPr>
              <a:spLocks noChangeShapeType="1"/>
            </p:cNvSpPr>
            <p:nvPr/>
          </p:nvSpPr>
          <p:spPr bwMode="auto">
            <a:xfrm>
              <a:off x="4524" y="2897"/>
              <a:ext cx="170" cy="0"/>
            </a:xfrm>
            <a:prstGeom prst="line">
              <a:avLst/>
            </a:prstGeom>
            <a:noFill/>
            <a:ln w="28575">
              <a:solidFill>
                <a:srgbClr val="0099FF"/>
              </a:solidFill>
              <a:round/>
              <a:headEnd/>
              <a:tailEnd/>
            </a:ln>
          </p:spPr>
          <p:txBody>
            <a:bodyPr/>
            <a:lstStyle/>
            <a:p>
              <a:endParaRPr lang="zh-CN" altLang="en-US"/>
            </a:p>
          </p:txBody>
        </p:sp>
        <p:sp>
          <p:nvSpPr>
            <p:cNvPr id="27" name="Line 26"/>
            <p:cNvSpPr>
              <a:spLocks noChangeShapeType="1"/>
            </p:cNvSpPr>
            <p:nvPr/>
          </p:nvSpPr>
          <p:spPr bwMode="auto">
            <a:xfrm flipV="1">
              <a:off x="4682" y="1990"/>
              <a:ext cx="0" cy="907"/>
            </a:xfrm>
            <a:prstGeom prst="line">
              <a:avLst/>
            </a:prstGeom>
            <a:noFill/>
            <a:ln w="28575">
              <a:solidFill>
                <a:srgbClr val="0099FF"/>
              </a:solidFill>
              <a:round/>
              <a:headEnd/>
              <a:tailEnd/>
            </a:ln>
          </p:spPr>
          <p:txBody>
            <a:bodyPr/>
            <a:lstStyle/>
            <a:p>
              <a:endParaRPr lang="zh-CN" altLang="en-US"/>
            </a:p>
          </p:txBody>
        </p:sp>
        <p:sp>
          <p:nvSpPr>
            <p:cNvPr id="28" name="Line 27"/>
            <p:cNvSpPr>
              <a:spLocks noChangeShapeType="1"/>
            </p:cNvSpPr>
            <p:nvPr/>
          </p:nvSpPr>
          <p:spPr bwMode="auto">
            <a:xfrm>
              <a:off x="4694" y="1990"/>
              <a:ext cx="369" cy="0"/>
            </a:xfrm>
            <a:prstGeom prst="line">
              <a:avLst/>
            </a:prstGeom>
            <a:noFill/>
            <a:ln w="28575">
              <a:solidFill>
                <a:srgbClr val="0099FF"/>
              </a:solidFill>
              <a:round/>
              <a:headEnd/>
              <a:tailEnd/>
            </a:ln>
          </p:spPr>
          <p:txBody>
            <a:bodyPr/>
            <a:lstStyle/>
            <a:p>
              <a:endParaRPr lang="zh-CN" altLang="en-US"/>
            </a:p>
          </p:txBody>
        </p:sp>
        <p:sp>
          <p:nvSpPr>
            <p:cNvPr id="29" name="Line 28"/>
            <p:cNvSpPr>
              <a:spLocks noChangeShapeType="1"/>
            </p:cNvSpPr>
            <p:nvPr/>
          </p:nvSpPr>
          <p:spPr bwMode="auto">
            <a:xfrm>
              <a:off x="4524" y="3124"/>
              <a:ext cx="227" cy="0"/>
            </a:xfrm>
            <a:prstGeom prst="line">
              <a:avLst/>
            </a:prstGeom>
            <a:noFill/>
            <a:ln w="28575">
              <a:solidFill>
                <a:srgbClr val="0099FF"/>
              </a:solidFill>
              <a:round/>
              <a:headEnd/>
              <a:tailEnd/>
            </a:ln>
          </p:spPr>
          <p:txBody>
            <a:bodyPr/>
            <a:lstStyle/>
            <a:p>
              <a:endParaRPr lang="zh-CN" altLang="en-US"/>
            </a:p>
          </p:txBody>
        </p:sp>
        <p:sp>
          <p:nvSpPr>
            <p:cNvPr id="30" name="Line 29"/>
            <p:cNvSpPr>
              <a:spLocks noChangeShapeType="1"/>
            </p:cNvSpPr>
            <p:nvPr/>
          </p:nvSpPr>
          <p:spPr bwMode="auto">
            <a:xfrm flipV="1">
              <a:off x="4755" y="2217"/>
              <a:ext cx="0" cy="907"/>
            </a:xfrm>
            <a:prstGeom prst="line">
              <a:avLst/>
            </a:prstGeom>
            <a:noFill/>
            <a:ln w="28575">
              <a:solidFill>
                <a:srgbClr val="0099FF"/>
              </a:solidFill>
              <a:round/>
              <a:headEnd/>
              <a:tailEnd/>
            </a:ln>
          </p:spPr>
          <p:txBody>
            <a:bodyPr/>
            <a:lstStyle/>
            <a:p>
              <a:endParaRPr lang="zh-CN" altLang="en-US"/>
            </a:p>
          </p:txBody>
        </p:sp>
        <p:sp>
          <p:nvSpPr>
            <p:cNvPr id="31" name="Line 30"/>
            <p:cNvSpPr>
              <a:spLocks noChangeShapeType="1"/>
            </p:cNvSpPr>
            <p:nvPr/>
          </p:nvSpPr>
          <p:spPr bwMode="auto">
            <a:xfrm>
              <a:off x="4755" y="2217"/>
              <a:ext cx="307" cy="0"/>
            </a:xfrm>
            <a:prstGeom prst="line">
              <a:avLst/>
            </a:prstGeom>
            <a:noFill/>
            <a:ln w="28575">
              <a:solidFill>
                <a:srgbClr val="0099FF"/>
              </a:solidFill>
              <a:round/>
              <a:headEnd/>
              <a:tailEnd/>
            </a:ln>
          </p:spPr>
          <p:txBody>
            <a:bodyPr/>
            <a:lstStyle/>
            <a:p>
              <a:endParaRPr lang="zh-CN" altLang="en-US"/>
            </a:p>
          </p:txBody>
        </p:sp>
        <p:sp>
          <p:nvSpPr>
            <p:cNvPr id="32" name="Line 31"/>
            <p:cNvSpPr>
              <a:spLocks noChangeShapeType="1"/>
            </p:cNvSpPr>
            <p:nvPr/>
          </p:nvSpPr>
          <p:spPr bwMode="auto">
            <a:xfrm>
              <a:off x="4524" y="3339"/>
              <a:ext cx="312" cy="0"/>
            </a:xfrm>
            <a:prstGeom prst="line">
              <a:avLst/>
            </a:prstGeom>
            <a:noFill/>
            <a:ln w="28575">
              <a:solidFill>
                <a:srgbClr val="0099FF"/>
              </a:solidFill>
              <a:round/>
              <a:headEnd/>
              <a:tailEnd/>
            </a:ln>
          </p:spPr>
          <p:txBody>
            <a:bodyPr/>
            <a:lstStyle/>
            <a:p>
              <a:endParaRPr lang="zh-CN" altLang="en-US"/>
            </a:p>
          </p:txBody>
        </p:sp>
        <p:sp>
          <p:nvSpPr>
            <p:cNvPr id="33" name="Line 32"/>
            <p:cNvSpPr>
              <a:spLocks noChangeShapeType="1"/>
            </p:cNvSpPr>
            <p:nvPr/>
          </p:nvSpPr>
          <p:spPr bwMode="auto">
            <a:xfrm flipV="1">
              <a:off x="4836" y="2443"/>
              <a:ext cx="0" cy="896"/>
            </a:xfrm>
            <a:prstGeom prst="line">
              <a:avLst/>
            </a:prstGeom>
            <a:noFill/>
            <a:ln w="28575">
              <a:solidFill>
                <a:srgbClr val="0099FF"/>
              </a:solidFill>
              <a:round/>
              <a:headEnd/>
              <a:tailEnd/>
            </a:ln>
          </p:spPr>
          <p:txBody>
            <a:bodyPr/>
            <a:lstStyle/>
            <a:p>
              <a:endParaRPr lang="zh-CN" altLang="en-US"/>
            </a:p>
          </p:txBody>
        </p:sp>
        <p:sp>
          <p:nvSpPr>
            <p:cNvPr id="34" name="Line 33"/>
            <p:cNvSpPr>
              <a:spLocks noChangeShapeType="1"/>
            </p:cNvSpPr>
            <p:nvPr/>
          </p:nvSpPr>
          <p:spPr bwMode="auto">
            <a:xfrm>
              <a:off x="4836" y="2443"/>
              <a:ext cx="227" cy="0"/>
            </a:xfrm>
            <a:prstGeom prst="line">
              <a:avLst/>
            </a:prstGeom>
            <a:noFill/>
            <a:ln w="28575">
              <a:solidFill>
                <a:srgbClr val="0099FF"/>
              </a:solidFill>
              <a:round/>
              <a:headEnd/>
              <a:tailEnd/>
            </a:ln>
          </p:spPr>
          <p:txBody>
            <a:bodyPr/>
            <a:lstStyle/>
            <a:p>
              <a:endParaRPr lang="zh-CN" altLang="en-US"/>
            </a:p>
          </p:txBody>
        </p:sp>
        <p:sp>
          <p:nvSpPr>
            <p:cNvPr id="35" name="Line 34"/>
            <p:cNvSpPr>
              <a:spLocks noChangeShapeType="1"/>
            </p:cNvSpPr>
            <p:nvPr/>
          </p:nvSpPr>
          <p:spPr bwMode="auto">
            <a:xfrm>
              <a:off x="4520" y="3557"/>
              <a:ext cx="426" cy="0"/>
            </a:xfrm>
            <a:prstGeom prst="line">
              <a:avLst/>
            </a:prstGeom>
            <a:noFill/>
            <a:ln w="28575">
              <a:solidFill>
                <a:srgbClr val="0099FF"/>
              </a:solidFill>
              <a:round/>
              <a:headEnd/>
              <a:tailEnd/>
            </a:ln>
          </p:spPr>
          <p:txBody>
            <a:bodyPr/>
            <a:lstStyle/>
            <a:p>
              <a:endParaRPr lang="zh-CN" altLang="en-US"/>
            </a:p>
          </p:txBody>
        </p:sp>
        <p:sp>
          <p:nvSpPr>
            <p:cNvPr id="36" name="Line 35"/>
            <p:cNvSpPr>
              <a:spLocks noChangeShapeType="1"/>
            </p:cNvSpPr>
            <p:nvPr/>
          </p:nvSpPr>
          <p:spPr bwMode="auto">
            <a:xfrm flipV="1">
              <a:off x="4934" y="2670"/>
              <a:ext cx="0" cy="887"/>
            </a:xfrm>
            <a:prstGeom prst="line">
              <a:avLst/>
            </a:prstGeom>
            <a:noFill/>
            <a:ln w="28575">
              <a:solidFill>
                <a:srgbClr val="0099FF"/>
              </a:solidFill>
              <a:round/>
              <a:headEnd/>
              <a:tailEnd/>
            </a:ln>
          </p:spPr>
          <p:txBody>
            <a:bodyPr/>
            <a:lstStyle/>
            <a:p>
              <a:endParaRPr lang="zh-CN" altLang="en-US"/>
            </a:p>
          </p:txBody>
        </p:sp>
        <p:sp>
          <p:nvSpPr>
            <p:cNvPr id="37" name="Line 36"/>
            <p:cNvSpPr>
              <a:spLocks noChangeShapeType="1"/>
            </p:cNvSpPr>
            <p:nvPr/>
          </p:nvSpPr>
          <p:spPr bwMode="auto">
            <a:xfrm>
              <a:off x="4946" y="2670"/>
              <a:ext cx="116" cy="0"/>
            </a:xfrm>
            <a:prstGeom prst="line">
              <a:avLst/>
            </a:prstGeom>
            <a:noFill/>
            <a:ln w="28575">
              <a:solidFill>
                <a:srgbClr val="0099FF"/>
              </a:solidFill>
              <a:round/>
              <a:headEnd/>
              <a:tailEnd/>
            </a:ln>
          </p:spPr>
          <p:txBody>
            <a:bodyPr/>
            <a:lstStyle/>
            <a:p>
              <a:endParaRPr lang="zh-CN" altLang="en-US"/>
            </a:p>
          </p:txBody>
        </p:sp>
      </p:grpSp>
      <p:grpSp>
        <p:nvGrpSpPr>
          <p:cNvPr id="38" name="Group 37"/>
          <p:cNvGrpSpPr>
            <a:grpSpLocks/>
          </p:cNvGrpSpPr>
          <p:nvPr/>
        </p:nvGrpSpPr>
        <p:grpSpPr bwMode="auto">
          <a:xfrm>
            <a:off x="6696372" y="2106988"/>
            <a:ext cx="1712544" cy="1266358"/>
            <a:chOff x="3447" y="1860"/>
            <a:chExt cx="907" cy="685"/>
          </a:xfrm>
        </p:grpSpPr>
        <p:sp>
          <p:nvSpPr>
            <p:cNvPr id="39" name="Line 38"/>
            <p:cNvSpPr>
              <a:spLocks noChangeShapeType="1"/>
            </p:cNvSpPr>
            <p:nvPr/>
          </p:nvSpPr>
          <p:spPr bwMode="auto">
            <a:xfrm>
              <a:off x="3447" y="1860"/>
              <a:ext cx="907" cy="0"/>
            </a:xfrm>
            <a:prstGeom prst="line">
              <a:avLst/>
            </a:prstGeom>
            <a:noFill/>
            <a:ln w="19050">
              <a:solidFill>
                <a:srgbClr val="FF9999"/>
              </a:solidFill>
              <a:round/>
              <a:headEnd/>
              <a:tailEnd/>
            </a:ln>
          </p:spPr>
          <p:txBody>
            <a:bodyPr/>
            <a:lstStyle/>
            <a:p>
              <a:endParaRPr lang="zh-CN" altLang="en-US"/>
            </a:p>
          </p:txBody>
        </p:sp>
        <p:sp>
          <p:nvSpPr>
            <p:cNvPr id="40" name="Line 39"/>
            <p:cNvSpPr>
              <a:spLocks noChangeShapeType="1"/>
            </p:cNvSpPr>
            <p:nvPr/>
          </p:nvSpPr>
          <p:spPr bwMode="auto">
            <a:xfrm>
              <a:off x="3447" y="2095"/>
              <a:ext cx="907" cy="0"/>
            </a:xfrm>
            <a:prstGeom prst="line">
              <a:avLst/>
            </a:prstGeom>
            <a:noFill/>
            <a:ln w="19050">
              <a:solidFill>
                <a:srgbClr val="FF9999"/>
              </a:solidFill>
              <a:round/>
              <a:headEnd/>
              <a:tailEnd/>
            </a:ln>
          </p:spPr>
          <p:txBody>
            <a:bodyPr/>
            <a:lstStyle/>
            <a:p>
              <a:endParaRPr lang="zh-CN" altLang="en-US"/>
            </a:p>
          </p:txBody>
        </p:sp>
        <p:sp>
          <p:nvSpPr>
            <p:cNvPr id="41" name="Line 40"/>
            <p:cNvSpPr>
              <a:spLocks noChangeShapeType="1"/>
            </p:cNvSpPr>
            <p:nvPr/>
          </p:nvSpPr>
          <p:spPr bwMode="auto">
            <a:xfrm>
              <a:off x="3447" y="2318"/>
              <a:ext cx="907" cy="0"/>
            </a:xfrm>
            <a:prstGeom prst="line">
              <a:avLst/>
            </a:prstGeom>
            <a:noFill/>
            <a:ln w="19050">
              <a:solidFill>
                <a:srgbClr val="FF9999"/>
              </a:solidFill>
              <a:round/>
              <a:headEnd/>
              <a:tailEnd/>
            </a:ln>
          </p:spPr>
          <p:txBody>
            <a:bodyPr/>
            <a:lstStyle/>
            <a:p>
              <a:endParaRPr lang="zh-CN" altLang="en-US"/>
            </a:p>
          </p:txBody>
        </p:sp>
        <p:sp>
          <p:nvSpPr>
            <p:cNvPr id="42" name="Line 41"/>
            <p:cNvSpPr>
              <a:spLocks noChangeShapeType="1"/>
            </p:cNvSpPr>
            <p:nvPr/>
          </p:nvSpPr>
          <p:spPr bwMode="auto">
            <a:xfrm>
              <a:off x="3447" y="2545"/>
              <a:ext cx="907" cy="0"/>
            </a:xfrm>
            <a:prstGeom prst="line">
              <a:avLst/>
            </a:prstGeom>
            <a:noFill/>
            <a:ln w="19050">
              <a:solidFill>
                <a:srgbClr val="FF9999"/>
              </a:solidFill>
              <a:round/>
              <a:headEnd/>
              <a:tailEnd/>
            </a:ln>
          </p:spPr>
          <p:txBody>
            <a:bodyPr/>
            <a:lstStyle/>
            <a:p>
              <a:endParaRPr lang="zh-CN" altLang="en-US"/>
            </a:p>
          </p:txBody>
        </p:sp>
      </p:grpSp>
      <p:grpSp>
        <p:nvGrpSpPr>
          <p:cNvPr id="43" name="Group 42"/>
          <p:cNvGrpSpPr>
            <a:grpSpLocks/>
          </p:cNvGrpSpPr>
          <p:nvPr/>
        </p:nvGrpSpPr>
        <p:grpSpPr bwMode="auto">
          <a:xfrm>
            <a:off x="6700535" y="3962405"/>
            <a:ext cx="1712545" cy="1244208"/>
            <a:chOff x="3448" y="2864"/>
            <a:chExt cx="907" cy="645"/>
          </a:xfrm>
        </p:grpSpPr>
        <p:sp>
          <p:nvSpPr>
            <p:cNvPr id="44" name="Line 43"/>
            <p:cNvSpPr>
              <a:spLocks noChangeShapeType="1"/>
            </p:cNvSpPr>
            <p:nvPr/>
          </p:nvSpPr>
          <p:spPr bwMode="auto">
            <a:xfrm>
              <a:off x="3448" y="2864"/>
              <a:ext cx="907" cy="0"/>
            </a:xfrm>
            <a:prstGeom prst="line">
              <a:avLst/>
            </a:prstGeom>
            <a:noFill/>
            <a:ln w="19050">
              <a:solidFill>
                <a:srgbClr val="0099FF"/>
              </a:solidFill>
              <a:round/>
              <a:headEnd/>
              <a:tailEnd/>
            </a:ln>
          </p:spPr>
          <p:txBody>
            <a:bodyPr/>
            <a:lstStyle/>
            <a:p>
              <a:endParaRPr lang="zh-CN" altLang="en-US"/>
            </a:p>
          </p:txBody>
        </p:sp>
        <p:sp>
          <p:nvSpPr>
            <p:cNvPr id="45" name="Line 44"/>
            <p:cNvSpPr>
              <a:spLocks noChangeShapeType="1"/>
            </p:cNvSpPr>
            <p:nvPr/>
          </p:nvSpPr>
          <p:spPr bwMode="auto">
            <a:xfrm>
              <a:off x="3448" y="3071"/>
              <a:ext cx="907" cy="0"/>
            </a:xfrm>
            <a:prstGeom prst="line">
              <a:avLst/>
            </a:prstGeom>
            <a:noFill/>
            <a:ln w="19050">
              <a:solidFill>
                <a:srgbClr val="0099FF"/>
              </a:solidFill>
              <a:round/>
              <a:headEnd/>
              <a:tailEnd/>
            </a:ln>
          </p:spPr>
          <p:txBody>
            <a:bodyPr/>
            <a:lstStyle/>
            <a:p>
              <a:endParaRPr lang="zh-CN" altLang="en-US"/>
            </a:p>
          </p:txBody>
        </p:sp>
        <p:sp>
          <p:nvSpPr>
            <p:cNvPr id="46" name="Line 45"/>
            <p:cNvSpPr>
              <a:spLocks noChangeShapeType="1"/>
            </p:cNvSpPr>
            <p:nvPr/>
          </p:nvSpPr>
          <p:spPr bwMode="auto">
            <a:xfrm>
              <a:off x="3448" y="3290"/>
              <a:ext cx="907" cy="0"/>
            </a:xfrm>
            <a:prstGeom prst="line">
              <a:avLst/>
            </a:prstGeom>
            <a:noFill/>
            <a:ln w="19050">
              <a:solidFill>
                <a:srgbClr val="0099FF"/>
              </a:solidFill>
              <a:round/>
              <a:headEnd/>
              <a:tailEnd/>
            </a:ln>
          </p:spPr>
          <p:txBody>
            <a:bodyPr/>
            <a:lstStyle/>
            <a:p>
              <a:endParaRPr lang="zh-CN" altLang="en-US"/>
            </a:p>
          </p:txBody>
        </p:sp>
        <p:sp>
          <p:nvSpPr>
            <p:cNvPr id="47" name="Line 46"/>
            <p:cNvSpPr>
              <a:spLocks noChangeShapeType="1"/>
            </p:cNvSpPr>
            <p:nvPr/>
          </p:nvSpPr>
          <p:spPr bwMode="auto">
            <a:xfrm>
              <a:off x="3448" y="3509"/>
              <a:ext cx="907" cy="0"/>
            </a:xfrm>
            <a:prstGeom prst="line">
              <a:avLst/>
            </a:prstGeom>
            <a:noFill/>
            <a:ln w="19050">
              <a:solidFill>
                <a:srgbClr val="0099FF"/>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10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20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10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3" name="Rectangle 15"/>
          <p:cNvSpPr>
            <a:spLocks noChangeArrowheads="1"/>
          </p:cNvSpPr>
          <p:nvPr/>
        </p:nvSpPr>
        <p:spPr bwMode="auto">
          <a:xfrm>
            <a:off x="3830508" y="566448"/>
            <a:ext cx="453098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8-1 Multiplexer 74LS151</a:t>
            </a:r>
          </a:p>
        </p:txBody>
      </p:sp>
      <p:pic>
        <p:nvPicPr>
          <p:cNvPr id="20" name="Picture 4"/>
          <p:cNvPicPr>
            <a:picLocks noChangeAspect="1" noChangeArrowheads="1"/>
          </p:cNvPicPr>
          <p:nvPr/>
        </p:nvPicPr>
        <p:blipFill>
          <a:blip r:embed="rId4" cstate="print"/>
          <a:srcRect/>
          <a:stretch>
            <a:fillRect/>
          </a:stretch>
        </p:blipFill>
        <p:spPr bwMode="auto">
          <a:xfrm>
            <a:off x="685800" y="1828800"/>
            <a:ext cx="5947064" cy="3886200"/>
          </a:xfrm>
          <a:prstGeom prst="rect">
            <a:avLst/>
          </a:prstGeom>
          <a:noFill/>
          <a:ln w="9525">
            <a:noFill/>
            <a:miter lim="800000"/>
            <a:headEnd/>
            <a:tailEnd/>
          </a:ln>
        </p:spPr>
      </p:pic>
      <p:pic>
        <p:nvPicPr>
          <p:cNvPr id="21" name="Picture 5"/>
          <p:cNvPicPr>
            <a:picLocks noChangeAspect="1" noChangeArrowheads="1"/>
          </p:cNvPicPr>
          <p:nvPr/>
        </p:nvPicPr>
        <p:blipFill>
          <a:blip r:embed="rId5" cstate="print"/>
          <a:srcRect/>
          <a:stretch>
            <a:fillRect/>
          </a:stretch>
        </p:blipFill>
        <p:spPr bwMode="auto">
          <a:xfrm>
            <a:off x="6781800" y="1371600"/>
            <a:ext cx="4724400" cy="5080060"/>
          </a:xfrm>
          <a:prstGeom prst="rect">
            <a:avLst/>
          </a:prstGeom>
          <a:noFill/>
          <a:ln w="9525">
            <a:noFill/>
            <a:miter lim="800000"/>
            <a:headEnd/>
            <a:tailEnd/>
          </a:ln>
        </p:spPr>
      </p:pic>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15"/>
          <p:cNvSpPr>
            <a:spLocks noChangeArrowheads="1"/>
          </p:cNvSpPr>
          <p:nvPr/>
        </p:nvSpPr>
        <p:spPr bwMode="auto">
          <a:xfrm>
            <a:off x="1676400" y="457200"/>
            <a:ext cx="909576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Implementing Boolean functions with Multiplexers</a:t>
            </a:r>
          </a:p>
        </p:txBody>
      </p:sp>
      <p:sp>
        <p:nvSpPr>
          <p:cNvPr id="5" name="Rectangle 3"/>
          <p:cNvSpPr txBox="1">
            <a:spLocks noChangeArrowheads="1"/>
          </p:cNvSpPr>
          <p:nvPr/>
        </p:nvSpPr>
        <p:spPr>
          <a:xfrm>
            <a:off x="609600" y="1293812"/>
            <a:ext cx="7239000" cy="1220788"/>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6350" indent="-6350">
              <a:lnSpc>
                <a:spcPct val="120000"/>
              </a:lnSpc>
              <a:spcBef>
                <a:spcPts val="0"/>
              </a:spcBef>
              <a:buNone/>
              <a:defRPr/>
            </a:pPr>
            <a:r>
              <a:rPr lang="en-US" altLang="zh-CN" sz="2800" b="1" kern="0" dirty="0">
                <a:ea typeface="宋体" panose="02010600030101010101" pitchFamily="2" charset="-122"/>
              </a:rPr>
              <a:t>Using an 8-to-1 multiplexer to realize the Boolean function F=f(</a:t>
            </a:r>
            <a:r>
              <a:rPr lang="en-US" altLang="zh-CN" sz="2800" b="1" kern="0" dirty="0" err="1">
                <a:ea typeface="宋体" panose="02010600030101010101" pitchFamily="2" charset="-122"/>
              </a:rPr>
              <a:t>x,y,z</a:t>
            </a:r>
            <a:r>
              <a:rPr lang="en-US" altLang="zh-CN" sz="2800" b="1" kern="0" dirty="0">
                <a:ea typeface="宋体" panose="02010600030101010101" pitchFamily="2" charset="-122"/>
              </a:rPr>
              <a:t>)=</a:t>
            </a:r>
            <a:r>
              <a:rPr lang="en-US" altLang="zh-CN" sz="2800" b="1" kern="0" dirty="0">
                <a:ea typeface="宋体" panose="02010600030101010101" pitchFamily="2" charset="-122"/>
                <a:cs typeface="Times New Roman" panose="02020603050405020304" pitchFamily="18" charset="0"/>
              </a:rPr>
              <a:t>∑(1,2,4,5,7)</a:t>
            </a:r>
          </a:p>
        </p:txBody>
      </p:sp>
      <p:pic>
        <p:nvPicPr>
          <p:cNvPr id="20" name="Picture 5"/>
          <p:cNvPicPr>
            <a:picLocks noChangeAspect="1" noChangeArrowheads="1"/>
          </p:cNvPicPr>
          <p:nvPr/>
        </p:nvPicPr>
        <p:blipFill>
          <a:blip r:embed="rId3" cstate="print"/>
          <a:srcRect/>
          <a:stretch>
            <a:fillRect/>
          </a:stretch>
        </p:blipFill>
        <p:spPr bwMode="auto">
          <a:xfrm>
            <a:off x="7889660" y="2263953"/>
            <a:ext cx="3902863" cy="4496980"/>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EB3B0BE-45EF-4D92-8E00-874D91DB198B}"/>
                  </a:ext>
                </a:extLst>
              </p:cNvPr>
              <p:cNvSpPr txBox="1"/>
              <p:nvPr/>
            </p:nvSpPr>
            <p:spPr>
              <a:xfrm>
                <a:off x="1183234" y="2689293"/>
                <a:ext cx="6687700" cy="847733"/>
              </a:xfrm>
              <a:prstGeom prst="rect">
                <a:avLst/>
              </a:prstGeom>
              <a:noFill/>
            </p:spPr>
            <p:txBody>
              <a:bodyPr wrap="square" lIns="0" tIns="0" rIns="0" bIns="0" rtlCol="0">
                <a:spAutoFit/>
              </a:bodyPr>
              <a:lstStyle/>
              <a:p>
                <a:pPr>
                  <a:lnSpc>
                    <a:spcPct val="120000"/>
                  </a:lnSpc>
                </a:pP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m:t>
                        </m:r>
                      </m:sup>
                    </m:sSup>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𝐵</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𝐵</m:t>
                    </m:r>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3</m:t>
                        </m:r>
                      </m:sub>
                    </m:sSub>
                  </m:oMath>
                </a14:m>
                <a:endParaRPr lang="en-US" altLang="zh-CN" dirty="0"/>
              </a:p>
              <a:p>
                <a:pPr>
                  <a:lnSpc>
                    <a:spcPct val="120000"/>
                  </a:lnSpc>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rPr>
                      <m:t>𝐶</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𝐶</m:t>
                    </m:r>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m:t>
                        </m:r>
                      </m:sup>
                    </m:sSup>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5</m:t>
                        </m:r>
                      </m:sub>
                    </m:sSub>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rPr>
                      <m:t>𝐵</m:t>
                    </m:r>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6</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𝐶𝐵</m:t>
                    </m:r>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7</m:t>
                        </m:r>
                      </m:sub>
                    </m:sSub>
                  </m:oMath>
                </a14:m>
                <a:endParaRPr lang="zh-CN" altLang="en-US" dirty="0"/>
              </a:p>
            </p:txBody>
          </p:sp>
        </mc:Choice>
        <mc:Fallback>
          <p:sp>
            <p:nvSpPr>
              <p:cNvPr id="2" name="文本框 1">
                <a:extLst>
                  <a:ext uri="{FF2B5EF4-FFF2-40B4-BE49-F238E27FC236}">
                    <a16:creationId xmlns:a16="http://schemas.microsoft.com/office/drawing/2014/main" id="{4EB3B0BE-45EF-4D92-8E00-874D91DB198B}"/>
                  </a:ext>
                </a:extLst>
              </p:cNvPr>
              <p:cNvSpPr txBox="1">
                <a:spLocks noRot="1" noChangeAspect="1" noMove="1" noResize="1" noEditPoints="1" noAdjustHandles="1" noChangeArrowheads="1" noChangeShapeType="1" noTextEdit="1"/>
              </p:cNvSpPr>
              <p:nvPr/>
            </p:nvSpPr>
            <p:spPr>
              <a:xfrm>
                <a:off x="1183234" y="2689293"/>
                <a:ext cx="6687700" cy="847733"/>
              </a:xfrm>
              <a:prstGeom prst="rect">
                <a:avLst/>
              </a:prstGeom>
              <a:blipFill>
                <a:blip r:embed="rId4"/>
                <a:stretch>
                  <a:fillRect l="-1550" b="-71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1C671F6-4E4F-4C83-8580-BCA60FD4C8B8}"/>
                  </a:ext>
                </a:extLst>
              </p:cNvPr>
              <p:cNvSpPr txBox="1"/>
              <p:nvPr/>
            </p:nvSpPr>
            <p:spPr>
              <a:xfrm>
                <a:off x="1183234" y="4184809"/>
                <a:ext cx="6796989" cy="2215991"/>
              </a:xfrm>
              <a:prstGeom prst="rect">
                <a:avLst/>
              </a:prstGeom>
              <a:noFill/>
            </p:spPr>
            <p:txBody>
              <a:bodyPr wrap="none" lIns="0" tIns="0" rIns="0" bIns="0" rtlCol="0">
                <a:spAutoFit/>
              </a:bodyPr>
              <a:lstStyle/>
              <a:p>
                <a:pPr>
                  <a:lnSpc>
                    <a:spcPct val="12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p>
                        <m:sSupPr>
                          <m:ctrlPr>
                            <a:rPr lang="en-US" altLang="zh-CN" b="0" i="1" smtClean="0">
                              <a:solidFill>
                                <a:srgbClr val="0000FF"/>
                              </a:solidFill>
                              <a:latin typeface="Cambria Math" panose="02040503050406030204" pitchFamily="18" charset="0"/>
                            </a:rPr>
                          </m:ctrlPr>
                        </m:sSupPr>
                        <m:e>
                          <m:r>
                            <a:rPr lang="en-US" altLang="zh-CN" b="0" i="1" smtClean="0">
                              <a:solidFill>
                                <a:srgbClr val="0000FF"/>
                              </a:solidFill>
                              <a:latin typeface="Cambria Math" panose="02040503050406030204" pitchFamily="18" charset="0"/>
                            </a:rPr>
                            <m:t>𝑥</m:t>
                          </m:r>
                        </m:e>
                        <m:sup>
                          <m:r>
                            <a:rPr lang="en-US" altLang="zh-CN" b="0" i="1" smtClean="0">
                              <a:solidFill>
                                <a:srgbClr val="0000FF"/>
                              </a:solidFill>
                              <a:latin typeface="Cambria Math" panose="02040503050406030204" pitchFamily="18" charset="0"/>
                            </a:rPr>
                            <m:t>′</m:t>
                          </m:r>
                        </m:sup>
                      </m:sSup>
                      <m:sSup>
                        <m:sSupPr>
                          <m:ctrlPr>
                            <a:rPr lang="en-US" altLang="zh-CN" b="0" i="1" smtClean="0">
                              <a:solidFill>
                                <a:srgbClr val="0000FF"/>
                              </a:solidFill>
                              <a:latin typeface="Cambria Math" panose="02040503050406030204" pitchFamily="18" charset="0"/>
                            </a:rPr>
                          </m:ctrlPr>
                        </m:sSupPr>
                        <m:e>
                          <m:r>
                            <a:rPr lang="en-US" altLang="zh-CN" b="0" i="1" smtClean="0">
                              <a:solidFill>
                                <a:srgbClr val="0000FF"/>
                              </a:solidFill>
                              <a:latin typeface="Cambria Math" panose="02040503050406030204" pitchFamily="18" charset="0"/>
                            </a:rPr>
                            <m:t>𝑦</m:t>
                          </m:r>
                        </m:e>
                        <m:sup>
                          <m:r>
                            <a:rPr lang="en-US" altLang="zh-CN" b="0" i="1" smtClean="0">
                              <a:solidFill>
                                <a:srgbClr val="0000FF"/>
                              </a:solidFill>
                              <a:latin typeface="Cambria Math" panose="02040503050406030204" pitchFamily="18" charset="0"/>
                            </a:rPr>
                            <m:t>′</m:t>
                          </m:r>
                        </m:sup>
                      </m:sSup>
                      <m:r>
                        <a:rPr lang="en-US" altLang="zh-CN" b="0" i="1" smtClean="0">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ea typeface="Cambria Math" panose="02040503050406030204" pitchFamily="18" charset="0"/>
                        </a:rPr>
                        <m:t>+</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𝑥</m:t>
                          </m:r>
                        </m:e>
                        <m:sup>
                          <m:r>
                            <a:rPr lang="en-US" altLang="zh-CN" i="1">
                              <a:solidFill>
                                <a:srgbClr val="0000FF"/>
                              </a:solidFill>
                              <a:latin typeface="Cambria Math" panose="02040503050406030204" pitchFamily="18" charset="0"/>
                            </a:rPr>
                            <m:t>′</m:t>
                          </m:r>
                        </m:sup>
                      </m:sSup>
                      <m:r>
                        <a:rPr lang="en-US" altLang="zh-CN" b="0" i="1" smtClean="0">
                          <a:solidFill>
                            <a:srgbClr val="0000FF"/>
                          </a:solidFill>
                          <a:latin typeface="Cambria Math" panose="02040503050406030204" pitchFamily="18" charset="0"/>
                        </a:rPr>
                        <m:t>𝑦</m:t>
                      </m:r>
                      <m:r>
                        <a:rPr lang="en-US" altLang="zh-CN" i="1">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𝑥</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𝑦</m:t>
                          </m:r>
                        </m:e>
                        <m:sup>
                          <m:r>
                            <a:rPr lang="en-US" altLang="zh-CN" i="1">
                              <a:solidFill>
                                <a:srgbClr val="0000FF"/>
                              </a:solidFill>
                              <a:latin typeface="Cambria Math" panose="02040503050406030204" pitchFamily="18" charset="0"/>
                            </a:rPr>
                            <m:t>′</m:t>
                          </m:r>
                        </m:sup>
                      </m:sSup>
                      <m:r>
                        <a:rPr lang="en-US" altLang="zh-CN" i="1">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rPr>
                        <m:t>′ </m:t>
                      </m:r>
                      <m:r>
                        <a:rPr lang="en-US" altLang="zh-CN" i="1">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𝑥</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𝑦</m:t>
                          </m:r>
                        </m:e>
                        <m:sup>
                          <m:r>
                            <a:rPr lang="en-US" altLang="zh-CN" i="1">
                              <a:solidFill>
                                <a:srgbClr val="0000FF"/>
                              </a:solidFill>
                              <a:latin typeface="Cambria Math" panose="02040503050406030204" pitchFamily="18" charset="0"/>
                            </a:rPr>
                            <m:t>′</m:t>
                          </m:r>
                        </m:sup>
                      </m:sSup>
                      <m:r>
                        <a:rPr lang="en-US" altLang="zh-CN" i="1">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𝑥𝑦𝑧</m:t>
                      </m:r>
                    </m:oMath>
                  </m:oMathPara>
                </a14:m>
                <a:endParaRPr lang="en-US" altLang="zh-CN" i="1" dirty="0">
                  <a:latin typeface="Cambria Math" panose="02040503050406030204" pitchFamily="18" charset="0"/>
                </a:endParaRPr>
              </a:p>
              <a:p>
                <a:pPr>
                  <a:lnSpc>
                    <a:spcPct val="120000"/>
                  </a:lnSpc>
                </a:pPr>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𝑧</m:t>
                    </m:r>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𝑧</m:t>
                    </m:r>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𝑦</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𝑦𝑧</m:t>
                    </m:r>
                    <m:r>
                      <a:rPr lang="en-US" altLang="zh-CN" i="1">
                        <a:solidFill>
                          <a:srgbClr val="FF0000"/>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3</m:t>
                        </m:r>
                      </m:sub>
                    </m:sSub>
                  </m:oMath>
                </a14:m>
                <a:r>
                  <a:rPr lang="en-US" altLang="zh-CN" dirty="0"/>
                  <a:t> </a:t>
                </a:r>
              </a:p>
              <a:p>
                <a:pPr>
                  <a:lnSpc>
                    <a:spcPct val="120000"/>
                  </a:lnSpc>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𝐷</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𝑧</m:t>
                    </m:r>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b="0" i="1" smtClean="0">
                            <a:latin typeface="Cambria Math" panose="02040503050406030204" pitchFamily="18" charset="0"/>
                          </a:rPr>
                          <m:t>5</m:t>
                        </m:r>
                      </m:sub>
                    </m:sSub>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𝑥𝑦</m:t>
                    </m:r>
                    <m:sSup>
                      <m:sSupPr>
                        <m:ctrlPr>
                          <a:rPr lang="en-US" altLang="zh-CN" b="0"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b="0" i="1" smtClean="0">
                                <a:latin typeface="Cambria Math" panose="02040503050406030204" pitchFamily="18" charset="0"/>
                              </a:rPr>
                              <m:t>6</m:t>
                            </m:r>
                          </m:sub>
                        </m:sSub>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𝑥𝑦𝑧</m:t>
                    </m:r>
                    <m:r>
                      <a:rPr lang="en-US" altLang="zh-CN" i="1">
                        <a:solidFill>
                          <a:srgbClr val="FF0000"/>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7</m:t>
                        </m:r>
                      </m:sub>
                    </m:sSub>
                  </m:oMath>
                </a14:m>
                <a:endParaRPr lang="en-US" altLang="zh-CN" b="0" i="1" dirty="0">
                  <a:latin typeface="Cambria Math" panose="02040503050406030204" pitchFamily="18" charset="0"/>
                </a:endParaRPr>
              </a:p>
              <a:p>
                <a:pPr>
                  <a:lnSpc>
                    <a:spcPct val="120000"/>
                  </a:lnSpc>
                </a:pPr>
                <a:r>
                  <a:rPr lang="en-US" altLang="zh-CN" dirty="0"/>
                  <a:t>    </a:t>
                </a:r>
                <a14:m>
                  <m:oMath xmlns:m="http://schemas.openxmlformats.org/officeDocument/2006/math">
                    <m:r>
                      <a:rPr lang="en-US" altLang="zh-CN" i="1" smtClean="0">
                        <a:latin typeface="Cambria Math" panose="02040503050406030204" pitchFamily="18" charset="0"/>
                      </a:rPr>
                      <m:t>=</m:t>
                    </m:r>
                    <m:sSup>
                      <m:sSupPr>
                        <m:ctrlPr>
                          <a:rPr lang="en-US" altLang="zh-CN" i="1" smtClean="0">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𝑥</m:t>
                        </m:r>
                      </m:e>
                      <m:sup>
                        <m:r>
                          <a:rPr lang="en-US" altLang="zh-CN" i="1">
                            <a:solidFill>
                              <a:srgbClr val="FF0000"/>
                            </a:solidFill>
                            <a:latin typeface="Cambria Math" panose="02040503050406030204" pitchFamily="18" charset="0"/>
                          </a:rPr>
                          <m:t>′</m:t>
                        </m:r>
                      </m:sup>
                    </m:sSup>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𝑦</m:t>
                        </m:r>
                      </m:e>
                      <m:sup>
                        <m:r>
                          <a:rPr lang="en-US" altLang="zh-CN" i="1">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𝑧</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𝑧</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𝑦</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m:t>
                        </m:r>
                      </m:sup>
                    </m:sSup>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sSup>
                      <m:sSupPr>
                        <m:ctrlPr>
                          <a:rPr lang="en-US" altLang="zh-CN"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𝑥</m:t>
                        </m:r>
                      </m:e>
                      <m:sup>
                        <m:r>
                          <a:rPr lang="en-US" altLang="zh-CN" i="1">
                            <a:solidFill>
                              <a:srgbClr val="FF0000"/>
                            </a:solidFill>
                            <a:latin typeface="Cambria Math" panose="02040503050406030204" pitchFamily="18" charset="0"/>
                          </a:rPr>
                          <m:t>′</m:t>
                        </m:r>
                      </m:sup>
                    </m:sSup>
                    <m:r>
                      <a:rPr lang="en-US" altLang="zh-CN" b="0" i="1" smtClean="0">
                        <a:solidFill>
                          <a:srgbClr val="FF0000"/>
                        </a:solidFill>
                        <a:latin typeface="Cambria Math" panose="02040503050406030204" pitchFamily="18" charset="0"/>
                      </a:rPr>
                      <m:t>𝑦𝑧</m:t>
                    </m:r>
                    <m:r>
                      <a:rPr lang="en-US" altLang="zh-CN" i="1">
                        <a:solidFill>
                          <a:srgbClr val="FF0000"/>
                        </a:solidFill>
                        <a:latin typeface="Cambria Math" panose="02040503050406030204" pitchFamily="18" charset="0"/>
                        <a:ea typeface="Cambria Math" panose="02040503050406030204" pitchFamily="18" charset="0"/>
                      </a:rPr>
                      <m:t>∙0</m:t>
                    </m:r>
                  </m:oMath>
                </a14:m>
                <a:endParaRPr lang="en-US" altLang="zh-CN" dirty="0"/>
              </a:p>
              <a:p>
                <a:pPr>
                  <a:lnSpc>
                    <a:spcPct val="12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𝑧</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𝑧</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solidFill>
                            <a:srgbClr val="FF0000"/>
                          </a:solidFill>
                          <a:latin typeface="Cambria Math" panose="02040503050406030204" pitchFamily="18" charset="0"/>
                          <a:ea typeface="Cambria Math" panose="02040503050406030204" pitchFamily="18" charset="0"/>
                        </a:rPr>
                        <m:t>𝑥𝑦𝑧</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𝑥𝑦𝑧</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oMath>
                  </m:oMathPara>
                </a14:m>
                <a:endParaRPr lang="zh-CN" altLang="en-US" dirty="0"/>
              </a:p>
            </p:txBody>
          </p:sp>
        </mc:Choice>
        <mc:Fallback>
          <p:sp>
            <p:nvSpPr>
              <p:cNvPr id="3" name="文本框 2">
                <a:extLst>
                  <a:ext uri="{FF2B5EF4-FFF2-40B4-BE49-F238E27FC236}">
                    <a16:creationId xmlns:a16="http://schemas.microsoft.com/office/drawing/2014/main" id="{41C671F6-4E4F-4C83-8580-BCA60FD4C8B8}"/>
                  </a:ext>
                </a:extLst>
              </p:cNvPr>
              <p:cNvSpPr txBox="1">
                <a:spLocks noRot="1" noChangeAspect="1" noMove="1" noResize="1" noEditPoints="1" noAdjustHandles="1" noChangeArrowheads="1" noChangeShapeType="1" noTextEdit="1"/>
              </p:cNvSpPr>
              <p:nvPr/>
            </p:nvSpPr>
            <p:spPr>
              <a:xfrm>
                <a:off x="1183234" y="4184809"/>
                <a:ext cx="6796989" cy="2215991"/>
              </a:xfrm>
              <a:prstGeom prst="rect">
                <a:avLst/>
              </a:prstGeom>
              <a:blipFill>
                <a:blip r:embed="rId5"/>
                <a:stretch>
                  <a:fillRect l="-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2E27A76-719D-44CD-B38D-8F0CF33027B8}"/>
                  </a:ext>
                </a:extLst>
              </p:cNvPr>
              <p:cNvSpPr txBox="1"/>
              <p:nvPr/>
            </p:nvSpPr>
            <p:spPr>
              <a:xfrm>
                <a:off x="8001000" y="1293812"/>
                <a:ext cx="3902863" cy="970141"/>
              </a:xfrm>
              <a:prstGeom prst="rect">
                <a:avLst/>
              </a:prstGeom>
              <a:solidFill>
                <a:srgbClr val="FFFF00"/>
              </a:solidFill>
              <a:ln w="28575">
                <a:solidFill>
                  <a:srgbClr val="9999FF"/>
                </a:solidFill>
              </a:ln>
            </p:spPr>
            <p:txBody>
              <a:bodyPr wrap="none" lIns="0" tIns="0" rIns="0" bIns="0" rtlCol="0">
                <a:noAutofit/>
              </a:bodyPr>
              <a:lstStyle/>
              <a:p>
                <a:pPr>
                  <a:lnSpc>
                    <a:spcPct val="120000"/>
                  </a:lnSpc>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b="0"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3</m:t>
                        </m:r>
                      </m:sub>
                    </m:sSub>
                    <m:r>
                      <a:rPr lang="en-US" altLang="zh-CN" b="0" i="1" smtClean="0">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6</m:t>
                        </m:r>
                      </m:sub>
                    </m:sSub>
                  </m:oMath>
                </a14:m>
                <a:r>
                  <a:rPr lang="en-US" altLang="zh-CN" b="0" i="1" dirty="0">
                    <a:latin typeface="Cambria Math" panose="02040503050406030204" pitchFamily="18" charset="0"/>
                  </a:rPr>
                  <a:t> </a:t>
                </a:r>
                <a:r>
                  <a:rPr lang="en-US" altLang="zh-CN" b="0" dirty="0">
                    <a:latin typeface="Cambria Math" panose="02040503050406030204" pitchFamily="18" charset="0"/>
                  </a:rPr>
                  <a:t>=</a:t>
                </a:r>
                <a:r>
                  <a:rPr lang="en-US" altLang="zh-CN" b="0" i="1" dirty="0">
                    <a:latin typeface="Cambria Math" panose="02040503050406030204" pitchFamily="18" charset="0"/>
                  </a:rPr>
                  <a:t> </a:t>
                </a:r>
                <a:r>
                  <a:rPr lang="en-US" altLang="zh-CN" b="0" dirty="0">
                    <a:latin typeface="Cambria Math" panose="02040503050406030204" pitchFamily="18" charset="0"/>
                  </a:rPr>
                  <a:t>0</a:t>
                </a:r>
              </a:p>
              <a:p>
                <a:pPr>
                  <a:lnSpc>
                    <a:spcPct val="120000"/>
                  </a:lnSpc>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5</m:t>
                        </m:r>
                      </m:sub>
                    </m:sSub>
                  </m:oMath>
                </a14:m>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 </m:t>
                    </m:r>
                    <m:r>
                      <a:rPr lang="en-US" altLang="zh-CN" i="1" smtClean="0">
                        <a:latin typeface="Cambria Math" panose="02040503050406030204" pitchFamily="18" charset="0"/>
                      </a:rPr>
                      <m:t>=</m:t>
                    </m:r>
                    <m:r>
                      <a:rPr lang="en-US" altLang="zh-CN" b="0" i="1" smtClean="0">
                        <a:latin typeface="Cambria Math" panose="02040503050406030204" pitchFamily="18" charset="0"/>
                      </a:rPr>
                      <m:t>1</m:t>
                    </m:r>
                  </m:oMath>
                </a14:m>
                <a:endParaRPr lang="zh-CN" altLang="en-US" dirty="0"/>
              </a:p>
            </p:txBody>
          </p:sp>
        </mc:Choice>
        <mc:Fallback>
          <p:sp>
            <p:nvSpPr>
              <p:cNvPr id="4" name="文本框 3">
                <a:extLst>
                  <a:ext uri="{FF2B5EF4-FFF2-40B4-BE49-F238E27FC236}">
                    <a16:creationId xmlns:a16="http://schemas.microsoft.com/office/drawing/2014/main" id="{E2E27A76-719D-44CD-B38D-8F0CF33027B8}"/>
                  </a:ext>
                </a:extLst>
              </p:cNvPr>
              <p:cNvSpPr txBox="1">
                <a:spLocks noRot="1" noChangeAspect="1" noMove="1" noResize="1" noEditPoints="1" noAdjustHandles="1" noChangeArrowheads="1" noChangeShapeType="1" noTextEdit="1"/>
              </p:cNvSpPr>
              <p:nvPr/>
            </p:nvSpPr>
            <p:spPr>
              <a:xfrm>
                <a:off x="8001000" y="1293812"/>
                <a:ext cx="3902863" cy="970141"/>
              </a:xfrm>
              <a:prstGeom prst="rect">
                <a:avLst/>
              </a:prstGeom>
              <a:blipFill>
                <a:blip r:embed="rId6"/>
                <a:stretch>
                  <a:fillRect l="-2481" t="-4878" r="-1395"/>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D014C62-F465-4A37-9DE7-193915BFA4CC}"/>
                  </a:ext>
                </a:extLst>
              </p:cNvPr>
              <p:cNvSpPr txBox="1"/>
              <p:nvPr/>
            </p:nvSpPr>
            <p:spPr>
              <a:xfrm>
                <a:off x="1183234" y="3678033"/>
                <a:ext cx="3090205" cy="369332"/>
              </a:xfrm>
              <a:prstGeom prst="rect">
                <a:avLst/>
              </a:prstGeom>
              <a:noFill/>
            </p:spPr>
            <p:txBody>
              <a:bodyPr wrap="none" lIns="0" tIns="0" rIns="0" bIns="0" rtlCol="0">
                <a:spAutoFit/>
              </a:bodyPr>
              <a:lstStyle/>
              <a:p>
                <a:r>
                  <a:rPr lang="zh-CN" altLang="en-US" b="0" dirty="0">
                    <a:solidFill>
                      <a:srgbClr val="FF0000"/>
                    </a:solidFill>
                  </a:rPr>
                  <a:t>令</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𝐶</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𝐵</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𝑦</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𝐴</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𝑧</m:t>
                    </m:r>
                  </m:oMath>
                </a14:m>
                <a:endParaRPr lang="zh-CN" altLang="en-US" dirty="0">
                  <a:solidFill>
                    <a:srgbClr val="FF0000"/>
                  </a:solidFill>
                </a:endParaRPr>
              </a:p>
            </p:txBody>
          </p:sp>
        </mc:Choice>
        <mc:Fallback>
          <p:sp>
            <p:nvSpPr>
              <p:cNvPr id="7" name="文本框 6">
                <a:extLst>
                  <a:ext uri="{FF2B5EF4-FFF2-40B4-BE49-F238E27FC236}">
                    <a16:creationId xmlns:a16="http://schemas.microsoft.com/office/drawing/2014/main" id="{5D014C62-F465-4A37-9DE7-193915BFA4CC}"/>
                  </a:ext>
                </a:extLst>
              </p:cNvPr>
              <p:cNvSpPr txBox="1">
                <a:spLocks noRot="1" noChangeAspect="1" noMove="1" noResize="1" noEditPoints="1" noAdjustHandles="1" noChangeArrowheads="1" noChangeShapeType="1" noTextEdit="1"/>
              </p:cNvSpPr>
              <p:nvPr/>
            </p:nvSpPr>
            <p:spPr>
              <a:xfrm>
                <a:off x="1183234" y="3678033"/>
                <a:ext cx="3090205" cy="369332"/>
              </a:xfrm>
              <a:prstGeom prst="rect">
                <a:avLst/>
              </a:prstGeom>
              <a:blipFill>
                <a:blip r:embed="rId7"/>
                <a:stretch>
                  <a:fillRect l="-5917" t="-24590" r="-1381" b="-4918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Exercise</a:t>
            </a:r>
            <a:endParaRPr lang="zh-CN" altLang="en-US" sz="3200" b="1" dirty="0"/>
          </a:p>
        </p:txBody>
      </p:sp>
      <p:sp>
        <p:nvSpPr>
          <p:cNvPr id="3" name="内容占位符 2"/>
          <p:cNvSpPr>
            <a:spLocks noGrp="1"/>
          </p:cNvSpPr>
          <p:nvPr>
            <p:ph idx="1"/>
          </p:nvPr>
        </p:nvSpPr>
        <p:spPr>
          <a:xfrm>
            <a:off x="609600" y="1981200"/>
            <a:ext cx="10972800" cy="4144966"/>
          </a:xfrm>
        </p:spPr>
        <p:txBody>
          <a:bodyPr/>
          <a:lstStyle/>
          <a:p>
            <a:pPr>
              <a:lnSpc>
                <a:spcPct val="150000"/>
              </a:lnSpc>
            </a:pPr>
            <a:r>
              <a:rPr lang="en-US" altLang="zh-CN" sz="2800" b="1" dirty="0">
                <a:ea typeface="宋体" panose="02010600030101010101" pitchFamily="2" charset="-122"/>
              </a:rPr>
              <a:t>Using an 8-to-1 multiplexer to realize the Boolean function </a:t>
            </a:r>
          </a:p>
          <a:p>
            <a:pPr marL="0" indent="0" algn="ctr">
              <a:lnSpc>
                <a:spcPct val="150000"/>
              </a:lnSpc>
              <a:buNone/>
            </a:pPr>
            <a:r>
              <a:rPr lang="en-US" altLang="zh-CN" sz="2800" b="1" dirty="0">
                <a:ea typeface="宋体" panose="02010600030101010101" pitchFamily="2" charset="-122"/>
              </a:rPr>
              <a:t>F=f(</a:t>
            </a:r>
            <a:r>
              <a:rPr lang="en-US" altLang="zh-CN" sz="2800" b="1" dirty="0" err="1">
                <a:ea typeface="宋体" panose="02010600030101010101" pitchFamily="2" charset="-122"/>
              </a:rPr>
              <a:t>x,y,z</a:t>
            </a:r>
            <a:r>
              <a:rPr lang="en-US" altLang="zh-CN" sz="2800" b="1" dirty="0">
                <a:ea typeface="宋体" panose="02010600030101010101" pitchFamily="2" charset="-122"/>
              </a:rPr>
              <a:t>)=</a:t>
            </a:r>
            <a:r>
              <a:rPr lang="en-US" altLang="zh-CN" sz="2800" b="1" dirty="0">
                <a:ea typeface="宋体" panose="02010600030101010101" pitchFamily="2" charset="-122"/>
                <a:cs typeface="Times New Roman" panose="02020603050405020304" pitchFamily="18" charset="0"/>
              </a:rPr>
              <a:t>∑(0,3,5,6,7)</a:t>
            </a:r>
            <a:endParaRPr lang="zh-CN" altLang="en-US" sz="2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1682751" y="2466974"/>
            <a:ext cx="2473325" cy="2049462"/>
            <a:chOff x="188" y="1351"/>
            <a:chExt cx="1558" cy="1291"/>
          </a:xfrm>
        </p:grpSpPr>
        <p:grpSp>
          <p:nvGrpSpPr>
            <p:cNvPr id="5" name="Group 5"/>
            <p:cNvGrpSpPr>
              <a:grpSpLocks/>
            </p:cNvGrpSpPr>
            <p:nvPr/>
          </p:nvGrpSpPr>
          <p:grpSpPr bwMode="auto">
            <a:xfrm>
              <a:off x="188" y="1351"/>
              <a:ext cx="1558" cy="1290"/>
              <a:chOff x="702" y="1946"/>
              <a:chExt cx="1558" cy="1290"/>
            </a:xfrm>
          </p:grpSpPr>
          <p:sp>
            <p:nvSpPr>
              <p:cNvPr id="30" name="Text Box 6"/>
              <p:cNvSpPr txBox="1">
                <a:spLocks noChangeArrowheads="1"/>
              </p:cNvSpPr>
              <p:nvPr/>
            </p:nvSpPr>
            <p:spPr bwMode="auto">
              <a:xfrm>
                <a:off x="842" y="1946"/>
                <a:ext cx="520"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AB</a:t>
                </a:r>
                <a:endParaRPr lang="en-US" altLang="zh-CN" sz="1600" b="1" baseline="-25000">
                  <a:ea typeface="宋体" pitchFamily="2" charset="-122"/>
                </a:endParaRPr>
              </a:p>
            </p:txBody>
          </p:sp>
          <p:sp>
            <p:nvSpPr>
              <p:cNvPr id="31" name="Text Box 7"/>
              <p:cNvSpPr txBox="1">
                <a:spLocks noChangeArrowheads="1"/>
              </p:cNvSpPr>
              <p:nvPr/>
            </p:nvSpPr>
            <p:spPr bwMode="auto">
              <a:xfrm>
                <a:off x="1053" y="2088"/>
                <a:ext cx="288"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00</a:t>
                </a:r>
                <a:endParaRPr lang="en-US" altLang="zh-CN" sz="1600" b="1" baseline="-25000">
                  <a:ea typeface="宋体" pitchFamily="2" charset="-122"/>
                </a:endParaRPr>
              </a:p>
            </p:txBody>
          </p:sp>
          <p:sp>
            <p:nvSpPr>
              <p:cNvPr id="32" name="Text Box 8"/>
              <p:cNvSpPr txBox="1">
                <a:spLocks noChangeArrowheads="1"/>
              </p:cNvSpPr>
              <p:nvPr/>
            </p:nvSpPr>
            <p:spPr bwMode="auto">
              <a:xfrm>
                <a:off x="1289" y="2088"/>
                <a:ext cx="278"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01</a:t>
                </a:r>
                <a:endParaRPr lang="en-US" altLang="zh-CN" sz="1600" b="1" baseline="-25000">
                  <a:ea typeface="宋体" pitchFamily="2" charset="-122"/>
                </a:endParaRPr>
              </a:p>
            </p:txBody>
          </p:sp>
          <p:sp>
            <p:nvSpPr>
              <p:cNvPr id="33" name="Text Box 9"/>
              <p:cNvSpPr txBox="1">
                <a:spLocks noChangeArrowheads="1"/>
              </p:cNvSpPr>
              <p:nvPr/>
            </p:nvSpPr>
            <p:spPr bwMode="auto">
              <a:xfrm>
                <a:off x="1523" y="2088"/>
                <a:ext cx="267"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11</a:t>
                </a:r>
                <a:endParaRPr lang="en-US" altLang="zh-CN" sz="1600" b="1" baseline="-25000">
                  <a:ea typeface="宋体" pitchFamily="2" charset="-122"/>
                </a:endParaRPr>
              </a:p>
            </p:txBody>
          </p:sp>
          <p:sp>
            <p:nvSpPr>
              <p:cNvPr id="34" name="Text Box 10"/>
              <p:cNvSpPr txBox="1">
                <a:spLocks noChangeArrowheads="1"/>
              </p:cNvSpPr>
              <p:nvPr/>
            </p:nvSpPr>
            <p:spPr bwMode="auto">
              <a:xfrm>
                <a:off x="1745" y="2088"/>
                <a:ext cx="51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10</a:t>
                </a:r>
                <a:endParaRPr lang="en-US" altLang="zh-CN" sz="1600" b="1" baseline="-25000">
                  <a:ea typeface="宋体" pitchFamily="2" charset="-122"/>
                </a:endParaRPr>
              </a:p>
            </p:txBody>
          </p:sp>
          <p:sp>
            <p:nvSpPr>
              <p:cNvPr id="35" name="Rectangle 11"/>
              <p:cNvSpPr>
                <a:spLocks noChangeArrowheads="1"/>
              </p:cNvSpPr>
              <p:nvPr/>
            </p:nvSpPr>
            <p:spPr bwMode="auto">
              <a:xfrm>
                <a:off x="1043" y="2284"/>
                <a:ext cx="966" cy="952"/>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endParaRPr lang="zh-CN" altLang="en-US"/>
              </a:p>
            </p:txBody>
          </p:sp>
          <p:sp>
            <p:nvSpPr>
              <p:cNvPr id="36" name="Line 12"/>
              <p:cNvSpPr>
                <a:spLocks noChangeShapeType="1"/>
              </p:cNvSpPr>
              <p:nvPr/>
            </p:nvSpPr>
            <p:spPr bwMode="auto">
              <a:xfrm flipH="1">
                <a:off x="1043" y="2760"/>
                <a:ext cx="966" cy="0"/>
              </a:xfrm>
              <a:prstGeom prst="line">
                <a:avLst/>
              </a:prstGeom>
              <a:noFill/>
              <a:ln w="19050">
                <a:solidFill>
                  <a:schemeClr val="tx1"/>
                </a:solidFill>
                <a:round/>
                <a:headEnd/>
                <a:tailEnd/>
              </a:ln>
            </p:spPr>
            <p:txBody>
              <a:bodyPr/>
              <a:lstStyle/>
              <a:p>
                <a:endParaRPr lang="zh-CN" altLang="en-US"/>
              </a:p>
            </p:txBody>
          </p:sp>
          <p:sp>
            <p:nvSpPr>
              <p:cNvPr id="37" name="Line 13"/>
              <p:cNvSpPr>
                <a:spLocks noChangeShapeType="1"/>
              </p:cNvSpPr>
              <p:nvPr/>
            </p:nvSpPr>
            <p:spPr bwMode="auto">
              <a:xfrm flipH="1">
                <a:off x="1043" y="2521"/>
                <a:ext cx="966" cy="0"/>
              </a:xfrm>
              <a:prstGeom prst="line">
                <a:avLst/>
              </a:prstGeom>
              <a:noFill/>
              <a:ln w="19050">
                <a:solidFill>
                  <a:schemeClr val="tx1"/>
                </a:solidFill>
                <a:round/>
                <a:headEnd/>
                <a:tailEnd/>
              </a:ln>
            </p:spPr>
            <p:txBody>
              <a:bodyPr/>
              <a:lstStyle/>
              <a:p>
                <a:endParaRPr lang="zh-CN" altLang="en-US"/>
              </a:p>
            </p:txBody>
          </p:sp>
          <p:sp>
            <p:nvSpPr>
              <p:cNvPr id="38" name="Line 14"/>
              <p:cNvSpPr>
                <a:spLocks noChangeShapeType="1"/>
              </p:cNvSpPr>
              <p:nvPr/>
            </p:nvSpPr>
            <p:spPr bwMode="auto">
              <a:xfrm flipH="1">
                <a:off x="1043" y="3000"/>
                <a:ext cx="966" cy="0"/>
              </a:xfrm>
              <a:prstGeom prst="line">
                <a:avLst/>
              </a:prstGeom>
              <a:noFill/>
              <a:ln w="19050">
                <a:solidFill>
                  <a:schemeClr val="tx1"/>
                </a:solidFill>
                <a:round/>
                <a:headEnd/>
                <a:tailEnd/>
              </a:ln>
            </p:spPr>
            <p:txBody>
              <a:bodyPr/>
              <a:lstStyle/>
              <a:p>
                <a:endParaRPr lang="zh-CN" altLang="en-US"/>
              </a:p>
            </p:txBody>
          </p:sp>
          <p:sp>
            <p:nvSpPr>
              <p:cNvPr id="39" name="Line 15"/>
              <p:cNvSpPr>
                <a:spLocks noChangeShapeType="1"/>
              </p:cNvSpPr>
              <p:nvPr/>
            </p:nvSpPr>
            <p:spPr bwMode="auto">
              <a:xfrm flipV="1">
                <a:off x="1527" y="2284"/>
                <a:ext cx="0" cy="952"/>
              </a:xfrm>
              <a:prstGeom prst="line">
                <a:avLst/>
              </a:prstGeom>
              <a:noFill/>
              <a:ln w="19050">
                <a:solidFill>
                  <a:schemeClr val="tx1"/>
                </a:solidFill>
                <a:round/>
                <a:headEnd/>
                <a:tailEnd/>
              </a:ln>
            </p:spPr>
            <p:txBody>
              <a:bodyPr/>
              <a:lstStyle/>
              <a:p>
                <a:endParaRPr lang="zh-CN" altLang="en-US"/>
              </a:p>
            </p:txBody>
          </p:sp>
          <p:sp>
            <p:nvSpPr>
              <p:cNvPr id="40" name="Line 16"/>
              <p:cNvSpPr>
                <a:spLocks noChangeShapeType="1"/>
              </p:cNvSpPr>
              <p:nvPr/>
            </p:nvSpPr>
            <p:spPr bwMode="auto">
              <a:xfrm flipV="1">
                <a:off x="1285" y="2284"/>
                <a:ext cx="0" cy="952"/>
              </a:xfrm>
              <a:prstGeom prst="line">
                <a:avLst/>
              </a:prstGeom>
              <a:noFill/>
              <a:ln w="19050">
                <a:solidFill>
                  <a:schemeClr val="tx1"/>
                </a:solidFill>
                <a:round/>
                <a:headEnd/>
                <a:tailEnd/>
              </a:ln>
            </p:spPr>
            <p:txBody>
              <a:bodyPr/>
              <a:lstStyle/>
              <a:p>
                <a:endParaRPr lang="zh-CN" altLang="en-US"/>
              </a:p>
            </p:txBody>
          </p:sp>
          <p:sp>
            <p:nvSpPr>
              <p:cNvPr id="41" name="Line 17"/>
              <p:cNvSpPr>
                <a:spLocks noChangeShapeType="1"/>
              </p:cNvSpPr>
              <p:nvPr/>
            </p:nvSpPr>
            <p:spPr bwMode="auto">
              <a:xfrm flipV="1">
                <a:off x="1766" y="2284"/>
                <a:ext cx="0" cy="952"/>
              </a:xfrm>
              <a:prstGeom prst="line">
                <a:avLst/>
              </a:prstGeom>
              <a:noFill/>
              <a:ln w="19050">
                <a:solidFill>
                  <a:schemeClr val="tx1"/>
                </a:solidFill>
                <a:round/>
                <a:headEnd/>
                <a:tailEnd/>
              </a:ln>
            </p:spPr>
            <p:txBody>
              <a:bodyPr/>
              <a:lstStyle/>
              <a:p>
                <a:endParaRPr lang="zh-CN" altLang="en-US"/>
              </a:p>
            </p:txBody>
          </p:sp>
          <p:sp>
            <p:nvSpPr>
              <p:cNvPr id="42" name="Line 18"/>
              <p:cNvSpPr>
                <a:spLocks noChangeShapeType="1"/>
              </p:cNvSpPr>
              <p:nvPr/>
            </p:nvSpPr>
            <p:spPr bwMode="auto">
              <a:xfrm flipH="1" flipV="1">
                <a:off x="797" y="2040"/>
                <a:ext cx="246" cy="244"/>
              </a:xfrm>
              <a:prstGeom prst="line">
                <a:avLst/>
              </a:prstGeom>
              <a:noFill/>
              <a:ln w="25400">
                <a:solidFill>
                  <a:schemeClr val="tx1"/>
                </a:solidFill>
                <a:round/>
                <a:headEnd/>
                <a:tailEnd/>
              </a:ln>
            </p:spPr>
            <p:txBody>
              <a:bodyPr/>
              <a:lstStyle/>
              <a:p>
                <a:endParaRPr lang="zh-CN" altLang="en-US"/>
              </a:p>
            </p:txBody>
          </p:sp>
          <p:sp>
            <p:nvSpPr>
              <p:cNvPr id="43" name="Text Box 19"/>
              <p:cNvSpPr txBox="1">
                <a:spLocks noChangeArrowheads="1"/>
              </p:cNvSpPr>
              <p:nvPr/>
            </p:nvSpPr>
            <p:spPr bwMode="auto">
              <a:xfrm>
                <a:off x="702" y="2146"/>
                <a:ext cx="37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C</a:t>
                </a:r>
                <a:r>
                  <a:rPr lang="en-US" altLang="zh-CN" sz="1600" b="1">
                    <a:solidFill>
                      <a:srgbClr val="FF3300"/>
                    </a:solidFill>
                    <a:ea typeface="宋体" pitchFamily="2" charset="-122"/>
                  </a:rPr>
                  <a:t>D</a:t>
                </a:r>
                <a:endParaRPr lang="en-US" altLang="zh-CN" sz="1600" b="1" baseline="-25000">
                  <a:solidFill>
                    <a:srgbClr val="FF3300"/>
                  </a:solidFill>
                  <a:ea typeface="宋体" pitchFamily="2" charset="-122"/>
                </a:endParaRPr>
              </a:p>
            </p:txBody>
          </p:sp>
          <p:sp>
            <p:nvSpPr>
              <p:cNvPr id="44" name="Text Box 20"/>
              <p:cNvSpPr txBox="1">
                <a:spLocks noChangeArrowheads="1"/>
              </p:cNvSpPr>
              <p:nvPr/>
            </p:nvSpPr>
            <p:spPr bwMode="auto">
              <a:xfrm>
                <a:off x="815" y="2302"/>
                <a:ext cx="288"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a:t>
                </a:r>
                <a:r>
                  <a:rPr lang="en-US" altLang="zh-CN" sz="1600" b="1">
                    <a:solidFill>
                      <a:srgbClr val="FF3300"/>
                    </a:solidFill>
                    <a:ea typeface="宋体" pitchFamily="2" charset="-122"/>
                  </a:rPr>
                  <a:t>0</a:t>
                </a:r>
                <a:endParaRPr lang="en-US" altLang="zh-CN" sz="1600" b="1" baseline="-25000">
                  <a:solidFill>
                    <a:srgbClr val="FF3300"/>
                  </a:solidFill>
                  <a:ea typeface="宋体" pitchFamily="2" charset="-122"/>
                </a:endParaRPr>
              </a:p>
            </p:txBody>
          </p:sp>
          <p:sp>
            <p:nvSpPr>
              <p:cNvPr id="45" name="Text Box 21"/>
              <p:cNvSpPr txBox="1">
                <a:spLocks noChangeArrowheads="1"/>
              </p:cNvSpPr>
              <p:nvPr/>
            </p:nvSpPr>
            <p:spPr bwMode="auto">
              <a:xfrm>
                <a:off x="807" y="2548"/>
                <a:ext cx="278"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a:t>
                </a:r>
                <a:r>
                  <a:rPr lang="en-US" altLang="zh-CN" sz="1600" b="1">
                    <a:solidFill>
                      <a:srgbClr val="FF3300"/>
                    </a:solidFill>
                    <a:ea typeface="宋体" pitchFamily="2" charset="-122"/>
                  </a:rPr>
                  <a:t>1</a:t>
                </a:r>
              </a:p>
            </p:txBody>
          </p:sp>
          <p:sp>
            <p:nvSpPr>
              <p:cNvPr id="46" name="Text Box 22"/>
              <p:cNvSpPr txBox="1">
                <a:spLocks noChangeArrowheads="1"/>
              </p:cNvSpPr>
              <p:nvPr/>
            </p:nvSpPr>
            <p:spPr bwMode="auto">
              <a:xfrm>
                <a:off x="806" y="2776"/>
                <a:ext cx="267"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a:t>
                </a:r>
                <a:r>
                  <a:rPr lang="en-US" altLang="zh-CN" sz="1600" b="1">
                    <a:solidFill>
                      <a:srgbClr val="FF3300"/>
                    </a:solidFill>
                    <a:ea typeface="宋体" pitchFamily="2" charset="-122"/>
                  </a:rPr>
                  <a:t>1</a:t>
                </a:r>
              </a:p>
            </p:txBody>
          </p:sp>
          <p:sp>
            <p:nvSpPr>
              <p:cNvPr id="47" name="Text Box 23"/>
              <p:cNvSpPr txBox="1">
                <a:spLocks noChangeArrowheads="1"/>
              </p:cNvSpPr>
              <p:nvPr/>
            </p:nvSpPr>
            <p:spPr bwMode="auto">
              <a:xfrm>
                <a:off x="814" y="3012"/>
                <a:ext cx="269"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a:t>
                </a:r>
                <a:r>
                  <a:rPr lang="en-US" altLang="zh-CN" sz="1600" b="1">
                    <a:solidFill>
                      <a:srgbClr val="FF3300"/>
                    </a:solidFill>
                    <a:ea typeface="宋体" pitchFamily="2" charset="-122"/>
                  </a:rPr>
                  <a:t>0</a:t>
                </a:r>
              </a:p>
            </p:txBody>
          </p:sp>
        </p:grpSp>
        <p:graphicFrame>
          <p:nvGraphicFramePr>
            <p:cNvPr id="6" name="Object 24"/>
            <p:cNvGraphicFramePr>
              <a:graphicFrameLocks noChangeAspect="1"/>
            </p:cNvGraphicFramePr>
            <p:nvPr/>
          </p:nvGraphicFramePr>
          <p:xfrm>
            <a:off x="568" y="2179"/>
            <a:ext cx="177" cy="229"/>
          </p:xfrm>
          <a:graphic>
            <a:graphicData uri="http://schemas.openxmlformats.org/presentationml/2006/ole">
              <mc:AlternateContent xmlns:mc="http://schemas.openxmlformats.org/markup-compatibility/2006">
                <mc:Choice xmlns:v="urn:schemas-microsoft-com:vml" Requires="v">
                  <p:oleObj spid="_x0000_s264986" name="公式" r:id="rId3" imgW="126720" imgH="177480" progId="Equations">
                    <p:embed/>
                  </p:oleObj>
                </mc:Choice>
                <mc:Fallback>
                  <p:oleObj name="公式" r:id="rId3" imgW="126720" imgH="177480" progId="Equations">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 y="2179"/>
                          <a:ext cx="17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5"/>
            <p:cNvGraphicFramePr>
              <a:graphicFrameLocks noChangeAspect="1"/>
            </p:cNvGraphicFramePr>
            <p:nvPr/>
          </p:nvGraphicFramePr>
          <p:xfrm>
            <a:off x="568" y="1689"/>
            <a:ext cx="161" cy="225"/>
          </p:xfrm>
          <a:graphic>
            <a:graphicData uri="http://schemas.openxmlformats.org/presentationml/2006/ole">
              <mc:AlternateContent xmlns:mc="http://schemas.openxmlformats.org/markup-compatibility/2006">
                <mc:Choice xmlns:v="urn:schemas-microsoft-com:vml" Requires="v">
                  <p:oleObj spid="_x0000_s264987" name="公式" r:id="rId5" imgW="126720" imgH="177480" progId="Equations">
                    <p:embed/>
                  </p:oleObj>
                </mc:Choice>
                <mc:Fallback>
                  <p:oleObj name="公式" r:id="rId5" imgW="126720" imgH="177480" progId="Equations">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 y="1689"/>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6"/>
            <p:cNvGraphicFramePr>
              <a:graphicFrameLocks noChangeAspect="1"/>
            </p:cNvGraphicFramePr>
            <p:nvPr/>
          </p:nvGraphicFramePr>
          <p:xfrm>
            <a:off x="571" y="2417"/>
            <a:ext cx="161" cy="225"/>
          </p:xfrm>
          <a:graphic>
            <a:graphicData uri="http://schemas.openxmlformats.org/presentationml/2006/ole">
              <mc:AlternateContent xmlns:mc="http://schemas.openxmlformats.org/markup-compatibility/2006">
                <mc:Choice xmlns:v="urn:schemas-microsoft-com:vml" Requires="v">
                  <p:oleObj spid="_x0000_s264988" name="公式" r:id="rId6" imgW="126720" imgH="177480" progId="Equations">
                    <p:embed/>
                  </p:oleObj>
                </mc:Choice>
                <mc:Fallback>
                  <p:oleObj name="公式" r:id="rId6" imgW="126720" imgH="177480" progId="Equations">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 y="2417"/>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7"/>
            <p:cNvGraphicFramePr>
              <a:graphicFrameLocks noChangeAspect="1"/>
            </p:cNvGraphicFramePr>
            <p:nvPr/>
          </p:nvGraphicFramePr>
          <p:xfrm>
            <a:off x="1053" y="2172"/>
            <a:ext cx="161" cy="225"/>
          </p:xfrm>
          <a:graphic>
            <a:graphicData uri="http://schemas.openxmlformats.org/presentationml/2006/ole">
              <mc:AlternateContent xmlns:mc="http://schemas.openxmlformats.org/markup-compatibility/2006">
                <mc:Choice xmlns:v="urn:schemas-microsoft-com:vml" Requires="v">
                  <p:oleObj spid="_x0000_s264989" name="公式" r:id="rId7" imgW="126720" imgH="177480" progId="Equations">
                    <p:embed/>
                  </p:oleObj>
                </mc:Choice>
                <mc:Fallback>
                  <p:oleObj name="公式" r:id="rId7" imgW="126720" imgH="177480" progId="Equations">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 y="2172"/>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8"/>
            <p:cNvGraphicFramePr>
              <a:graphicFrameLocks noChangeAspect="1"/>
            </p:cNvGraphicFramePr>
            <p:nvPr/>
          </p:nvGraphicFramePr>
          <p:xfrm>
            <a:off x="803" y="1692"/>
            <a:ext cx="161" cy="225"/>
          </p:xfrm>
          <a:graphic>
            <a:graphicData uri="http://schemas.openxmlformats.org/presentationml/2006/ole">
              <mc:AlternateContent xmlns:mc="http://schemas.openxmlformats.org/markup-compatibility/2006">
                <mc:Choice xmlns:v="urn:schemas-microsoft-com:vml" Requires="v">
                  <p:oleObj spid="_x0000_s264990" name="公式" r:id="rId8" imgW="126720" imgH="177480" progId="Equations">
                    <p:embed/>
                  </p:oleObj>
                </mc:Choice>
                <mc:Fallback>
                  <p:oleObj name="公式" r:id="rId8" imgW="126720" imgH="177480" progId="Equations">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 y="1692"/>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9"/>
            <p:cNvGraphicFramePr>
              <a:graphicFrameLocks noChangeAspect="1"/>
            </p:cNvGraphicFramePr>
            <p:nvPr/>
          </p:nvGraphicFramePr>
          <p:xfrm>
            <a:off x="1285" y="1692"/>
            <a:ext cx="161" cy="225"/>
          </p:xfrm>
          <a:graphic>
            <a:graphicData uri="http://schemas.openxmlformats.org/presentationml/2006/ole">
              <mc:AlternateContent xmlns:mc="http://schemas.openxmlformats.org/markup-compatibility/2006">
                <mc:Choice xmlns:v="urn:schemas-microsoft-com:vml" Requires="v">
                  <p:oleObj spid="_x0000_s264991" name="公式" r:id="rId9" imgW="126720" imgH="177480" progId="Equations">
                    <p:embed/>
                  </p:oleObj>
                </mc:Choice>
                <mc:Fallback>
                  <p:oleObj name="公式" r:id="rId9" imgW="126720" imgH="177480" progId="Equations">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 y="1692"/>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0"/>
            <p:cNvGraphicFramePr>
              <a:graphicFrameLocks noChangeAspect="1"/>
            </p:cNvGraphicFramePr>
            <p:nvPr/>
          </p:nvGraphicFramePr>
          <p:xfrm>
            <a:off x="1285" y="2408"/>
            <a:ext cx="161" cy="225"/>
          </p:xfrm>
          <a:graphic>
            <a:graphicData uri="http://schemas.openxmlformats.org/presentationml/2006/ole">
              <mc:AlternateContent xmlns:mc="http://schemas.openxmlformats.org/markup-compatibility/2006">
                <mc:Choice xmlns:v="urn:schemas-microsoft-com:vml" Requires="v">
                  <p:oleObj spid="_x0000_s264992" name="公式" r:id="rId10" imgW="126720" imgH="177480" progId="Equations">
                    <p:embed/>
                  </p:oleObj>
                </mc:Choice>
                <mc:Fallback>
                  <p:oleObj name="公式" r:id="rId10" imgW="126720" imgH="177480" progId="Equations">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 y="2408"/>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1"/>
            <p:cNvGraphicFramePr>
              <a:graphicFrameLocks noChangeAspect="1"/>
            </p:cNvGraphicFramePr>
            <p:nvPr/>
          </p:nvGraphicFramePr>
          <p:xfrm>
            <a:off x="595" y="1926"/>
            <a:ext cx="112" cy="209"/>
          </p:xfrm>
          <a:graphic>
            <a:graphicData uri="http://schemas.openxmlformats.org/presentationml/2006/ole">
              <mc:AlternateContent xmlns:mc="http://schemas.openxmlformats.org/markup-compatibility/2006">
                <mc:Choice xmlns:v="urn:schemas-microsoft-com:vml" Requires="v">
                  <p:oleObj spid="_x0000_s264993" name="公式" r:id="rId11" imgW="88560" imgH="164880" progId="Equations">
                    <p:embed/>
                  </p:oleObj>
                </mc:Choice>
                <mc:Fallback>
                  <p:oleObj name="公式" r:id="rId11" imgW="88560" imgH="164880" progId="Equations">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 y="1926"/>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2"/>
            <p:cNvGraphicFramePr>
              <a:graphicFrameLocks noChangeAspect="1"/>
            </p:cNvGraphicFramePr>
            <p:nvPr/>
          </p:nvGraphicFramePr>
          <p:xfrm>
            <a:off x="827" y="1926"/>
            <a:ext cx="112" cy="209"/>
          </p:xfrm>
          <a:graphic>
            <a:graphicData uri="http://schemas.openxmlformats.org/presentationml/2006/ole">
              <mc:AlternateContent xmlns:mc="http://schemas.openxmlformats.org/markup-compatibility/2006">
                <mc:Choice xmlns:v="urn:schemas-microsoft-com:vml" Requires="v">
                  <p:oleObj spid="_x0000_s264994" name="公式" r:id="rId13" imgW="88560" imgH="164880" progId="Equations">
                    <p:embed/>
                  </p:oleObj>
                </mc:Choice>
                <mc:Fallback>
                  <p:oleObj name="公式" r:id="rId13" imgW="88560" imgH="164880" progId="Equations">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 y="1926"/>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3"/>
            <p:cNvGraphicFramePr>
              <a:graphicFrameLocks noChangeAspect="1"/>
            </p:cNvGraphicFramePr>
            <p:nvPr/>
          </p:nvGraphicFramePr>
          <p:xfrm>
            <a:off x="827" y="2163"/>
            <a:ext cx="112" cy="209"/>
          </p:xfrm>
          <a:graphic>
            <a:graphicData uri="http://schemas.openxmlformats.org/presentationml/2006/ole">
              <mc:AlternateContent xmlns:mc="http://schemas.openxmlformats.org/markup-compatibility/2006">
                <mc:Choice xmlns:v="urn:schemas-microsoft-com:vml" Requires="v">
                  <p:oleObj spid="_x0000_s264995" name="公式" r:id="rId14" imgW="88560" imgH="164880" progId="Equations">
                    <p:embed/>
                  </p:oleObj>
                </mc:Choice>
                <mc:Fallback>
                  <p:oleObj name="公式" r:id="rId14" imgW="88560" imgH="164880" progId="Equations">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 y="2163"/>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4"/>
            <p:cNvGraphicFramePr>
              <a:graphicFrameLocks noChangeAspect="1"/>
            </p:cNvGraphicFramePr>
            <p:nvPr/>
          </p:nvGraphicFramePr>
          <p:xfrm>
            <a:off x="827" y="2411"/>
            <a:ext cx="112" cy="209"/>
          </p:xfrm>
          <a:graphic>
            <a:graphicData uri="http://schemas.openxmlformats.org/presentationml/2006/ole">
              <mc:AlternateContent xmlns:mc="http://schemas.openxmlformats.org/markup-compatibility/2006">
                <mc:Choice xmlns:v="urn:schemas-microsoft-com:vml" Requires="v">
                  <p:oleObj spid="_x0000_s264996" name="公式" r:id="rId15" imgW="88560" imgH="164880" progId="Equations">
                    <p:embed/>
                  </p:oleObj>
                </mc:Choice>
                <mc:Fallback>
                  <p:oleObj name="公式" r:id="rId15" imgW="88560" imgH="164880" progId="Equations">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 y="2411"/>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5"/>
            <p:cNvGraphicFramePr>
              <a:graphicFrameLocks noChangeAspect="1"/>
            </p:cNvGraphicFramePr>
            <p:nvPr/>
          </p:nvGraphicFramePr>
          <p:xfrm>
            <a:off x="1080" y="1689"/>
            <a:ext cx="112" cy="209"/>
          </p:xfrm>
          <a:graphic>
            <a:graphicData uri="http://schemas.openxmlformats.org/presentationml/2006/ole">
              <mc:AlternateContent xmlns:mc="http://schemas.openxmlformats.org/markup-compatibility/2006">
                <mc:Choice xmlns:v="urn:schemas-microsoft-com:vml" Requires="v">
                  <p:oleObj spid="_x0000_s264997" name="公式" r:id="rId16" imgW="88560" imgH="164880" progId="Equations">
                    <p:embed/>
                  </p:oleObj>
                </mc:Choice>
                <mc:Fallback>
                  <p:oleObj name="公式" r:id="rId16" imgW="88560" imgH="164880" progId="Equations">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0" y="1689"/>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36"/>
            <p:cNvGraphicFramePr>
              <a:graphicFrameLocks noChangeAspect="1"/>
            </p:cNvGraphicFramePr>
            <p:nvPr/>
          </p:nvGraphicFramePr>
          <p:xfrm>
            <a:off x="1080" y="1926"/>
            <a:ext cx="112" cy="209"/>
          </p:xfrm>
          <a:graphic>
            <a:graphicData uri="http://schemas.openxmlformats.org/presentationml/2006/ole">
              <mc:AlternateContent xmlns:mc="http://schemas.openxmlformats.org/markup-compatibility/2006">
                <mc:Choice xmlns:v="urn:schemas-microsoft-com:vml" Requires="v">
                  <p:oleObj spid="_x0000_s264998" name="公式" r:id="rId17" imgW="88560" imgH="164880" progId="Equations">
                    <p:embed/>
                  </p:oleObj>
                </mc:Choice>
                <mc:Fallback>
                  <p:oleObj name="公式" r:id="rId17" imgW="88560" imgH="164880" progId="Equations">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0" y="1926"/>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7"/>
            <p:cNvGraphicFramePr>
              <a:graphicFrameLocks noChangeAspect="1"/>
            </p:cNvGraphicFramePr>
            <p:nvPr/>
          </p:nvGraphicFramePr>
          <p:xfrm>
            <a:off x="1062" y="2411"/>
            <a:ext cx="112" cy="209"/>
          </p:xfrm>
          <a:graphic>
            <a:graphicData uri="http://schemas.openxmlformats.org/presentationml/2006/ole">
              <mc:AlternateContent xmlns:mc="http://schemas.openxmlformats.org/markup-compatibility/2006">
                <mc:Choice xmlns:v="urn:schemas-microsoft-com:vml" Requires="v">
                  <p:oleObj spid="_x0000_s264999" name="公式" r:id="rId18" imgW="88560" imgH="164880" progId="Equations">
                    <p:embed/>
                  </p:oleObj>
                </mc:Choice>
                <mc:Fallback>
                  <p:oleObj name="公式" r:id="rId18" imgW="88560" imgH="164880" progId="Equations">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2" y="2411"/>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8"/>
            <p:cNvGraphicFramePr>
              <a:graphicFrameLocks noChangeAspect="1"/>
            </p:cNvGraphicFramePr>
            <p:nvPr/>
          </p:nvGraphicFramePr>
          <p:xfrm>
            <a:off x="1307" y="1938"/>
            <a:ext cx="112" cy="209"/>
          </p:xfrm>
          <a:graphic>
            <a:graphicData uri="http://schemas.openxmlformats.org/presentationml/2006/ole">
              <mc:AlternateContent xmlns:mc="http://schemas.openxmlformats.org/markup-compatibility/2006">
                <mc:Choice xmlns:v="urn:schemas-microsoft-com:vml" Requires="v">
                  <p:oleObj spid="_x0000_s265000" name="公式" r:id="rId19" imgW="88560" imgH="164880" progId="Equations">
                    <p:embed/>
                  </p:oleObj>
                </mc:Choice>
                <mc:Fallback>
                  <p:oleObj name="公式" r:id="rId19" imgW="88560" imgH="164880" progId="Equations">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7" y="1938"/>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9"/>
            <p:cNvGraphicFramePr>
              <a:graphicFrameLocks noChangeAspect="1"/>
            </p:cNvGraphicFramePr>
            <p:nvPr/>
          </p:nvGraphicFramePr>
          <p:xfrm>
            <a:off x="1307" y="2179"/>
            <a:ext cx="112" cy="209"/>
          </p:xfrm>
          <a:graphic>
            <a:graphicData uri="http://schemas.openxmlformats.org/presentationml/2006/ole">
              <mc:AlternateContent xmlns:mc="http://schemas.openxmlformats.org/markup-compatibility/2006">
                <mc:Choice xmlns:v="urn:schemas-microsoft-com:vml" Requires="v">
                  <p:oleObj spid="_x0000_s265001" name="公式" r:id="rId20" imgW="88560" imgH="164880" progId="Equations">
                    <p:embed/>
                  </p:oleObj>
                </mc:Choice>
                <mc:Fallback>
                  <p:oleObj name="公式" r:id="rId20" imgW="88560" imgH="164880" progId="Equations">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7" y="2179"/>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AutoShape 40"/>
            <p:cNvSpPr>
              <a:spLocks noChangeArrowheads="1"/>
            </p:cNvSpPr>
            <p:nvPr/>
          </p:nvSpPr>
          <p:spPr bwMode="auto">
            <a:xfrm>
              <a:off x="544" y="1692"/>
              <a:ext cx="226" cy="454"/>
            </a:xfrm>
            <a:prstGeom prst="roundRect">
              <a:avLst>
                <a:gd name="adj" fmla="val 16667"/>
              </a:avLst>
            </a:prstGeom>
            <a:solidFill>
              <a:schemeClr val="accent1">
                <a:alpha val="41176"/>
              </a:schemeClr>
            </a:solidFill>
            <a:ln w="25400">
              <a:noFill/>
              <a:round/>
              <a:headEnd/>
              <a:tailEnd/>
            </a:ln>
          </p:spPr>
          <p:txBody>
            <a:bodyPr wrap="none" anchor="ctr"/>
            <a:lstStyle/>
            <a:p>
              <a:endParaRPr lang="zh-CN" altLang="en-US"/>
            </a:p>
          </p:txBody>
        </p:sp>
        <p:sp>
          <p:nvSpPr>
            <p:cNvPr id="23" name="AutoShape 41"/>
            <p:cNvSpPr>
              <a:spLocks noChangeArrowheads="1"/>
            </p:cNvSpPr>
            <p:nvPr/>
          </p:nvSpPr>
          <p:spPr bwMode="auto">
            <a:xfrm>
              <a:off x="542" y="2174"/>
              <a:ext cx="226" cy="454"/>
            </a:xfrm>
            <a:prstGeom prst="roundRect">
              <a:avLst>
                <a:gd name="adj" fmla="val 16667"/>
              </a:avLst>
            </a:prstGeom>
            <a:solidFill>
              <a:srgbClr val="FFFF00">
                <a:alpha val="27058"/>
              </a:srgbClr>
            </a:solidFill>
            <a:ln w="25400">
              <a:noFill/>
              <a:round/>
              <a:headEnd/>
              <a:tailEnd/>
            </a:ln>
          </p:spPr>
          <p:txBody>
            <a:bodyPr wrap="none" anchor="ctr"/>
            <a:lstStyle/>
            <a:p>
              <a:endParaRPr lang="zh-CN" altLang="en-US"/>
            </a:p>
          </p:txBody>
        </p:sp>
        <p:sp>
          <p:nvSpPr>
            <p:cNvPr id="24" name="AutoShape 42"/>
            <p:cNvSpPr>
              <a:spLocks noChangeArrowheads="1"/>
            </p:cNvSpPr>
            <p:nvPr/>
          </p:nvSpPr>
          <p:spPr bwMode="auto">
            <a:xfrm>
              <a:off x="778" y="1692"/>
              <a:ext cx="226" cy="454"/>
            </a:xfrm>
            <a:prstGeom prst="roundRect">
              <a:avLst>
                <a:gd name="adj" fmla="val 16667"/>
              </a:avLst>
            </a:prstGeom>
            <a:solidFill>
              <a:srgbClr val="FFFF00">
                <a:alpha val="27058"/>
              </a:srgbClr>
            </a:solidFill>
            <a:ln w="25400">
              <a:noFill/>
              <a:round/>
              <a:headEnd/>
              <a:tailEnd/>
            </a:ln>
          </p:spPr>
          <p:txBody>
            <a:bodyPr wrap="none" anchor="ctr"/>
            <a:lstStyle/>
            <a:p>
              <a:endParaRPr lang="zh-CN" altLang="en-US"/>
            </a:p>
          </p:txBody>
        </p:sp>
        <p:sp>
          <p:nvSpPr>
            <p:cNvPr id="25" name="AutoShape 43"/>
            <p:cNvSpPr>
              <a:spLocks noChangeArrowheads="1"/>
            </p:cNvSpPr>
            <p:nvPr/>
          </p:nvSpPr>
          <p:spPr bwMode="auto">
            <a:xfrm>
              <a:off x="1023" y="2172"/>
              <a:ext cx="227" cy="454"/>
            </a:xfrm>
            <a:prstGeom prst="roundRect">
              <a:avLst>
                <a:gd name="adj" fmla="val 16667"/>
              </a:avLst>
            </a:prstGeom>
            <a:solidFill>
              <a:srgbClr val="FFFF00">
                <a:alpha val="27058"/>
              </a:srgbClr>
            </a:solidFill>
            <a:ln w="25400">
              <a:noFill/>
              <a:round/>
              <a:headEnd/>
              <a:tailEnd/>
            </a:ln>
          </p:spPr>
          <p:txBody>
            <a:bodyPr wrap="none" anchor="ctr"/>
            <a:lstStyle/>
            <a:p>
              <a:endParaRPr lang="zh-CN" altLang="en-US"/>
            </a:p>
          </p:txBody>
        </p:sp>
        <p:sp>
          <p:nvSpPr>
            <p:cNvPr id="26" name="AutoShape 44"/>
            <p:cNvSpPr>
              <a:spLocks noChangeArrowheads="1"/>
            </p:cNvSpPr>
            <p:nvPr/>
          </p:nvSpPr>
          <p:spPr bwMode="auto">
            <a:xfrm>
              <a:off x="1260" y="1690"/>
              <a:ext cx="226" cy="454"/>
            </a:xfrm>
            <a:prstGeom prst="roundRect">
              <a:avLst>
                <a:gd name="adj" fmla="val 16667"/>
              </a:avLst>
            </a:prstGeom>
            <a:solidFill>
              <a:srgbClr val="FFFF00">
                <a:alpha val="27058"/>
              </a:srgbClr>
            </a:solidFill>
            <a:ln w="25400">
              <a:noFill/>
              <a:round/>
              <a:headEnd/>
              <a:tailEnd/>
            </a:ln>
          </p:spPr>
          <p:txBody>
            <a:bodyPr wrap="none" anchor="ctr"/>
            <a:lstStyle/>
            <a:p>
              <a:endParaRPr lang="zh-CN" altLang="en-US"/>
            </a:p>
          </p:txBody>
        </p:sp>
        <p:sp>
          <p:nvSpPr>
            <p:cNvPr id="27" name="AutoShape 45"/>
            <p:cNvSpPr>
              <a:spLocks noChangeArrowheads="1"/>
            </p:cNvSpPr>
            <p:nvPr/>
          </p:nvSpPr>
          <p:spPr bwMode="auto">
            <a:xfrm>
              <a:off x="782" y="2174"/>
              <a:ext cx="226" cy="454"/>
            </a:xfrm>
            <a:prstGeom prst="roundRect">
              <a:avLst>
                <a:gd name="adj" fmla="val 16667"/>
              </a:avLst>
            </a:prstGeom>
            <a:solidFill>
              <a:schemeClr val="accent1">
                <a:alpha val="41176"/>
              </a:schemeClr>
            </a:solidFill>
            <a:ln w="25400">
              <a:noFill/>
              <a:round/>
              <a:headEnd/>
              <a:tailEnd/>
            </a:ln>
          </p:spPr>
          <p:txBody>
            <a:bodyPr wrap="none" anchor="ctr"/>
            <a:lstStyle/>
            <a:p>
              <a:endParaRPr lang="zh-CN" altLang="en-US"/>
            </a:p>
          </p:txBody>
        </p:sp>
        <p:sp>
          <p:nvSpPr>
            <p:cNvPr id="28" name="AutoShape 46"/>
            <p:cNvSpPr>
              <a:spLocks noChangeArrowheads="1"/>
            </p:cNvSpPr>
            <p:nvPr/>
          </p:nvSpPr>
          <p:spPr bwMode="auto">
            <a:xfrm>
              <a:off x="1019" y="1690"/>
              <a:ext cx="226" cy="454"/>
            </a:xfrm>
            <a:prstGeom prst="roundRect">
              <a:avLst>
                <a:gd name="adj" fmla="val 16667"/>
              </a:avLst>
            </a:prstGeom>
            <a:solidFill>
              <a:schemeClr val="accent1">
                <a:alpha val="41176"/>
              </a:schemeClr>
            </a:solidFill>
            <a:ln w="25400">
              <a:noFill/>
              <a:round/>
              <a:headEnd/>
              <a:tailEnd/>
            </a:ln>
          </p:spPr>
          <p:txBody>
            <a:bodyPr wrap="none" anchor="ctr"/>
            <a:lstStyle/>
            <a:p>
              <a:endParaRPr lang="zh-CN" altLang="en-US"/>
            </a:p>
          </p:txBody>
        </p:sp>
        <p:sp>
          <p:nvSpPr>
            <p:cNvPr id="29" name="AutoShape 47"/>
            <p:cNvSpPr>
              <a:spLocks noChangeArrowheads="1"/>
            </p:cNvSpPr>
            <p:nvPr/>
          </p:nvSpPr>
          <p:spPr bwMode="auto">
            <a:xfrm>
              <a:off x="1264" y="2172"/>
              <a:ext cx="226" cy="454"/>
            </a:xfrm>
            <a:prstGeom prst="roundRect">
              <a:avLst>
                <a:gd name="adj" fmla="val 16667"/>
              </a:avLst>
            </a:prstGeom>
            <a:solidFill>
              <a:schemeClr val="accent1">
                <a:alpha val="41176"/>
              </a:schemeClr>
            </a:solidFill>
            <a:ln w="25400">
              <a:noFill/>
              <a:round/>
              <a:headEnd/>
              <a:tailEnd/>
            </a:ln>
          </p:spPr>
          <p:txBody>
            <a:bodyPr wrap="none" anchor="ctr"/>
            <a:lstStyle/>
            <a:p>
              <a:endParaRPr lang="zh-CN" altLang="en-US"/>
            </a:p>
          </p:txBody>
        </p:sp>
      </p:grpSp>
      <p:grpSp>
        <p:nvGrpSpPr>
          <p:cNvPr id="48" name="Group 48"/>
          <p:cNvGrpSpPr>
            <a:grpSpLocks/>
          </p:cNvGrpSpPr>
          <p:nvPr/>
        </p:nvGrpSpPr>
        <p:grpSpPr bwMode="auto">
          <a:xfrm>
            <a:off x="4510088" y="2862262"/>
            <a:ext cx="2711450" cy="1482725"/>
            <a:chOff x="2210" y="1395"/>
            <a:chExt cx="1708" cy="934"/>
          </a:xfrm>
        </p:grpSpPr>
        <p:sp>
          <p:nvSpPr>
            <p:cNvPr id="49" name="Rectangle 49"/>
            <p:cNvSpPr>
              <a:spLocks noChangeArrowheads="1"/>
            </p:cNvSpPr>
            <p:nvPr/>
          </p:nvSpPr>
          <p:spPr bwMode="auto">
            <a:xfrm>
              <a:off x="2451" y="1729"/>
              <a:ext cx="1258" cy="599"/>
            </a:xfrm>
            <a:prstGeom prst="rect">
              <a:avLst/>
            </a:prstGeom>
            <a:noFill/>
            <a:ln w="25400">
              <a:solidFill>
                <a:schemeClr val="tx1"/>
              </a:solidFill>
              <a:miter lim="800000"/>
              <a:headEnd/>
              <a:tailEnd/>
            </a:ln>
          </p:spPr>
          <p:txBody>
            <a:bodyPr wrap="none" anchor="ctr"/>
            <a:lstStyle/>
            <a:p>
              <a:endParaRPr lang="zh-CN" altLang="en-US"/>
            </a:p>
          </p:txBody>
        </p:sp>
        <p:sp>
          <p:nvSpPr>
            <p:cNvPr id="50" name="Line 50"/>
            <p:cNvSpPr>
              <a:spLocks noChangeShapeType="1"/>
            </p:cNvSpPr>
            <p:nvPr/>
          </p:nvSpPr>
          <p:spPr bwMode="auto">
            <a:xfrm>
              <a:off x="3078" y="1729"/>
              <a:ext cx="3" cy="599"/>
            </a:xfrm>
            <a:prstGeom prst="line">
              <a:avLst/>
            </a:prstGeom>
            <a:noFill/>
            <a:ln w="19050">
              <a:solidFill>
                <a:schemeClr val="tx1"/>
              </a:solidFill>
              <a:round/>
              <a:headEnd/>
              <a:tailEnd/>
            </a:ln>
          </p:spPr>
          <p:txBody>
            <a:bodyPr/>
            <a:lstStyle/>
            <a:p>
              <a:endParaRPr lang="zh-CN" altLang="en-US"/>
            </a:p>
          </p:txBody>
        </p:sp>
        <p:sp>
          <p:nvSpPr>
            <p:cNvPr id="51" name="Line 51"/>
            <p:cNvSpPr>
              <a:spLocks noChangeShapeType="1"/>
            </p:cNvSpPr>
            <p:nvPr/>
          </p:nvSpPr>
          <p:spPr bwMode="auto">
            <a:xfrm>
              <a:off x="2451" y="2030"/>
              <a:ext cx="1258" cy="0"/>
            </a:xfrm>
            <a:prstGeom prst="line">
              <a:avLst/>
            </a:prstGeom>
            <a:noFill/>
            <a:ln w="19050">
              <a:solidFill>
                <a:schemeClr val="tx1"/>
              </a:solidFill>
              <a:round/>
              <a:headEnd/>
              <a:tailEnd/>
            </a:ln>
          </p:spPr>
          <p:txBody>
            <a:bodyPr/>
            <a:lstStyle/>
            <a:p>
              <a:endParaRPr lang="zh-CN" altLang="en-US"/>
            </a:p>
          </p:txBody>
        </p:sp>
        <p:sp>
          <p:nvSpPr>
            <p:cNvPr id="52" name="Line 52"/>
            <p:cNvSpPr>
              <a:spLocks noChangeShapeType="1"/>
            </p:cNvSpPr>
            <p:nvPr/>
          </p:nvSpPr>
          <p:spPr bwMode="auto">
            <a:xfrm>
              <a:off x="2765" y="1729"/>
              <a:ext cx="2" cy="600"/>
            </a:xfrm>
            <a:prstGeom prst="line">
              <a:avLst/>
            </a:prstGeom>
            <a:noFill/>
            <a:ln w="19050">
              <a:solidFill>
                <a:schemeClr val="tx1"/>
              </a:solidFill>
              <a:round/>
              <a:headEnd/>
              <a:tailEnd/>
            </a:ln>
          </p:spPr>
          <p:txBody>
            <a:bodyPr/>
            <a:lstStyle/>
            <a:p>
              <a:endParaRPr lang="zh-CN" altLang="en-US"/>
            </a:p>
          </p:txBody>
        </p:sp>
        <p:sp>
          <p:nvSpPr>
            <p:cNvPr id="53" name="Line 53"/>
            <p:cNvSpPr>
              <a:spLocks noChangeShapeType="1"/>
            </p:cNvSpPr>
            <p:nvPr/>
          </p:nvSpPr>
          <p:spPr bwMode="auto">
            <a:xfrm>
              <a:off x="3393" y="1729"/>
              <a:ext cx="2" cy="600"/>
            </a:xfrm>
            <a:prstGeom prst="line">
              <a:avLst/>
            </a:prstGeom>
            <a:noFill/>
            <a:ln w="19050">
              <a:solidFill>
                <a:schemeClr val="tx1"/>
              </a:solidFill>
              <a:round/>
              <a:headEnd/>
              <a:tailEnd/>
            </a:ln>
          </p:spPr>
          <p:txBody>
            <a:bodyPr/>
            <a:lstStyle/>
            <a:p>
              <a:endParaRPr lang="zh-CN" altLang="en-US"/>
            </a:p>
          </p:txBody>
        </p:sp>
        <p:sp>
          <p:nvSpPr>
            <p:cNvPr id="54" name="Line 54"/>
            <p:cNvSpPr>
              <a:spLocks noChangeShapeType="1"/>
            </p:cNvSpPr>
            <p:nvPr/>
          </p:nvSpPr>
          <p:spPr bwMode="auto">
            <a:xfrm flipH="1" flipV="1">
              <a:off x="2296" y="1581"/>
              <a:ext cx="155" cy="148"/>
            </a:xfrm>
            <a:prstGeom prst="line">
              <a:avLst/>
            </a:prstGeom>
            <a:noFill/>
            <a:ln w="19050">
              <a:solidFill>
                <a:schemeClr val="tx1"/>
              </a:solidFill>
              <a:round/>
              <a:headEnd/>
              <a:tailEnd/>
            </a:ln>
          </p:spPr>
          <p:txBody>
            <a:bodyPr/>
            <a:lstStyle/>
            <a:p>
              <a:endParaRPr lang="zh-CN" altLang="en-US"/>
            </a:p>
          </p:txBody>
        </p:sp>
        <p:sp>
          <p:nvSpPr>
            <p:cNvPr id="55" name="Text Box 55"/>
            <p:cNvSpPr txBox="1">
              <a:spLocks noChangeArrowheads="1"/>
            </p:cNvSpPr>
            <p:nvPr/>
          </p:nvSpPr>
          <p:spPr bwMode="auto">
            <a:xfrm>
              <a:off x="2253" y="1395"/>
              <a:ext cx="520"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AB</a:t>
              </a:r>
              <a:endParaRPr lang="en-US" altLang="zh-CN" sz="1600" b="1" baseline="-25000">
                <a:ea typeface="宋体" pitchFamily="2" charset="-122"/>
              </a:endParaRPr>
            </a:p>
          </p:txBody>
        </p:sp>
        <p:sp>
          <p:nvSpPr>
            <p:cNvPr id="56" name="Text Box 56"/>
            <p:cNvSpPr txBox="1">
              <a:spLocks noChangeArrowheads="1"/>
            </p:cNvSpPr>
            <p:nvPr/>
          </p:nvSpPr>
          <p:spPr bwMode="auto">
            <a:xfrm>
              <a:off x="2210" y="1599"/>
              <a:ext cx="368" cy="212"/>
            </a:xfrm>
            <a:prstGeom prst="rect">
              <a:avLst/>
            </a:prstGeom>
            <a:noFill/>
            <a:ln w="9525">
              <a:noFill/>
              <a:miter lim="800000"/>
              <a:headEnd/>
              <a:tailEnd/>
            </a:ln>
          </p:spPr>
          <p:txBody>
            <a:bodyPr>
              <a:spAutoFit/>
            </a:bodyPr>
            <a:lstStyle/>
            <a:p>
              <a:pPr>
                <a:spcBef>
                  <a:spcPct val="50000"/>
                </a:spcBef>
              </a:pPr>
              <a:r>
                <a:rPr lang="en-US" altLang="zh-CN" sz="1600" b="1">
                  <a:solidFill>
                    <a:srgbClr val="FF3300"/>
                  </a:solidFill>
                  <a:ea typeface="宋体" pitchFamily="2" charset="-122"/>
                </a:rPr>
                <a:t>C</a:t>
              </a:r>
            </a:p>
          </p:txBody>
        </p:sp>
        <p:sp>
          <p:nvSpPr>
            <p:cNvPr id="57" name="Text Box 57"/>
            <p:cNvSpPr txBox="1">
              <a:spLocks noChangeArrowheads="1"/>
            </p:cNvSpPr>
            <p:nvPr/>
          </p:nvSpPr>
          <p:spPr bwMode="auto">
            <a:xfrm>
              <a:off x="2474" y="1543"/>
              <a:ext cx="32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00</a:t>
              </a:r>
              <a:endParaRPr lang="en-US" altLang="zh-CN" sz="1600" b="1" baseline="-25000">
                <a:ea typeface="宋体" pitchFamily="2" charset="-122"/>
              </a:endParaRPr>
            </a:p>
          </p:txBody>
        </p:sp>
        <p:sp>
          <p:nvSpPr>
            <p:cNvPr id="58" name="Text Box 58"/>
            <p:cNvSpPr txBox="1">
              <a:spLocks noChangeArrowheads="1"/>
            </p:cNvSpPr>
            <p:nvPr/>
          </p:nvSpPr>
          <p:spPr bwMode="auto">
            <a:xfrm>
              <a:off x="2793" y="1537"/>
              <a:ext cx="40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01</a:t>
              </a:r>
              <a:endParaRPr lang="en-US" altLang="zh-CN" sz="1600" b="1" baseline="-25000">
                <a:ea typeface="宋体" pitchFamily="2" charset="-122"/>
              </a:endParaRPr>
            </a:p>
          </p:txBody>
        </p:sp>
        <p:sp>
          <p:nvSpPr>
            <p:cNvPr id="59" name="Text Box 59"/>
            <p:cNvSpPr txBox="1">
              <a:spLocks noChangeArrowheads="1"/>
            </p:cNvSpPr>
            <p:nvPr/>
          </p:nvSpPr>
          <p:spPr bwMode="auto">
            <a:xfrm>
              <a:off x="3089" y="1547"/>
              <a:ext cx="510"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11</a:t>
              </a:r>
              <a:endParaRPr lang="en-US" altLang="zh-CN" sz="1600" b="1" baseline="-25000">
                <a:ea typeface="宋体" pitchFamily="2" charset="-122"/>
              </a:endParaRPr>
            </a:p>
          </p:txBody>
        </p:sp>
        <p:sp>
          <p:nvSpPr>
            <p:cNvPr id="60" name="Text Box 60"/>
            <p:cNvSpPr txBox="1">
              <a:spLocks noChangeArrowheads="1"/>
            </p:cNvSpPr>
            <p:nvPr/>
          </p:nvSpPr>
          <p:spPr bwMode="auto">
            <a:xfrm>
              <a:off x="3403" y="1549"/>
              <a:ext cx="51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10</a:t>
              </a:r>
              <a:endParaRPr lang="en-US" altLang="zh-CN" sz="1600" b="1" baseline="-25000">
                <a:ea typeface="宋体" pitchFamily="2" charset="-122"/>
              </a:endParaRPr>
            </a:p>
          </p:txBody>
        </p:sp>
        <p:sp>
          <p:nvSpPr>
            <p:cNvPr id="61" name="Text Box 61"/>
            <p:cNvSpPr txBox="1">
              <a:spLocks noChangeArrowheads="1"/>
            </p:cNvSpPr>
            <p:nvPr/>
          </p:nvSpPr>
          <p:spPr bwMode="auto">
            <a:xfrm>
              <a:off x="2296" y="1824"/>
              <a:ext cx="213" cy="212"/>
            </a:xfrm>
            <a:prstGeom prst="rect">
              <a:avLst/>
            </a:prstGeom>
            <a:noFill/>
            <a:ln w="9525">
              <a:noFill/>
              <a:miter lim="800000"/>
              <a:headEnd/>
              <a:tailEnd/>
            </a:ln>
          </p:spPr>
          <p:txBody>
            <a:bodyPr>
              <a:spAutoFit/>
            </a:bodyPr>
            <a:lstStyle/>
            <a:p>
              <a:pPr>
                <a:spcBef>
                  <a:spcPct val="50000"/>
                </a:spcBef>
              </a:pPr>
              <a:r>
                <a:rPr lang="en-US" altLang="zh-CN" sz="1600" b="1">
                  <a:solidFill>
                    <a:srgbClr val="FF3300"/>
                  </a:solidFill>
                  <a:ea typeface="宋体" pitchFamily="2" charset="-122"/>
                </a:rPr>
                <a:t>0</a:t>
              </a:r>
            </a:p>
          </p:txBody>
        </p:sp>
        <p:sp>
          <p:nvSpPr>
            <p:cNvPr id="62" name="Text Box 62"/>
            <p:cNvSpPr txBox="1">
              <a:spLocks noChangeArrowheads="1"/>
            </p:cNvSpPr>
            <p:nvPr/>
          </p:nvSpPr>
          <p:spPr bwMode="auto">
            <a:xfrm>
              <a:off x="2296" y="2110"/>
              <a:ext cx="213" cy="212"/>
            </a:xfrm>
            <a:prstGeom prst="rect">
              <a:avLst/>
            </a:prstGeom>
            <a:noFill/>
            <a:ln w="9525">
              <a:noFill/>
              <a:miter lim="800000"/>
              <a:headEnd/>
              <a:tailEnd/>
            </a:ln>
          </p:spPr>
          <p:txBody>
            <a:bodyPr>
              <a:spAutoFit/>
            </a:bodyPr>
            <a:lstStyle/>
            <a:p>
              <a:pPr>
                <a:spcBef>
                  <a:spcPct val="50000"/>
                </a:spcBef>
              </a:pPr>
              <a:r>
                <a:rPr lang="en-US" altLang="zh-CN" sz="1600" b="1">
                  <a:solidFill>
                    <a:srgbClr val="FF3300"/>
                  </a:solidFill>
                  <a:ea typeface="宋体" pitchFamily="2" charset="-122"/>
                </a:rPr>
                <a:t>1</a:t>
              </a:r>
            </a:p>
          </p:txBody>
        </p:sp>
      </p:grpSp>
      <p:graphicFrame>
        <p:nvGraphicFramePr>
          <p:cNvPr id="63" name="Object 63"/>
          <p:cNvGraphicFramePr>
            <a:graphicFrameLocks noChangeAspect="1"/>
          </p:cNvGraphicFramePr>
          <p:nvPr>
            <p:extLst>
              <p:ext uri="{D42A27DB-BD31-4B8C-83A1-F6EECF244321}">
                <p14:modId xmlns:p14="http://schemas.microsoft.com/office/powerpoint/2010/main" val="1583205334"/>
              </p:ext>
            </p:extLst>
          </p:nvPr>
        </p:nvGraphicFramePr>
        <p:xfrm>
          <a:off x="4965700" y="3436936"/>
          <a:ext cx="381000" cy="330200"/>
        </p:xfrm>
        <a:graphic>
          <a:graphicData uri="http://schemas.openxmlformats.org/presentationml/2006/ole">
            <mc:AlternateContent xmlns:mc="http://schemas.openxmlformats.org/markup-compatibility/2006">
              <mc:Choice xmlns:v="urn:schemas-microsoft-com:vml" Requires="v">
                <p:oleObj spid="_x0000_s265002" name="公式" r:id="rId21" imgW="190440" imgH="164880" progId="Equations">
                  <p:embed/>
                </p:oleObj>
              </mc:Choice>
              <mc:Fallback>
                <p:oleObj name="公式" r:id="rId21" imgW="190440" imgH="164880" progId="Equations">
                  <p:embed/>
                  <p:pic>
                    <p:nvPicPr>
                      <p:cNvPr id="0" name="Object 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65700" y="3436936"/>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4"/>
          <p:cNvGraphicFramePr>
            <a:graphicFrameLocks noChangeAspect="1"/>
          </p:cNvGraphicFramePr>
          <p:nvPr>
            <p:extLst>
              <p:ext uri="{D42A27DB-BD31-4B8C-83A1-F6EECF244321}">
                <p14:modId xmlns:p14="http://schemas.microsoft.com/office/powerpoint/2010/main" val="360938741"/>
              </p:ext>
            </p:extLst>
          </p:nvPr>
        </p:nvGraphicFramePr>
        <p:xfrm>
          <a:off x="5972175" y="3841749"/>
          <a:ext cx="381000" cy="406400"/>
        </p:xfrm>
        <a:graphic>
          <a:graphicData uri="http://schemas.openxmlformats.org/presentationml/2006/ole">
            <mc:AlternateContent xmlns:mc="http://schemas.openxmlformats.org/markup-compatibility/2006">
              <mc:Choice xmlns:v="urn:schemas-microsoft-com:vml" Requires="v">
                <p:oleObj spid="_x0000_s265003" name="公式" r:id="rId23" imgW="190440" imgH="203040" progId="Equations">
                  <p:embed/>
                </p:oleObj>
              </mc:Choice>
              <mc:Fallback>
                <p:oleObj name="公式" r:id="rId23" imgW="190440" imgH="203040" progId="Equations">
                  <p:embed/>
                  <p:pic>
                    <p:nvPicPr>
                      <p:cNvPr id="0" name="Object 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72175" y="3841749"/>
                        <a:ext cx="3810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65"/>
          <p:cNvGraphicFramePr>
            <a:graphicFrameLocks noChangeAspect="1"/>
          </p:cNvGraphicFramePr>
          <p:nvPr>
            <p:extLst>
              <p:ext uri="{D42A27DB-BD31-4B8C-83A1-F6EECF244321}">
                <p14:modId xmlns:p14="http://schemas.microsoft.com/office/powerpoint/2010/main" val="2324020640"/>
              </p:ext>
            </p:extLst>
          </p:nvPr>
        </p:nvGraphicFramePr>
        <p:xfrm>
          <a:off x="5481638" y="3436936"/>
          <a:ext cx="381000" cy="330200"/>
        </p:xfrm>
        <a:graphic>
          <a:graphicData uri="http://schemas.openxmlformats.org/presentationml/2006/ole">
            <mc:AlternateContent xmlns:mc="http://schemas.openxmlformats.org/markup-compatibility/2006">
              <mc:Choice xmlns:v="urn:schemas-microsoft-com:vml" Requires="v">
                <p:oleObj spid="_x0000_s265004" name="公式" r:id="rId25" imgW="190440" imgH="164880" progId="Equations">
                  <p:embed/>
                </p:oleObj>
              </mc:Choice>
              <mc:Fallback>
                <p:oleObj name="公式" r:id="rId25" imgW="190440" imgH="164880" progId="Equations">
                  <p:embed/>
                  <p:pic>
                    <p:nvPicPr>
                      <p:cNvPr id="0" name="Object 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81638" y="3436936"/>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6"/>
          <p:cNvGraphicFramePr>
            <a:graphicFrameLocks noChangeAspect="1"/>
          </p:cNvGraphicFramePr>
          <p:nvPr>
            <p:extLst>
              <p:ext uri="{D42A27DB-BD31-4B8C-83A1-F6EECF244321}">
                <p14:modId xmlns:p14="http://schemas.microsoft.com/office/powerpoint/2010/main" val="4086135292"/>
              </p:ext>
            </p:extLst>
          </p:nvPr>
        </p:nvGraphicFramePr>
        <p:xfrm>
          <a:off x="6462713" y="3436936"/>
          <a:ext cx="381000" cy="330200"/>
        </p:xfrm>
        <a:graphic>
          <a:graphicData uri="http://schemas.openxmlformats.org/presentationml/2006/ole">
            <mc:AlternateContent xmlns:mc="http://schemas.openxmlformats.org/markup-compatibility/2006">
              <mc:Choice xmlns:v="urn:schemas-microsoft-com:vml" Requires="v">
                <p:oleObj spid="_x0000_s265005" name="公式" r:id="rId27" imgW="190440" imgH="164880" progId="Equations">
                  <p:embed/>
                </p:oleObj>
              </mc:Choice>
              <mc:Fallback>
                <p:oleObj name="公式" r:id="rId27" imgW="190440" imgH="164880" progId="Equations">
                  <p:embed/>
                  <p:pic>
                    <p:nvPicPr>
                      <p:cNvPr id="0" name="Object 6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62713" y="3436936"/>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7"/>
          <p:cNvGraphicFramePr>
            <a:graphicFrameLocks noChangeAspect="1"/>
          </p:cNvGraphicFramePr>
          <p:nvPr>
            <p:extLst>
              <p:ext uri="{D42A27DB-BD31-4B8C-83A1-F6EECF244321}">
                <p14:modId xmlns:p14="http://schemas.microsoft.com/office/powerpoint/2010/main" val="1113144136"/>
              </p:ext>
            </p:extLst>
          </p:nvPr>
        </p:nvGraphicFramePr>
        <p:xfrm>
          <a:off x="6462713" y="3916361"/>
          <a:ext cx="381000" cy="330200"/>
        </p:xfrm>
        <a:graphic>
          <a:graphicData uri="http://schemas.openxmlformats.org/presentationml/2006/ole">
            <mc:AlternateContent xmlns:mc="http://schemas.openxmlformats.org/markup-compatibility/2006">
              <mc:Choice xmlns:v="urn:schemas-microsoft-com:vml" Requires="v">
                <p:oleObj spid="_x0000_s265006" name="公式" r:id="rId29" imgW="190440" imgH="164880" progId="Equations">
                  <p:embed/>
                </p:oleObj>
              </mc:Choice>
              <mc:Fallback>
                <p:oleObj name="公式" r:id="rId29" imgW="190440" imgH="164880" progId="Equations">
                  <p:embed/>
                  <p:pic>
                    <p:nvPicPr>
                      <p:cNvPr id="0" name="Object 6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62713" y="3916361"/>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8"/>
          <p:cNvGraphicFramePr>
            <a:graphicFrameLocks noChangeAspect="1"/>
          </p:cNvGraphicFramePr>
          <p:nvPr>
            <p:extLst>
              <p:ext uri="{D42A27DB-BD31-4B8C-83A1-F6EECF244321}">
                <p14:modId xmlns:p14="http://schemas.microsoft.com/office/powerpoint/2010/main" val="3741389112"/>
              </p:ext>
            </p:extLst>
          </p:nvPr>
        </p:nvGraphicFramePr>
        <p:xfrm>
          <a:off x="5037139" y="3932236"/>
          <a:ext cx="255587" cy="331788"/>
        </p:xfrm>
        <a:graphic>
          <a:graphicData uri="http://schemas.openxmlformats.org/presentationml/2006/ole">
            <mc:AlternateContent xmlns:mc="http://schemas.openxmlformats.org/markup-compatibility/2006">
              <mc:Choice xmlns:v="urn:schemas-microsoft-com:vml" Requires="v">
                <p:oleObj spid="_x0000_s265007" name="公式" r:id="rId31" imgW="126720" imgH="164880" progId="Equations">
                  <p:embed/>
                </p:oleObj>
              </mc:Choice>
              <mc:Fallback>
                <p:oleObj name="公式" r:id="rId31" imgW="126720" imgH="164880" progId="Equations">
                  <p:embed/>
                  <p:pic>
                    <p:nvPicPr>
                      <p:cNvPr id="0" name="Object 6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37139" y="3932236"/>
                        <a:ext cx="25558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9"/>
          <p:cNvGraphicFramePr>
            <a:graphicFrameLocks noChangeAspect="1"/>
          </p:cNvGraphicFramePr>
          <p:nvPr>
            <p:extLst>
              <p:ext uri="{D42A27DB-BD31-4B8C-83A1-F6EECF244321}">
                <p14:modId xmlns:p14="http://schemas.microsoft.com/office/powerpoint/2010/main" val="4233781072"/>
              </p:ext>
            </p:extLst>
          </p:nvPr>
        </p:nvGraphicFramePr>
        <p:xfrm>
          <a:off x="6045200" y="3436936"/>
          <a:ext cx="177800" cy="331788"/>
        </p:xfrm>
        <a:graphic>
          <a:graphicData uri="http://schemas.openxmlformats.org/presentationml/2006/ole">
            <mc:AlternateContent xmlns:mc="http://schemas.openxmlformats.org/markup-compatibility/2006">
              <mc:Choice xmlns:v="urn:schemas-microsoft-com:vml" Requires="v">
                <p:oleObj spid="_x0000_s265008" name="公式" r:id="rId33" imgW="88560" imgH="164880" progId="Equations">
                  <p:embed/>
                </p:oleObj>
              </mc:Choice>
              <mc:Fallback>
                <p:oleObj name="公式" r:id="rId33" imgW="88560" imgH="164880" progId="Equations">
                  <p:embed/>
                  <p:pic>
                    <p:nvPicPr>
                      <p:cNvPr id="0" name="Object 6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45200" y="3436936"/>
                        <a:ext cx="1778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70"/>
          <p:cNvGraphicFramePr>
            <a:graphicFrameLocks noChangeAspect="1"/>
          </p:cNvGraphicFramePr>
          <p:nvPr>
            <p:extLst>
              <p:ext uri="{D42A27DB-BD31-4B8C-83A1-F6EECF244321}">
                <p14:modId xmlns:p14="http://schemas.microsoft.com/office/powerpoint/2010/main" val="1814466017"/>
              </p:ext>
            </p:extLst>
          </p:nvPr>
        </p:nvGraphicFramePr>
        <p:xfrm>
          <a:off x="5599113" y="3932236"/>
          <a:ext cx="177800" cy="331788"/>
        </p:xfrm>
        <a:graphic>
          <a:graphicData uri="http://schemas.openxmlformats.org/presentationml/2006/ole">
            <mc:AlternateContent xmlns:mc="http://schemas.openxmlformats.org/markup-compatibility/2006">
              <mc:Choice xmlns:v="urn:schemas-microsoft-com:vml" Requires="v">
                <p:oleObj spid="_x0000_s265009" name="公式" r:id="rId35" imgW="88560" imgH="164880" progId="Equations">
                  <p:embed/>
                </p:oleObj>
              </mc:Choice>
              <mc:Fallback>
                <p:oleObj name="公式" r:id="rId35" imgW="88560" imgH="164880" progId="Equations">
                  <p:embed/>
                  <p:pic>
                    <p:nvPicPr>
                      <p:cNvPr id="0" name="Object 7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599113" y="3932236"/>
                        <a:ext cx="1778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AutoShape 71"/>
          <p:cNvSpPr>
            <a:spLocks noChangeArrowheads="1"/>
          </p:cNvSpPr>
          <p:nvPr/>
        </p:nvSpPr>
        <p:spPr bwMode="auto">
          <a:xfrm>
            <a:off x="3976688" y="3522662"/>
            <a:ext cx="533400" cy="409575"/>
          </a:xfrm>
          <a:prstGeom prst="rightArrow">
            <a:avLst>
              <a:gd name="adj1" fmla="val 50000"/>
              <a:gd name="adj2" fmla="val 32558"/>
            </a:avLst>
          </a:prstGeom>
          <a:solidFill>
            <a:srgbClr val="FFFF66"/>
          </a:solidFill>
          <a:ln w="9525">
            <a:solidFill>
              <a:schemeClr val="tx1"/>
            </a:solidFill>
            <a:miter lim="800000"/>
            <a:headEnd/>
            <a:tailEnd/>
          </a:ln>
        </p:spPr>
        <p:txBody>
          <a:bodyPr wrap="none" anchor="ctr"/>
          <a:lstStyle/>
          <a:p>
            <a:endParaRPr lang="zh-CN" altLang="en-US"/>
          </a:p>
        </p:txBody>
      </p:sp>
      <p:sp>
        <p:nvSpPr>
          <p:cNvPr id="72" name="Text Box 72"/>
          <p:cNvSpPr txBox="1">
            <a:spLocks noChangeArrowheads="1"/>
          </p:cNvSpPr>
          <p:nvPr/>
        </p:nvSpPr>
        <p:spPr bwMode="auto">
          <a:xfrm>
            <a:off x="2439988" y="4921250"/>
            <a:ext cx="1300162" cy="461665"/>
          </a:xfrm>
          <a:prstGeom prst="rect">
            <a:avLst/>
          </a:prstGeom>
          <a:noFill/>
          <a:ln w="9525">
            <a:noFill/>
            <a:miter lim="800000"/>
            <a:headEnd/>
            <a:tailEnd/>
          </a:ln>
        </p:spPr>
        <p:txBody>
          <a:bodyPr wrap="square">
            <a:spAutoFit/>
          </a:bodyPr>
          <a:lstStyle/>
          <a:p>
            <a:pPr eaLnBrk="0" hangingPunct="0">
              <a:spcBef>
                <a:spcPct val="50000"/>
              </a:spcBef>
            </a:pPr>
            <a:r>
              <a:rPr lang="en-US" altLang="zh-CN" b="1" dirty="0">
                <a:latin typeface="Times New Roman" charset="0"/>
                <a:ea typeface="宋体" pitchFamily="2" charset="-122"/>
              </a:rPr>
              <a:t>4-input</a:t>
            </a:r>
            <a:endParaRPr lang="zh-CN" altLang="en-US" b="1" dirty="0">
              <a:latin typeface="Times New Roman" charset="0"/>
              <a:ea typeface="宋体" pitchFamily="2" charset="-122"/>
            </a:endParaRPr>
          </a:p>
        </p:txBody>
      </p:sp>
      <p:sp>
        <p:nvSpPr>
          <p:cNvPr id="73" name="Text Box 73"/>
          <p:cNvSpPr txBox="1">
            <a:spLocks noChangeArrowheads="1"/>
          </p:cNvSpPr>
          <p:nvPr/>
        </p:nvSpPr>
        <p:spPr bwMode="auto">
          <a:xfrm>
            <a:off x="5365750" y="4933950"/>
            <a:ext cx="1346200" cy="461665"/>
          </a:xfrm>
          <a:prstGeom prst="rect">
            <a:avLst/>
          </a:prstGeom>
          <a:noFill/>
          <a:ln w="9525">
            <a:noFill/>
            <a:miter lim="800000"/>
            <a:headEnd/>
            <a:tailEnd/>
          </a:ln>
        </p:spPr>
        <p:txBody>
          <a:bodyPr wrap="square">
            <a:spAutoFit/>
          </a:bodyPr>
          <a:lstStyle/>
          <a:p>
            <a:pPr eaLnBrk="0" hangingPunct="0">
              <a:spcBef>
                <a:spcPct val="50000"/>
              </a:spcBef>
            </a:pPr>
            <a:r>
              <a:rPr lang="en-US" altLang="zh-CN" b="1" dirty="0">
                <a:latin typeface="Times New Roman" charset="0"/>
                <a:ea typeface="宋体" pitchFamily="2" charset="-122"/>
              </a:rPr>
              <a:t>3-input</a:t>
            </a:r>
            <a:endParaRPr lang="zh-CN" altLang="en-US" b="1" dirty="0">
              <a:latin typeface="Times New Roman" charset="0"/>
              <a:ea typeface="宋体" pitchFamily="2" charset="-122"/>
            </a:endParaRPr>
          </a:p>
        </p:txBody>
      </p:sp>
      <p:sp>
        <p:nvSpPr>
          <p:cNvPr id="74" name="Text Box 74"/>
          <p:cNvSpPr txBox="1">
            <a:spLocks noChangeArrowheads="1"/>
          </p:cNvSpPr>
          <p:nvPr/>
        </p:nvSpPr>
        <p:spPr bwMode="auto">
          <a:xfrm>
            <a:off x="8382000" y="4876800"/>
            <a:ext cx="1377950" cy="461665"/>
          </a:xfrm>
          <a:prstGeom prst="rect">
            <a:avLst/>
          </a:prstGeom>
          <a:noFill/>
          <a:ln w="9525">
            <a:noFill/>
            <a:miter lim="800000"/>
            <a:headEnd/>
            <a:tailEnd/>
          </a:ln>
        </p:spPr>
        <p:txBody>
          <a:bodyPr wrap="square">
            <a:spAutoFit/>
          </a:bodyPr>
          <a:lstStyle/>
          <a:p>
            <a:pPr eaLnBrk="0" hangingPunct="0">
              <a:spcBef>
                <a:spcPct val="50000"/>
              </a:spcBef>
            </a:pPr>
            <a:r>
              <a:rPr lang="en-US" altLang="zh-CN" b="1" dirty="0">
                <a:latin typeface="Times New Roman" charset="0"/>
                <a:ea typeface="宋体" pitchFamily="2" charset="-122"/>
              </a:rPr>
              <a:t>2-input</a:t>
            </a:r>
            <a:endParaRPr lang="zh-CN" altLang="en-US" b="1" dirty="0">
              <a:latin typeface="Times New Roman" charset="0"/>
              <a:ea typeface="宋体" pitchFamily="2" charset="-122"/>
            </a:endParaRPr>
          </a:p>
        </p:txBody>
      </p:sp>
      <p:grpSp>
        <p:nvGrpSpPr>
          <p:cNvPr id="75" name="Group 75"/>
          <p:cNvGrpSpPr>
            <a:grpSpLocks/>
          </p:cNvGrpSpPr>
          <p:nvPr/>
        </p:nvGrpSpPr>
        <p:grpSpPr bwMode="auto">
          <a:xfrm>
            <a:off x="2247900" y="2647949"/>
            <a:ext cx="3035300" cy="1193800"/>
            <a:chOff x="544" y="1465"/>
            <a:chExt cx="1912" cy="752"/>
          </a:xfrm>
        </p:grpSpPr>
        <p:sp>
          <p:nvSpPr>
            <p:cNvPr id="76" name="Oval 76"/>
            <p:cNvSpPr>
              <a:spLocks noChangeArrowheads="1"/>
            </p:cNvSpPr>
            <p:nvPr/>
          </p:nvSpPr>
          <p:spPr bwMode="auto">
            <a:xfrm>
              <a:off x="544" y="1707"/>
              <a:ext cx="188" cy="469"/>
            </a:xfrm>
            <a:prstGeom prst="ellipse">
              <a:avLst/>
            </a:prstGeom>
            <a:noFill/>
            <a:ln w="38100">
              <a:solidFill>
                <a:srgbClr val="FF0000"/>
              </a:solidFill>
              <a:round/>
              <a:headEnd/>
              <a:tailEnd/>
            </a:ln>
          </p:spPr>
          <p:txBody>
            <a:bodyPr wrap="none" anchor="ctr"/>
            <a:lstStyle/>
            <a:p>
              <a:endParaRPr lang="zh-CN" altLang="en-US"/>
            </a:p>
          </p:txBody>
        </p:sp>
        <p:sp>
          <p:nvSpPr>
            <p:cNvPr id="77" name="Oval 77"/>
            <p:cNvSpPr>
              <a:spLocks noChangeArrowheads="1"/>
            </p:cNvSpPr>
            <p:nvPr/>
          </p:nvSpPr>
          <p:spPr bwMode="auto">
            <a:xfrm>
              <a:off x="2268" y="1960"/>
              <a:ext cx="188" cy="257"/>
            </a:xfrm>
            <a:prstGeom prst="ellipse">
              <a:avLst/>
            </a:prstGeom>
            <a:noFill/>
            <a:ln w="38100">
              <a:solidFill>
                <a:srgbClr val="FF0000"/>
              </a:solidFill>
              <a:round/>
              <a:headEnd/>
              <a:tailEnd/>
            </a:ln>
          </p:spPr>
          <p:txBody>
            <a:bodyPr wrap="none" anchor="ctr"/>
            <a:lstStyle/>
            <a:p>
              <a:endParaRPr lang="zh-CN" altLang="en-US"/>
            </a:p>
          </p:txBody>
        </p:sp>
        <p:sp>
          <p:nvSpPr>
            <p:cNvPr id="78" name="Freeform 78"/>
            <p:cNvSpPr>
              <a:spLocks/>
            </p:cNvSpPr>
            <p:nvPr/>
          </p:nvSpPr>
          <p:spPr bwMode="auto">
            <a:xfrm>
              <a:off x="612" y="1465"/>
              <a:ext cx="1758" cy="468"/>
            </a:xfrm>
            <a:custGeom>
              <a:avLst/>
              <a:gdLst>
                <a:gd name="T0" fmla="*/ 0 w 1758"/>
                <a:gd name="T1" fmla="*/ 213 h 468"/>
                <a:gd name="T2" fmla="*/ 879 w 1758"/>
                <a:gd name="T3" fmla="*/ 43 h 468"/>
                <a:gd name="T4" fmla="*/ 1758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FF3300"/>
              </a:solidFill>
              <a:round/>
              <a:headEnd/>
              <a:tailEnd/>
            </a:ln>
          </p:spPr>
          <p:txBody>
            <a:bodyPr/>
            <a:lstStyle/>
            <a:p>
              <a:endParaRPr lang="zh-CN" altLang="en-US"/>
            </a:p>
          </p:txBody>
        </p:sp>
      </p:grpSp>
      <p:grpSp>
        <p:nvGrpSpPr>
          <p:cNvPr id="79" name="Group 79"/>
          <p:cNvGrpSpPr>
            <a:grpSpLocks/>
          </p:cNvGrpSpPr>
          <p:nvPr/>
        </p:nvGrpSpPr>
        <p:grpSpPr bwMode="auto">
          <a:xfrm>
            <a:off x="3055938" y="2625724"/>
            <a:ext cx="3198812" cy="1219200"/>
            <a:chOff x="1053" y="1451"/>
            <a:chExt cx="2015" cy="768"/>
          </a:xfrm>
        </p:grpSpPr>
        <p:sp>
          <p:nvSpPr>
            <p:cNvPr id="80" name="Oval 80"/>
            <p:cNvSpPr>
              <a:spLocks noChangeArrowheads="1"/>
            </p:cNvSpPr>
            <p:nvPr/>
          </p:nvSpPr>
          <p:spPr bwMode="auto">
            <a:xfrm>
              <a:off x="1053" y="1693"/>
              <a:ext cx="188" cy="469"/>
            </a:xfrm>
            <a:prstGeom prst="ellipse">
              <a:avLst/>
            </a:prstGeom>
            <a:noFill/>
            <a:ln w="38100">
              <a:solidFill>
                <a:srgbClr val="0072C0"/>
              </a:solidFill>
              <a:round/>
              <a:headEnd/>
              <a:tailEnd/>
            </a:ln>
          </p:spPr>
          <p:txBody>
            <a:bodyPr wrap="none" anchor="ctr"/>
            <a:lstStyle/>
            <a:p>
              <a:endParaRPr lang="zh-CN" altLang="en-US"/>
            </a:p>
          </p:txBody>
        </p:sp>
        <p:sp>
          <p:nvSpPr>
            <p:cNvPr id="81" name="Oval 81"/>
            <p:cNvSpPr>
              <a:spLocks noChangeArrowheads="1"/>
            </p:cNvSpPr>
            <p:nvPr/>
          </p:nvSpPr>
          <p:spPr bwMode="auto">
            <a:xfrm>
              <a:off x="2880" y="1962"/>
              <a:ext cx="188" cy="257"/>
            </a:xfrm>
            <a:prstGeom prst="ellipse">
              <a:avLst/>
            </a:prstGeom>
            <a:noFill/>
            <a:ln w="38100">
              <a:solidFill>
                <a:srgbClr val="0072C0"/>
              </a:solidFill>
              <a:round/>
              <a:headEnd/>
              <a:tailEnd/>
            </a:ln>
          </p:spPr>
          <p:txBody>
            <a:bodyPr wrap="none" anchor="ctr"/>
            <a:lstStyle/>
            <a:p>
              <a:endParaRPr lang="zh-CN" altLang="en-US"/>
            </a:p>
          </p:txBody>
        </p:sp>
        <p:sp>
          <p:nvSpPr>
            <p:cNvPr id="82" name="Freeform 82"/>
            <p:cNvSpPr>
              <a:spLocks/>
            </p:cNvSpPr>
            <p:nvPr/>
          </p:nvSpPr>
          <p:spPr bwMode="auto">
            <a:xfrm>
              <a:off x="1121" y="1451"/>
              <a:ext cx="1872" cy="468"/>
            </a:xfrm>
            <a:custGeom>
              <a:avLst/>
              <a:gdLst>
                <a:gd name="T0" fmla="*/ 0 w 1758"/>
                <a:gd name="T1" fmla="*/ 213 h 468"/>
                <a:gd name="T2" fmla="*/ 1131 w 1758"/>
                <a:gd name="T3" fmla="*/ 43 h 468"/>
                <a:gd name="T4" fmla="*/ 2260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0072C0"/>
              </a:solidFill>
              <a:round/>
              <a:headEnd/>
              <a:tailEnd/>
            </a:ln>
          </p:spPr>
          <p:txBody>
            <a:bodyPr/>
            <a:lstStyle/>
            <a:p>
              <a:endParaRPr lang="zh-CN" altLang="en-US"/>
            </a:p>
          </p:txBody>
        </p:sp>
      </p:grpSp>
      <p:grpSp>
        <p:nvGrpSpPr>
          <p:cNvPr id="83" name="Group 83"/>
          <p:cNvGrpSpPr>
            <a:grpSpLocks/>
          </p:cNvGrpSpPr>
          <p:nvPr/>
        </p:nvGrpSpPr>
        <p:grpSpPr bwMode="auto">
          <a:xfrm>
            <a:off x="3008313" y="3775075"/>
            <a:ext cx="3352800" cy="1214437"/>
            <a:chOff x="1023" y="2175"/>
            <a:chExt cx="2112" cy="765"/>
          </a:xfrm>
        </p:grpSpPr>
        <p:sp>
          <p:nvSpPr>
            <p:cNvPr id="84" name="Oval 84"/>
            <p:cNvSpPr>
              <a:spLocks noChangeArrowheads="1"/>
            </p:cNvSpPr>
            <p:nvPr/>
          </p:nvSpPr>
          <p:spPr bwMode="auto">
            <a:xfrm>
              <a:off x="1023" y="2175"/>
              <a:ext cx="188" cy="469"/>
            </a:xfrm>
            <a:prstGeom prst="ellipse">
              <a:avLst/>
            </a:prstGeom>
            <a:noFill/>
            <a:ln w="38100">
              <a:solidFill>
                <a:srgbClr val="3FAE12"/>
              </a:solidFill>
              <a:round/>
              <a:headEnd/>
              <a:tailEnd/>
            </a:ln>
          </p:spPr>
          <p:txBody>
            <a:bodyPr wrap="none" anchor="ctr"/>
            <a:lstStyle/>
            <a:p>
              <a:endParaRPr lang="zh-CN" altLang="en-US"/>
            </a:p>
          </p:txBody>
        </p:sp>
        <p:sp>
          <p:nvSpPr>
            <p:cNvPr id="85" name="Oval 85"/>
            <p:cNvSpPr>
              <a:spLocks noChangeArrowheads="1"/>
            </p:cNvSpPr>
            <p:nvPr/>
          </p:nvSpPr>
          <p:spPr bwMode="auto">
            <a:xfrm>
              <a:off x="2852" y="2217"/>
              <a:ext cx="283" cy="364"/>
            </a:xfrm>
            <a:prstGeom prst="ellipse">
              <a:avLst/>
            </a:prstGeom>
            <a:noFill/>
            <a:ln w="38100">
              <a:solidFill>
                <a:srgbClr val="3FAE12"/>
              </a:solidFill>
              <a:round/>
              <a:headEnd/>
              <a:tailEnd/>
            </a:ln>
          </p:spPr>
          <p:txBody>
            <a:bodyPr wrap="none" anchor="ctr"/>
            <a:lstStyle/>
            <a:p>
              <a:endParaRPr lang="zh-CN" altLang="en-US"/>
            </a:p>
          </p:txBody>
        </p:sp>
        <p:sp>
          <p:nvSpPr>
            <p:cNvPr id="86" name="Freeform 86"/>
            <p:cNvSpPr>
              <a:spLocks/>
            </p:cNvSpPr>
            <p:nvPr/>
          </p:nvSpPr>
          <p:spPr bwMode="auto">
            <a:xfrm rot="10363079">
              <a:off x="1204" y="2472"/>
              <a:ext cx="1761" cy="468"/>
            </a:xfrm>
            <a:custGeom>
              <a:avLst/>
              <a:gdLst>
                <a:gd name="T0" fmla="*/ 0 w 1758"/>
                <a:gd name="T1" fmla="*/ 213 h 468"/>
                <a:gd name="T2" fmla="*/ 887 w 1758"/>
                <a:gd name="T3" fmla="*/ 43 h 468"/>
                <a:gd name="T4" fmla="*/ 1770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3FAE12"/>
              </a:solidFill>
              <a:round/>
              <a:headEnd/>
              <a:tailEnd/>
            </a:ln>
          </p:spPr>
          <p:txBody>
            <a:bodyPr/>
            <a:lstStyle/>
            <a:p>
              <a:endParaRPr lang="zh-CN" altLang="en-US"/>
            </a:p>
          </p:txBody>
        </p:sp>
      </p:grpSp>
      <p:grpSp>
        <p:nvGrpSpPr>
          <p:cNvPr id="87" name="Group 87"/>
          <p:cNvGrpSpPr>
            <a:grpSpLocks/>
          </p:cNvGrpSpPr>
          <p:nvPr/>
        </p:nvGrpSpPr>
        <p:grpSpPr bwMode="auto">
          <a:xfrm>
            <a:off x="2243139" y="3763961"/>
            <a:ext cx="3038475" cy="1174750"/>
            <a:chOff x="541" y="2168"/>
            <a:chExt cx="1914" cy="740"/>
          </a:xfrm>
        </p:grpSpPr>
        <p:sp>
          <p:nvSpPr>
            <p:cNvPr id="88" name="Oval 88"/>
            <p:cNvSpPr>
              <a:spLocks noChangeArrowheads="1"/>
            </p:cNvSpPr>
            <p:nvPr/>
          </p:nvSpPr>
          <p:spPr bwMode="auto">
            <a:xfrm>
              <a:off x="541" y="2168"/>
              <a:ext cx="188" cy="469"/>
            </a:xfrm>
            <a:prstGeom prst="ellipse">
              <a:avLst/>
            </a:prstGeom>
            <a:noFill/>
            <a:ln w="38100">
              <a:solidFill>
                <a:srgbClr val="0000FF"/>
              </a:solidFill>
              <a:round/>
              <a:headEnd/>
              <a:tailEnd/>
            </a:ln>
          </p:spPr>
          <p:txBody>
            <a:bodyPr wrap="none" anchor="ctr"/>
            <a:lstStyle/>
            <a:p>
              <a:endParaRPr lang="zh-CN" altLang="en-US"/>
            </a:p>
          </p:txBody>
        </p:sp>
        <p:sp>
          <p:nvSpPr>
            <p:cNvPr id="89" name="Oval 89"/>
            <p:cNvSpPr>
              <a:spLocks noChangeArrowheads="1"/>
            </p:cNvSpPr>
            <p:nvPr/>
          </p:nvSpPr>
          <p:spPr bwMode="auto">
            <a:xfrm>
              <a:off x="2285" y="2239"/>
              <a:ext cx="170" cy="290"/>
            </a:xfrm>
            <a:prstGeom prst="ellipse">
              <a:avLst/>
            </a:prstGeom>
            <a:noFill/>
            <a:ln w="38100">
              <a:solidFill>
                <a:srgbClr val="0000FF"/>
              </a:solidFill>
              <a:round/>
              <a:headEnd/>
              <a:tailEnd/>
            </a:ln>
          </p:spPr>
          <p:txBody>
            <a:bodyPr wrap="none" anchor="ctr"/>
            <a:lstStyle/>
            <a:p>
              <a:endParaRPr lang="zh-CN" altLang="en-US"/>
            </a:p>
          </p:txBody>
        </p:sp>
        <p:sp>
          <p:nvSpPr>
            <p:cNvPr id="90" name="Freeform 90"/>
            <p:cNvSpPr>
              <a:spLocks/>
            </p:cNvSpPr>
            <p:nvPr/>
          </p:nvSpPr>
          <p:spPr bwMode="auto">
            <a:xfrm rot="10259882">
              <a:off x="721" y="2440"/>
              <a:ext cx="1619" cy="468"/>
            </a:xfrm>
            <a:custGeom>
              <a:avLst/>
              <a:gdLst>
                <a:gd name="T0" fmla="*/ 0 w 1758"/>
                <a:gd name="T1" fmla="*/ 213 h 468"/>
                <a:gd name="T2" fmla="*/ 633 w 1758"/>
                <a:gd name="T3" fmla="*/ 43 h 468"/>
                <a:gd name="T4" fmla="*/ 1264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0000FF"/>
              </a:solidFill>
              <a:round/>
              <a:headEnd/>
              <a:tailEnd/>
            </a:ln>
          </p:spPr>
          <p:txBody>
            <a:bodyPr/>
            <a:lstStyle/>
            <a:p>
              <a:endParaRPr lang="zh-CN" altLang="en-US"/>
            </a:p>
          </p:txBody>
        </p:sp>
      </p:grpSp>
      <p:grpSp>
        <p:nvGrpSpPr>
          <p:cNvPr id="91" name="Group 91"/>
          <p:cNvGrpSpPr>
            <a:grpSpLocks/>
          </p:cNvGrpSpPr>
          <p:nvPr/>
        </p:nvGrpSpPr>
        <p:grpSpPr bwMode="auto">
          <a:xfrm>
            <a:off x="6450859" y="2848383"/>
            <a:ext cx="3330575" cy="1512887"/>
            <a:chOff x="3192" y="1579"/>
            <a:chExt cx="2098" cy="953"/>
          </a:xfrm>
        </p:grpSpPr>
        <p:sp>
          <p:nvSpPr>
            <p:cNvPr id="92" name="Oval 92"/>
            <p:cNvSpPr>
              <a:spLocks noChangeArrowheads="1"/>
            </p:cNvSpPr>
            <p:nvPr/>
          </p:nvSpPr>
          <p:spPr bwMode="auto">
            <a:xfrm>
              <a:off x="3192" y="1852"/>
              <a:ext cx="255" cy="680"/>
            </a:xfrm>
            <a:prstGeom prst="ellipse">
              <a:avLst/>
            </a:prstGeom>
            <a:noFill/>
            <a:ln w="38100">
              <a:solidFill>
                <a:srgbClr val="66FF33"/>
              </a:solidFill>
              <a:round/>
              <a:headEnd/>
              <a:tailEnd/>
            </a:ln>
          </p:spPr>
          <p:txBody>
            <a:bodyPr wrap="none" anchor="ctr"/>
            <a:lstStyle/>
            <a:p>
              <a:endParaRPr lang="zh-CN" altLang="en-US"/>
            </a:p>
          </p:txBody>
        </p:sp>
        <p:sp>
          <p:nvSpPr>
            <p:cNvPr id="93" name="Oval 93"/>
            <p:cNvSpPr>
              <a:spLocks noChangeArrowheads="1"/>
            </p:cNvSpPr>
            <p:nvPr/>
          </p:nvSpPr>
          <p:spPr bwMode="auto">
            <a:xfrm flipH="1">
              <a:off x="4950" y="1905"/>
              <a:ext cx="340" cy="312"/>
            </a:xfrm>
            <a:prstGeom prst="ellipse">
              <a:avLst/>
            </a:prstGeom>
            <a:noFill/>
            <a:ln w="38100">
              <a:solidFill>
                <a:srgbClr val="66FF33"/>
              </a:solidFill>
              <a:round/>
              <a:headEnd/>
              <a:tailEnd/>
            </a:ln>
          </p:spPr>
          <p:txBody>
            <a:bodyPr wrap="none" anchor="ctr"/>
            <a:lstStyle/>
            <a:p>
              <a:endParaRPr lang="zh-CN" altLang="en-US"/>
            </a:p>
          </p:txBody>
        </p:sp>
        <p:sp>
          <p:nvSpPr>
            <p:cNvPr id="94" name="Freeform 94"/>
            <p:cNvSpPr>
              <a:spLocks/>
            </p:cNvSpPr>
            <p:nvPr/>
          </p:nvSpPr>
          <p:spPr bwMode="auto">
            <a:xfrm rot="-496050">
              <a:off x="3370" y="1579"/>
              <a:ext cx="1619" cy="468"/>
            </a:xfrm>
            <a:custGeom>
              <a:avLst/>
              <a:gdLst>
                <a:gd name="T0" fmla="*/ 0 w 1758"/>
                <a:gd name="T1" fmla="*/ 213 h 468"/>
                <a:gd name="T2" fmla="*/ 633 w 1758"/>
                <a:gd name="T3" fmla="*/ 43 h 468"/>
                <a:gd name="T4" fmla="*/ 1264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66FF33"/>
              </a:solidFill>
              <a:round/>
              <a:headEnd/>
              <a:tailEnd/>
            </a:ln>
          </p:spPr>
          <p:txBody>
            <a:bodyPr/>
            <a:lstStyle/>
            <a:p>
              <a:endParaRPr lang="zh-CN" altLang="en-US"/>
            </a:p>
          </p:txBody>
        </p:sp>
      </p:grpSp>
      <p:grpSp>
        <p:nvGrpSpPr>
          <p:cNvPr id="95" name="Group 95"/>
          <p:cNvGrpSpPr>
            <a:grpSpLocks/>
          </p:cNvGrpSpPr>
          <p:nvPr/>
        </p:nvGrpSpPr>
        <p:grpSpPr bwMode="auto">
          <a:xfrm>
            <a:off x="7724776" y="2790871"/>
            <a:ext cx="2243135" cy="1776365"/>
            <a:chOff x="3992" y="1694"/>
            <a:chExt cx="1411" cy="820"/>
          </a:xfrm>
        </p:grpSpPr>
        <p:sp>
          <p:nvSpPr>
            <p:cNvPr id="96" name="Rectangle 96"/>
            <p:cNvSpPr>
              <a:spLocks noChangeArrowheads="1"/>
            </p:cNvSpPr>
            <p:nvPr/>
          </p:nvSpPr>
          <p:spPr bwMode="auto">
            <a:xfrm>
              <a:off x="4280" y="1938"/>
              <a:ext cx="1123" cy="576"/>
            </a:xfrm>
            <a:prstGeom prst="rect">
              <a:avLst/>
            </a:prstGeom>
            <a:noFill/>
            <a:ln w="19050">
              <a:solidFill>
                <a:schemeClr val="tx1"/>
              </a:solidFill>
              <a:miter lim="800000"/>
              <a:headEnd/>
              <a:tailEnd/>
            </a:ln>
          </p:spPr>
          <p:txBody>
            <a:bodyPr anchor="ctr">
              <a:noAutofit/>
            </a:bodyPr>
            <a:lstStyle/>
            <a:p>
              <a:endParaRPr lang="zh-CN" altLang="en-US" sz="2000"/>
            </a:p>
          </p:txBody>
        </p:sp>
        <p:sp>
          <p:nvSpPr>
            <p:cNvPr id="97" name="Line 97"/>
            <p:cNvSpPr>
              <a:spLocks noChangeShapeType="1"/>
            </p:cNvSpPr>
            <p:nvPr/>
          </p:nvSpPr>
          <p:spPr bwMode="auto">
            <a:xfrm>
              <a:off x="4280" y="2229"/>
              <a:ext cx="1123" cy="0"/>
            </a:xfrm>
            <a:prstGeom prst="line">
              <a:avLst/>
            </a:prstGeom>
            <a:noFill/>
            <a:ln w="19050">
              <a:solidFill>
                <a:schemeClr val="tx1"/>
              </a:solidFill>
              <a:round/>
              <a:headEnd/>
              <a:tailEnd/>
            </a:ln>
          </p:spPr>
          <p:txBody>
            <a:bodyPr anchor="ctr">
              <a:spAutoFit/>
            </a:bodyPr>
            <a:lstStyle/>
            <a:p>
              <a:endParaRPr lang="zh-CN" altLang="en-US" sz="2000"/>
            </a:p>
          </p:txBody>
        </p:sp>
        <p:sp>
          <p:nvSpPr>
            <p:cNvPr id="98" name="Line 98"/>
            <p:cNvSpPr>
              <a:spLocks noChangeShapeType="1"/>
            </p:cNvSpPr>
            <p:nvPr/>
          </p:nvSpPr>
          <p:spPr bwMode="auto">
            <a:xfrm>
              <a:off x="4836" y="1921"/>
              <a:ext cx="0" cy="576"/>
            </a:xfrm>
            <a:prstGeom prst="line">
              <a:avLst/>
            </a:prstGeom>
            <a:noFill/>
            <a:ln w="19050">
              <a:solidFill>
                <a:schemeClr val="tx1"/>
              </a:solidFill>
              <a:round/>
              <a:headEnd/>
              <a:tailEnd/>
            </a:ln>
          </p:spPr>
          <p:txBody>
            <a:bodyPr wrap="none" anchor="ctr">
              <a:spAutoFit/>
            </a:bodyPr>
            <a:lstStyle/>
            <a:p>
              <a:endParaRPr lang="zh-CN" altLang="en-US" sz="2000"/>
            </a:p>
          </p:txBody>
        </p:sp>
        <p:sp>
          <p:nvSpPr>
            <p:cNvPr id="99" name="Line 99"/>
            <p:cNvSpPr>
              <a:spLocks noChangeShapeType="1"/>
            </p:cNvSpPr>
            <p:nvPr/>
          </p:nvSpPr>
          <p:spPr bwMode="auto">
            <a:xfrm flipH="1" flipV="1">
              <a:off x="3992" y="1774"/>
              <a:ext cx="288" cy="167"/>
            </a:xfrm>
            <a:prstGeom prst="line">
              <a:avLst/>
            </a:prstGeom>
            <a:noFill/>
            <a:ln w="19050">
              <a:solidFill>
                <a:schemeClr val="tx1"/>
              </a:solidFill>
              <a:round/>
              <a:headEnd/>
              <a:tailEnd/>
            </a:ln>
          </p:spPr>
          <p:txBody>
            <a:bodyPr anchor="ctr">
              <a:spAutoFit/>
            </a:bodyPr>
            <a:lstStyle/>
            <a:p>
              <a:endParaRPr lang="zh-CN" altLang="en-US" sz="2000"/>
            </a:p>
          </p:txBody>
        </p:sp>
        <p:sp>
          <p:nvSpPr>
            <p:cNvPr id="100" name="Text Box 100"/>
            <p:cNvSpPr txBox="1">
              <a:spLocks noChangeArrowheads="1"/>
            </p:cNvSpPr>
            <p:nvPr/>
          </p:nvSpPr>
          <p:spPr bwMode="auto">
            <a:xfrm>
              <a:off x="5056" y="2027"/>
              <a:ext cx="117" cy="128"/>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dirty="0">
                  <a:latin typeface="Times New Roman" charset="0"/>
                  <a:ea typeface="宋体-方正超大字符集" pitchFamily="65" charset="-122"/>
                </a:rPr>
                <a:t>D</a:t>
              </a:r>
            </a:p>
          </p:txBody>
        </p:sp>
        <p:sp>
          <p:nvSpPr>
            <p:cNvPr id="101" name="Text Box 101"/>
            <p:cNvSpPr txBox="1">
              <a:spLocks noChangeArrowheads="1"/>
            </p:cNvSpPr>
            <p:nvPr/>
          </p:nvSpPr>
          <p:spPr bwMode="auto">
            <a:xfrm>
              <a:off x="4973" y="2302"/>
              <a:ext cx="317" cy="128"/>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C+D</a:t>
              </a:r>
            </a:p>
          </p:txBody>
        </p:sp>
        <p:sp>
          <p:nvSpPr>
            <p:cNvPr id="102" name="Text Box 102"/>
            <p:cNvSpPr txBox="1">
              <a:spLocks noChangeArrowheads="1"/>
            </p:cNvSpPr>
            <p:nvPr/>
          </p:nvSpPr>
          <p:spPr bwMode="auto">
            <a:xfrm>
              <a:off x="4365" y="1792"/>
              <a:ext cx="144"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03" name="Text Box 103"/>
            <p:cNvSpPr txBox="1">
              <a:spLocks noChangeArrowheads="1"/>
            </p:cNvSpPr>
            <p:nvPr/>
          </p:nvSpPr>
          <p:spPr bwMode="auto">
            <a:xfrm>
              <a:off x="5058" y="1789"/>
              <a:ext cx="144"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104" name="Text Box 104"/>
            <p:cNvSpPr txBox="1">
              <a:spLocks noChangeArrowheads="1"/>
            </p:cNvSpPr>
            <p:nvPr/>
          </p:nvSpPr>
          <p:spPr bwMode="auto">
            <a:xfrm>
              <a:off x="4139" y="2037"/>
              <a:ext cx="96"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05" name="Text Box 105"/>
            <p:cNvSpPr txBox="1">
              <a:spLocks noChangeArrowheads="1"/>
            </p:cNvSpPr>
            <p:nvPr/>
          </p:nvSpPr>
          <p:spPr bwMode="auto">
            <a:xfrm>
              <a:off x="4139" y="2300"/>
              <a:ext cx="96"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106" name="Text Box 106"/>
            <p:cNvSpPr txBox="1">
              <a:spLocks noChangeArrowheads="1"/>
            </p:cNvSpPr>
            <p:nvPr/>
          </p:nvSpPr>
          <p:spPr bwMode="auto">
            <a:xfrm>
              <a:off x="4088" y="1694"/>
              <a:ext cx="192"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p>
          </p:txBody>
        </p:sp>
        <p:sp>
          <p:nvSpPr>
            <p:cNvPr id="107" name="Text Box 107"/>
            <p:cNvSpPr txBox="1">
              <a:spLocks noChangeArrowheads="1"/>
            </p:cNvSpPr>
            <p:nvPr/>
          </p:nvSpPr>
          <p:spPr bwMode="auto">
            <a:xfrm>
              <a:off x="4011" y="1873"/>
              <a:ext cx="144"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B</a:t>
              </a:r>
            </a:p>
          </p:txBody>
        </p:sp>
        <p:sp>
          <p:nvSpPr>
            <p:cNvPr id="108" name="Rectangle 108"/>
            <p:cNvSpPr>
              <a:spLocks noChangeArrowheads="1"/>
            </p:cNvSpPr>
            <p:nvPr/>
          </p:nvSpPr>
          <p:spPr bwMode="auto">
            <a:xfrm>
              <a:off x="4357" y="1990"/>
              <a:ext cx="341" cy="185"/>
            </a:xfrm>
            <a:prstGeom prst="rect">
              <a:avLst/>
            </a:prstGeom>
            <a:noFill/>
            <a:ln w="9525">
              <a:noFill/>
              <a:miter lim="800000"/>
              <a:headEnd/>
              <a:tailEnd/>
            </a:ln>
          </p:spPr>
          <p:txBody>
            <a:bodyPr wrap="none">
              <a:spAutoFit/>
            </a:bodyPr>
            <a:lstStyle/>
            <a:p>
              <a:pPr eaLnBrk="0" hangingPunct="0"/>
              <a:r>
                <a:rPr kumimoji="1" lang="en-US" altLang="zh-CN" sz="2000" b="1" i="1" dirty="0">
                  <a:latin typeface="Times New Roman" charset="0"/>
                  <a:ea typeface="宋体" pitchFamily="2" charset="-122"/>
                </a:rPr>
                <a:t>CD</a:t>
              </a:r>
            </a:p>
          </p:txBody>
        </p:sp>
        <p:sp>
          <p:nvSpPr>
            <p:cNvPr id="109" name="Line 109"/>
            <p:cNvSpPr>
              <a:spLocks noChangeShapeType="1"/>
            </p:cNvSpPr>
            <p:nvPr/>
          </p:nvSpPr>
          <p:spPr bwMode="auto">
            <a:xfrm>
              <a:off x="4427" y="2018"/>
              <a:ext cx="96" cy="0"/>
            </a:xfrm>
            <a:prstGeom prst="line">
              <a:avLst/>
            </a:prstGeom>
            <a:noFill/>
            <a:ln w="19050">
              <a:solidFill>
                <a:schemeClr val="tx1"/>
              </a:solidFill>
              <a:round/>
              <a:headEnd/>
              <a:tailEnd/>
            </a:ln>
          </p:spPr>
          <p:txBody>
            <a:bodyPr>
              <a:spAutoFit/>
            </a:bodyPr>
            <a:lstStyle/>
            <a:p>
              <a:endParaRPr lang="zh-CN" altLang="en-US" sz="2000"/>
            </a:p>
          </p:txBody>
        </p:sp>
        <p:sp>
          <p:nvSpPr>
            <p:cNvPr id="110" name="Text Box 110"/>
            <p:cNvSpPr txBox="1">
              <a:spLocks noChangeArrowheads="1"/>
            </p:cNvSpPr>
            <p:nvPr/>
          </p:nvSpPr>
          <p:spPr bwMode="auto">
            <a:xfrm>
              <a:off x="4383" y="2302"/>
              <a:ext cx="317" cy="128"/>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C+D</a:t>
              </a:r>
            </a:p>
          </p:txBody>
        </p:sp>
        <p:sp>
          <p:nvSpPr>
            <p:cNvPr id="111" name="Line 111"/>
            <p:cNvSpPr>
              <a:spLocks noChangeShapeType="1"/>
            </p:cNvSpPr>
            <p:nvPr/>
          </p:nvSpPr>
          <p:spPr bwMode="auto">
            <a:xfrm>
              <a:off x="5165" y="2277"/>
              <a:ext cx="96" cy="0"/>
            </a:xfrm>
            <a:prstGeom prst="line">
              <a:avLst/>
            </a:prstGeom>
            <a:noFill/>
            <a:ln w="19050">
              <a:solidFill>
                <a:schemeClr val="tx1"/>
              </a:solidFill>
              <a:round/>
              <a:headEnd/>
              <a:tailEnd/>
            </a:ln>
          </p:spPr>
          <p:txBody>
            <a:bodyPr>
              <a:spAutoFit/>
            </a:bodyPr>
            <a:lstStyle/>
            <a:p>
              <a:endParaRPr lang="zh-CN" altLang="en-US" sz="2000"/>
            </a:p>
          </p:txBody>
        </p:sp>
        <p:sp>
          <p:nvSpPr>
            <p:cNvPr id="112" name="Line 112"/>
            <p:cNvSpPr>
              <a:spLocks noChangeShapeType="1"/>
            </p:cNvSpPr>
            <p:nvPr/>
          </p:nvSpPr>
          <p:spPr bwMode="auto">
            <a:xfrm>
              <a:off x="5016" y="2281"/>
              <a:ext cx="96" cy="0"/>
            </a:xfrm>
            <a:prstGeom prst="line">
              <a:avLst/>
            </a:prstGeom>
            <a:noFill/>
            <a:ln w="19050">
              <a:solidFill>
                <a:schemeClr val="tx1"/>
              </a:solidFill>
              <a:round/>
              <a:headEnd/>
              <a:tailEnd/>
            </a:ln>
          </p:spPr>
          <p:txBody>
            <a:bodyPr>
              <a:spAutoFit/>
            </a:bodyPr>
            <a:lstStyle/>
            <a:p>
              <a:endParaRPr lang="zh-CN" altLang="en-US" sz="2000"/>
            </a:p>
          </p:txBody>
        </p:sp>
      </p:grpSp>
      <p:sp>
        <p:nvSpPr>
          <p:cNvPr id="113" name="AutoShape 113"/>
          <p:cNvSpPr>
            <a:spLocks noChangeArrowheads="1"/>
          </p:cNvSpPr>
          <p:nvPr/>
        </p:nvSpPr>
        <p:spPr bwMode="auto">
          <a:xfrm>
            <a:off x="7178675" y="3521075"/>
            <a:ext cx="533400" cy="409575"/>
          </a:xfrm>
          <a:prstGeom prst="rightArrow">
            <a:avLst>
              <a:gd name="adj1" fmla="val 50000"/>
              <a:gd name="adj2" fmla="val 32558"/>
            </a:avLst>
          </a:prstGeom>
          <a:solidFill>
            <a:srgbClr val="FFFF66"/>
          </a:solidFill>
          <a:ln w="9525">
            <a:solidFill>
              <a:schemeClr val="tx1"/>
            </a:solidFill>
            <a:miter lim="800000"/>
            <a:headEnd/>
            <a:tailEnd/>
          </a:ln>
        </p:spPr>
        <p:txBody>
          <a:bodyPr wrap="none" anchor="ctr"/>
          <a:lstStyle/>
          <a:p>
            <a:endParaRPr lang="zh-CN" altLang="en-US"/>
          </a:p>
        </p:txBody>
      </p:sp>
      <p:sp>
        <p:nvSpPr>
          <p:cNvPr id="114" name="内容占位符 113"/>
          <p:cNvSpPr>
            <a:spLocks noGrp="1"/>
          </p:cNvSpPr>
          <p:nvPr>
            <p:ph idx="1"/>
          </p:nvPr>
        </p:nvSpPr>
        <p:spPr>
          <a:xfrm>
            <a:off x="1995488" y="435655"/>
            <a:ext cx="8229600" cy="1371600"/>
          </a:xfrm>
          <a:solidFill>
            <a:schemeClr val="bg1"/>
          </a:solidFill>
          <a:ln w="28575">
            <a:solidFill>
              <a:srgbClr val="9999FF"/>
            </a:solidFill>
          </a:ln>
        </p:spPr>
        <p:txBody>
          <a:bodyPr/>
          <a:lstStyle/>
          <a:p>
            <a:pPr>
              <a:lnSpc>
                <a:spcPct val="150000"/>
              </a:lnSpc>
            </a:pPr>
            <a:r>
              <a:rPr lang="en-US" altLang="zh-CN" sz="2800" b="1" dirty="0"/>
              <a:t>How can implement a 3-input function with a 4-1 </a:t>
            </a:r>
            <a:r>
              <a:rPr lang="en-US" altLang="zh-CN" sz="2800" b="1" dirty="0">
                <a:ea typeface="宋体" panose="02010600030101010101" pitchFamily="2" charset="-122"/>
              </a:rPr>
              <a:t>multiplexer?</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trips(downRight)">
                                      <p:cBhvr>
                                        <p:cTn id="7" dur="1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anim calcmode="lin" valueType="num">
                                      <p:cBhvr>
                                        <p:cTn id="13" dur="1000" fill="hold"/>
                                        <p:tgtEl>
                                          <p:spTgt spid="63"/>
                                        </p:tgtEl>
                                        <p:attrNameLst>
                                          <p:attrName>ppt_x</p:attrName>
                                        </p:attrNameLst>
                                      </p:cBhvr>
                                      <p:tavLst>
                                        <p:tav tm="0">
                                          <p:val>
                                            <p:strVal val="#ppt_x"/>
                                          </p:val>
                                        </p:tav>
                                        <p:tav tm="100000">
                                          <p:val>
                                            <p:strVal val="#ppt_x"/>
                                          </p:val>
                                        </p:tav>
                                      </p:tavLst>
                                    </p:anim>
                                    <p:anim calcmode="lin" valueType="num">
                                      <p:cBhvr>
                                        <p:cTn id="1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1000"/>
                                        <p:tgtEl>
                                          <p:spTgt spid="68"/>
                                        </p:tgtEl>
                                      </p:cBhvr>
                                    </p:animEffect>
                                    <p:anim calcmode="lin" valueType="num">
                                      <p:cBhvr>
                                        <p:cTn id="20" dur="1000" fill="hold"/>
                                        <p:tgtEl>
                                          <p:spTgt spid="68"/>
                                        </p:tgtEl>
                                        <p:attrNameLst>
                                          <p:attrName>ppt_x</p:attrName>
                                        </p:attrNameLst>
                                      </p:cBhvr>
                                      <p:tavLst>
                                        <p:tav tm="0">
                                          <p:val>
                                            <p:strVal val="#ppt_x"/>
                                          </p:val>
                                        </p:tav>
                                        <p:tav tm="100000">
                                          <p:val>
                                            <p:strVal val="#ppt_x"/>
                                          </p:val>
                                        </p:tav>
                                      </p:tavLst>
                                    </p:anim>
                                    <p:anim calcmode="lin" valueType="num">
                                      <p:cBhvr>
                                        <p:cTn id="2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0"/>
                                        <p:tgtEl>
                                          <p:spTgt spid="70"/>
                                        </p:tgtEl>
                                      </p:cBhvr>
                                    </p:animEffect>
                                    <p:anim calcmode="lin" valueType="num">
                                      <p:cBhvr>
                                        <p:cTn id="34" dur="1000" fill="hold"/>
                                        <p:tgtEl>
                                          <p:spTgt spid="70"/>
                                        </p:tgtEl>
                                        <p:attrNameLst>
                                          <p:attrName>ppt_x</p:attrName>
                                        </p:attrNameLst>
                                      </p:cBhvr>
                                      <p:tavLst>
                                        <p:tav tm="0">
                                          <p:val>
                                            <p:strVal val="#ppt_x"/>
                                          </p:val>
                                        </p:tav>
                                        <p:tav tm="100000">
                                          <p:val>
                                            <p:strVal val="#ppt_x"/>
                                          </p:val>
                                        </p:tav>
                                      </p:tavLst>
                                    </p:anim>
                                    <p:anim calcmode="lin" valueType="num">
                                      <p:cBhvr>
                                        <p:cTn id="35"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1000"/>
                                        <p:tgtEl>
                                          <p:spTgt spid="66"/>
                                        </p:tgtEl>
                                      </p:cBhvr>
                                    </p:animEffect>
                                    <p:anim calcmode="lin" valueType="num">
                                      <p:cBhvr>
                                        <p:cTn id="41" dur="1000" fill="hold"/>
                                        <p:tgtEl>
                                          <p:spTgt spid="66"/>
                                        </p:tgtEl>
                                        <p:attrNameLst>
                                          <p:attrName>ppt_x</p:attrName>
                                        </p:attrNameLst>
                                      </p:cBhvr>
                                      <p:tavLst>
                                        <p:tav tm="0">
                                          <p:val>
                                            <p:strVal val="#ppt_x"/>
                                          </p:val>
                                        </p:tav>
                                        <p:tav tm="100000">
                                          <p:val>
                                            <p:strVal val="#ppt_x"/>
                                          </p:val>
                                        </p:tav>
                                      </p:tavLst>
                                    </p:anim>
                                    <p:anim calcmode="lin" valueType="num">
                                      <p:cBhvr>
                                        <p:cTn id="4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1000"/>
                                        <p:tgtEl>
                                          <p:spTgt spid="67"/>
                                        </p:tgtEl>
                                      </p:cBhvr>
                                    </p:animEffect>
                                    <p:anim calcmode="lin" valueType="num">
                                      <p:cBhvr>
                                        <p:cTn id="48" dur="1000" fill="hold"/>
                                        <p:tgtEl>
                                          <p:spTgt spid="67"/>
                                        </p:tgtEl>
                                        <p:attrNameLst>
                                          <p:attrName>ppt_x</p:attrName>
                                        </p:attrNameLst>
                                      </p:cBhvr>
                                      <p:tavLst>
                                        <p:tav tm="0">
                                          <p:val>
                                            <p:strVal val="#ppt_x"/>
                                          </p:val>
                                        </p:tav>
                                        <p:tav tm="100000">
                                          <p:val>
                                            <p:strVal val="#ppt_x"/>
                                          </p:val>
                                        </p:tav>
                                      </p:tavLst>
                                    </p:anim>
                                    <p:anim calcmode="lin" valueType="num">
                                      <p:cBhvr>
                                        <p:cTn id="4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nodeType="click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1000"/>
                                        <p:tgtEl>
                                          <p:spTgt spid="69"/>
                                        </p:tgtEl>
                                      </p:cBhvr>
                                    </p:animEffect>
                                    <p:anim calcmode="lin" valueType="num">
                                      <p:cBhvr>
                                        <p:cTn id="55" dur="1000" fill="hold"/>
                                        <p:tgtEl>
                                          <p:spTgt spid="69"/>
                                        </p:tgtEl>
                                        <p:attrNameLst>
                                          <p:attrName>ppt_x</p:attrName>
                                        </p:attrNameLst>
                                      </p:cBhvr>
                                      <p:tavLst>
                                        <p:tav tm="0">
                                          <p:val>
                                            <p:strVal val="#ppt_x"/>
                                          </p:val>
                                        </p:tav>
                                        <p:tav tm="100000">
                                          <p:val>
                                            <p:strVal val="#ppt_x"/>
                                          </p:val>
                                        </p:tav>
                                      </p:tavLst>
                                    </p:anim>
                                    <p:anim calcmode="lin" valueType="num">
                                      <p:cBhvr>
                                        <p:cTn id="5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fade">
                                      <p:cBhvr>
                                        <p:cTn id="61" dur="1000"/>
                                        <p:tgtEl>
                                          <p:spTgt spid="64"/>
                                        </p:tgtEl>
                                      </p:cBhvr>
                                    </p:animEffect>
                                    <p:anim calcmode="lin" valueType="num">
                                      <p:cBhvr>
                                        <p:cTn id="62" dur="1000" fill="hold"/>
                                        <p:tgtEl>
                                          <p:spTgt spid="64"/>
                                        </p:tgtEl>
                                        <p:attrNameLst>
                                          <p:attrName>ppt_x</p:attrName>
                                        </p:attrNameLst>
                                      </p:cBhvr>
                                      <p:tavLst>
                                        <p:tav tm="0">
                                          <p:val>
                                            <p:strVal val="#ppt_x"/>
                                          </p:val>
                                        </p:tav>
                                        <p:tav tm="100000">
                                          <p:val>
                                            <p:strVal val="#ppt_x"/>
                                          </p:val>
                                        </p:tav>
                                      </p:tavLst>
                                    </p:anim>
                                    <p:anim calcmode="lin" valueType="num">
                                      <p:cBhvr>
                                        <p:cTn id="6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box(in)">
                                      <p:cBhvr>
                                        <p:cTn id="68" dur="500"/>
                                        <p:tgtEl>
                                          <p:spTgt spid="7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9" presetClass="entr" presetSubtype="0" fill="hold" nodeType="click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1000" fill="hold"/>
                                        <p:tgtEl>
                                          <p:spTgt spid="91"/>
                                        </p:tgtEl>
                                        <p:attrNameLst>
                                          <p:attrName>ppt_x</p:attrName>
                                        </p:attrNameLst>
                                      </p:cBhvr>
                                      <p:tavLst>
                                        <p:tav tm="0">
                                          <p:val>
                                            <p:strVal val="#ppt_x-.2"/>
                                          </p:val>
                                        </p:tav>
                                        <p:tav tm="100000">
                                          <p:val>
                                            <p:strVal val="#ppt_x"/>
                                          </p:val>
                                        </p:tav>
                                      </p:tavLst>
                                    </p:anim>
                                    <p:anim calcmode="lin" valueType="num">
                                      <p:cBhvr>
                                        <p:cTn id="98" dur="1000" fill="hold"/>
                                        <p:tgtEl>
                                          <p:spTgt spid="91"/>
                                        </p:tgtEl>
                                        <p:attrNameLst>
                                          <p:attrName>ppt_y</p:attrName>
                                        </p:attrNameLst>
                                      </p:cBhvr>
                                      <p:tavLst>
                                        <p:tav tm="0">
                                          <p:val>
                                            <p:strVal val="#ppt_y"/>
                                          </p:val>
                                        </p:tav>
                                        <p:tav tm="100000">
                                          <p:val>
                                            <p:strVal val="#ppt_y"/>
                                          </p:val>
                                        </p:tav>
                                      </p:tavLst>
                                    </p:anim>
                                    <p:animEffect transition="in" filter="wipe(right)" prLst="gradientSize: 0.1">
                                      <p:cBhvr>
                                        <p:cTn id="99" dur="1000"/>
                                        <p:tgtEl>
                                          <p:spTgt spid="91"/>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slide(fromBottom)">
                                      <p:cBhvr>
                                        <p:cTn id="104" dur="500"/>
                                        <p:tgtEl>
                                          <p:spTgt spid="72"/>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slide(fromBottom)">
                                      <p:cBhvr>
                                        <p:cTn id="107" dur="500"/>
                                        <p:tgtEl>
                                          <p:spTgt spid="73"/>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slide(fromBottom)">
                                      <p:cBhvr>
                                        <p:cTn id="11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p:bldP spid="73" grpId="0"/>
      <p:bldP spid="74" grpId="0"/>
      <p:bldP spid="1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83ADA34-3389-49F1-A27C-3ABB57147BA9}"/>
              </a:ext>
            </a:extLst>
          </p:cNvPr>
          <p:cNvGrpSpPr/>
          <p:nvPr/>
        </p:nvGrpSpPr>
        <p:grpSpPr>
          <a:xfrm>
            <a:off x="2019261" y="2227387"/>
            <a:ext cx="2695527" cy="2490787"/>
            <a:chOff x="2651125" y="1700213"/>
            <a:chExt cx="2239964" cy="1319211"/>
          </a:xfrm>
        </p:grpSpPr>
        <p:sp>
          <p:nvSpPr>
            <p:cNvPr id="12" name="Rectangle 13"/>
            <p:cNvSpPr>
              <a:spLocks noChangeArrowheads="1"/>
            </p:cNvSpPr>
            <p:nvPr/>
          </p:nvSpPr>
          <p:spPr bwMode="auto">
            <a:xfrm>
              <a:off x="3108326" y="2092325"/>
              <a:ext cx="1782763" cy="927098"/>
            </a:xfrm>
            <a:prstGeom prst="rect">
              <a:avLst/>
            </a:prstGeom>
            <a:noFill/>
            <a:ln w="19050">
              <a:solidFill>
                <a:schemeClr val="tx1"/>
              </a:solidFill>
              <a:miter lim="800000"/>
              <a:headEnd/>
              <a:tailEnd/>
            </a:ln>
          </p:spPr>
          <p:txBody>
            <a:bodyPr anchor="ctr">
              <a:noAutofit/>
            </a:bodyPr>
            <a:lstStyle/>
            <a:p>
              <a:endParaRPr lang="zh-CN" altLang="en-US" sz="2000"/>
            </a:p>
          </p:txBody>
        </p:sp>
        <p:sp>
          <p:nvSpPr>
            <p:cNvPr id="13" name="Line 14"/>
            <p:cNvSpPr>
              <a:spLocks noChangeShapeType="1"/>
            </p:cNvSpPr>
            <p:nvPr/>
          </p:nvSpPr>
          <p:spPr bwMode="auto">
            <a:xfrm>
              <a:off x="3108326" y="2549525"/>
              <a:ext cx="1782763" cy="0"/>
            </a:xfrm>
            <a:prstGeom prst="line">
              <a:avLst/>
            </a:prstGeom>
            <a:noFill/>
            <a:ln w="19050">
              <a:solidFill>
                <a:schemeClr val="tx1"/>
              </a:solidFill>
              <a:round/>
              <a:headEnd/>
              <a:tailEnd/>
            </a:ln>
          </p:spPr>
          <p:txBody>
            <a:bodyPr anchor="ctr">
              <a:spAutoFit/>
            </a:bodyPr>
            <a:lstStyle/>
            <a:p>
              <a:endParaRPr lang="zh-CN" altLang="en-US" sz="2000"/>
            </a:p>
          </p:txBody>
        </p:sp>
        <p:sp>
          <p:nvSpPr>
            <p:cNvPr id="14" name="Line 15"/>
            <p:cNvSpPr>
              <a:spLocks noChangeShapeType="1"/>
            </p:cNvSpPr>
            <p:nvPr/>
          </p:nvSpPr>
          <p:spPr bwMode="auto">
            <a:xfrm>
              <a:off x="4010130" y="2092326"/>
              <a:ext cx="1" cy="927098"/>
            </a:xfrm>
            <a:prstGeom prst="line">
              <a:avLst/>
            </a:prstGeom>
            <a:noFill/>
            <a:ln w="19050">
              <a:solidFill>
                <a:schemeClr val="tx1"/>
              </a:solidFill>
              <a:round/>
              <a:headEnd/>
              <a:tailEnd/>
            </a:ln>
          </p:spPr>
          <p:txBody>
            <a:bodyPr wrap="square" anchor="ctr">
              <a:spAutoFit/>
            </a:bodyPr>
            <a:lstStyle/>
            <a:p>
              <a:endParaRPr lang="zh-CN" altLang="en-US" sz="2000"/>
            </a:p>
          </p:txBody>
        </p:sp>
        <p:sp>
          <p:nvSpPr>
            <p:cNvPr id="15" name="Line 16"/>
            <p:cNvSpPr>
              <a:spLocks noChangeShapeType="1"/>
            </p:cNvSpPr>
            <p:nvPr/>
          </p:nvSpPr>
          <p:spPr bwMode="auto">
            <a:xfrm flipH="1" flipV="1">
              <a:off x="2651125" y="1827213"/>
              <a:ext cx="457200" cy="265112"/>
            </a:xfrm>
            <a:prstGeom prst="line">
              <a:avLst/>
            </a:prstGeom>
            <a:noFill/>
            <a:ln w="19050">
              <a:solidFill>
                <a:schemeClr val="tx1"/>
              </a:solidFill>
              <a:round/>
              <a:headEnd/>
              <a:tailEnd/>
            </a:ln>
          </p:spPr>
          <p:txBody>
            <a:bodyPr anchor="ctr">
              <a:spAutoFit/>
            </a:bodyPr>
            <a:lstStyle/>
            <a:p>
              <a:endParaRPr lang="zh-CN" altLang="en-US" sz="2000"/>
            </a:p>
          </p:txBody>
        </p:sp>
        <p:sp>
          <p:nvSpPr>
            <p:cNvPr id="16" name="Text Box 17"/>
            <p:cNvSpPr txBox="1">
              <a:spLocks noChangeArrowheads="1"/>
            </p:cNvSpPr>
            <p:nvPr/>
          </p:nvSpPr>
          <p:spPr bwMode="auto">
            <a:xfrm>
              <a:off x="4339326" y="2212258"/>
              <a:ext cx="185948" cy="186263"/>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dirty="0">
                  <a:latin typeface="Times New Roman" charset="0"/>
                  <a:ea typeface="宋体-方正超大字符集" pitchFamily="65" charset="-122"/>
                </a:rPr>
                <a:t>D</a:t>
              </a:r>
            </a:p>
          </p:txBody>
        </p:sp>
        <p:sp>
          <p:nvSpPr>
            <p:cNvPr id="17" name="Text Box 18"/>
            <p:cNvSpPr txBox="1">
              <a:spLocks noChangeArrowheads="1"/>
            </p:cNvSpPr>
            <p:nvPr/>
          </p:nvSpPr>
          <p:spPr bwMode="auto">
            <a:xfrm>
              <a:off x="4207617" y="2665413"/>
              <a:ext cx="503343" cy="186263"/>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C+D</a:t>
              </a:r>
            </a:p>
          </p:txBody>
        </p:sp>
        <p:sp>
          <p:nvSpPr>
            <p:cNvPr id="18" name="Text Box 19"/>
            <p:cNvSpPr txBox="1">
              <a:spLocks noChangeArrowheads="1"/>
            </p:cNvSpPr>
            <p:nvPr/>
          </p:nvSpPr>
          <p:spPr bwMode="auto">
            <a:xfrm>
              <a:off x="3243263" y="1855788"/>
              <a:ext cx="2286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9" name="Text Box 20"/>
            <p:cNvSpPr txBox="1">
              <a:spLocks noChangeArrowheads="1"/>
            </p:cNvSpPr>
            <p:nvPr/>
          </p:nvSpPr>
          <p:spPr bwMode="auto">
            <a:xfrm>
              <a:off x="4343400" y="1851026"/>
              <a:ext cx="2286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20" name="Text Box 21"/>
            <p:cNvSpPr txBox="1">
              <a:spLocks noChangeArrowheads="1"/>
            </p:cNvSpPr>
            <p:nvPr/>
          </p:nvSpPr>
          <p:spPr bwMode="auto">
            <a:xfrm>
              <a:off x="2884488" y="2244726"/>
              <a:ext cx="1524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lang="en-US" altLang="zh-CN" sz="2000" b="1">
                  <a:solidFill>
                    <a:srgbClr val="FF3300"/>
                  </a:solidFill>
                  <a:ea typeface="宋体" pitchFamily="2" charset="-122"/>
                </a:rPr>
                <a:t>0</a:t>
              </a:r>
            </a:p>
          </p:txBody>
        </p:sp>
        <p:sp>
          <p:nvSpPr>
            <p:cNvPr id="21" name="Text Box 22"/>
            <p:cNvSpPr txBox="1">
              <a:spLocks noChangeArrowheads="1"/>
            </p:cNvSpPr>
            <p:nvPr/>
          </p:nvSpPr>
          <p:spPr bwMode="auto">
            <a:xfrm>
              <a:off x="2884488" y="2662238"/>
              <a:ext cx="1524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lang="en-US" altLang="zh-CN" sz="2000" b="1">
                  <a:solidFill>
                    <a:srgbClr val="FF3300"/>
                  </a:solidFill>
                  <a:ea typeface="宋体" pitchFamily="2" charset="-122"/>
                </a:rPr>
                <a:t>1</a:t>
              </a:r>
            </a:p>
          </p:txBody>
        </p:sp>
        <p:sp>
          <p:nvSpPr>
            <p:cNvPr id="22" name="Text Box 23"/>
            <p:cNvSpPr txBox="1">
              <a:spLocks noChangeArrowheads="1"/>
            </p:cNvSpPr>
            <p:nvPr/>
          </p:nvSpPr>
          <p:spPr bwMode="auto">
            <a:xfrm>
              <a:off x="2803525" y="1700213"/>
              <a:ext cx="3048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p>
          </p:txBody>
        </p:sp>
        <p:sp>
          <p:nvSpPr>
            <p:cNvPr id="23" name="Text Box 24"/>
            <p:cNvSpPr txBox="1">
              <a:spLocks noChangeArrowheads="1"/>
            </p:cNvSpPr>
            <p:nvPr/>
          </p:nvSpPr>
          <p:spPr bwMode="auto">
            <a:xfrm>
              <a:off x="2681288" y="1984376"/>
              <a:ext cx="2286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lang="en-US" altLang="zh-CN" sz="2000" b="1">
                  <a:solidFill>
                    <a:srgbClr val="FF3300"/>
                  </a:solidFill>
                  <a:ea typeface="宋体" pitchFamily="2" charset="-122"/>
                </a:rPr>
                <a:t>B</a:t>
              </a:r>
            </a:p>
          </p:txBody>
        </p:sp>
        <p:sp>
          <p:nvSpPr>
            <p:cNvPr id="24" name="Rectangle 25"/>
            <p:cNvSpPr>
              <a:spLocks noChangeArrowheads="1"/>
            </p:cNvSpPr>
            <p:nvPr/>
          </p:nvSpPr>
          <p:spPr bwMode="auto">
            <a:xfrm>
              <a:off x="3230563" y="2170114"/>
              <a:ext cx="542136" cy="269046"/>
            </a:xfrm>
            <a:prstGeom prst="rect">
              <a:avLst/>
            </a:prstGeom>
            <a:noFill/>
            <a:ln w="9525">
              <a:noFill/>
              <a:miter lim="800000"/>
              <a:headEnd/>
              <a:tailEnd/>
            </a:ln>
          </p:spPr>
          <p:txBody>
            <a:bodyPr wrap="none">
              <a:spAutoFit/>
            </a:bodyPr>
            <a:lstStyle/>
            <a:p>
              <a:pPr eaLnBrk="0" hangingPunct="0"/>
              <a:r>
                <a:rPr kumimoji="1" lang="en-US" altLang="zh-CN" sz="2000" b="1" i="1">
                  <a:latin typeface="Times New Roman" charset="0"/>
                  <a:ea typeface="宋体" pitchFamily="2" charset="-122"/>
                </a:rPr>
                <a:t>CD</a:t>
              </a:r>
            </a:p>
          </p:txBody>
        </p:sp>
        <p:sp>
          <p:nvSpPr>
            <p:cNvPr id="25" name="Line 26"/>
            <p:cNvSpPr>
              <a:spLocks noChangeShapeType="1"/>
            </p:cNvSpPr>
            <p:nvPr/>
          </p:nvSpPr>
          <p:spPr bwMode="auto">
            <a:xfrm>
              <a:off x="3341688" y="2214563"/>
              <a:ext cx="152400" cy="0"/>
            </a:xfrm>
            <a:prstGeom prst="line">
              <a:avLst/>
            </a:prstGeom>
            <a:noFill/>
            <a:ln w="19050">
              <a:solidFill>
                <a:schemeClr val="tx1"/>
              </a:solidFill>
              <a:round/>
              <a:headEnd/>
              <a:tailEnd/>
            </a:ln>
          </p:spPr>
          <p:txBody>
            <a:bodyPr>
              <a:spAutoFit/>
            </a:bodyPr>
            <a:lstStyle/>
            <a:p>
              <a:endParaRPr lang="zh-CN" altLang="en-US" sz="2000"/>
            </a:p>
          </p:txBody>
        </p:sp>
        <p:sp>
          <p:nvSpPr>
            <p:cNvPr id="26" name="Text Box 27"/>
            <p:cNvSpPr txBox="1">
              <a:spLocks noChangeArrowheads="1"/>
            </p:cNvSpPr>
            <p:nvPr/>
          </p:nvSpPr>
          <p:spPr bwMode="auto">
            <a:xfrm>
              <a:off x="3270992" y="2665413"/>
              <a:ext cx="503343" cy="186263"/>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C+D</a:t>
              </a:r>
            </a:p>
          </p:txBody>
        </p:sp>
        <p:sp>
          <p:nvSpPr>
            <p:cNvPr id="27" name="Line 28"/>
            <p:cNvSpPr>
              <a:spLocks noChangeShapeType="1"/>
            </p:cNvSpPr>
            <p:nvPr/>
          </p:nvSpPr>
          <p:spPr bwMode="auto">
            <a:xfrm>
              <a:off x="4513263" y="2625725"/>
              <a:ext cx="152400" cy="0"/>
            </a:xfrm>
            <a:prstGeom prst="line">
              <a:avLst/>
            </a:prstGeom>
            <a:noFill/>
            <a:ln w="19050">
              <a:solidFill>
                <a:schemeClr val="tx1"/>
              </a:solidFill>
              <a:round/>
              <a:headEnd/>
              <a:tailEnd/>
            </a:ln>
          </p:spPr>
          <p:txBody>
            <a:bodyPr>
              <a:spAutoFit/>
            </a:bodyPr>
            <a:lstStyle/>
            <a:p>
              <a:endParaRPr lang="zh-CN" altLang="en-US" sz="2000"/>
            </a:p>
          </p:txBody>
        </p:sp>
        <p:sp>
          <p:nvSpPr>
            <p:cNvPr id="28" name="Line 29"/>
            <p:cNvSpPr>
              <a:spLocks noChangeShapeType="1"/>
            </p:cNvSpPr>
            <p:nvPr/>
          </p:nvSpPr>
          <p:spPr bwMode="auto">
            <a:xfrm>
              <a:off x="4276725" y="2632075"/>
              <a:ext cx="152400" cy="0"/>
            </a:xfrm>
            <a:prstGeom prst="line">
              <a:avLst/>
            </a:prstGeom>
            <a:noFill/>
            <a:ln w="19050">
              <a:solidFill>
                <a:schemeClr val="tx1"/>
              </a:solidFill>
              <a:round/>
              <a:headEnd/>
              <a:tailEnd/>
            </a:ln>
          </p:spPr>
          <p:txBody>
            <a:bodyPr>
              <a:spAutoFit/>
            </a:bodyPr>
            <a:lstStyle/>
            <a:p>
              <a:endParaRPr lang="zh-CN" altLang="en-US" sz="2000"/>
            </a:p>
          </p:txBody>
        </p:sp>
      </p:grpSp>
      <p:grpSp>
        <p:nvGrpSpPr>
          <p:cNvPr id="3" name="组合 2">
            <a:extLst>
              <a:ext uri="{FF2B5EF4-FFF2-40B4-BE49-F238E27FC236}">
                <a16:creationId xmlns:a16="http://schemas.microsoft.com/office/drawing/2014/main" id="{32B245F1-9A70-4D9F-BDD0-3E1773B14074}"/>
              </a:ext>
            </a:extLst>
          </p:cNvPr>
          <p:cNvGrpSpPr/>
          <p:nvPr/>
        </p:nvGrpSpPr>
        <p:grpSpPr>
          <a:xfrm>
            <a:off x="5933202" y="2467174"/>
            <a:ext cx="4582389" cy="2065841"/>
            <a:chOff x="5933202" y="2955439"/>
            <a:chExt cx="3689351" cy="1606872"/>
          </a:xfrm>
        </p:grpSpPr>
        <p:sp>
          <p:nvSpPr>
            <p:cNvPr id="5" name="Rectangle 6"/>
            <p:cNvSpPr>
              <a:spLocks noChangeArrowheads="1"/>
            </p:cNvSpPr>
            <p:nvPr/>
          </p:nvSpPr>
          <p:spPr bwMode="auto">
            <a:xfrm>
              <a:off x="6264990" y="3250338"/>
              <a:ext cx="3357563" cy="470276"/>
            </a:xfrm>
            <a:prstGeom prst="rect">
              <a:avLst/>
            </a:prstGeom>
            <a:noFill/>
            <a:ln w="19050">
              <a:solidFill>
                <a:schemeClr val="tx1"/>
              </a:solidFill>
              <a:miter lim="800000"/>
              <a:headEnd/>
              <a:tailEnd/>
            </a:ln>
          </p:spPr>
          <p:txBody>
            <a:bodyPr anchor="ctr">
              <a:noAutofit/>
            </a:bodyPr>
            <a:lstStyle/>
            <a:p>
              <a:endParaRPr lang="zh-CN" altLang="en-US" sz="2000"/>
            </a:p>
          </p:txBody>
        </p:sp>
        <p:sp>
          <p:nvSpPr>
            <p:cNvPr id="6" name="Line 7"/>
            <p:cNvSpPr>
              <a:spLocks noChangeShapeType="1"/>
            </p:cNvSpPr>
            <p:nvPr/>
          </p:nvSpPr>
          <p:spPr bwMode="auto">
            <a:xfrm>
              <a:off x="7958852" y="3257063"/>
              <a:ext cx="0" cy="457200"/>
            </a:xfrm>
            <a:prstGeom prst="line">
              <a:avLst/>
            </a:prstGeom>
            <a:noFill/>
            <a:ln w="19050">
              <a:solidFill>
                <a:schemeClr val="tx1"/>
              </a:solidFill>
              <a:round/>
              <a:headEnd/>
              <a:tailEnd/>
            </a:ln>
          </p:spPr>
          <p:txBody>
            <a:bodyPr anchor="ctr">
              <a:spAutoFit/>
            </a:bodyPr>
            <a:lstStyle/>
            <a:p>
              <a:endParaRPr lang="zh-CN" altLang="en-US" sz="2000"/>
            </a:p>
          </p:txBody>
        </p:sp>
        <p:sp>
          <p:nvSpPr>
            <p:cNvPr id="7" name="Text Box 8"/>
            <p:cNvSpPr txBox="1">
              <a:spLocks noChangeArrowheads="1"/>
            </p:cNvSpPr>
            <p:nvPr/>
          </p:nvSpPr>
          <p:spPr bwMode="auto">
            <a:xfrm>
              <a:off x="6628527" y="2955439"/>
              <a:ext cx="228600" cy="2206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8" name="Text Box 9"/>
            <p:cNvSpPr txBox="1">
              <a:spLocks noChangeArrowheads="1"/>
            </p:cNvSpPr>
            <p:nvPr/>
          </p:nvSpPr>
          <p:spPr bwMode="auto">
            <a:xfrm>
              <a:off x="8449389" y="2955439"/>
              <a:ext cx="228600" cy="2206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9" name="Text Box 10"/>
            <p:cNvSpPr txBox="1">
              <a:spLocks noChangeArrowheads="1"/>
            </p:cNvSpPr>
            <p:nvPr/>
          </p:nvSpPr>
          <p:spPr bwMode="auto">
            <a:xfrm>
              <a:off x="5933202" y="3404701"/>
              <a:ext cx="304800" cy="220662"/>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p>
          </p:txBody>
        </p:sp>
        <p:graphicFrame>
          <p:nvGraphicFramePr>
            <p:cNvPr id="10" name="Object 11"/>
            <p:cNvGraphicFramePr>
              <a:graphicFrameLocks noChangeAspect="1"/>
            </p:cNvGraphicFramePr>
            <p:nvPr>
              <p:extLst>
                <p:ext uri="{D42A27DB-BD31-4B8C-83A1-F6EECF244321}">
                  <p14:modId xmlns:p14="http://schemas.microsoft.com/office/powerpoint/2010/main" val="876593617"/>
                </p:ext>
              </p:extLst>
            </p:nvPr>
          </p:nvGraphicFramePr>
          <p:xfrm>
            <a:off x="7958852" y="3306277"/>
            <a:ext cx="1574800" cy="352425"/>
          </p:xfrm>
          <a:graphic>
            <a:graphicData uri="http://schemas.openxmlformats.org/presentationml/2006/ole">
              <mc:AlternateContent xmlns:mc="http://schemas.openxmlformats.org/markup-compatibility/2006">
                <mc:Choice xmlns:v="urn:schemas-microsoft-com:vml" Requires="v">
                  <p:oleObj spid="_x0000_s265284" name="公式" r:id="rId3" imgW="965160" imgH="215640" progId="Equations">
                    <p:embed/>
                  </p:oleObj>
                </mc:Choice>
                <mc:Fallback>
                  <p:oleObj name="公式" r:id="rId3" imgW="965160" imgH="215640" progId="Equations">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8852" y="3306277"/>
                          <a:ext cx="15748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35177296"/>
                </p:ext>
              </p:extLst>
            </p:nvPr>
          </p:nvGraphicFramePr>
          <p:xfrm>
            <a:off x="6287214" y="3307863"/>
            <a:ext cx="1625600" cy="330200"/>
          </p:xfrm>
          <a:graphic>
            <a:graphicData uri="http://schemas.openxmlformats.org/presentationml/2006/ole">
              <mc:AlternateContent xmlns:mc="http://schemas.openxmlformats.org/markup-compatibility/2006">
                <mc:Choice xmlns:v="urn:schemas-microsoft-com:vml" Requires="v">
                  <p:oleObj spid="_x0000_s265285" name="公式" r:id="rId5" imgW="1066680" imgH="215640" progId="Equations">
                    <p:embed/>
                  </p:oleObj>
                </mc:Choice>
                <mc:Fallback>
                  <p:oleObj name="公式" r:id="rId5" imgW="1066680" imgH="215640" progId="Equations">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7214" y="3307863"/>
                          <a:ext cx="16256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74"/>
            <p:cNvSpPr txBox="1">
              <a:spLocks noChangeArrowheads="1"/>
            </p:cNvSpPr>
            <p:nvPr/>
          </p:nvSpPr>
          <p:spPr bwMode="auto">
            <a:xfrm>
              <a:off x="7223839" y="4203214"/>
              <a:ext cx="1377950" cy="359097"/>
            </a:xfrm>
            <a:prstGeom prst="rect">
              <a:avLst/>
            </a:prstGeom>
            <a:noFill/>
            <a:ln w="9525">
              <a:noFill/>
              <a:miter lim="800000"/>
              <a:headEnd/>
              <a:tailEnd/>
            </a:ln>
          </p:spPr>
          <p:txBody>
            <a:bodyPr wrap="square">
              <a:spAutoFit/>
            </a:bodyPr>
            <a:lstStyle/>
            <a:p>
              <a:pPr eaLnBrk="0" hangingPunct="0">
                <a:spcBef>
                  <a:spcPct val="50000"/>
                </a:spcBef>
              </a:pPr>
              <a:r>
                <a:rPr lang="en-US" altLang="zh-CN" b="1" dirty="0">
                  <a:latin typeface="Times New Roman" charset="0"/>
                  <a:ea typeface="宋体" pitchFamily="2" charset="-122"/>
                </a:rPr>
                <a:t>1-input</a:t>
              </a:r>
              <a:endParaRPr lang="zh-CN" altLang="en-US" b="1" dirty="0">
                <a:latin typeface="Times New Roman" charset="0"/>
                <a:ea typeface="宋体"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9"/>
          <p:cNvSpPr>
            <a:spLocks noChangeArrowheads="1"/>
          </p:cNvSpPr>
          <p:nvPr/>
        </p:nvSpPr>
        <p:spPr bwMode="auto">
          <a:xfrm>
            <a:off x="1600200" y="609600"/>
            <a:ext cx="743485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dirty="0">
                <a:solidFill>
                  <a:srgbClr val="FFFF99"/>
                </a:solidFill>
                <a:ea typeface="宋体" charset="-122"/>
              </a:rPr>
              <a:t>n-bit Combinational Adders</a:t>
            </a:r>
            <a:r>
              <a:rPr lang="zh-CN" altLang="en-US" sz="3200" dirty="0">
                <a:solidFill>
                  <a:srgbClr val="FFFF99"/>
                </a:solidFill>
                <a:ea typeface="宋体" charset="-122"/>
              </a:rPr>
              <a:t>（</a:t>
            </a:r>
            <a:r>
              <a:rPr lang="en-US" altLang="zh-CN" sz="3200" dirty="0">
                <a:solidFill>
                  <a:srgbClr val="FFFF99"/>
                </a:solidFill>
                <a:ea typeface="宋体" charset="-122"/>
              </a:rPr>
              <a:t>n</a:t>
            </a:r>
            <a:r>
              <a:rPr lang="zh-CN" altLang="en-US" sz="3200" dirty="0">
                <a:solidFill>
                  <a:srgbClr val="FFFF99"/>
                </a:solidFill>
                <a:ea typeface="宋体" charset="-122"/>
              </a:rPr>
              <a:t>位加法器）</a:t>
            </a:r>
            <a:endParaRPr lang="en-US" altLang="zh-CN" sz="3200" dirty="0">
              <a:solidFill>
                <a:srgbClr val="FFFF99"/>
              </a:solidFill>
              <a:ea typeface="宋体" charset="-122"/>
            </a:endParaRPr>
          </a:p>
        </p:txBody>
      </p:sp>
      <p:sp>
        <p:nvSpPr>
          <p:cNvPr id="10245" name="Rectangle 3"/>
          <p:cNvSpPr txBox="1">
            <a:spLocks noChangeArrowheads="1"/>
          </p:cNvSpPr>
          <p:nvPr/>
        </p:nvSpPr>
        <p:spPr bwMode="auto">
          <a:xfrm>
            <a:off x="685800" y="1371600"/>
            <a:ext cx="10591800" cy="5257800"/>
          </a:xfrm>
          <a:prstGeom prst="rect">
            <a:avLst/>
          </a:prstGeom>
          <a:solidFill>
            <a:schemeClr val="bg1"/>
          </a:solidFill>
          <a:ln w="28575">
            <a:solidFill>
              <a:srgbClr val="9999FF"/>
            </a:solidFill>
            <a:miter lim="800000"/>
            <a:headEnd/>
            <a:tailEnd/>
          </a:ln>
        </p:spPr>
        <p:txBody>
          <a:bodyPr/>
          <a:lstStyle/>
          <a:p>
            <a:pPr marL="342900" indent="-342900">
              <a:lnSpc>
                <a:spcPct val="150000"/>
              </a:lnSpc>
              <a:spcBef>
                <a:spcPts val="0"/>
              </a:spcBef>
              <a:buClr>
                <a:schemeClr val="tx2"/>
              </a:buClr>
              <a:buFontTx/>
              <a:buChar char="•"/>
            </a:pPr>
            <a:r>
              <a:rPr lang="en-US" altLang="zh-CN" sz="2800" b="1" dirty="0">
                <a:latin typeface="Arial" charset="0"/>
                <a:ea typeface="宋体" charset="-122"/>
              </a:rPr>
              <a:t>Perform </a:t>
            </a:r>
            <a:r>
              <a:rPr lang="en-US" altLang="zh-CN" sz="2800" b="1" i="1" dirty="0">
                <a:latin typeface="Arial" charset="0"/>
                <a:ea typeface="宋体" charset="-122"/>
              </a:rPr>
              <a:t>parallel </a:t>
            </a:r>
            <a:r>
              <a:rPr lang="en-US" altLang="zh-CN" sz="2800" b="1" dirty="0">
                <a:latin typeface="Arial" charset="0"/>
                <a:ea typeface="宋体" charset="-122"/>
              </a:rPr>
              <a:t>multi-bit addition</a:t>
            </a:r>
          </a:p>
          <a:p>
            <a:pPr marL="800100" lvl="1" indent="-342900">
              <a:lnSpc>
                <a:spcPct val="150000"/>
              </a:lnSpc>
              <a:spcBef>
                <a:spcPts val="0"/>
              </a:spcBef>
              <a:buClr>
                <a:schemeClr val="tx2"/>
              </a:buClr>
              <a:buFontTx/>
              <a:buChar char="•"/>
            </a:pPr>
            <a:r>
              <a:rPr lang="en-US" altLang="zh-CN" sz="2800" b="1" dirty="0">
                <a:solidFill>
                  <a:srgbClr val="FF0000"/>
                </a:solidFill>
                <a:latin typeface="Arial" charset="0"/>
                <a:ea typeface="宋体" charset="-122"/>
              </a:rPr>
              <a:t>Parallel Adders </a:t>
            </a:r>
            <a:r>
              <a:rPr lang="en-US" altLang="zh-CN" sz="2800" b="1" dirty="0">
                <a:latin typeface="Arial" charset="0"/>
                <a:ea typeface="宋体" charset="-122"/>
              </a:rPr>
              <a:t>(</a:t>
            </a:r>
            <a:r>
              <a:rPr lang="zh-CN" altLang="en-US" sz="2800" b="1" dirty="0">
                <a:latin typeface="Arial" charset="0"/>
                <a:ea typeface="宋体" charset="-122"/>
              </a:rPr>
              <a:t>并行加法器，</a:t>
            </a:r>
            <a:r>
              <a:rPr lang="en-US" altLang="zh-CN" sz="2800" b="1" dirty="0">
                <a:latin typeface="Arial" charset="0"/>
                <a:ea typeface="宋体" charset="-122"/>
              </a:rPr>
              <a:t>also called </a:t>
            </a:r>
            <a:r>
              <a:rPr lang="en-US" altLang="zh-CN" sz="2800" b="1" dirty="0">
                <a:solidFill>
                  <a:srgbClr val="FF0000"/>
                </a:solidFill>
                <a:latin typeface="Arial" charset="0"/>
                <a:ea typeface="宋体" charset="-122"/>
              </a:rPr>
              <a:t>Ripple Carry Adder</a:t>
            </a:r>
            <a:r>
              <a:rPr lang="zh-CN" altLang="en-US" sz="2800" b="1" dirty="0">
                <a:latin typeface="Arial" charset="0"/>
                <a:ea typeface="宋体" charset="-122"/>
              </a:rPr>
              <a:t>，脉动进位加法器</a:t>
            </a:r>
            <a:r>
              <a:rPr lang="en-US" altLang="zh-CN" sz="2800" b="1" dirty="0">
                <a:latin typeface="Arial" charset="0"/>
                <a:ea typeface="宋体" charset="-122"/>
              </a:rPr>
              <a:t> )</a:t>
            </a:r>
          </a:p>
          <a:p>
            <a:pPr marL="1200150" lvl="2" indent="-285750">
              <a:lnSpc>
                <a:spcPct val="150000"/>
              </a:lnSpc>
              <a:spcBef>
                <a:spcPts val="0"/>
              </a:spcBef>
              <a:buClr>
                <a:schemeClr val="tx2"/>
              </a:buClr>
              <a:buFontTx/>
              <a:buChar char="–"/>
            </a:pPr>
            <a:r>
              <a:rPr lang="en-US" altLang="zh-CN" sz="2800" b="1" dirty="0">
                <a:latin typeface="Arial" charset="0"/>
                <a:ea typeface="宋体" charset="-122"/>
              </a:rPr>
              <a:t>Simple design</a:t>
            </a:r>
          </a:p>
          <a:p>
            <a:pPr marL="1200150" lvl="2" indent="-285750">
              <a:lnSpc>
                <a:spcPct val="150000"/>
              </a:lnSpc>
              <a:spcBef>
                <a:spcPts val="0"/>
              </a:spcBef>
              <a:buClr>
                <a:schemeClr val="tx2"/>
              </a:buClr>
              <a:buFontTx/>
              <a:buChar char="–"/>
            </a:pPr>
            <a:r>
              <a:rPr lang="en-US" altLang="zh-CN" sz="2800" b="1" dirty="0">
                <a:latin typeface="Arial" charset="0"/>
                <a:ea typeface="宋体" charset="-122"/>
              </a:rPr>
              <a:t>Time consuming. </a:t>
            </a:r>
          </a:p>
          <a:p>
            <a:pPr marL="800100" lvl="1" indent="-342900">
              <a:lnSpc>
                <a:spcPct val="150000"/>
              </a:lnSpc>
              <a:spcBef>
                <a:spcPts val="0"/>
              </a:spcBef>
              <a:buClr>
                <a:schemeClr val="tx2"/>
              </a:buClr>
              <a:buFontTx/>
              <a:buChar char="•"/>
            </a:pPr>
            <a:r>
              <a:rPr lang="en-US" altLang="zh-CN" sz="2800" b="1" dirty="0">
                <a:solidFill>
                  <a:srgbClr val="FF0000"/>
                </a:solidFill>
                <a:latin typeface="Arial" charset="0"/>
                <a:ea typeface="宋体" charset="-122"/>
              </a:rPr>
              <a:t>Carry Look ahead Adder </a:t>
            </a:r>
            <a:r>
              <a:rPr lang="en-US" altLang="zh-CN" sz="2800" b="1" dirty="0">
                <a:latin typeface="Arial" charset="0"/>
                <a:ea typeface="宋体" charset="-122"/>
              </a:rPr>
              <a:t>(</a:t>
            </a:r>
            <a:r>
              <a:rPr lang="zh-CN" altLang="en-US" sz="2800" b="1" dirty="0">
                <a:latin typeface="Arial" charset="0"/>
                <a:ea typeface="宋体" charset="-122"/>
              </a:rPr>
              <a:t>先行进位加法器</a:t>
            </a:r>
            <a:r>
              <a:rPr lang="en-US" altLang="zh-CN" sz="2800" b="1" dirty="0">
                <a:latin typeface="Arial" charset="0"/>
                <a:ea typeface="宋体" charset="-122"/>
              </a:rPr>
              <a:t>)</a:t>
            </a:r>
          </a:p>
          <a:p>
            <a:pPr marL="1200150" lvl="2" indent="-285750">
              <a:lnSpc>
                <a:spcPct val="150000"/>
              </a:lnSpc>
              <a:spcBef>
                <a:spcPts val="0"/>
              </a:spcBef>
              <a:buClr>
                <a:schemeClr val="tx2"/>
              </a:buClr>
              <a:buFontTx/>
              <a:buChar char="–"/>
            </a:pPr>
            <a:r>
              <a:rPr lang="en-US" altLang="zh-CN" sz="2800" b="1" dirty="0">
                <a:latin typeface="Arial" charset="0"/>
                <a:ea typeface="宋体" charset="-122"/>
              </a:rPr>
              <a:t>More complex than Parallel Adders </a:t>
            </a:r>
          </a:p>
          <a:p>
            <a:pPr marL="1200150" lvl="2" indent="-285750">
              <a:lnSpc>
                <a:spcPct val="150000"/>
              </a:lnSpc>
              <a:spcBef>
                <a:spcPts val="0"/>
              </a:spcBef>
              <a:buClr>
                <a:schemeClr val="tx2"/>
              </a:buClr>
              <a:buFontTx/>
              <a:buChar char="–"/>
            </a:pPr>
            <a:r>
              <a:rPr lang="en-US" altLang="zh-CN" sz="2800" b="1" dirty="0">
                <a:latin typeface="Arial" charset="0"/>
                <a:ea typeface="宋体" charset="-122"/>
              </a:rPr>
              <a:t>Reduces circuit delay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143000" y="424343"/>
            <a:ext cx="9753595" cy="1143000"/>
          </a:xfrm>
          <a:solidFill>
            <a:schemeClr val="bg1"/>
          </a:solidFill>
          <a:ln w="28575">
            <a:solidFill>
              <a:srgbClr val="9999FF"/>
            </a:solidFill>
          </a:ln>
        </p:spPr>
        <p:txBody>
          <a:bodyPr/>
          <a:lstStyle/>
          <a:p>
            <a:pPr>
              <a:lnSpc>
                <a:spcPct val="120000"/>
              </a:lnSpc>
              <a:spcBef>
                <a:spcPts val="0"/>
              </a:spcBef>
            </a:pPr>
            <a:r>
              <a:rPr lang="en-US" altLang="zh-CN" sz="2800" b="1" dirty="0">
                <a:ea typeface="宋体" panose="02010600030101010101" pitchFamily="2" charset="-122"/>
              </a:rPr>
              <a:t>E.g. Using an 4-1 multiplexer to realize the Boolean function  </a:t>
            </a:r>
            <a:r>
              <a:rPr lang="en-US" altLang="zh-CN" sz="2800" b="1" dirty="0"/>
              <a:t>F=</a:t>
            </a:r>
            <a:r>
              <a:rPr lang="en-US" altLang="zh-CN" sz="2800" b="1" dirty="0" err="1"/>
              <a:t>f</a:t>
            </a:r>
            <a:r>
              <a:rPr lang="en-US" altLang="zh-CN" sz="2800" b="1" dirty="0"/>
              <a:t>(</a:t>
            </a:r>
            <a:r>
              <a:rPr lang="en-US" altLang="zh-CN" sz="2800" b="1" dirty="0" err="1"/>
              <a:t>x,y,z</a:t>
            </a:r>
            <a:r>
              <a:rPr lang="en-US" altLang="zh-CN" sz="2800" b="1" dirty="0"/>
              <a:t>)=∑(1,2,4,5,7)</a:t>
            </a:r>
            <a:endParaRPr lang="zh-CN" altLang="en-US" sz="2800" b="1" dirty="0"/>
          </a:p>
        </p:txBody>
      </p:sp>
      <p:grpSp>
        <p:nvGrpSpPr>
          <p:cNvPr id="5" name="Group 5"/>
          <p:cNvGrpSpPr>
            <a:grpSpLocks/>
          </p:cNvGrpSpPr>
          <p:nvPr/>
        </p:nvGrpSpPr>
        <p:grpSpPr bwMode="auto">
          <a:xfrm>
            <a:off x="2209801" y="1905001"/>
            <a:ext cx="3375025" cy="1655763"/>
            <a:chOff x="469" y="1196"/>
            <a:chExt cx="2496" cy="1406"/>
          </a:xfrm>
        </p:grpSpPr>
        <p:sp>
          <p:nvSpPr>
            <p:cNvPr id="6" name="Rectangle 6"/>
            <p:cNvSpPr>
              <a:spLocks noChangeArrowheads="1"/>
            </p:cNvSpPr>
            <p:nvPr/>
          </p:nvSpPr>
          <p:spPr bwMode="auto">
            <a:xfrm>
              <a:off x="1952" y="1714"/>
              <a:ext cx="330" cy="816"/>
            </a:xfrm>
            <a:prstGeom prst="rect">
              <a:avLst/>
            </a:prstGeom>
            <a:noFill/>
            <a:ln w="25400">
              <a:solidFill>
                <a:srgbClr val="FF0000"/>
              </a:solidFill>
              <a:prstDash val="dash"/>
              <a:miter lim="800000"/>
              <a:headEnd/>
              <a:tailEnd/>
            </a:ln>
          </p:spPr>
          <p:txBody>
            <a:bodyPr wrap="none" anchor="ctr"/>
            <a:lstStyle/>
            <a:p>
              <a:endParaRPr lang="zh-CN" altLang="en-US" sz="2000"/>
            </a:p>
          </p:txBody>
        </p:sp>
        <p:sp>
          <p:nvSpPr>
            <p:cNvPr id="7" name="Rectangle 7"/>
            <p:cNvSpPr>
              <a:spLocks noChangeArrowheads="1"/>
            </p:cNvSpPr>
            <p:nvPr/>
          </p:nvSpPr>
          <p:spPr bwMode="auto">
            <a:xfrm>
              <a:off x="1414" y="1707"/>
              <a:ext cx="330" cy="816"/>
            </a:xfrm>
            <a:prstGeom prst="rect">
              <a:avLst/>
            </a:prstGeom>
            <a:noFill/>
            <a:ln w="25400">
              <a:solidFill>
                <a:srgbClr val="FF0000"/>
              </a:solidFill>
              <a:prstDash val="dash"/>
              <a:miter lim="800000"/>
              <a:headEnd/>
              <a:tailEnd/>
            </a:ln>
          </p:spPr>
          <p:txBody>
            <a:bodyPr wrap="none" anchor="ctr"/>
            <a:lstStyle/>
            <a:p>
              <a:endParaRPr lang="zh-CN" altLang="en-US" sz="2000"/>
            </a:p>
          </p:txBody>
        </p:sp>
        <p:sp>
          <p:nvSpPr>
            <p:cNvPr id="8" name="Rectangle 8"/>
            <p:cNvSpPr>
              <a:spLocks noChangeArrowheads="1"/>
            </p:cNvSpPr>
            <p:nvPr/>
          </p:nvSpPr>
          <p:spPr bwMode="auto">
            <a:xfrm>
              <a:off x="2525" y="1695"/>
              <a:ext cx="330" cy="816"/>
            </a:xfrm>
            <a:prstGeom prst="rect">
              <a:avLst/>
            </a:prstGeom>
            <a:noFill/>
            <a:ln w="25400">
              <a:solidFill>
                <a:srgbClr val="FF0000"/>
              </a:solidFill>
              <a:prstDash val="dash"/>
              <a:miter lim="800000"/>
              <a:headEnd/>
              <a:tailEnd/>
            </a:ln>
          </p:spPr>
          <p:txBody>
            <a:bodyPr wrap="none" anchor="ctr"/>
            <a:lstStyle/>
            <a:p>
              <a:endParaRPr lang="zh-CN" altLang="en-US" sz="2000"/>
            </a:p>
          </p:txBody>
        </p:sp>
        <p:sp>
          <p:nvSpPr>
            <p:cNvPr id="9" name="Rectangle 9"/>
            <p:cNvSpPr>
              <a:spLocks noChangeArrowheads="1"/>
            </p:cNvSpPr>
            <p:nvPr/>
          </p:nvSpPr>
          <p:spPr bwMode="auto">
            <a:xfrm>
              <a:off x="836" y="1695"/>
              <a:ext cx="330" cy="816"/>
            </a:xfrm>
            <a:prstGeom prst="rect">
              <a:avLst/>
            </a:prstGeom>
            <a:noFill/>
            <a:ln w="25400">
              <a:solidFill>
                <a:srgbClr val="FF0000"/>
              </a:solidFill>
              <a:prstDash val="dash"/>
              <a:miter lim="800000"/>
              <a:headEnd/>
              <a:tailEnd/>
            </a:ln>
          </p:spPr>
          <p:txBody>
            <a:bodyPr wrap="none" anchor="ctr"/>
            <a:lstStyle/>
            <a:p>
              <a:endParaRPr lang="zh-CN" altLang="en-US" sz="2000"/>
            </a:p>
          </p:txBody>
        </p:sp>
        <p:sp>
          <p:nvSpPr>
            <p:cNvPr id="10" name="Line 10"/>
            <p:cNvSpPr>
              <a:spLocks noChangeShapeType="1"/>
            </p:cNvSpPr>
            <p:nvPr/>
          </p:nvSpPr>
          <p:spPr bwMode="auto">
            <a:xfrm>
              <a:off x="762" y="1604"/>
              <a:ext cx="0" cy="998"/>
            </a:xfrm>
            <a:prstGeom prst="line">
              <a:avLst/>
            </a:prstGeom>
            <a:noFill/>
            <a:ln w="9525">
              <a:solidFill>
                <a:srgbClr val="000000"/>
              </a:solidFill>
              <a:round/>
              <a:headEnd/>
              <a:tailEnd/>
            </a:ln>
          </p:spPr>
          <p:txBody>
            <a:bodyPr/>
            <a:lstStyle/>
            <a:p>
              <a:endParaRPr lang="zh-CN" altLang="en-US" sz="2000"/>
            </a:p>
          </p:txBody>
        </p:sp>
        <p:sp>
          <p:nvSpPr>
            <p:cNvPr id="11" name="Line 11"/>
            <p:cNvSpPr>
              <a:spLocks noChangeShapeType="1"/>
            </p:cNvSpPr>
            <p:nvPr/>
          </p:nvSpPr>
          <p:spPr bwMode="auto">
            <a:xfrm>
              <a:off x="762" y="1604"/>
              <a:ext cx="2203" cy="0"/>
            </a:xfrm>
            <a:prstGeom prst="line">
              <a:avLst/>
            </a:prstGeom>
            <a:noFill/>
            <a:ln w="9525">
              <a:solidFill>
                <a:srgbClr val="000000"/>
              </a:solidFill>
              <a:round/>
              <a:headEnd/>
              <a:tailEnd/>
            </a:ln>
          </p:spPr>
          <p:txBody>
            <a:bodyPr/>
            <a:lstStyle/>
            <a:p>
              <a:endParaRPr lang="zh-CN" altLang="en-US" sz="2000"/>
            </a:p>
          </p:txBody>
        </p:sp>
        <p:sp>
          <p:nvSpPr>
            <p:cNvPr id="12" name="Line 12"/>
            <p:cNvSpPr>
              <a:spLocks noChangeShapeType="1"/>
            </p:cNvSpPr>
            <p:nvPr/>
          </p:nvSpPr>
          <p:spPr bwMode="auto">
            <a:xfrm>
              <a:off x="2965" y="1604"/>
              <a:ext cx="0" cy="998"/>
            </a:xfrm>
            <a:prstGeom prst="line">
              <a:avLst/>
            </a:prstGeom>
            <a:noFill/>
            <a:ln w="9525">
              <a:solidFill>
                <a:srgbClr val="000000"/>
              </a:solidFill>
              <a:round/>
              <a:headEnd/>
              <a:tailEnd/>
            </a:ln>
          </p:spPr>
          <p:txBody>
            <a:bodyPr/>
            <a:lstStyle/>
            <a:p>
              <a:endParaRPr lang="zh-CN" altLang="en-US" sz="2000"/>
            </a:p>
          </p:txBody>
        </p:sp>
        <p:sp>
          <p:nvSpPr>
            <p:cNvPr id="13" name="Line 13"/>
            <p:cNvSpPr>
              <a:spLocks noChangeShapeType="1"/>
            </p:cNvSpPr>
            <p:nvPr/>
          </p:nvSpPr>
          <p:spPr bwMode="auto">
            <a:xfrm>
              <a:off x="762" y="2103"/>
              <a:ext cx="2203" cy="0"/>
            </a:xfrm>
            <a:prstGeom prst="line">
              <a:avLst/>
            </a:prstGeom>
            <a:noFill/>
            <a:ln w="9525">
              <a:solidFill>
                <a:srgbClr val="000000"/>
              </a:solidFill>
              <a:round/>
              <a:headEnd/>
              <a:tailEnd/>
            </a:ln>
          </p:spPr>
          <p:txBody>
            <a:bodyPr/>
            <a:lstStyle/>
            <a:p>
              <a:endParaRPr lang="zh-CN" altLang="en-US" sz="2000"/>
            </a:p>
          </p:txBody>
        </p:sp>
        <p:sp>
          <p:nvSpPr>
            <p:cNvPr id="14" name="Line 14"/>
            <p:cNvSpPr>
              <a:spLocks noChangeShapeType="1"/>
            </p:cNvSpPr>
            <p:nvPr/>
          </p:nvSpPr>
          <p:spPr bwMode="auto">
            <a:xfrm>
              <a:off x="762" y="2602"/>
              <a:ext cx="2203" cy="0"/>
            </a:xfrm>
            <a:prstGeom prst="line">
              <a:avLst/>
            </a:prstGeom>
            <a:noFill/>
            <a:ln w="9525">
              <a:solidFill>
                <a:srgbClr val="000000"/>
              </a:solidFill>
              <a:round/>
              <a:headEnd/>
              <a:tailEnd/>
            </a:ln>
          </p:spPr>
          <p:txBody>
            <a:bodyPr/>
            <a:lstStyle/>
            <a:p>
              <a:endParaRPr lang="zh-CN" altLang="en-US" sz="2000"/>
            </a:p>
          </p:txBody>
        </p:sp>
        <p:sp>
          <p:nvSpPr>
            <p:cNvPr id="15" name="Line 15"/>
            <p:cNvSpPr>
              <a:spLocks noChangeShapeType="1"/>
            </p:cNvSpPr>
            <p:nvPr/>
          </p:nvSpPr>
          <p:spPr bwMode="auto">
            <a:xfrm>
              <a:off x="1276" y="1604"/>
              <a:ext cx="0" cy="998"/>
            </a:xfrm>
            <a:prstGeom prst="line">
              <a:avLst/>
            </a:prstGeom>
            <a:noFill/>
            <a:ln w="9525">
              <a:solidFill>
                <a:srgbClr val="000000"/>
              </a:solidFill>
              <a:round/>
              <a:headEnd/>
              <a:tailEnd/>
            </a:ln>
          </p:spPr>
          <p:txBody>
            <a:bodyPr/>
            <a:lstStyle/>
            <a:p>
              <a:endParaRPr lang="zh-CN" altLang="en-US" sz="2000"/>
            </a:p>
          </p:txBody>
        </p:sp>
        <p:sp>
          <p:nvSpPr>
            <p:cNvPr id="16" name="Line 16"/>
            <p:cNvSpPr>
              <a:spLocks noChangeShapeType="1"/>
            </p:cNvSpPr>
            <p:nvPr/>
          </p:nvSpPr>
          <p:spPr bwMode="auto">
            <a:xfrm>
              <a:off x="2415" y="1604"/>
              <a:ext cx="0" cy="998"/>
            </a:xfrm>
            <a:prstGeom prst="line">
              <a:avLst/>
            </a:prstGeom>
            <a:noFill/>
            <a:ln w="9525">
              <a:solidFill>
                <a:srgbClr val="000000"/>
              </a:solidFill>
              <a:round/>
              <a:headEnd/>
              <a:tailEnd/>
            </a:ln>
          </p:spPr>
          <p:txBody>
            <a:bodyPr/>
            <a:lstStyle/>
            <a:p>
              <a:endParaRPr lang="zh-CN" altLang="en-US" sz="2000"/>
            </a:p>
          </p:txBody>
        </p:sp>
        <p:sp>
          <p:nvSpPr>
            <p:cNvPr id="17" name="Line 17"/>
            <p:cNvSpPr>
              <a:spLocks noChangeShapeType="1"/>
            </p:cNvSpPr>
            <p:nvPr/>
          </p:nvSpPr>
          <p:spPr bwMode="auto">
            <a:xfrm>
              <a:off x="1827" y="1604"/>
              <a:ext cx="0" cy="998"/>
            </a:xfrm>
            <a:prstGeom prst="line">
              <a:avLst/>
            </a:prstGeom>
            <a:noFill/>
            <a:ln w="9525">
              <a:solidFill>
                <a:srgbClr val="000000"/>
              </a:solidFill>
              <a:round/>
              <a:headEnd/>
              <a:tailEnd/>
            </a:ln>
          </p:spPr>
          <p:txBody>
            <a:bodyPr/>
            <a:lstStyle/>
            <a:p>
              <a:endParaRPr lang="zh-CN" altLang="en-US" sz="2000"/>
            </a:p>
          </p:txBody>
        </p:sp>
        <p:sp>
          <p:nvSpPr>
            <p:cNvPr id="18" name="Line 18"/>
            <p:cNvSpPr>
              <a:spLocks noChangeShapeType="1"/>
            </p:cNvSpPr>
            <p:nvPr/>
          </p:nvSpPr>
          <p:spPr bwMode="auto">
            <a:xfrm flipH="1" flipV="1">
              <a:off x="469" y="1196"/>
              <a:ext cx="293" cy="408"/>
            </a:xfrm>
            <a:prstGeom prst="line">
              <a:avLst/>
            </a:prstGeom>
            <a:noFill/>
            <a:ln w="9525">
              <a:solidFill>
                <a:srgbClr val="000000"/>
              </a:solidFill>
              <a:round/>
              <a:headEnd/>
              <a:tailEnd/>
            </a:ln>
          </p:spPr>
          <p:txBody>
            <a:bodyPr/>
            <a:lstStyle/>
            <a:p>
              <a:endParaRPr lang="zh-CN" altLang="en-US" sz="2000"/>
            </a:p>
          </p:txBody>
        </p:sp>
        <p:sp>
          <p:nvSpPr>
            <p:cNvPr id="19" name="Text Box 19"/>
            <p:cNvSpPr txBox="1">
              <a:spLocks noChangeArrowheads="1"/>
            </p:cNvSpPr>
            <p:nvPr/>
          </p:nvSpPr>
          <p:spPr bwMode="auto">
            <a:xfrm>
              <a:off x="944" y="2239"/>
              <a:ext cx="222"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20" name="Text Box 20"/>
            <p:cNvSpPr txBox="1">
              <a:spLocks noChangeArrowheads="1"/>
            </p:cNvSpPr>
            <p:nvPr/>
          </p:nvSpPr>
          <p:spPr bwMode="auto">
            <a:xfrm>
              <a:off x="2046" y="2261"/>
              <a:ext cx="220"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21" name="Text Box 21"/>
            <p:cNvSpPr txBox="1">
              <a:spLocks noChangeArrowheads="1"/>
            </p:cNvSpPr>
            <p:nvPr/>
          </p:nvSpPr>
          <p:spPr bwMode="auto">
            <a:xfrm>
              <a:off x="1496" y="1724"/>
              <a:ext cx="222"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22" name="Text Box 22"/>
            <p:cNvSpPr txBox="1">
              <a:spLocks noChangeArrowheads="1"/>
            </p:cNvSpPr>
            <p:nvPr/>
          </p:nvSpPr>
          <p:spPr bwMode="auto">
            <a:xfrm>
              <a:off x="2634" y="2239"/>
              <a:ext cx="221"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23" name="Text Box 23"/>
            <p:cNvSpPr txBox="1">
              <a:spLocks noChangeArrowheads="1"/>
            </p:cNvSpPr>
            <p:nvPr/>
          </p:nvSpPr>
          <p:spPr bwMode="auto">
            <a:xfrm>
              <a:off x="579" y="1196"/>
              <a:ext cx="439"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XY</a:t>
              </a:r>
            </a:p>
          </p:txBody>
        </p:sp>
        <p:sp>
          <p:nvSpPr>
            <p:cNvPr id="24" name="Text Box 24"/>
            <p:cNvSpPr txBox="1">
              <a:spLocks noChangeArrowheads="1"/>
            </p:cNvSpPr>
            <p:nvPr/>
          </p:nvSpPr>
          <p:spPr bwMode="auto">
            <a:xfrm>
              <a:off x="469" y="1373"/>
              <a:ext cx="220" cy="340"/>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ea typeface="宋体" pitchFamily="2" charset="-122"/>
                </a:rPr>
                <a:t>Z</a:t>
              </a:r>
            </a:p>
          </p:txBody>
        </p:sp>
        <p:sp>
          <p:nvSpPr>
            <p:cNvPr id="25" name="Text Box 25"/>
            <p:cNvSpPr txBox="1">
              <a:spLocks noChangeArrowheads="1"/>
            </p:cNvSpPr>
            <p:nvPr/>
          </p:nvSpPr>
          <p:spPr bwMode="auto">
            <a:xfrm>
              <a:off x="908" y="1290"/>
              <a:ext cx="377" cy="340"/>
            </a:xfrm>
            <a:prstGeom prst="rect">
              <a:avLst/>
            </a:prstGeom>
            <a:noFill/>
            <a:ln w="9525">
              <a:noFill/>
              <a:miter lim="800000"/>
              <a:headEnd/>
              <a:tailEnd/>
            </a:ln>
          </p:spPr>
          <p:txBody>
            <a:bodyPr>
              <a:spAutoFit/>
            </a:bodyPr>
            <a:lstStyle/>
            <a:p>
              <a:pPr>
                <a:spcBef>
                  <a:spcPct val="50000"/>
                </a:spcBef>
              </a:pPr>
              <a:r>
                <a:rPr lang="en-US" altLang="zh-CN" sz="2000" b="1" dirty="0">
                  <a:solidFill>
                    <a:srgbClr val="000000"/>
                  </a:solidFill>
                  <a:ea typeface="宋体" pitchFamily="2" charset="-122"/>
                </a:rPr>
                <a:t>00</a:t>
              </a:r>
            </a:p>
          </p:txBody>
        </p:sp>
        <p:sp>
          <p:nvSpPr>
            <p:cNvPr id="26" name="Text Box 26"/>
            <p:cNvSpPr txBox="1">
              <a:spLocks noChangeArrowheads="1"/>
            </p:cNvSpPr>
            <p:nvPr/>
          </p:nvSpPr>
          <p:spPr bwMode="auto">
            <a:xfrm>
              <a:off x="1422" y="1290"/>
              <a:ext cx="391" cy="340"/>
            </a:xfrm>
            <a:prstGeom prst="rect">
              <a:avLst/>
            </a:prstGeom>
            <a:noFill/>
            <a:ln w="9525">
              <a:noFill/>
              <a:miter lim="800000"/>
              <a:headEnd/>
              <a:tailEnd/>
            </a:ln>
          </p:spPr>
          <p:txBody>
            <a:bodyPr>
              <a:spAutoFit/>
            </a:bodyPr>
            <a:lstStyle/>
            <a:p>
              <a:pPr>
                <a:spcBef>
                  <a:spcPct val="50000"/>
                </a:spcBef>
              </a:pPr>
              <a:r>
                <a:rPr lang="en-US" altLang="zh-CN" sz="2000" b="1" dirty="0">
                  <a:solidFill>
                    <a:srgbClr val="000000"/>
                  </a:solidFill>
                  <a:ea typeface="宋体" pitchFamily="2" charset="-122"/>
                </a:rPr>
                <a:t>01</a:t>
              </a:r>
            </a:p>
          </p:txBody>
        </p:sp>
        <p:sp>
          <p:nvSpPr>
            <p:cNvPr id="27" name="Text Box 27"/>
            <p:cNvSpPr txBox="1">
              <a:spLocks noChangeArrowheads="1"/>
            </p:cNvSpPr>
            <p:nvPr/>
          </p:nvSpPr>
          <p:spPr bwMode="auto">
            <a:xfrm>
              <a:off x="2011" y="1286"/>
              <a:ext cx="378"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11</a:t>
              </a:r>
            </a:p>
          </p:txBody>
        </p:sp>
        <p:sp>
          <p:nvSpPr>
            <p:cNvPr id="28" name="Text Box 28"/>
            <p:cNvSpPr txBox="1">
              <a:spLocks noChangeArrowheads="1"/>
            </p:cNvSpPr>
            <p:nvPr/>
          </p:nvSpPr>
          <p:spPr bwMode="auto">
            <a:xfrm>
              <a:off x="2581" y="1261"/>
              <a:ext cx="331" cy="340"/>
            </a:xfrm>
            <a:prstGeom prst="rect">
              <a:avLst/>
            </a:prstGeom>
            <a:noFill/>
            <a:ln w="9525">
              <a:noFill/>
              <a:miter lim="800000"/>
              <a:headEnd/>
              <a:tailEnd/>
            </a:ln>
          </p:spPr>
          <p:txBody>
            <a:bodyPr>
              <a:spAutoFit/>
            </a:bodyPr>
            <a:lstStyle/>
            <a:p>
              <a:pPr>
                <a:spcBef>
                  <a:spcPct val="50000"/>
                </a:spcBef>
              </a:pPr>
              <a:r>
                <a:rPr lang="en-US" altLang="zh-CN" sz="2000" b="1" dirty="0">
                  <a:solidFill>
                    <a:srgbClr val="000000"/>
                  </a:solidFill>
                  <a:ea typeface="宋体" pitchFamily="2" charset="-122"/>
                </a:rPr>
                <a:t>10</a:t>
              </a:r>
            </a:p>
          </p:txBody>
        </p:sp>
        <p:sp>
          <p:nvSpPr>
            <p:cNvPr id="29" name="Text Box 29"/>
            <p:cNvSpPr txBox="1">
              <a:spLocks noChangeArrowheads="1"/>
            </p:cNvSpPr>
            <p:nvPr/>
          </p:nvSpPr>
          <p:spPr bwMode="auto">
            <a:xfrm>
              <a:off x="505" y="1737"/>
              <a:ext cx="258" cy="340"/>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ea typeface="宋体" pitchFamily="2" charset="-122"/>
                </a:rPr>
                <a:t>0</a:t>
              </a:r>
            </a:p>
          </p:txBody>
        </p:sp>
        <p:sp>
          <p:nvSpPr>
            <p:cNvPr id="30" name="Text Box 30"/>
            <p:cNvSpPr txBox="1">
              <a:spLocks noChangeArrowheads="1"/>
            </p:cNvSpPr>
            <p:nvPr/>
          </p:nvSpPr>
          <p:spPr bwMode="auto">
            <a:xfrm>
              <a:off x="505" y="2239"/>
              <a:ext cx="258" cy="340"/>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ea typeface="宋体" pitchFamily="2" charset="-122"/>
                </a:rPr>
                <a:t>1</a:t>
              </a:r>
            </a:p>
          </p:txBody>
        </p:sp>
        <p:sp>
          <p:nvSpPr>
            <p:cNvPr id="31" name="Text Box 31"/>
            <p:cNvSpPr txBox="1">
              <a:spLocks noChangeArrowheads="1"/>
            </p:cNvSpPr>
            <p:nvPr/>
          </p:nvSpPr>
          <p:spPr bwMode="auto">
            <a:xfrm>
              <a:off x="2600" y="1733"/>
              <a:ext cx="221"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grpSp>
      <p:sp>
        <p:nvSpPr>
          <p:cNvPr id="32" name="Text Box 32"/>
          <p:cNvSpPr txBox="1">
            <a:spLocks noChangeArrowheads="1"/>
          </p:cNvSpPr>
          <p:nvPr/>
        </p:nvSpPr>
        <p:spPr bwMode="auto">
          <a:xfrm>
            <a:off x="2830512" y="5381626"/>
            <a:ext cx="598487"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000000"/>
                </a:solidFill>
                <a:latin typeface="+mn-ea"/>
              </a:rPr>
              <a:t>z'</a:t>
            </a:r>
          </a:p>
        </p:txBody>
      </p:sp>
      <p:grpSp>
        <p:nvGrpSpPr>
          <p:cNvPr id="33" name="Group 33"/>
          <p:cNvGrpSpPr>
            <a:grpSpLocks/>
          </p:cNvGrpSpPr>
          <p:nvPr/>
        </p:nvGrpSpPr>
        <p:grpSpPr bwMode="auto">
          <a:xfrm>
            <a:off x="2133600" y="3843339"/>
            <a:ext cx="2133600" cy="2251075"/>
            <a:chOff x="430" y="2755"/>
            <a:chExt cx="1344" cy="1418"/>
          </a:xfrm>
        </p:grpSpPr>
        <p:sp>
          <p:nvSpPr>
            <p:cNvPr id="34" name="Line 34"/>
            <p:cNvSpPr>
              <a:spLocks noChangeShapeType="1"/>
            </p:cNvSpPr>
            <p:nvPr/>
          </p:nvSpPr>
          <p:spPr bwMode="auto">
            <a:xfrm>
              <a:off x="723" y="3163"/>
              <a:ext cx="0" cy="998"/>
            </a:xfrm>
            <a:prstGeom prst="line">
              <a:avLst/>
            </a:prstGeom>
            <a:noFill/>
            <a:ln w="9525">
              <a:solidFill>
                <a:srgbClr val="000000"/>
              </a:solidFill>
              <a:round/>
              <a:headEnd/>
              <a:tailEnd/>
            </a:ln>
          </p:spPr>
          <p:txBody>
            <a:bodyPr/>
            <a:lstStyle/>
            <a:p>
              <a:endParaRPr lang="zh-CN" altLang="en-US" sz="2000"/>
            </a:p>
          </p:txBody>
        </p:sp>
        <p:sp>
          <p:nvSpPr>
            <p:cNvPr id="35" name="Line 35"/>
            <p:cNvSpPr>
              <a:spLocks noChangeShapeType="1"/>
            </p:cNvSpPr>
            <p:nvPr/>
          </p:nvSpPr>
          <p:spPr bwMode="auto">
            <a:xfrm>
              <a:off x="1237" y="3163"/>
              <a:ext cx="0" cy="998"/>
            </a:xfrm>
            <a:prstGeom prst="line">
              <a:avLst/>
            </a:prstGeom>
            <a:noFill/>
            <a:ln w="9525">
              <a:solidFill>
                <a:srgbClr val="000000"/>
              </a:solidFill>
              <a:round/>
              <a:headEnd/>
              <a:tailEnd/>
            </a:ln>
          </p:spPr>
          <p:txBody>
            <a:bodyPr/>
            <a:lstStyle/>
            <a:p>
              <a:endParaRPr lang="zh-CN" altLang="en-US" sz="2000"/>
            </a:p>
          </p:txBody>
        </p:sp>
        <p:sp>
          <p:nvSpPr>
            <p:cNvPr id="36" name="Line 36"/>
            <p:cNvSpPr>
              <a:spLocks noChangeShapeType="1"/>
            </p:cNvSpPr>
            <p:nvPr/>
          </p:nvSpPr>
          <p:spPr bwMode="auto">
            <a:xfrm>
              <a:off x="1770" y="3163"/>
              <a:ext cx="0" cy="998"/>
            </a:xfrm>
            <a:prstGeom prst="line">
              <a:avLst/>
            </a:prstGeom>
            <a:noFill/>
            <a:ln w="9525">
              <a:solidFill>
                <a:srgbClr val="000000"/>
              </a:solidFill>
              <a:round/>
              <a:headEnd/>
              <a:tailEnd/>
            </a:ln>
          </p:spPr>
          <p:txBody>
            <a:bodyPr/>
            <a:lstStyle/>
            <a:p>
              <a:endParaRPr lang="zh-CN" altLang="en-US" sz="2000"/>
            </a:p>
          </p:txBody>
        </p:sp>
        <p:sp>
          <p:nvSpPr>
            <p:cNvPr id="37" name="Line 37"/>
            <p:cNvSpPr>
              <a:spLocks noChangeShapeType="1"/>
            </p:cNvSpPr>
            <p:nvPr/>
          </p:nvSpPr>
          <p:spPr bwMode="auto">
            <a:xfrm flipH="1" flipV="1">
              <a:off x="430" y="2755"/>
              <a:ext cx="293" cy="408"/>
            </a:xfrm>
            <a:prstGeom prst="line">
              <a:avLst/>
            </a:prstGeom>
            <a:noFill/>
            <a:ln w="9525">
              <a:solidFill>
                <a:srgbClr val="000000"/>
              </a:solidFill>
              <a:round/>
              <a:headEnd/>
              <a:tailEnd/>
            </a:ln>
          </p:spPr>
          <p:txBody>
            <a:bodyPr/>
            <a:lstStyle/>
            <a:p>
              <a:endParaRPr lang="zh-CN" altLang="en-US" sz="2000"/>
            </a:p>
          </p:txBody>
        </p:sp>
        <p:sp>
          <p:nvSpPr>
            <p:cNvPr id="38" name="Text Box 38"/>
            <p:cNvSpPr txBox="1">
              <a:spLocks noChangeArrowheads="1"/>
            </p:cNvSpPr>
            <p:nvPr/>
          </p:nvSpPr>
          <p:spPr bwMode="auto">
            <a:xfrm>
              <a:off x="540" y="2755"/>
              <a:ext cx="440" cy="252"/>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X</a:t>
              </a:r>
            </a:p>
          </p:txBody>
        </p:sp>
        <p:sp>
          <p:nvSpPr>
            <p:cNvPr id="39" name="Text Box 39"/>
            <p:cNvSpPr txBox="1">
              <a:spLocks noChangeArrowheads="1"/>
            </p:cNvSpPr>
            <p:nvPr/>
          </p:nvSpPr>
          <p:spPr bwMode="auto">
            <a:xfrm>
              <a:off x="430" y="2932"/>
              <a:ext cx="220" cy="252"/>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Y</a:t>
              </a:r>
            </a:p>
          </p:txBody>
        </p:sp>
        <p:sp>
          <p:nvSpPr>
            <p:cNvPr id="40" name="Text Box 40"/>
            <p:cNvSpPr txBox="1">
              <a:spLocks noChangeArrowheads="1"/>
            </p:cNvSpPr>
            <p:nvPr/>
          </p:nvSpPr>
          <p:spPr bwMode="auto">
            <a:xfrm>
              <a:off x="869" y="2936"/>
              <a:ext cx="377" cy="252"/>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0</a:t>
              </a:r>
            </a:p>
          </p:txBody>
        </p:sp>
        <p:sp>
          <p:nvSpPr>
            <p:cNvPr id="41" name="Text Box 41"/>
            <p:cNvSpPr txBox="1">
              <a:spLocks noChangeArrowheads="1"/>
            </p:cNvSpPr>
            <p:nvPr/>
          </p:nvSpPr>
          <p:spPr bwMode="auto">
            <a:xfrm>
              <a:off x="1383" y="2936"/>
              <a:ext cx="391" cy="252"/>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42" name="Text Box 42"/>
            <p:cNvSpPr txBox="1">
              <a:spLocks noChangeArrowheads="1"/>
            </p:cNvSpPr>
            <p:nvPr/>
          </p:nvSpPr>
          <p:spPr bwMode="auto">
            <a:xfrm>
              <a:off x="466" y="3295"/>
              <a:ext cx="258" cy="252"/>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0</a:t>
              </a:r>
            </a:p>
          </p:txBody>
        </p:sp>
        <p:sp>
          <p:nvSpPr>
            <p:cNvPr id="43" name="Text Box 43"/>
            <p:cNvSpPr txBox="1">
              <a:spLocks noChangeArrowheads="1"/>
            </p:cNvSpPr>
            <p:nvPr/>
          </p:nvSpPr>
          <p:spPr bwMode="auto">
            <a:xfrm>
              <a:off x="466" y="3798"/>
              <a:ext cx="258" cy="252"/>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1</a:t>
              </a:r>
            </a:p>
          </p:txBody>
        </p:sp>
        <p:sp>
          <p:nvSpPr>
            <p:cNvPr id="44" name="Line 44"/>
            <p:cNvSpPr>
              <a:spLocks noChangeShapeType="1"/>
            </p:cNvSpPr>
            <p:nvPr/>
          </p:nvSpPr>
          <p:spPr bwMode="auto">
            <a:xfrm>
              <a:off x="723" y="3157"/>
              <a:ext cx="1051" cy="0"/>
            </a:xfrm>
            <a:prstGeom prst="line">
              <a:avLst/>
            </a:prstGeom>
            <a:noFill/>
            <a:ln w="9525">
              <a:solidFill>
                <a:srgbClr val="000000"/>
              </a:solidFill>
              <a:round/>
              <a:headEnd/>
              <a:tailEnd/>
            </a:ln>
          </p:spPr>
          <p:txBody>
            <a:bodyPr/>
            <a:lstStyle/>
            <a:p>
              <a:endParaRPr lang="zh-CN" altLang="en-US" sz="2000"/>
            </a:p>
          </p:txBody>
        </p:sp>
        <p:sp>
          <p:nvSpPr>
            <p:cNvPr id="45" name="Line 45"/>
            <p:cNvSpPr>
              <a:spLocks noChangeShapeType="1"/>
            </p:cNvSpPr>
            <p:nvPr/>
          </p:nvSpPr>
          <p:spPr bwMode="auto">
            <a:xfrm>
              <a:off x="713" y="3681"/>
              <a:ext cx="1051" cy="0"/>
            </a:xfrm>
            <a:prstGeom prst="line">
              <a:avLst/>
            </a:prstGeom>
            <a:noFill/>
            <a:ln w="9525">
              <a:solidFill>
                <a:srgbClr val="000000"/>
              </a:solidFill>
              <a:round/>
              <a:headEnd/>
              <a:tailEnd/>
            </a:ln>
          </p:spPr>
          <p:txBody>
            <a:bodyPr/>
            <a:lstStyle/>
            <a:p>
              <a:endParaRPr lang="zh-CN" altLang="en-US" sz="2000"/>
            </a:p>
          </p:txBody>
        </p:sp>
        <p:sp>
          <p:nvSpPr>
            <p:cNvPr id="46" name="Line 46"/>
            <p:cNvSpPr>
              <a:spLocks noChangeShapeType="1"/>
            </p:cNvSpPr>
            <p:nvPr/>
          </p:nvSpPr>
          <p:spPr bwMode="auto">
            <a:xfrm>
              <a:off x="713" y="4173"/>
              <a:ext cx="1051" cy="0"/>
            </a:xfrm>
            <a:prstGeom prst="line">
              <a:avLst/>
            </a:prstGeom>
            <a:noFill/>
            <a:ln w="9525">
              <a:solidFill>
                <a:srgbClr val="000000"/>
              </a:solidFill>
              <a:round/>
              <a:headEnd/>
              <a:tailEnd/>
            </a:ln>
          </p:spPr>
          <p:txBody>
            <a:bodyPr/>
            <a:lstStyle/>
            <a:p>
              <a:endParaRPr lang="zh-CN" altLang="en-US" sz="2000"/>
            </a:p>
          </p:txBody>
        </p:sp>
      </p:grpSp>
      <p:sp>
        <p:nvSpPr>
          <p:cNvPr id="47" name="Text Box 47"/>
          <p:cNvSpPr txBox="1">
            <a:spLocks noChangeArrowheads="1"/>
          </p:cNvSpPr>
          <p:nvPr/>
        </p:nvSpPr>
        <p:spPr bwMode="auto">
          <a:xfrm>
            <a:off x="2852739" y="4575176"/>
            <a:ext cx="350837" cy="523220"/>
          </a:xfrm>
          <a:prstGeom prst="rect">
            <a:avLst/>
          </a:prstGeom>
          <a:noFill/>
          <a:ln w="9525">
            <a:noFill/>
            <a:miter lim="800000"/>
            <a:headEnd/>
            <a:tailEnd/>
          </a:ln>
        </p:spPr>
        <p:txBody>
          <a:bodyPr>
            <a:spAutoFit/>
          </a:bodyPr>
          <a:lstStyle/>
          <a:p>
            <a:pPr>
              <a:spcBef>
                <a:spcPct val="50000"/>
              </a:spcBef>
            </a:pPr>
            <a:r>
              <a:rPr lang="en-US" altLang="zh-CN" sz="2800" b="1" dirty="0">
                <a:solidFill>
                  <a:srgbClr val="000000"/>
                </a:solidFill>
                <a:latin typeface="+mn-ea"/>
              </a:rPr>
              <a:t>z</a:t>
            </a:r>
          </a:p>
        </p:txBody>
      </p:sp>
      <p:sp>
        <p:nvSpPr>
          <p:cNvPr id="48" name="Text Box 48"/>
          <p:cNvSpPr txBox="1">
            <a:spLocks noChangeArrowheads="1"/>
          </p:cNvSpPr>
          <p:nvPr/>
        </p:nvSpPr>
        <p:spPr bwMode="auto">
          <a:xfrm>
            <a:off x="3717925" y="4581526"/>
            <a:ext cx="350838" cy="461665"/>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49" name="Text Box 49"/>
          <p:cNvSpPr txBox="1">
            <a:spLocks noChangeArrowheads="1"/>
          </p:cNvSpPr>
          <p:nvPr/>
        </p:nvSpPr>
        <p:spPr bwMode="auto">
          <a:xfrm>
            <a:off x="3663950" y="5391151"/>
            <a:ext cx="350838" cy="523220"/>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latin typeface="+mn-ea"/>
              </a:rPr>
              <a:t>z</a:t>
            </a:r>
          </a:p>
        </p:txBody>
      </p:sp>
      <p:sp>
        <p:nvSpPr>
          <p:cNvPr id="50" name="Text Box 50"/>
          <p:cNvSpPr txBox="1">
            <a:spLocks noChangeArrowheads="1"/>
          </p:cNvSpPr>
          <p:nvPr/>
        </p:nvSpPr>
        <p:spPr bwMode="auto">
          <a:xfrm>
            <a:off x="4953001" y="3962400"/>
            <a:ext cx="1152525" cy="2123658"/>
          </a:xfrm>
          <a:prstGeom prst="rect">
            <a:avLst/>
          </a:prstGeom>
          <a:noFill/>
          <a:ln w="25400" cap="sq" algn="ctr">
            <a:noFill/>
            <a:miter lim="800000"/>
            <a:headEnd/>
            <a:tailEnd/>
          </a:ln>
          <a:effectLst/>
        </p:spPr>
        <p:txBody>
          <a:bodyPr wrap="square">
            <a:spAutoFit/>
          </a:bodyPr>
          <a:lstStyle/>
          <a:p>
            <a:pPr algn="ctr">
              <a:spcBef>
                <a:spcPct val="50000"/>
              </a:spcBef>
              <a:buClr>
                <a:schemeClr val="tx2"/>
              </a:buClr>
              <a:buSzPct val="75000"/>
              <a:defRPr/>
            </a:pPr>
            <a:r>
              <a:rPr lang="en-US" altLang="zh-CN" b="1" dirty="0">
                <a:effectLst>
                  <a:outerShdw blurRad="38100" dist="38100" dir="2700000" algn="tl">
                    <a:srgbClr val="C0C0C0"/>
                  </a:outerShdw>
                </a:effectLst>
                <a:latin typeface="+mn-ea"/>
              </a:rPr>
              <a:t>D</a:t>
            </a:r>
            <a:r>
              <a:rPr lang="en-US" altLang="zh-CN" b="1" baseline="-25000" dirty="0">
                <a:effectLst>
                  <a:outerShdw blurRad="38100" dist="38100" dir="2700000" algn="tl">
                    <a:srgbClr val="C0C0C0"/>
                  </a:outerShdw>
                </a:effectLst>
                <a:latin typeface="+mn-ea"/>
              </a:rPr>
              <a:t>0</a:t>
            </a:r>
            <a:r>
              <a:rPr lang="en-US" altLang="zh-CN" b="1" dirty="0">
                <a:effectLst>
                  <a:outerShdw blurRad="38100" dist="38100" dir="2700000" algn="tl">
                    <a:srgbClr val="C0C0C0"/>
                  </a:outerShdw>
                </a:effectLst>
                <a:latin typeface="+mn-ea"/>
              </a:rPr>
              <a:t>=z</a:t>
            </a:r>
          </a:p>
          <a:p>
            <a:pPr algn="ctr">
              <a:spcBef>
                <a:spcPct val="50000"/>
              </a:spcBef>
              <a:buClr>
                <a:schemeClr val="tx2"/>
              </a:buClr>
              <a:buSzPct val="75000"/>
              <a:defRPr/>
            </a:pPr>
            <a:r>
              <a:rPr lang="en-US" altLang="zh-CN" b="1" dirty="0" err="1">
                <a:effectLst>
                  <a:outerShdw blurRad="38100" dist="38100" dir="2700000" algn="tl">
                    <a:srgbClr val="C0C0C0"/>
                  </a:outerShdw>
                </a:effectLst>
                <a:latin typeface="+mn-ea"/>
              </a:rPr>
              <a:t>D</a:t>
            </a:r>
            <a:r>
              <a:rPr lang="en-US" altLang="zh-CN" b="1" baseline="-25000" dirty="0" err="1">
                <a:effectLst>
                  <a:outerShdw blurRad="38100" dist="38100" dir="2700000" algn="tl">
                    <a:srgbClr val="C0C0C0"/>
                  </a:outerShdw>
                </a:effectLst>
                <a:latin typeface="+mn-ea"/>
              </a:rPr>
              <a:t>1</a:t>
            </a:r>
            <a:r>
              <a:rPr lang="en-US" altLang="zh-CN" b="1" dirty="0">
                <a:effectLst>
                  <a:outerShdw blurRad="38100" dist="38100" dir="2700000" algn="tl">
                    <a:srgbClr val="C0C0C0"/>
                  </a:outerShdw>
                </a:effectLst>
                <a:latin typeface="+mn-ea"/>
              </a:rPr>
              <a:t>=z’</a:t>
            </a:r>
          </a:p>
          <a:p>
            <a:pPr algn="ctr">
              <a:spcBef>
                <a:spcPct val="50000"/>
              </a:spcBef>
              <a:buClr>
                <a:schemeClr val="tx2"/>
              </a:buClr>
              <a:buSzPct val="75000"/>
              <a:defRPr/>
            </a:pPr>
            <a:r>
              <a:rPr lang="en-US" altLang="zh-CN" b="1" dirty="0">
                <a:effectLst>
                  <a:outerShdw blurRad="38100" dist="38100" dir="2700000" algn="tl">
                    <a:srgbClr val="C0C0C0"/>
                  </a:outerShdw>
                </a:effectLst>
                <a:latin typeface="+mn-ea"/>
              </a:rPr>
              <a:t>D</a:t>
            </a:r>
            <a:r>
              <a:rPr lang="en-US" altLang="zh-CN" b="1" baseline="-25000" dirty="0">
                <a:effectLst>
                  <a:outerShdw blurRad="38100" dist="38100" dir="2700000" algn="tl">
                    <a:srgbClr val="C0C0C0"/>
                  </a:outerShdw>
                </a:effectLst>
                <a:latin typeface="+mn-ea"/>
              </a:rPr>
              <a:t>2</a:t>
            </a:r>
            <a:r>
              <a:rPr lang="en-US" altLang="zh-CN" b="1" dirty="0">
                <a:effectLst>
                  <a:outerShdw blurRad="38100" dist="38100" dir="2700000" algn="tl">
                    <a:srgbClr val="C0C0C0"/>
                  </a:outerShdw>
                </a:effectLst>
                <a:latin typeface="+mn-ea"/>
              </a:rPr>
              <a:t>=1</a:t>
            </a:r>
          </a:p>
          <a:p>
            <a:pPr algn="ctr">
              <a:spcBef>
                <a:spcPct val="50000"/>
              </a:spcBef>
              <a:buClr>
                <a:schemeClr val="tx2"/>
              </a:buClr>
              <a:buSzPct val="75000"/>
              <a:defRPr/>
            </a:pPr>
            <a:r>
              <a:rPr lang="en-US" altLang="zh-CN" b="1" dirty="0">
                <a:effectLst>
                  <a:outerShdw blurRad="38100" dist="38100" dir="2700000" algn="tl">
                    <a:srgbClr val="C0C0C0"/>
                  </a:outerShdw>
                </a:effectLst>
                <a:latin typeface="+mn-ea"/>
              </a:rPr>
              <a:t>D</a:t>
            </a:r>
            <a:r>
              <a:rPr lang="en-US" altLang="zh-CN" b="1" baseline="-25000" dirty="0">
                <a:effectLst>
                  <a:outerShdw blurRad="38100" dist="38100" dir="2700000" algn="tl">
                    <a:srgbClr val="C0C0C0"/>
                  </a:outerShdw>
                </a:effectLst>
                <a:latin typeface="+mn-ea"/>
              </a:rPr>
              <a:t>3</a:t>
            </a:r>
            <a:r>
              <a:rPr lang="en-US" altLang="zh-CN" b="1" dirty="0">
                <a:effectLst>
                  <a:outerShdw blurRad="38100" dist="38100" dir="2700000" algn="tl">
                    <a:srgbClr val="C0C0C0"/>
                  </a:outerShdw>
                </a:effectLst>
                <a:latin typeface="+mn-ea"/>
              </a:rPr>
              <a:t>=z</a:t>
            </a:r>
          </a:p>
        </p:txBody>
      </p:sp>
      <p:sp>
        <p:nvSpPr>
          <p:cNvPr id="51" name="Text Box 51"/>
          <p:cNvSpPr txBox="1">
            <a:spLocks noChangeArrowheads="1"/>
          </p:cNvSpPr>
          <p:nvPr/>
        </p:nvSpPr>
        <p:spPr bwMode="auto">
          <a:xfrm>
            <a:off x="6324600" y="5095876"/>
            <a:ext cx="5105397" cy="1015663"/>
          </a:xfrm>
          <a:prstGeom prst="rect">
            <a:avLst/>
          </a:prstGeom>
          <a:noFill/>
          <a:ln w="25400" cap="sq" algn="ctr">
            <a:noFill/>
            <a:miter lim="800000"/>
            <a:headEnd/>
            <a:tailEnd/>
          </a:ln>
          <a:effectLst/>
        </p:spPr>
        <p:txBody>
          <a:bodyPr wrap="square">
            <a:spAutoFit/>
          </a:bodyPr>
          <a:lstStyle/>
          <a:p>
            <a:pPr algn="ctr">
              <a:spcBef>
                <a:spcPct val="50000"/>
              </a:spcBef>
              <a:buClr>
                <a:schemeClr val="tx2"/>
              </a:buClr>
              <a:buSzPct val="75000"/>
              <a:defRPr/>
            </a:pP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F=X’Y’D</a:t>
            </a: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0</a:t>
            </a: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+X’YD</a:t>
            </a: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1</a:t>
            </a: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+XY’D</a:t>
            </a: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2</a:t>
            </a: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+XYD</a:t>
            </a: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3</a:t>
            </a:r>
          </a:p>
          <a:p>
            <a:pPr>
              <a:spcBef>
                <a:spcPct val="50000"/>
              </a:spcBef>
              <a:buClr>
                <a:schemeClr val="tx2"/>
              </a:buClr>
              <a:buSzPct val="75000"/>
              <a:defRPr/>
            </a:pP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=X’Y’Z+X’YZ’+XY’+XYZ</a:t>
            </a:r>
          </a:p>
        </p:txBody>
      </p:sp>
      <p:grpSp>
        <p:nvGrpSpPr>
          <p:cNvPr id="52" name="Group 52"/>
          <p:cNvGrpSpPr>
            <a:grpSpLocks/>
          </p:cNvGrpSpPr>
          <p:nvPr/>
        </p:nvGrpSpPr>
        <p:grpSpPr bwMode="auto">
          <a:xfrm>
            <a:off x="6924676" y="1905001"/>
            <a:ext cx="3667112" cy="2892425"/>
            <a:chOff x="3448" y="1480"/>
            <a:chExt cx="1994" cy="1614"/>
          </a:xfrm>
        </p:grpSpPr>
        <p:sp>
          <p:nvSpPr>
            <p:cNvPr id="53" name="Text Box 53"/>
            <p:cNvSpPr txBox="1">
              <a:spLocks noChangeArrowheads="1"/>
            </p:cNvSpPr>
            <p:nvPr/>
          </p:nvSpPr>
          <p:spPr bwMode="auto">
            <a:xfrm>
              <a:off x="3456" y="2530"/>
              <a:ext cx="302"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X</a:t>
              </a:r>
            </a:p>
          </p:txBody>
        </p:sp>
        <p:sp>
          <p:nvSpPr>
            <p:cNvPr id="54" name="Text Box 54"/>
            <p:cNvSpPr txBox="1">
              <a:spLocks noChangeArrowheads="1"/>
            </p:cNvSpPr>
            <p:nvPr/>
          </p:nvSpPr>
          <p:spPr bwMode="auto">
            <a:xfrm>
              <a:off x="3448" y="2326"/>
              <a:ext cx="192"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Y</a:t>
              </a:r>
            </a:p>
          </p:txBody>
        </p:sp>
        <p:sp>
          <p:nvSpPr>
            <p:cNvPr id="55" name="Rectangle 55"/>
            <p:cNvSpPr>
              <a:spLocks noChangeArrowheads="1"/>
            </p:cNvSpPr>
            <p:nvPr/>
          </p:nvSpPr>
          <p:spPr bwMode="auto">
            <a:xfrm>
              <a:off x="3456" y="1480"/>
              <a:ext cx="336" cy="756"/>
            </a:xfrm>
            <a:prstGeom prst="rect">
              <a:avLst/>
            </a:prstGeom>
            <a:noFill/>
            <a:ln w="25400" cap="sq" algn="ctr">
              <a:noFill/>
              <a:miter lim="800000"/>
              <a:headEnd/>
              <a:tailEnd/>
            </a:ln>
          </p:spPr>
          <p:txBody>
            <a:bodyPr>
              <a:spAutoFit/>
            </a:bodyPr>
            <a:lstStyle/>
            <a:p>
              <a:pPr algn="ctr">
                <a:lnSpc>
                  <a:spcPct val="90000"/>
                </a:lnSpc>
                <a:buClr>
                  <a:schemeClr val="tx2"/>
                </a:buClr>
                <a:buSzPct val="75000"/>
              </a:pPr>
              <a:r>
                <a:rPr lang="en-US" altLang="zh-CN" sz="2000">
                  <a:ea typeface="宋体" pitchFamily="2" charset="-122"/>
                </a:rPr>
                <a:t>z</a:t>
              </a:r>
            </a:p>
            <a:p>
              <a:pPr algn="ctr">
                <a:lnSpc>
                  <a:spcPct val="90000"/>
                </a:lnSpc>
                <a:buClr>
                  <a:schemeClr val="tx2"/>
                </a:buClr>
                <a:buSzPct val="75000"/>
              </a:pPr>
              <a:r>
                <a:rPr lang="en-US" altLang="zh-CN" sz="2000">
                  <a:ea typeface="宋体" pitchFamily="2" charset="-122"/>
                </a:rPr>
                <a:t>z’</a:t>
              </a:r>
            </a:p>
            <a:p>
              <a:pPr algn="ctr">
                <a:lnSpc>
                  <a:spcPct val="90000"/>
                </a:lnSpc>
                <a:buClr>
                  <a:schemeClr val="tx2"/>
                </a:buClr>
                <a:buSzPct val="75000"/>
              </a:pPr>
              <a:r>
                <a:rPr lang="en-US" altLang="zh-CN" sz="2000">
                  <a:ea typeface="宋体" pitchFamily="2" charset="-122"/>
                </a:rPr>
                <a:t>1</a:t>
              </a:r>
            </a:p>
            <a:p>
              <a:pPr algn="ctr">
                <a:lnSpc>
                  <a:spcPct val="90000"/>
                </a:lnSpc>
                <a:buClr>
                  <a:schemeClr val="tx2"/>
                </a:buClr>
                <a:buSzPct val="75000"/>
              </a:pPr>
              <a:r>
                <a:rPr lang="en-US" altLang="zh-CN" sz="2000">
                  <a:ea typeface="宋体" pitchFamily="2" charset="-122"/>
                </a:rPr>
                <a:t>z</a:t>
              </a:r>
            </a:p>
          </p:txBody>
        </p:sp>
        <p:grpSp>
          <p:nvGrpSpPr>
            <p:cNvPr id="56" name="Group 56"/>
            <p:cNvGrpSpPr>
              <a:grpSpLocks/>
            </p:cNvGrpSpPr>
            <p:nvPr/>
          </p:nvGrpSpPr>
          <p:grpSpPr bwMode="auto">
            <a:xfrm>
              <a:off x="3721" y="1480"/>
              <a:ext cx="1721" cy="1614"/>
              <a:chOff x="3721" y="1538"/>
              <a:chExt cx="1721" cy="1614"/>
            </a:xfrm>
          </p:grpSpPr>
          <p:sp>
            <p:nvSpPr>
              <p:cNvPr id="57" name="Rectangle 57"/>
              <p:cNvSpPr>
                <a:spLocks noChangeArrowheads="1"/>
              </p:cNvSpPr>
              <p:nvPr/>
            </p:nvSpPr>
            <p:spPr bwMode="auto">
              <a:xfrm>
                <a:off x="4141" y="1538"/>
                <a:ext cx="894" cy="1529"/>
              </a:xfrm>
              <a:prstGeom prst="rect">
                <a:avLst/>
              </a:prstGeom>
              <a:solidFill>
                <a:srgbClr val="FFFFFF"/>
              </a:solidFill>
              <a:ln w="9525">
                <a:solidFill>
                  <a:srgbClr val="000000"/>
                </a:solidFill>
                <a:miter lim="800000"/>
                <a:headEnd/>
                <a:tailEnd/>
              </a:ln>
            </p:spPr>
            <p:txBody>
              <a:bodyPr wrap="none" anchor="ctr"/>
              <a:lstStyle/>
              <a:p>
                <a:endParaRPr lang="zh-CN" altLang="en-US" sz="2000"/>
              </a:p>
            </p:txBody>
          </p:sp>
          <p:sp>
            <p:nvSpPr>
              <p:cNvPr id="58" name="Line 58"/>
              <p:cNvSpPr>
                <a:spLocks noChangeShapeType="1"/>
              </p:cNvSpPr>
              <p:nvPr/>
            </p:nvSpPr>
            <p:spPr bwMode="auto">
              <a:xfrm>
                <a:off x="3735" y="1654"/>
                <a:ext cx="406" cy="0"/>
              </a:xfrm>
              <a:prstGeom prst="line">
                <a:avLst/>
              </a:prstGeom>
              <a:noFill/>
              <a:ln w="9525">
                <a:solidFill>
                  <a:srgbClr val="000000"/>
                </a:solidFill>
                <a:round/>
                <a:headEnd/>
                <a:tailEnd/>
              </a:ln>
            </p:spPr>
            <p:txBody>
              <a:bodyPr/>
              <a:lstStyle/>
              <a:p>
                <a:endParaRPr lang="zh-CN" altLang="en-US" sz="2000"/>
              </a:p>
            </p:txBody>
          </p:sp>
          <p:sp>
            <p:nvSpPr>
              <p:cNvPr id="59" name="Line 59"/>
              <p:cNvSpPr>
                <a:spLocks noChangeShapeType="1"/>
              </p:cNvSpPr>
              <p:nvPr/>
            </p:nvSpPr>
            <p:spPr bwMode="auto">
              <a:xfrm>
                <a:off x="3735" y="1808"/>
                <a:ext cx="406" cy="0"/>
              </a:xfrm>
              <a:prstGeom prst="line">
                <a:avLst/>
              </a:prstGeom>
              <a:noFill/>
              <a:ln w="9525">
                <a:solidFill>
                  <a:srgbClr val="000000"/>
                </a:solidFill>
                <a:round/>
                <a:headEnd/>
                <a:tailEnd/>
              </a:ln>
            </p:spPr>
            <p:txBody>
              <a:bodyPr/>
              <a:lstStyle/>
              <a:p>
                <a:endParaRPr lang="zh-CN" altLang="en-US" sz="2000"/>
              </a:p>
            </p:txBody>
          </p:sp>
          <p:sp>
            <p:nvSpPr>
              <p:cNvPr id="60" name="Line 60"/>
              <p:cNvSpPr>
                <a:spLocks noChangeShapeType="1"/>
              </p:cNvSpPr>
              <p:nvPr/>
            </p:nvSpPr>
            <p:spPr bwMode="auto">
              <a:xfrm>
                <a:off x="3735" y="1963"/>
                <a:ext cx="406" cy="0"/>
              </a:xfrm>
              <a:prstGeom prst="line">
                <a:avLst/>
              </a:prstGeom>
              <a:noFill/>
              <a:ln w="9525">
                <a:solidFill>
                  <a:srgbClr val="000000"/>
                </a:solidFill>
                <a:round/>
                <a:headEnd/>
                <a:tailEnd/>
              </a:ln>
            </p:spPr>
            <p:txBody>
              <a:bodyPr/>
              <a:lstStyle/>
              <a:p>
                <a:endParaRPr lang="zh-CN" altLang="en-US" sz="2000"/>
              </a:p>
            </p:txBody>
          </p:sp>
          <p:sp>
            <p:nvSpPr>
              <p:cNvPr id="61" name="Line 61"/>
              <p:cNvSpPr>
                <a:spLocks noChangeShapeType="1"/>
              </p:cNvSpPr>
              <p:nvPr/>
            </p:nvSpPr>
            <p:spPr bwMode="auto">
              <a:xfrm>
                <a:off x="3735" y="2118"/>
                <a:ext cx="406" cy="0"/>
              </a:xfrm>
              <a:prstGeom prst="line">
                <a:avLst/>
              </a:prstGeom>
              <a:noFill/>
              <a:ln w="9525">
                <a:solidFill>
                  <a:srgbClr val="000000"/>
                </a:solidFill>
                <a:round/>
                <a:headEnd/>
                <a:tailEnd/>
              </a:ln>
            </p:spPr>
            <p:txBody>
              <a:bodyPr/>
              <a:lstStyle/>
              <a:p>
                <a:endParaRPr lang="zh-CN" altLang="en-US" sz="2000"/>
              </a:p>
            </p:txBody>
          </p:sp>
          <p:sp>
            <p:nvSpPr>
              <p:cNvPr id="62" name="Text Box 62"/>
              <p:cNvSpPr txBox="1">
                <a:spLocks noChangeArrowheads="1"/>
              </p:cNvSpPr>
              <p:nvPr/>
            </p:nvSpPr>
            <p:spPr bwMode="auto">
              <a:xfrm>
                <a:off x="4182" y="2002"/>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D</a:t>
                </a:r>
                <a:r>
                  <a:rPr lang="en-US" altLang="zh-CN" sz="2000" baseline="-25000">
                    <a:solidFill>
                      <a:srgbClr val="000000"/>
                    </a:solidFill>
                    <a:ea typeface="宋体" pitchFamily="2" charset="-122"/>
                  </a:rPr>
                  <a:t>3</a:t>
                </a:r>
              </a:p>
            </p:txBody>
          </p:sp>
          <p:sp>
            <p:nvSpPr>
              <p:cNvPr id="63" name="Text Box 63"/>
              <p:cNvSpPr txBox="1">
                <a:spLocks noChangeArrowheads="1"/>
              </p:cNvSpPr>
              <p:nvPr/>
            </p:nvSpPr>
            <p:spPr bwMode="auto">
              <a:xfrm>
                <a:off x="4182" y="1847"/>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D</a:t>
                </a:r>
                <a:r>
                  <a:rPr lang="en-US" altLang="zh-CN" sz="2000" baseline="-25000">
                    <a:solidFill>
                      <a:srgbClr val="000000"/>
                    </a:solidFill>
                    <a:ea typeface="宋体" pitchFamily="2" charset="-122"/>
                  </a:rPr>
                  <a:t>2</a:t>
                </a:r>
              </a:p>
            </p:txBody>
          </p:sp>
          <p:sp>
            <p:nvSpPr>
              <p:cNvPr id="64" name="Text Box 64"/>
              <p:cNvSpPr txBox="1">
                <a:spLocks noChangeArrowheads="1"/>
              </p:cNvSpPr>
              <p:nvPr/>
            </p:nvSpPr>
            <p:spPr bwMode="auto">
              <a:xfrm>
                <a:off x="4182" y="1692"/>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D</a:t>
                </a:r>
                <a:r>
                  <a:rPr lang="en-US" altLang="zh-CN" sz="2000" baseline="-25000">
                    <a:solidFill>
                      <a:srgbClr val="000000"/>
                    </a:solidFill>
                    <a:ea typeface="宋体" pitchFamily="2" charset="-122"/>
                  </a:rPr>
                  <a:t>1</a:t>
                </a:r>
              </a:p>
            </p:txBody>
          </p:sp>
          <p:sp>
            <p:nvSpPr>
              <p:cNvPr id="65" name="Text Box 65"/>
              <p:cNvSpPr txBox="1">
                <a:spLocks noChangeArrowheads="1"/>
              </p:cNvSpPr>
              <p:nvPr/>
            </p:nvSpPr>
            <p:spPr bwMode="auto">
              <a:xfrm>
                <a:off x="4182" y="1538"/>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D</a:t>
                </a:r>
                <a:r>
                  <a:rPr lang="en-US" altLang="zh-CN" sz="2000" baseline="-25000">
                    <a:solidFill>
                      <a:srgbClr val="000000"/>
                    </a:solidFill>
                    <a:ea typeface="宋体" pitchFamily="2" charset="-122"/>
                  </a:rPr>
                  <a:t>0</a:t>
                </a:r>
              </a:p>
            </p:txBody>
          </p:sp>
          <p:sp>
            <p:nvSpPr>
              <p:cNvPr id="66" name="Line 66"/>
              <p:cNvSpPr>
                <a:spLocks noChangeShapeType="1"/>
              </p:cNvSpPr>
              <p:nvPr/>
            </p:nvSpPr>
            <p:spPr bwMode="auto">
              <a:xfrm>
                <a:off x="5036" y="1963"/>
                <a:ext cx="406" cy="0"/>
              </a:xfrm>
              <a:prstGeom prst="line">
                <a:avLst/>
              </a:prstGeom>
              <a:noFill/>
              <a:ln w="9525">
                <a:solidFill>
                  <a:srgbClr val="000000"/>
                </a:solidFill>
                <a:round/>
                <a:headEnd/>
                <a:tailEnd/>
              </a:ln>
            </p:spPr>
            <p:txBody>
              <a:bodyPr/>
              <a:lstStyle/>
              <a:p>
                <a:endParaRPr lang="zh-CN" altLang="en-US" sz="2000"/>
              </a:p>
            </p:txBody>
          </p:sp>
          <p:sp>
            <p:nvSpPr>
              <p:cNvPr id="67" name="Text Box 67"/>
              <p:cNvSpPr txBox="1">
                <a:spLocks noChangeArrowheads="1"/>
              </p:cNvSpPr>
              <p:nvPr/>
            </p:nvSpPr>
            <p:spPr bwMode="auto">
              <a:xfrm>
                <a:off x="4385" y="1692"/>
                <a:ext cx="610" cy="543"/>
              </a:xfrm>
              <a:prstGeom prst="rect">
                <a:avLst/>
              </a:prstGeom>
              <a:noFill/>
              <a:ln w="9525">
                <a:noFill/>
                <a:miter lim="800000"/>
                <a:headEnd/>
                <a:tailEnd/>
              </a:ln>
            </p:spPr>
            <p:txBody>
              <a:bodyPr>
                <a:spAutoFit/>
              </a:bodyPr>
              <a:lstStyle/>
              <a:p>
                <a:pPr algn="ctr">
                  <a:spcBef>
                    <a:spcPct val="50000"/>
                  </a:spcBef>
                </a:pPr>
                <a:r>
                  <a:rPr lang="en-US" altLang="zh-CN" sz="2000">
                    <a:solidFill>
                      <a:srgbClr val="000000"/>
                    </a:solidFill>
                    <a:ea typeface="宋体" pitchFamily="2" charset="-122"/>
                  </a:rPr>
                  <a:t>4-1</a:t>
                </a:r>
              </a:p>
              <a:p>
                <a:pPr algn="ctr">
                  <a:spcBef>
                    <a:spcPct val="50000"/>
                  </a:spcBef>
                </a:pPr>
                <a:r>
                  <a:rPr lang="en-US" altLang="zh-CN" sz="2000">
                    <a:solidFill>
                      <a:srgbClr val="000000"/>
                    </a:solidFill>
                    <a:ea typeface="宋体" pitchFamily="2" charset="-122"/>
                  </a:rPr>
                  <a:t>MUX</a:t>
                </a:r>
              </a:p>
            </p:txBody>
          </p:sp>
          <p:sp>
            <p:nvSpPr>
              <p:cNvPr id="68" name="Text Box 68"/>
              <p:cNvSpPr txBox="1">
                <a:spLocks noChangeArrowheads="1"/>
              </p:cNvSpPr>
              <p:nvPr/>
            </p:nvSpPr>
            <p:spPr bwMode="auto">
              <a:xfrm>
                <a:off x="4199" y="2529"/>
                <a:ext cx="324"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A</a:t>
                </a:r>
                <a:r>
                  <a:rPr lang="en-US" altLang="zh-CN" sz="900">
                    <a:solidFill>
                      <a:srgbClr val="000000"/>
                    </a:solidFill>
                    <a:ea typeface="宋体" pitchFamily="2" charset="-122"/>
                  </a:rPr>
                  <a:t>1</a:t>
                </a:r>
                <a:endParaRPr lang="en-US" altLang="zh-CN" sz="900" baseline="-25000">
                  <a:solidFill>
                    <a:srgbClr val="000000"/>
                  </a:solidFill>
                  <a:ea typeface="宋体" pitchFamily="2" charset="-122"/>
                </a:endParaRPr>
              </a:p>
            </p:txBody>
          </p:sp>
          <p:sp>
            <p:nvSpPr>
              <p:cNvPr id="69" name="Text Box 69"/>
              <p:cNvSpPr txBox="1">
                <a:spLocks noChangeArrowheads="1"/>
              </p:cNvSpPr>
              <p:nvPr/>
            </p:nvSpPr>
            <p:spPr bwMode="auto">
              <a:xfrm>
                <a:off x="4199" y="2354"/>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A</a:t>
                </a:r>
                <a:r>
                  <a:rPr lang="en-US" altLang="zh-CN" sz="900">
                    <a:solidFill>
                      <a:srgbClr val="000000"/>
                    </a:solidFill>
                    <a:ea typeface="宋体" pitchFamily="2" charset="-122"/>
                  </a:rPr>
                  <a:t>0</a:t>
                </a:r>
                <a:endParaRPr lang="en-US" altLang="zh-CN" sz="900" baseline="-25000">
                  <a:solidFill>
                    <a:srgbClr val="000000"/>
                  </a:solidFill>
                  <a:ea typeface="宋体" pitchFamily="2" charset="-122"/>
                </a:endParaRPr>
              </a:p>
            </p:txBody>
          </p:sp>
          <p:sp>
            <p:nvSpPr>
              <p:cNvPr id="70" name="Line 70"/>
              <p:cNvSpPr>
                <a:spLocks noChangeShapeType="1"/>
              </p:cNvSpPr>
              <p:nvPr/>
            </p:nvSpPr>
            <p:spPr bwMode="auto">
              <a:xfrm>
                <a:off x="3721" y="2670"/>
                <a:ext cx="406" cy="0"/>
              </a:xfrm>
              <a:prstGeom prst="line">
                <a:avLst/>
              </a:prstGeom>
              <a:noFill/>
              <a:ln w="9525">
                <a:solidFill>
                  <a:srgbClr val="000000"/>
                </a:solidFill>
                <a:round/>
                <a:headEnd/>
                <a:tailEnd/>
              </a:ln>
            </p:spPr>
            <p:txBody>
              <a:bodyPr/>
              <a:lstStyle/>
              <a:p>
                <a:endParaRPr lang="zh-CN" altLang="en-US" sz="2000"/>
              </a:p>
            </p:txBody>
          </p:sp>
          <p:sp>
            <p:nvSpPr>
              <p:cNvPr id="71" name="Line 71"/>
              <p:cNvSpPr>
                <a:spLocks noChangeShapeType="1"/>
              </p:cNvSpPr>
              <p:nvPr/>
            </p:nvSpPr>
            <p:spPr bwMode="auto">
              <a:xfrm>
                <a:off x="3721" y="2500"/>
                <a:ext cx="406" cy="0"/>
              </a:xfrm>
              <a:prstGeom prst="line">
                <a:avLst/>
              </a:prstGeom>
              <a:noFill/>
              <a:ln w="9525">
                <a:solidFill>
                  <a:srgbClr val="000000"/>
                </a:solidFill>
                <a:round/>
                <a:headEnd/>
                <a:tailEnd/>
              </a:ln>
            </p:spPr>
            <p:txBody>
              <a:bodyPr/>
              <a:lstStyle/>
              <a:p>
                <a:endParaRPr lang="zh-CN" altLang="en-US" sz="2000"/>
              </a:p>
            </p:txBody>
          </p:sp>
          <p:sp>
            <p:nvSpPr>
              <p:cNvPr id="72" name="Line 72"/>
              <p:cNvSpPr>
                <a:spLocks noChangeShapeType="1"/>
              </p:cNvSpPr>
              <p:nvPr/>
            </p:nvSpPr>
            <p:spPr bwMode="auto">
              <a:xfrm>
                <a:off x="3901" y="2897"/>
                <a:ext cx="235" cy="0"/>
              </a:xfrm>
              <a:prstGeom prst="line">
                <a:avLst/>
              </a:prstGeom>
              <a:noFill/>
              <a:ln w="9525">
                <a:solidFill>
                  <a:srgbClr val="000000"/>
                </a:solidFill>
                <a:round/>
                <a:headEnd/>
                <a:tailEnd/>
              </a:ln>
            </p:spPr>
            <p:txBody>
              <a:bodyPr/>
              <a:lstStyle/>
              <a:p>
                <a:endParaRPr lang="zh-CN" altLang="en-US" sz="2000"/>
              </a:p>
            </p:txBody>
          </p:sp>
          <p:sp>
            <p:nvSpPr>
              <p:cNvPr id="73" name="Line 73"/>
              <p:cNvSpPr>
                <a:spLocks noChangeShapeType="1"/>
              </p:cNvSpPr>
              <p:nvPr/>
            </p:nvSpPr>
            <p:spPr bwMode="auto">
              <a:xfrm>
                <a:off x="3845" y="3152"/>
                <a:ext cx="141" cy="0"/>
              </a:xfrm>
              <a:prstGeom prst="line">
                <a:avLst/>
              </a:prstGeom>
              <a:noFill/>
              <a:ln w="9525">
                <a:solidFill>
                  <a:srgbClr val="000000"/>
                </a:solidFill>
                <a:round/>
                <a:headEnd/>
                <a:tailEnd/>
              </a:ln>
            </p:spPr>
            <p:txBody>
              <a:bodyPr/>
              <a:lstStyle/>
              <a:p>
                <a:endParaRPr lang="zh-CN" altLang="en-US" sz="2000"/>
              </a:p>
            </p:txBody>
          </p:sp>
          <p:sp>
            <p:nvSpPr>
              <p:cNvPr id="74" name="Line 74"/>
              <p:cNvSpPr>
                <a:spLocks noChangeShapeType="1"/>
              </p:cNvSpPr>
              <p:nvPr/>
            </p:nvSpPr>
            <p:spPr bwMode="auto">
              <a:xfrm>
                <a:off x="3901" y="2897"/>
                <a:ext cx="0" cy="255"/>
              </a:xfrm>
              <a:prstGeom prst="line">
                <a:avLst/>
              </a:prstGeom>
              <a:noFill/>
              <a:ln w="9525">
                <a:solidFill>
                  <a:schemeClr val="tx1"/>
                </a:solidFill>
                <a:round/>
                <a:headEnd/>
                <a:tailEnd/>
              </a:ln>
            </p:spPr>
            <p:txBody>
              <a:bodyPr/>
              <a:lstStyle/>
              <a:p>
                <a:endParaRPr lang="zh-CN" altLang="en-US" sz="2000"/>
              </a:p>
            </p:txBody>
          </p:sp>
          <p:sp>
            <p:nvSpPr>
              <p:cNvPr id="75" name="Text Box 75"/>
              <p:cNvSpPr txBox="1">
                <a:spLocks noChangeArrowheads="1"/>
              </p:cNvSpPr>
              <p:nvPr/>
            </p:nvSpPr>
            <p:spPr bwMode="auto">
              <a:xfrm>
                <a:off x="4212" y="2751"/>
                <a:ext cx="442" cy="252"/>
              </a:xfrm>
              <a:prstGeom prst="rect">
                <a:avLst/>
              </a:prstGeom>
              <a:noFill/>
              <a:ln w="9525">
                <a:noFill/>
                <a:miter lim="800000"/>
                <a:headEnd/>
                <a:tailEnd/>
              </a:ln>
            </p:spPr>
            <p:txBody>
              <a:bodyPr wrap="square">
                <a:spAutoFit/>
              </a:bodyPr>
              <a:lstStyle/>
              <a:p>
                <a:pPr>
                  <a:spcBef>
                    <a:spcPct val="50000"/>
                  </a:spcBef>
                </a:pPr>
                <a:r>
                  <a:rPr lang="en-US" altLang="zh-CN" sz="2000" dirty="0">
                    <a:solidFill>
                      <a:srgbClr val="000000"/>
                    </a:solidFill>
                    <a:ea typeface="宋体" pitchFamily="2" charset="-122"/>
                  </a:rPr>
                  <a:t>EN</a:t>
                </a:r>
                <a:endParaRPr lang="en-US" altLang="zh-CN" sz="2000" baseline="-25000" dirty="0">
                  <a:solidFill>
                    <a:srgbClr val="000000"/>
                  </a:solidFill>
                  <a:ea typeface="宋体" pitchFamily="2" charset="-122"/>
                </a:endParaRPr>
              </a:p>
            </p:txBody>
          </p:sp>
        </p:grpSp>
      </p:grpSp>
      <p:sp>
        <p:nvSpPr>
          <p:cNvPr id="76" name="Text Box 75"/>
          <p:cNvSpPr txBox="1">
            <a:spLocks noChangeArrowheads="1"/>
          </p:cNvSpPr>
          <p:nvPr/>
        </p:nvSpPr>
        <p:spPr bwMode="auto">
          <a:xfrm>
            <a:off x="10217111" y="2292589"/>
            <a:ext cx="457200" cy="400110"/>
          </a:xfrm>
          <a:prstGeom prst="rect">
            <a:avLst/>
          </a:prstGeom>
          <a:noFill/>
          <a:ln w="9525">
            <a:noFill/>
            <a:miter lim="800000"/>
            <a:headEnd/>
            <a:tailEnd/>
          </a:ln>
        </p:spPr>
        <p:txBody>
          <a:bodyPr wrap="square">
            <a:spAutoFit/>
          </a:bodyPr>
          <a:lstStyle/>
          <a:p>
            <a:pPr>
              <a:spcBef>
                <a:spcPct val="50000"/>
              </a:spcBef>
            </a:pPr>
            <a:r>
              <a:rPr lang="en-US" altLang="zh-CN" sz="2000" dirty="0">
                <a:solidFill>
                  <a:srgbClr val="000000"/>
                </a:solidFill>
                <a:ea typeface="宋体" pitchFamily="2" charset="-122"/>
              </a:rPr>
              <a:t>F</a:t>
            </a:r>
            <a:endParaRPr lang="en-US" altLang="zh-CN" sz="2000" baseline="-25000" dirty="0">
              <a:solidFill>
                <a:srgbClr val="0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7" grpId="0"/>
      <p:bldP spid="48" grpId="0"/>
      <p:bldP spid="49" grpId="0"/>
      <p:bldP spid="50" grpId="0"/>
      <p:bldP spid="5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066800" y="2209800"/>
            <a:ext cx="10058400" cy="3276600"/>
          </a:xfrm>
          <a:prstGeom prst="rect">
            <a:avLst/>
          </a:prstGeom>
          <a:noFill/>
        </p:spPr>
        <p:txBody>
          <a:bodyPr/>
          <a:lstStyle/>
          <a:p>
            <a:pPr marL="342900" indent="-342900">
              <a:lnSpc>
                <a:spcPct val="150000"/>
              </a:lnSpc>
              <a:spcBef>
                <a:spcPct val="20000"/>
              </a:spcBef>
              <a:buClr>
                <a:schemeClr val="tx2"/>
              </a:buClr>
              <a:buFontTx/>
              <a:buChar char="•"/>
              <a:defRPr/>
            </a:pPr>
            <a:r>
              <a:rPr lang="en-US" altLang="zh-CN" sz="2800" b="1" kern="0" dirty="0">
                <a:latin typeface="+mn-lt"/>
                <a:ea typeface="宋体" panose="02010600030101010101" pitchFamily="2" charset="-122"/>
              </a:rPr>
              <a:t>Exercise: Using an 4-1 multiplexer to realize the Boolean function </a:t>
            </a:r>
          </a:p>
          <a:p>
            <a:pPr algn="ctr">
              <a:lnSpc>
                <a:spcPct val="150000"/>
              </a:lnSpc>
              <a:spcBef>
                <a:spcPct val="20000"/>
              </a:spcBef>
              <a:buClr>
                <a:schemeClr val="tx2"/>
              </a:buClr>
              <a:defRPr/>
            </a:pPr>
            <a:r>
              <a:rPr lang="en-US" altLang="zh-CN" sz="2800" b="1" kern="0" dirty="0">
                <a:latin typeface="+mn-lt"/>
              </a:rPr>
              <a:t>F = f(</a:t>
            </a:r>
            <a:r>
              <a:rPr lang="en-US" altLang="zh-CN" sz="2800" b="1" kern="0" dirty="0" err="1">
                <a:latin typeface="+mn-lt"/>
              </a:rPr>
              <a:t>x,y,z</a:t>
            </a:r>
            <a:r>
              <a:rPr lang="en-US" altLang="zh-CN" sz="2800" b="1" kern="0" dirty="0">
                <a:latin typeface="+mn-lt"/>
              </a:rPr>
              <a:t>) = ∑(1,2,6,7)</a:t>
            </a:r>
            <a:endParaRPr lang="zh-CN" altLang="en-US" sz="2800" b="1" kern="0" dirty="0">
              <a:latin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Text Box 8"/>
          <p:cNvSpPr txBox="1">
            <a:spLocks noChangeArrowheads="1"/>
          </p:cNvSpPr>
          <p:nvPr/>
        </p:nvSpPr>
        <p:spPr bwMode="auto">
          <a:xfrm>
            <a:off x="838200" y="1306789"/>
            <a:ext cx="10363200" cy="1384995"/>
          </a:xfrm>
          <a:prstGeom prst="rect">
            <a:avLst/>
          </a:prstGeom>
          <a:solidFill>
            <a:schemeClr val="bg1"/>
          </a:solidFill>
          <a:ln w="28575">
            <a:solidFill>
              <a:srgbClr val="9999FF"/>
            </a:solidFill>
            <a:miter lim="800000"/>
            <a:headEnd/>
            <a:tailEnd/>
          </a:ln>
          <a:effectLst/>
        </p:spPr>
        <p:txBody>
          <a:bodyPr wrap="square">
            <a:spAutoFit/>
          </a:bodyPr>
          <a:lstStyle/>
          <a:p>
            <a:pPr marL="457200" indent="-457200" eaLnBrk="1" hangingPunct="1">
              <a:spcBef>
                <a:spcPct val="50000"/>
              </a:spcBef>
              <a:buFont typeface="Arial" panose="020B0604020202020204" pitchFamily="34" charset="0"/>
              <a:buChar char="•"/>
            </a:pPr>
            <a:r>
              <a:rPr lang="en-US" altLang="zh-CN" sz="2800" b="1" dirty="0">
                <a:ea typeface="宋体" charset="-122"/>
              </a:rPr>
              <a:t>A </a:t>
            </a:r>
            <a:r>
              <a:rPr lang="en-US" altLang="zh-CN" sz="2800" b="1" dirty="0" err="1">
                <a:solidFill>
                  <a:srgbClr val="FF0000"/>
                </a:solidFill>
                <a:ea typeface="宋体" charset="-122"/>
              </a:rPr>
              <a:t>demultiplexer</a:t>
            </a:r>
            <a:r>
              <a:rPr lang="en-US" altLang="zh-CN" sz="2800" b="1" dirty="0">
                <a:solidFill>
                  <a:srgbClr val="FF0000"/>
                </a:solidFill>
                <a:ea typeface="宋体" charset="-122"/>
              </a:rPr>
              <a:t> (DEMUX)</a:t>
            </a:r>
            <a:r>
              <a:rPr lang="en-US" altLang="zh-CN" sz="2800" b="1" dirty="0">
                <a:ea typeface="宋体" charset="-122"/>
              </a:rPr>
              <a:t> performs the </a:t>
            </a:r>
            <a:r>
              <a:rPr lang="en-US" altLang="zh-CN" sz="2800" b="1" dirty="0">
                <a:solidFill>
                  <a:srgbClr val="FF0000"/>
                </a:solidFill>
                <a:ea typeface="宋体" charset="-122"/>
              </a:rPr>
              <a:t>opposite</a:t>
            </a:r>
            <a:r>
              <a:rPr lang="en-US" altLang="zh-CN" sz="2800" b="1" dirty="0">
                <a:ea typeface="宋体" charset="-122"/>
              </a:rPr>
              <a:t> function from a </a:t>
            </a:r>
            <a:r>
              <a:rPr lang="en-US" altLang="zh-CN" sz="2800" b="1" dirty="0">
                <a:solidFill>
                  <a:srgbClr val="FF0000"/>
                </a:solidFill>
                <a:ea typeface="宋体" charset="-122"/>
              </a:rPr>
              <a:t>MUX</a:t>
            </a:r>
            <a:r>
              <a:rPr lang="en-US" altLang="zh-CN" sz="2800" b="1" dirty="0">
                <a:ea typeface="宋体" charset="-122"/>
              </a:rPr>
              <a:t>. It switches data from one input line to two or more data lines depending on the select inputs. </a:t>
            </a:r>
          </a:p>
        </p:txBody>
      </p:sp>
      <p:sp>
        <p:nvSpPr>
          <p:cNvPr id="184329" name="Text Box 9"/>
          <p:cNvSpPr txBox="1">
            <a:spLocks noChangeArrowheads="1"/>
          </p:cNvSpPr>
          <p:nvPr/>
        </p:nvSpPr>
        <p:spPr bwMode="auto">
          <a:xfrm>
            <a:off x="838200" y="2852451"/>
            <a:ext cx="6400800" cy="3539430"/>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spcBef>
                <a:spcPts val="0"/>
              </a:spcBef>
              <a:buFont typeface="Arial" panose="020B0604020202020204" pitchFamily="34" charset="0"/>
              <a:buChar char="•"/>
            </a:pPr>
            <a:r>
              <a:rPr lang="en-US" altLang="zh-CN" sz="2800" b="1" dirty="0">
                <a:ea typeface="宋体" charset="-122"/>
              </a:rPr>
              <a:t>The </a:t>
            </a:r>
            <a:r>
              <a:rPr lang="en-US" altLang="zh-CN" sz="2800" b="1" dirty="0" err="1">
                <a:ea typeface="宋体" charset="-122"/>
              </a:rPr>
              <a:t>74LS138</a:t>
            </a:r>
            <a:r>
              <a:rPr lang="en-US" altLang="zh-CN" sz="2800" b="1" dirty="0">
                <a:ea typeface="宋体" charset="-122"/>
              </a:rPr>
              <a:t> was introduced previously as a decoder but can also serve as a DEMUX. </a:t>
            </a:r>
          </a:p>
          <a:p>
            <a:pPr marL="342900" indent="-342900" eaLnBrk="1" hangingPunct="1">
              <a:spcBef>
                <a:spcPts val="0"/>
              </a:spcBef>
              <a:buFont typeface="Arial" panose="020B0604020202020204" pitchFamily="34" charset="0"/>
              <a:buChar char="•"/>
            </a:pPr>
            <a:r>
              <a:rPr lang="en-US" altLang="zh-CN" sz="2800" b="1" dirty="0">
                <a:ea typeface="宋体" charset="-122"/>
              </a:rPr>
              <a:t>When connected as a DEMUX, data is applied to one of the enable inputs, and routed to the selected output line depending on the select variables. </a:t>
            </a:r>
          </a:p>
          <a:p>
            <a:pPr marL="342900" indent="-342900" eaLnBrk="1" hangingPunct="1">
              <a:spcBef>
                <a:spcPts val="0"/>
              </a:spcBef>
              <a:buFont typeface="Arial" panose="020B0604020202020204" pitchFamily="34" charset="0"/>
              <a:buChar char="•"/>
            </a:pPr>
            <a:r>
              <a:rPr lang="en-US" altLang="zh-CN" sz="2800" b="1" dirty="0">
                <a:ea typeface="宋体" charset="-122"/>
              </a:rPr>
              <a:t>Note that the outputs are active-LOW .</a:t>
            </a:r>
          </a:p>
        </p:txBody>
      </p:sp>
      <p:sp>
        <p:nvSpPr>
          <p:cNvPr id="119814" name="Rectangle 13"/>
          <p:cNvSpPr>
            <a:spLocks noChangeArrowheads="1"/>
          </p:cNvSpPr>
          <p:nvPr/>
        </p:nvSpPr>
        <p:spPr bwMode="auto">
          <a:xfrm>
            <a:off x="3228067" y="479178"/>
            <a:ext cx="573586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err="1">
                <a:solidFill>
                  <a:srgbClr val="FFFF99"/>
                </a:solidFill>
                <a:ea typeface="宋体" charset="-122"/>
              </a:rPr>
              <a:t>Demultiplexers</a:t>
            </a:r>
            <a:r>
              <a:rPr lang="zh-CN" altLang="en-US" sz="3200" b="1" dirty="0">
                <a:solidFill>
                  <a:srgbClr val="FFFF99"/>
                </a:solidFill>
                <a:ea typeface="宋体" charset="-122"/>
              </a:rPr>
              <a:t>（多路分配器）</a:t>
            </a:r>
            <a:endParaRPr lang="en-US" altLang="zh-CN" sz="3200" b="1" dirty="0">
              <a:solidFill>
                <a:srgbClr val="FFFF99"/>
              </a:solidFill>
              <a:ea typeface="宋体" charset="-122"/>
            </a:endParaRPr>
          </a:p>
        </p:txBody>
      </p:sp>
      <p:sp>
        <p:nvSpPr>
          <p:cNvPr id="119815" name="Rectangle 16"/>
          <p:cNvSpPr>
            <a:spLocks noChangeArrowheads="1"/>
          </p:cNvSpPr>
          <p:nvPr/>
        </p:nvSpPr>
        <p:spPr bwMode="auto">
          <a:xfrm>
            <a:off x="8994413" y="5863772"/>
            <a:ext cx="1146148" cy="369332"/>
          </a:xfrm>
          <a:prstGeom prst="rect">
            <a:avLst/>
          </a:prstGeom>
          <a:noFill/>
          <a:ln w="9525">
            <a:noFill/>
            <a:miter lim="800000"/>
            <a:headEnd/>
            <a:tailEnd/>
          </a:ln>
        </p:spPr>
        <p:txBody>
          <a:bodyPr wrap="none" lIns="0" tIns="0" rIns="0" bIns="0">
            <a:spAutoFit/>
          </a:bodyPr>
          <a:lstStyle/>
          <a:p>
            <a:r>
              <a:rPr lang="en-US" altLang="zh-CN" b="1" dirty="0" err="1">
                <a:solidFill>
                  <a:srgbClr val="1F1A17"/>
                </a:solidFill>
                <a:ea typeface="宋体" charset="-122"/>
              </a:rPr>
              <a:t>74LS138</a:t>
            </a:r>
            <a:endParaRPr lang="en-US" altLang="zh-CN" b="1" dirty="0">
              <a:ea typeface="宋体" charset="-122"/>
            </a:endParaRPr>
          </a:p>
        </p:txBody>
      </p:sp>
      <p:graphicFrame>
        <p:nvGraphicFramePr>
          <p:cNvPr id="119816" name="Object 94"/>
          <p:cNvGraphicFramePr>
            <a:graphicFrameLocks noChangeAspect="1"/>
          </p:cNvGraphicFramePr>
          <p:nvPr>
            <p:extLst>
              <p:ext uri="{D42A27DB-BD31-4B8C-83A1-F6EECF244321}">
                <p14:modId xmlns:p14="http://schemas.microsoft.com/office/powerpoint/2010/main" val="1869300936"/>
              </p:ext>
            </p:extLst>
          </p:nvPr>
        </p:nvGraphicFramePr>
        <p:xfrm>
          <a:off x="8317482" y="3189010"/>
          <a:ext cx="2469840" cy="2674761"/>
        </p:xfrm>
        <a:graphic>
          <a:graphicData uri="http://schemas.openxmlformats.org/presentationml/2006/ole">
            <mc:AlternateContent xmlns:mc="http://schemas.openxmlformats.org/markup-compatibility/2006">
              <mc:Choice xmlns:v="urn:schemas-microsoft-com:vml" Requires="v">
                <p:oleObj spid="_x0000_s266276" name="CorelDRAW" r:id="rId5" imgW="1207650" imgH="1307633" progId="CorelDRAW.Graphic.13">
                  <p:embed/>
                </p:oleObj>
              </mc:Choice>
              <mc:Fallback>
                <p:oleObj name="CorelDRAW" r:id="rId5" imgW="1207650" imgH="1307633" progId="CorelDRAW.Graphic.13">
                  <p:embed/>
                  <p:pic>
                    <p:nvPicPr>
                      <p:cNvPr id="0" name="Object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7482" y="3189010"/>
                        <a:ext cx="2469840" cy="2674761"/>
                      </a:xfrm>
                      <a:prstGeom prst="rect">
                        <a:avLst/>
                      </a:prstGeom>
                      <a:noFill/>
                      <a:ln>
                        <a:noFill/>
                      </a:ln>
                      <a:effectLst/>
                    </p:spPr>
                  </p:pic>
                </p:oleObj>
              </mc:Fallback>
            </mc:AlternateContent>
          </a:graphicData>
        </a:graphic>
      </p:graphicFrame>
      <p:sp>
        <p:nvSpPr>
          <p:cNvPr id="119817" name="Text Box 95"/>
          <p:cNvSpPr txBox="1">
            <a:spLocks noChangeArrowheads="1"/>
          </p:cNvSpPr>
          <p:nvPr/>
        </p:nvSpPr>
        <p:spPr bwMode="auto">
          <a:xfrm>
            <a:off x="7520375" y="3493811"/>
            <a:ext cx="1182605" cy="1015663"/>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select lines</a:t>
            </a:r>
          </a:p>
        </p:txBody>
      </p:sp>
      <p:sp>
        <p:nvSpPr>
          <p:cNvPr id="119818" name="Text Box 96"/>
          <p:cNvSpPr txBox="1">
            <a:spLocks noChangeArrowheads="1"/>
          </p:cNvSpPr>
          <p:nvPr/>
        </p:nvSpPr>
        <p:spPr bwMode="auto">
          <a:xfrm>
            <a:off x="7520375" y="4723708"/>
            <a:ext cx="932556" cy="707886"/>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Enable</a:t>
            </a:r>
          </a:p>
          <a:p>
            <a:pPr>
              <a:spcBef>
                <a:spcPts val="0"/>
              </a:spcBef>
            </a:pPr>
            <a:r>
              <a:rPr lang="en-US" altLang="zh-CN" sz="2000" dirty="0">
                <a:solidFill>
                  <a:srgbClr val="FF0000"/>
                </a:solidFill>
                <a:ea typeface="宋体" charset="-122"/>
              </a:rPr>
              <a:t>inputs</a:t>
            </a:r>
          </a:p>
        </p:txBody>
      </p:sp>
      <p:sp>
        <p:nvSpPr>
          <p:cNvPr id="119819" name="Text Box 97"/>
          <p:cNvSpPr txBox="1">
            <a:spLocks noChangeArrowheads="1"/>
          </p:cNvSpPr>
          <p:nvPr/>
        </p:nvSpPr>
        <p:spPr bwMode="auto">
          <a:xfrm>
            <a:off x="10787322" y="4027211"/>
            <a:ext cx="1023678" cy="707886"/>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outputs</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9"/>
                                        </p:tgtEl>
                                        <p:attrNameLst>
                                          <p:attrName>style.visibility</p:attrName>
                                        </p:attrNameLst>
                                      </p:cBhvr>
                                      <p:to>
                                        <p:strVal val="visible"/>
                                      </p:to>
                                    </p:set>
                                    <p:anim calcmode="lin" valueType="num">
                                      <p:cBhvr additive="base">
                                        <p:cTn id="7" dur="1000" fill="hold"/>
                                        <p:tgtEl>
                                          <p:spTgt spid="184329"/>
                                        </p:tgtEl>
                                        <p:attrNameLst>
                                          <p:attrName>ppt_x</p:attrName>
                                        </p:attrNameLst>
                                      </p:cBhvr>
                                      <p:tavLst>
                                        <p:tav tm="0">
                                          <p:val>
                                            <p:strVal val="0-#ppt_w/2"/>
                                          </p:val>
                                        </p:tav>
                                        <p:tav tm="100000">
                                          <p:val>
                                            <p:strVal val="#ppt_x"/>
                                          </p:val>
                                        </p:tav>
                                      </p:tavLst>
                                    </p:anim>
                                    <p:anim calcmode="lin" valueType="num">
                                      <p:cBhvr additive="base">
                                        <p:cTn id="8" dur="1000" fill="hold"/>
                                        <p:tgtEl>
                                          <p:spTgt spid="184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9"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9897158-D897-4828-9667-8DEFB34ADB23}"/>
              </a:ext>
            </a:extLst>
          </p:cNvPr>
          <p:cNvSpPr/>
          <p:nvPr/>
        </p:nvSpPr>
        <p:spPr>
          <a:xfrm>
            <a:off x="7459208" y="304800"/>
            <a:ext cx="3776663" cy="6248400"/>
          </a:xfrm>
          <a:prstGeom prst="rect">
            <a:avLst/>
          </a:prstGeom>
          <a:solidFill>
            <a:schemeClr val="bg1"/>
          </a:solidFill>
          <a:ln w="28575">
            <a:solidFill>
              <a:srgbClr val="99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858" name="Text Box 10"/>
          <p:cNvSpPr txBox="1">
            <a:spLocks noChangeArrowheads="1"/>
          </p:cNvSpPr>
          <p:nvPr/>
        </p:nvSpPr>
        <p:spPr bwMode="auto">
          <a:xfrm>
            <a:off x="2390361" y="1609072"/>
            <a:ext cx="4729576" cy="954107"/>
          </a:xfrm>
          <a:prstGeom prst="rect">
            <a:avLst/>
          </a:prstGeom>
          <a:solidFill>
            <a:schemeClr val="bg1"/>
          </a:solidFill>
          <a:ln w="28575">
            <a:solidFill>
              <a:srgbClr val="9999FF"/>
            </a:solidFill>
            <a:miter lim="800000"/>
            <a:headEnd/>
            <a:tailEnd/>
          </a:ln>
          <a:effectLst/>
        </p:spPr>
        <p:txBody>
          <a:bodyPr wrap="square">
            <a:spAutoFit/>
          </a:bodyPr>
          <a:lstStyle/>
          <a:p>
            <a:pPr eaLnBrk="1" hangingPunct="1">
              <a:spcBef>
                <a:spcPct val="50000"/>
              </a:spcBef>
            </a:pPr>
            <a:r>
              <a:rPr lang="en-US" altLang="zh-CN" sz="2800" b="1" dirty="0">
                <a:ea typeface="宋体" charset="-122"/>
              </a:rPr>
              <a:t>Determine the outputs, given the inputs shown. </a:t>
            </a:r>
          </a:p>
        </p:txBody>
      </p:sp>
      <p:sp>
        <p:nvSpPr>
          <p:cNvPr id="121859" name="Rectangle 13"/>
          <p:cNvSpPr>
            <a:spLocks noChangeArrowheads="1"/>
          </p:cNvSpPr>
          <p:nvPr/>
        </p:nvSpPr>
        <p:spPr bwMode="auto">
          <a:xfrm>
            <a:off x="7944984" y="3048000"/>
            <a:ext cx="2481262" cy="3124200"/>
          </a:xfrm>
          <a:prstGeom prst="rect">
            <a:avLst/>
          </a:prstGeom>
          <a:solidFill>
            <a:srgbClr val="FFFFFF"/>
          </a:solidFill>
          <a:ln w="9525">
            <a:noFill/>
            <a:miter lim="800000"/>
            <a:headEnd/>
            <a:tailEnd/>
          </a:ln>
          <a:effectLst/>
        </p:spPr>
        <p:txBody>
          <a:bodyPr wrap="none" anchor="ctr"/>
          <a:lstStyle/>
          <a:p>
            <a:endParaRPr lang="zh-CN" altLang="en-US">
              <a:ea typeface="宋体" charset="-122"/>
            </a:endParaRPr>
          </a:p>
        </p:txBody>
      </p:sp>
      <p:sp>
        <p:nvSpPr>
          <p:cNvPr id="121862" name="Rectangle 19"/>
          <p:cNvSpPr>
            <a:spLocks noChangeArrowheads="1"/>
          </p:cNvSpPr>
          <p:nvPr/>
        </p:nvSpPr>
        <p:spPr bwMode="auto">
          <a:xfrm>
            <a:off x="2405737" y="506415"/>
            <a:ext cx="285206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Demultiplexers</a:t>
            </a:r>
          </a:p>
        </p:txBody>
      </p:sp>
      <p:sp>
        <p:nvSpPr>
          <p:cNvPr id="121863" name="WordArt 20"/>
          <p:cNvSpPr>
            <a:spLocks noChangeArrowheads="1" noChangeShapeType="1" noTextEdit="1"/>
          </p:cNvSpPr>
          <p:nvPr/>
        </p:nvSpPr>
        <p:spPr bwMode="auto">
          <a:xfrm>
            <a:off x="977900" y="1667511"/>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21864" name="Rectangle 22"/>
          <p:cNvSpPr>
            <a:spLocks noChangeArrowheads="1"/>
          </p:cNvSpPr>
          <p:nvPr/>
        </p:nvSpPr>
        <p:spPr bwMode="auto">
          <a:xfrm>
            <a:off x="3745307" y="6065523"/>
            <a:ext cx="1168006" cy="369332"/>
          </a:xfrm>
          <a:prstGeom prst="rect">
            <a:avLst/>
          </a:prstGeom>
          <a:noFill/>
          <a:ln w="9525">
            <a:noFill/>
            <a:miter lim="800000"/>
            <a:headEnd/>
            <a:tailEnd/>
          </a:ln>
        </p:spPr>
        <p:txBody>
          <a:bodyPr wrap="square" lIns="0" tIns="0" rIns="0" bIns="0">
            <a:spAutoFit/>
          </a:bodyPr>
          <a:lstStyle/>
          <a:p>
            <a:r>
              <a:rPr lang="en-US" altLang="zh-CN" dirty="0" err="1">
                <a:solidFill>
                  <a:srgbClr val="1F1A17"/>
                </a:solidFill>
                <a:ea typeface="宋体" charset="-122"/>
              </a:rPr>
              <a:t>74LS138</a:t>
            </a:r>
            <a:endParaRPr lang="en-US" altLang="zh-CN" dirty="0">
              <a:ea typeface="宋体" charset="-122"/>
            </a:endParaRPr>
          </a:p>
        </p:txBody>
      </p:sp>
      <p:graphicFrame>
        <p:nvGraphicFramePr>
          <p:cNvPr id="121865" name="Object 23"/>
          <p:cNvGraphicFramePr>
            <a:graphicFrameLocks noChangeAspect="1"/>
          </p:cNvGraphicFramePr>
          <p:nvPr>
            <p:extLst>
              <p:ext uri="{D42A27DB-BD31-4B8C-83A1-F6EECF244321}">
                <p14:modId xmlns:p14="http://schemas.microsoft.com/office/powerpoint/2010/main" val="1844283046"/>
              </p:ext>
            </p:extLst>
          </p:nvPr>
        </p:nvGraphicFramePr>
        <p:xfrm>
          <a:off x="2858392" y="2896017"/>
          <a:ext cx="2856610" cy="3093621"/>
        </p:xfrm>
        <a:graphic>
          <a:graphicData uri="http://schemas.openxmlformats.org/presentationml/2006/ole">
            <mc:AlternateContent xmlns:mc="http://schemas.openxmlformats.org/markup-compatibility/2006">
              <mc:Choice xmlns:v="urn:schemas-microsoft-com:vml" Requires="v">
                <p:oleObj spid="_x0000_s267299" name="CorelDRAW" r:id="rId5" imgW="1207650" imgH="1307633" progId="CorelDRAW.Graphic.13">
                  <p:embed/>
                </p:oleObj>
              </mc:Choice>
              <mc:Fallback>
                <p:oleObj name="CorelDRAW" r:id="rId5" imgW="1207650" imgH="1307633" progId="CorelDRAW.Graphic.1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8392" y="2896017"/>
                        <a:ext cx="2856610" cy="3093621"/>
                      </a:xfrm>
                      <a:prstGeom prst="rect">
                        <a:avLst/>
                      </a:prstGeom>
                      <a:noFill/>
                      <a:ln>
                        <a:noFill/>
                      </a:ln>
                      <a:effectLst/>
                    </p:spPr>
                  </p:pic>
                </p:oleObj>
              </mc:Fallback>
            </mc:AlternateContent>
          </a:graphicData>
        </a:graphic>
      </p:graphicFrame>
      <p:sp>
        <p:nvSpPr>
          <p:cNvPr id="121866" name="Text Box 24"/>
          <p:cNvSpPr txBox="1">
            <a:spLocks noChangeArrowheads="1"/>
          </p:cNvSpPr>
          <p:nvPr/>
        </p:nvSpPr>
        <p:spPr bwMode="auto">
          <a:xfrm>
            <a:off x="977900" y="3617754"/>
            <a:ext cx="28321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select lines</a:t>
            </a:r>
          </a:p>
        </p:txBody>
      </p:sp>
      <p:sp>
        <p:nvSpPr>
          <p:cNvPr id="121867" name="Text Box 25"/>
          <p:cNvSpPr txBox="1">
            <a:spLocks noChangeArrowheads="1"/>
          </p:cNvSpPr>
          <p:nvPr/>
        </p:nvSpPr>
        <p:spPr bwMode="auto">
          <a:xfrm>
            <a:off x="957460" y="4495741"/>
            <a:ext cx="1845369"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Enable inputs</a:t>
            </a:r>
          </a:p>
        </p:txBody>
      </p:sp>
      <p:sp>
        <p:nvSpPr>
          <p:cNvPr id="121868" name="Text Box 26"/>
          <p:cNvSpPr txBox="1">
            <a:spLocks noChangeArrowheads="1"/>
          </p:cNvSpPr>
          <p:nvPr/>
        </p:nvSpPr>
        <p:spPr bwMode="auto">
          <a:xfrm>
            <a:off x="5715837" y="3825104"/>
            <a:ext cx="1135034" cy="707886"/>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outputs</a:t>
            </a:r>
          </a:p>
        </p:txBody>
      </p:sp>
      <p:grpSp>
        <p:nvGrpSpPr>
          <p:cNvPr id="2" name="Group 98"/>
          <p:cNvGrpSpPr>
            <a:grpSpLocks/>
          </p:cNvGrpSpPr>
          <p:nvPr/>
        </p:nvGrpSpPr>
        <p:grpSpPr bwMode="auto">
          <a:xfrm>
            <a:off x="8124371" y="533401"/>
            <a:ext cx="2197100" cy="5675313"/>
            <a:chOff x="3944" y="257"/>
            <a:chExt cx="1384" cy="3654"/>
          </a:xfrm>
        </p:grpSpPr>
        <p:sp>
          <p:nvSpPr>
            <p:cNvPr id="121940" name="Rectangle 29"/>
            <p:cNvSpPr>
              <a:spLocks noChangeArrowheads="1"/>
            </p:cNvSpPr>
            <p:nvPr/>
          </p:nvSpPr>
          <p:spPr bwMode="auto">
            <a:xfrm>
              <a:off x="3944"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sp>
          <p:nvSpPr>
            <p:cNvPr id="121941" name="Rectangle 30"/>
            <p:cNvSpPr>
              <a:spLocks noChangeArrowheads="1"/>
            </p:cNvSpPr>
            <p:nvPr/>
          </p:nvSpPr>
          <p:spPr bwMode="auto">
            <a:xfrm>
              <a:off x="4266"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sp>
          <p:nvSpPr>
            <p:cNvPr id="121942" name="Rectangle 31"/>
            <p:cNvSpPr>
              <a:spLocks noChangeArrowheads="1"/>
            </p:cNvSpPr>
            <p:nvPr/>
          </p:nvSpPr>
          <p:spPr bwMode="auto">
            <a:xfrm>
              <a:off x="4569"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sp>
          <p:nvSpPr>
            <p:cNvPr id="121943" name="Rectangle 32"/>
            <p:cNvSpPr>
              <a:spLocks noChangeArrowheads="1"/>
            </p:cNvSpPr>
            <p:nvPr/>
          </p:nvSpPr>
          <p:spPr bwMode="auto">
            <a:xfrm>
              <a:off x="4872"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sp>
          <p:nvSpPr>
            <p:cNvPr id="121944" name="Rectangle 33"/>
            <p:cNvSpPr>
              <a:spLocks noChangeArrowheads="1"/>
            </p:cNvSpPr>
            <p:nvPr/>
          </p:nvSpPr>
          <p:spPr bwMode="auto">
            <a:xfrm>
              <a:off x="5175"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grpSp>
      <p:sp>
        <p:nvSpPr>
          <p:cNvPr id="121870" name="Freeform 34"/>
          <p:cNvSpPr>
            <a:spLocks noEditPoints="1"/>
          </p:cNvSpPr>
          <p:nvPr/>
        </p:nvSpPr>
        <p:spPr bwMode="auto">
          <a:xfrm>
            <a:off x="7922760" y="647701"/>
            <a:ext cx="2490787" cy="269875"/>
          </a:xfrm>
          <a:custGeom>
            <a:avLst/>
            <a:gdLst>
              <a:gd name="T0" fmla="*/ 0 w 1569"/>
              <a:gd name="T1" fmla="*/ 2147483646 h 170"/>
              <a:gd name="T2" fmla="*/ 2147483646 w 1569"/>
              <a:gd name="T3" fmla="*/ 2147483646 h 170"/>
              <a:gd name="T4" fmla="*/ 2147483646 w 1569"/>
              <a:gd name="T5" fmla="*/ 2147483646 h 170"/>
              <a:gd name="T6" fmla="*/ 2147483646 w 1569"/>
              <a:gd name="T7" fmla="*/ 0 h 170"/>
              <a:gd name="T8" fmla="*/ 2147483646 w 1569"/>
              <a:gd name="T9" fmla="*/ 2147483646 h 170"/>
              <a:gd name="T10" fmla="*/ 2147483646 w 1569"/>
              <a:gd name="T11" fmla="*/ 0 h 170"/>
              <a:gd name="T12" fmla="*/ 2147483646 w 1569"/>
              <a:gd name="T13" fmla="*/ 0 h 170"/>
              <a:gd name="T14" fmla="*/ 2147483646 w 1569"/>
              <a:gd name="T15" fmla="*/ 2147483646 h 170"/>
              <a:gd name="T16" fmla="*/ 2147483646 w 1569"/>
              <a:gd name="T17" fmla="*/ 2147483646 h 170"/>
              <a:gd name="T18" fmla="*/ 2147483646 w 1569"/>
              <a:gd name="T19" fmla="*/ 2147483646 h 170"/>
              <a:gd name="T20" fmla="*/ 2147483646 w 1569"/>
              <a:gd name="T21" fmla="*/ 2147483646 h 170"/>
              <a:gd name="T22" fmla="*/ 2147483646 w 1569"/>
              <a:gd name="T23" fmla="*/ 2147483646 h 170"/>
              <a:gd name="T24" fmla="*/ 2147483646 w 1569"/>
              <a:gd name="T25" fmla="*/ 2147483646 h 170"/>
              <a:gd name="T26" fmla="*/ 2147483646 w 1569"/>
              <a:gd name="T27" fmla="*/ 0 h 170"/>
              <a:gd name="T28" fmla="*/ 2147483646 w 1569"/>
              <a:gd name="T29" fmla="*/ 2147483646 h 170"/>
              <a:gd name="T30" fmla="*/ 2147483646 w 1569"/>
              <a:gd name="T31" fmla="*/ 0 h 170"/>
              <a:gd name="T32" fmla="*/ 2147483646 w 1569"/>
              <a:gd name="T33" fmla="*/ 0 h 170"/>
              <a:gd name="T34" fmla="*/ 2147483646 w 1569"/>
              <a:gd name="T35" fmla="*/ 2147483646 h 170"/>
              <a:gd name="T36" fmla="*/ 2147483646 w 1569"/>
              <a:gd name="T37" fmla="*/ 2147483646 h 170"/>
              <a:gd name="T38" fmla="*/ 2147483646 w 1569"/>
              <a:gd name="T39" fmla="*/ 2147483646 h 170"/>
              <a:gd name="T40" fmla="*/ 2147483646 w 1569"/>
              <a:gd name="T41" fmla="*/ 2147483646 h 170"/>
              <a:gd name="T42" fmla="*/ 2147483646 w 1569"/>
              <a:gd name="T43" fmla="*/ 2147483646 h 170"/>
              <a:gd name="T44" fmla="*/ 2147483646 w 1569"/>
              <a:gd name="T45" fmla="*/ 2147483646 h 170"/>
              <a:gd name="T46" fmla="*/ 2147483646 w 1569"/>
              <a:gd name="T47" fmla="*/ 0 h 170"/>
              <a:gd name="T48" fmla="*/ 2147483646 w 1569"/>
              <a:gd name="T49" fmla="*/ 2147483646 h 170"/>
              <a:gd name="T50" fmla="*/ 2147483646 w 1569"/>
              <a:gd name="T51" fmla="*/ 0 h 170"/>
              <a:gd name="T52" fmla="*/ 2147483646 w 1569"/>
              <a:gd name="T53" fmla="*/ 0 h 170"/>
              <a:gd name="T54" fmla="*/ 2147483646 w 1569"/>
              <a:gd name="T55" fmla="*/ 2147483646 h 170"/>
              <a:gd name="T56" fmla="*/ 2147483646 w 1569"/>
              <a:gd name="T57" fmla="*/ 2147483646 h 170"/>
              <a:gd name="T58" fmla="*/ 2147483646 w 1569"/>
              <a:gd name="T59" fmla="*/ 2147483646 h 170"/>
              <a:gd name="T60" fmla="*/ 2147483646 w 1569"/>
              <a:gd name="T61" fmla="*/ 2147483646 h 170"/>
              <a:gd name="T62" fmla="*/ 2147483646 w 1569"/>
              <a:gd name="T63" fmla="*/ 2147483646 h 170"/>
              <a:gd name="T64" fmla="*/ 2147483646 w 1569"/>
              <a:gd name="T65" fmla="*/ 2147483646 h 170"/>
              <a:gd name="T66" fmla="*/ 2147483646 w 1569"/>
              <a:gd name="T67" fmla="*/ 0 h 170"/>
              <a:gd name="T68" fmla="*/ 2147483646 w 1569"/>
              <a:gd name="T69" fmla="*/ 2147483646 h 170"/>
              <a:gd name="T70" fmla="*/ 2147483646 w 1569"/>
              <a:gd name="T71" fmla="*/ 0 h 170"/>
              <a:gd name="T72" fmla="*/ 2147483646 w 1569"/>
              <a:gd name="T73" fmla="*/ 0 h 170"/>
              <a:gd name="T74" fmla="*/ 2147483646 w 1569"/>
              <a:gd name="T75" fmla="*/ 2147483646 h 170"/>
              <a:gd name="T76" fmla="*/ 2147483646 w 1569"/>
              <a:gd name="T77" fmla="*/ 2147483646 h 170"/>
              <a:gd name="T78" fmla="*/ 2147483646 w 1569"/>
              <a:gd name="T79" fmla="*/ 2147483646 h 170"/>
              <a:gd name="T80" fmla="*/ 2147483646 w 1569"/>
              <a:gd name="T81" fmla="*/ 2147483646 h 170"/>
              <a:gd name="T82" fmla="*/ 2147483646 w 1569"/>
              <a:gd name="T83" fmla="*/ 2147483646 h 170"/>
              <a:gd name="T84" fmla="*/ 2147483646 w 1569"/>
              <a:gd name="T85" fmla="*/ 2147483646 h 170"/>
              <a:gd name="T86" fmla="*/ 2147483646 w 1569"/>
              <a:gd name="T87" fmla="*/ 0 h 170"/>
              <a:gd name="T88" fmla="*/ 2147483646 w 1569"/>
              <a:gd name="T89" fmla="*/ 2147483646 h 170"/>
              <a:gd name="T90" fmla="*/ 2147483646 w 1569"/>
              <a:gd name="T91" fmla="*/ 0 h 170"/>
              <a:gd name="T92" fmla="*/ 2147483646 w 1569"/>
              <a:gd name="T93" fmla="*/ 0 h 170"/>
              <a:gd name="T94" fmla="*/ 2147483646 w 1569"/>
              <a:gd name="T95" fmla="*/ 2147483646 h 170"/>
              <a:gd name="T96" fmla="*/ 2147483646 w 1569"/>
              <a:gd name="T97" fmla="*/ 2147483646 h 170"/>
              <a:gd name="T98" fmla="*/ 2147483646 w 1569"/>
              <a:gd name="T99" fmla="*/ 2147483646 h 170"/>
              <a:gd name="T100" fmla="*/ 2147483646 w 1569"/>
              <a:gd name="T101" fmla="*/ 2147483646 h 1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69" h="170">
                <a:moveTo>
                  <a:pt x="141" y="158"/>
                </a:moveTo>
                <a:lnTo>
                  <a:pt x="129" y="170"/>
                </a:lnTo>
                <a:lnTo>
                  <a:pt x="0" y="170"/>
                </a:lnTo>
                <a:lnTo>
                  <a:pt x="0" y="145"/>
                </a:lnTo>
                <a:lnTo>
                  <a:pt x="129" y="145"/>
                </a:lnTo>
                <a:lnTo>
                  <a:pt x="141" y="158"/>
                </a:lnTo>
                <a:close/>
                <a:moveTo>
                  <a:pt x="141" y="158"/>
                </a:moveTo>
                <a:lnTo>
                  <a:pt x="141" y="170"/>
                </a:lnTo>
                <a:lnTo>
                  <a:pt x="129" y="170"/>
                </a:lnTo>
                <a:lnTo>
                  <a:pt x="141" y="158"/>
                </a:lnTo>
                <a:close/>
                <a:moveTo>
                  <a:pt x="129" y="0"/>
                </a:moveTo>
                <a:lnTo>
                  <a:pt x="141" y="13"/>
                </a:lnTo>
                <a:lnTo>
                  <a:pt x="141" y="158"/>
                </a:lnTo>
                <a:lnTo>
                  <a:pt x="112" y="158"/>
                </a:lnTo>
                <a:lnTo>
                  <a:pt x="112" y="13"/>
                </a:lnTo>
                <a:lnTo>
                  <a:pt x="129" y="0"/>
                </a:lnTo>
                <a:close/>
                <a:moveTo>
                  <a:pt x="112" y="13"/>
                </a:moveTo>
                <a:lnTo>
                  <a:pt x="112" y="0"/>
                </a:lnTo>
                <a:lnTo>
                  <a:pt x="129" y="0"/>
                </a:lnTo>
                <a:lnTo>
                  <a:pt x="112" y="13"/>
                </a:lnTo>
                <a:close/>
                <a:moveTo>
                  <a:pt x="295" y="13"/>
                </a:moveTo>
                <a:lnTo>
                  <a:pt x="282" y="29"/>
                </a:lnTo>
                <a:lnTo>
                  <a:pt x="129" y="29"/>
                </a:lnTo>
                <a:lnTo>
                  <a:pt x="129" y="0"/>
                </a:lnTo>
                <a:lnTo>
                  <a:pt x="282" y="0"/>
                </a:lnTo>
                <a:lnTo>
                  <a:pt x="295" y="13"/>
                </a:lnTo>
                <a:close/>
                <a:moveTo>
                  <a:pt x="282" y="0"/>
                </a:moveTo>
                <a:lnTo>
                  <a:pt x="295" y="0"/>
                </a:lnTo>
                <a:lnTo>
                  <a:pt x="295" y="13"/>
                </a:lnTo>
                <a:lnTo>
                  <a:pt x="282" y="0"/>
                </a:lnTo>
                <a:close/>
                <a:moveTo>
                  <a:pt x="282" y="170"/>
                </a:moveTo>
                <a:lnTo>
                  <a:pt x="266" y="158"/>
                </a:lnTo>
                <a:lnTo>
                  <a:pt x="266" y="13"/>
                </a:lnTo>
                <a:lnTo>
                  <a:pt x="295" y="13"/>
                </a:lnTo>
                <a:lnTo>
                  <a:pt x="295" y="158"/>
                </a:lnTo>
                <a:lnTo>
                  <a:pt x="282" y="170"/>
                </a:lnTo>
                <a:close/>
                <a:moveTo>
                  <a:pt x="282" y="170"/>
                </a:moveTo>
                <a:lnTo>
                  <a:pt x="266" y="170"/>
                </a:lnTo>
                <a:lnTo>
                  <a:pt x="266" y="158"/>
                </a:lnTo>
                <a:lnTo>
                  <a:pt x="282" y="170"/>
                </a:lnTo>
                <a:close/>
                <a:moveTo>
                  <a:pt x="448" y="158"/>
                </a:moveTo>
                <a:lnTo>
                  <a:pt x="432" y="170"/>
                </a:lnTo>
                <a:lnTo>
                  <a:pt x="282" y="170"/>
                </a:lnTo>
                <a:lnTo>
                  <a:pt x="282" y="141"/>
                </a:lnTo>
                <a:lnTo>
                  <a:pt x="432" y="141"/>
                </a:lnTo>
                <a:lnTo>
                  <a:pt x="448" y="158"/>
                </a:lnTo>
                <a:close/>
                <a:moveTo>
                  <a:pt x="448" y="158"/>
                </a:moveTo>
                <a:lnTo>
                  <a:pt x="448" y="170"/>
                </a:lnTo>
                <a:lnTo>
                  <a:pt x="432" y="170"/>
                </a:lnTo>
                <a:lnTo>
                  <a:pt x="448" y="158"/>
                </a:lnTo>
                <a:close/>
                <a:moveTo>
                  <a:pt x="432" y="0"/>
                </a:moveTo>
                <a:lnTo>
                  <a:pt x="448" y="13"/>
                </a:lnTo>
                <a:lnTo>
                  <a:pt x="448" y="158"/>
                </a:lnTo>
                <a:lnTo>
                  <a:pt x="419" y="158"/>
                </a:lnTo>
                <a:lnTo>
                  <a:pt x="419" y="13"/>
                </a:lnTo>
                <a:lnTo>
                  <a:pt x="432" y="0"/>
                </a:lnTo>
                <a:close/>
                <a:moveTo>
                  <a:pt x="419" y="13"/>
                </a:moveTo>
                <a:lnTo>
                  <a:pt x="419" y="0"/>
                </a:lnTo>
                <a:lnTo>
                  <a:pt x="432" y="0"/>
                </a:lnTo>
                <a:lnTo>
                  <a:pt x="419" y="13"/>
                </a:lnTo>
                <a:close/>
                <a:moveTo>
                  <a:pt x="598" y="13"/>
                </a:moveTo>
                <a:lnTo>
                  <a:pt x="585" y="25"/>
                </a:lnTo>
                <a:lnTo>
                  <a:pt x="432" y="25"/>
                </a:lnTo>
                <a:lnTo>
                  <a:pt x="432" y="0"/>
                </a:lnTo>
                <a:lnTo>
                  <a:pt x="585" y="0"/>
                </a:lnTo>
                <a:lnTo>
                  <a:pt x="598" y="13"/>
                </a:lnTo>
                <a:close/>
                <a:moveTo>
                  <a:pt x="585" y="0"/>
                </a:moveTo>
                <a:lnTo>
                  <a:pt x="598" y="0"/>
                </a:lnTo>
                <a:lnTo>
                  <a:pt x="598" y="13"/>
                </a:lnTo>
                <a:lnTo>
                  <a:pt x="585" y="0"/>
                </a:lnTo>
                <a:close/>
                <a:moveTo>
                  <a:pt x="585" y="170"/>
                </a:moveTo>
                <a:lnTo>
                  <a:pt x="569" y="158"/>
                </a:lnTo>
                <a:lnTo>
                  <a:pt x="569" y="13"/>
                </a:lnTo>
                <a:lnTo>
                  <a:pt x="598" y="13"/>
                </a:lnTo>
                <a:lnTo>
                  <a:pt x="598" y="158"/>
                </a:lnTo>
                <a:lnTo>
                  <a:pt x="585" y="170"/>
                </a:lnTo>
                <a:close/>
                <a:moveTo>
                  <a:pt x="585" y="170"/>
                </a:moveTo>
                <a:lnTo>
                  <a:pt x="569" y="170"/>
                </a:lnTo>
                <a:lnTo>
                  <a:pt x="569" y="158"/>
                </a:lnTo>
                <a:lnTo>
                  <a:pt x="585" y="170"/>
                </a:lnTo>
                <a:close/>
                <a:moveTo>
                  <a:pt x="751" y="158"/>
                </a:moveTo>
                <a:lnTo>
                  <a:pt x="735" y="170"/>
                </a:lnTo>
                <a:lnTo>
                  <a:pt x="585" y="170"/>
                </a:lnTo>
                <a:lnTo>
                  <a:pt x="585" y="141"/>
                </a:lnTo>
                <a:lnTo>
                  <a:pt x="735" y="141"/>
                </a:lnTo>
                <a:lnTo>
                  <a:pt x="751" y="158"/>
                </a:lnTo>
                <a:close/>
                <a:moveTo>
                  <a:pt x="751" y="158"/>
                </a:moveTo>
                <a:lnTo>
                  <a:pt x="751" y="170"/>
                </a:lnTo>
                <a:lnTo>
                  <a:pt x="735" y="170"/>
                </a:lnTo>
                <a:lnTo>
                  <a:pt x="751" y="158"/>
                </a:lnTo>
                <a:close/>
                <a:moveTo>
                  <a:pt x="735" y="0"/>
                </a:moveTo>
                <a:lnTo>
                  <a:pt x="751" y="13"/>
                </a:lnTo>
                <a:lnTo>
                  <a:pt x="751" y="158"/>
                </a:lnTo>
                <a:lnTo>
                  <a:pt x="722" y="158"/>
                </a:lnTo>
                <a:lnTo>
                  <a:pt x="722" y="13"/>
                </a:lnTo>
                <a:lnTo>
                  <a:pt x="735" y="0"/>
                </a:lnTo>
                <a:close/>
                <a:moveTo>
                  <a:pt x="722" y="13"/>
                </a:moveTo>
                <a:lnTo>
                  <a:pt x="722" y="0"/>
                </a:lnTo>
                <a:lnTo>
                  <a:pt x="735" y="0"/>
                </a:lnTo>
                <a:lnTo>
                  <a:pt x="722" y="13"/>
                </a:lnTo>
                <a:close/>
                <a:moveTo>
                  <a:pt x="901" y="13"/>
                </a:moveTo>
                <a:lnTo>
                  <a:pt x="888" y="25"/>
                </a:lnTo>
                <a:lnTo>
                  <a:pt x="735" y="25"/>
                </a:lnTo>
                <a:lnTo>
                  <a:pt x="735" y="0"/>
                </a:lnTo>
                <a:lnTo>
                  <a:pt x="888" y="0"/>
                </a:lnTo>
                <a:lnTo>
                  <a:pt x="901" y="13"/>
                </a:lnTo>
                <a:close/>
                <a:moveTo>
                  <a:pt x="888" y="0"/>
                </a:moveTo>
                <a:lnTo>
                  <a:pt x="901" y="0"/>
                </a:lnTo>
                <a:lnTo>
                  <a:pt x="901" y="13"/>
                </a:lnTo>
                <a:lnTo>
                  <a:pt x="888" y="0"/>
                </a:lnTo>
                <a:close/>
                <a:moveTo>
                  <a:pt x="888" y="170"/>
                </a:moveTo>
                <a:lnTo>
                  <a:pt x="876" y="158"/>
                </a:lnTo>
                <a:lnTo>
                  <a:pt x="876" y="13"/>
                </a:lnTo>
                <a:lnTo>
                  <a:pt x="901" y="13"/>
                </a:lnTo>
                <a:lnTo>
                  <a:pt x="901" y="158"/>
                </a:lnTo>
                <a:lnTo>
                  <a:pt x="888" y="170"/>
                </a:lnTo>
                <a:close/>
                <a:moveTo>
                  <a:pt x="888" y="170"/>
                </a:moveTo>
                <a:lnTo>
                  <a:pt x="876" y="170"/>
                </a:lnTo>
                <a:lnTo>
                  <a:pt x="876" y="158"/>
                </a:lnTo>
                <a:lnTo>
                  <a:pt x="888" y="170"/>
                </a:lnTo>
                <a:close/>
                <a:moveTo>
                  <a:pt x="1054" y="158"/>
                </a:moveTo>
                <a:lnTo>
                  <a:pt x="1042" y="170"/>
                </a:lnTo>
                <a:lnTo>
                  <a:pt x="888" y="170"/>
                </a:lnTo>
                <a:lnTo>
                  <a:pt x="888" y="141"/>
                </a:lnTo>
                <a:lnTo>
                  <a:pt x="1042" y="141"/>
                </a:lnTo>
                <a:lnTo>
                  <a:pt x="1054" y="158"/>
                </a:lnTo>
                <a:close/>
                <a:moveTo>
                  <a:pt x="1054" y="158"/>
                </a:moveTo>
                <a:lnTo>
                  <a:pt x="1054" y="170"/>
                </a:lnTo>
                <a:lnTo>
                  <a:pt x="1042" y="170"/>
                </a:lnTo>
                <a:lnTo>
                  <a:pt x="1054" y="158"/>
                </a:lnTo>
                <a:close/>
                <a:moveTo>
                  <a:pt x="1042" y="0"/>
                </a:moveTo>
                <a:lnTo>
                  <a:pt x="1054" y="13"/>
                </a:lnTo>
                <a:lnTo>
                  <a:pt x="1054" y="158"/>
                </a:lnTo>
                <a:lnTo>
                  <a:pt x="1025" y="158"/>
                </a:lnTo>
                <a:lnTo>
                  <a:pt x="1025" y="13"/>
                </a:lnTo>
                <a:lnTo>
                  <a:pt x="1042" y="0"/>
                </a:lnTo>
                <a:close/>
                <a:moveTo>
                  <a:pt x="1025" y="13"/>
                </a:moveTo>
                <a:lnTo>
                  <a:pt x="1025" y="0"/>
                </a:lnTo>
                <a:lnTo>
                  <a:pt x="1042" y="0"/>
                </a:lnTo>
                <a:lnTo>
                  <a:pt x="1025" y="13"/>
                </a:lnTo>
                <a:close/>
                <a:moveTo>
                  <a:pt x="1204" y="13"/>
                </a:moveTo>
                <a:lnTo>
                  <a:pt x="1191" y="25"/>
                </a:lnTo>
                <a:lnTo>
                  <a:pt x="1042" y="25"/>
                </a:lnTo>
                <a:lnTo>
                  <a:pt x="1042"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357" y="158"/>
                </a:moveTo>
                <a:lnTo>
                  <a:pt x="1345" y="170"/>
                </a:lnTo>
                <a:lnTo>
                  <a:pt x="1191" y="170"/>
                </a:lnTo>
                <a:lnTo>
                  <a:pt x="1191" y="141"/>
                </a:lnTo>
                <a:lnTo>
                  <a:pt x="1345" y="141"/>
                </a:lnTo>
                <a:lnTo>
                  <a:pt x="1357" y="158"/>
                </a:lnTo>
                <a:close/>
                <a:moveTo>
                  <a:pt x="1357" y="158"/>
                </a:moveTo>
                <a:lnTo>
                  <a:pt x="1357" y="170"/>
                </a:lnTo>
                <a:lnTo>
                  <a:pt x="1345" y="170"/>
                </a:lnTo>
                <a:lnTo>
                  <a:pt x="1357" y="158"/>
                </a:lnTo>
                <a:close/>
                <a:moveTo>
                  <a:pt x="1345" y="0"/>
                </a:moveTo>
                <a:lnTo>
                  <a:pt x="1357" y="13"/>
                </a:lnTo>
                <a:lnTo>
                  <a:pt x="1357" y="158"/>
                </a:lnTo>
                <a:lnTo>
                  <a:pt x="1328" y="158"/>
                </a:lnTo>
                <a:lnTo>
                  <a:pt x="1328" y="13"/>
                </a:lnTo>
                <a:lnTo>
                  <a:pt x="1345" y="0"/>
                </a:lnTo>
                <a:close/>
                <a:moveTo>
                  <a:pt x="1328" y="13"/>
                </a:moveTo>
                <a:lnTo>
                  <a:pt x="1328" y="0"/>
                </a:lnTo>
                <a:lnTo>
                  <a:pt x="1345" y="0"/>
                </a:lnTo>
                <a:lnTo>
                  <a:pt x="1328" y="13"/>
                </a:lnTo>
                <a:close/>
                <a:moveTo>
                  <a:pt x="1511" y="13"/>
                </a:moveTo>
                <a:lnTo>
                  <a:pt x="1494" y="25"/>
                </a:lnTo>
                <a:lnTo>
                  <a:pt x="1345" y="25"/>
                </a:lnTo>
                <a:lnTo>
                  <a:pt x="1345" y="0"/>
                </a:lnTo>
                <a:lnTo>
                  <a:pt x="1494" y="0"/>
                </a:lnTo>
                <a:lnTo>
                  <a:pt x="1511" y="13"/>
                </a:lnTo>
                <a:close/>
                <a:moveTo>
                  <a:pt x="1494" y="0"/>
                </a:moveTo>
                <a:lnTo>
                  <a:pt x="1511" y="0"/>
                </a:lnTo>
                <a:lnTo>
                  <a:pt x="1511" y="13"/>
                </a:lnTo>
                <a:lnTo>
                  <a:pt x="1494" y="0"/>
                </a:lnTo>
                <a:close/>
                <a:moveTo>
                  <a:pt x="1494" y="170"/>
                </a:moveTo>
                <a:lnTo>
                  <a:pt x="1482" y="158"/>
                </a:lnTo>
                <a:lnTo>
                  <a:pt x="1482" y="13"/>
                </a:lnTo>
                <a:lnTo>
                  <a:pt x="1511" y="13"/>
                </a:lnTo>
                <a:lnTo>
                  <a:pt x="1511" y="158"/>
                </a:lnTo>
                <a:lnTo>
                  <a:pt x="1494" y="170"/>
                </a:lnTo>
                <a:close/>
                <a:moveTo>
                  <a:pt x="1494" y="170"/>
                </a:moveTo>
                <a:lnTo>
                  <a:pt x="1482" y="170"/>
                </a:lnTo>
                <a:lnTo>
                  <a:pt x="1482" y="158"/>
                </a:lnTo>
                <a:lnTo>
                  <a:pt x="1494" y="170"/>
                </a:lnTo>
                <a:close/>
                <a:moveTo>
                  <a:pt x="1569" y="170"/>
                </a:moveTo>
                <a:lnTo>
                  <a:pt x="1494" y="170"/>
                </a:lnTo>
                <a:lnTo>
                  <a:pt x="1494" y="141"/>
                </a:lnTo>
                <a:lnTo>
                  <a:pt x="1569" y="141"/>
                </a:lnTo>
                <a:lnTo>
                  <a:pt x="1569" y="170"/>
                </a:lnTo>
                <a:close/>
              </a:path>
            </a:pathLst>
          </a:custGeom>
          <a:solidFill>
            <a:srgbClr val="28166F"/>
          </a:solidFill>
          <a:ln w="9525">
            <a:noFill/>
            <a:round/>
            <a:headEnd/>
            <a:tailEnd/>
          </a:ln>
        </p:spPr>
        <p:txBody>
          <a:bodyPr/>
          <a:lstStyle/>
          <a:p>
            <a:endParaRPr lang="zh-CN" altLang="en-US"/>
          </a:p>
        </p:txBody>
      </p:sp>
      <p:sp>
        <p:nvSpPr>
          <p:cNvPr id="121871" name="Freeform 35"/>
          <p:cNvSpPr>
            <a:spLocks noEditPoints="1"/>
          </p:cNvSpPr>
          <p:nvPr/>
        </p:nvSpPr>
        <p:spPr bwMode="auto">
          <a:xfrm>
            <a:off x="7922760" y="1049339"/>
            <a:ext cx="2490787" cy="269875"/>
          </a:xfrm>
          <a:custGeom>
            <a:avLst/>
            <a:gdLst>
              <a:gd name="T0" fmla="*/ 2147483646 w 1569"/>
              <a:gd name="T1" fmla="*/ 2147483646 h 170"/>
              <a:gd name="T2" fmla="*/ 0 w 1569"/>
              <a:gd name="T3" fmla="*/ 2147483646 h 170"/>
              <a:gd name="T4" fmla="*/ 2147483646 w 1569"/>
              <a:gd name="T5" fmla="*/ 2147483646 h 170"/>
              <a:gd name="T6" fmla="*/ 2147483646 w 1569"/>
              <a:gd name="T7" fmla="*/ 2147483646 h 170"/>
              <a:gd name="T8" fmla="*/ 2147483646 w 1569"/>
              <a:gd name="T9" fmla="*/ 2147483646 h 170"/>
              <a:gd name="T10" fmla="*/ 2147483646 w 1569"/>
              <a:gd name="T11" fmla="*/ 2147483646 h 170"/>
              <a:gd name="T12" fmla="*/ 2147483646 w 1569"/>
              <a:gd name="T13" fmla="*/ 2147483646 h 170"/>
              <a:gd name="T14" fmla="*/ 2147483646 w 1569"/>
              <a:gd name="T15" fmla="*/ 0 h 170"/>
              <a:gd name="T16" fmla="*/ 2147483646 w 1569"/>
              <a:gd name="T17" fmla="*/ 0 h 170"/>
              <a:gd name="T18" fmla="*/ 2147483646 w 1569"/>
              <a:gd name="T19" fmla="*/ 2147483646 h 170"/>
              <a:gd name="T20" fmla="*/ 2147483646 w 1569"/>
              <a:gd name="T21" fmla="*/ 2147483646 h 170"/>
              <a:gd name="T22" fmla="*/ 2147483646 w 1569"/>
              <a:gd name="T23" fmla="*/ 0 h 170"/>
              <a:gd name="T24" fmla="*/ 2147483646 w 1569"/>
              <a:gd name="T25" fmla="*/ 2147483646 h 170"/>
              <a:gd name="T26" fmla="*/ 2147483646 w 1569"/>
              <a:gd name="T27" fmla="*/ 0 h 170"/>
              <a:gd name="T28" fmla="*/ 2147483646 w 1569"/>
              <a:gd name="T29" fmla="*/ 0 h 170"/>
              <a:gd name="T30" fmla="*/ 2147483646 w 1569"/>
              <a:gd name="T31" fmla="*/ 2147483646 h 170"/>
              <a:gd name="T32" fmla="*/ 2147483646 w 1569"/>
              <a:gd name="T33" fmla="*/ 2147483646 h 170"/>
              <a:gd name="T34" fmla="*/ 2147483646 w 1569"/>
              <a:gd name="T35" fmla="*/ 2147483646 h 170"/>
              <a:gd name="T36" fmla="*/ 2147483646 w 1569"/>
              <a:gd name="T37" fmla="*/ 2147483646 h 170"/>
              <a:gd name="T38" fmla="*/ 2147483646 w 1569"/>
              <a:gd name="T39" fmla="*/ 2147483646 h 170"/>
              <a:gd name="T40" fmla="*/ 2147483646 w 1569"/>
              <a:gd name="T41" fmla="*/ 2147483646 h 170"/>
              <a:gd name="T42" fmla="*/ 2147483646 w 1569"/>
              <a:gd name="T43" fmla="*/ 2147483646 h 170"/>
              <a:gd name="T44" fmla="*/ 2147483646 w 1569"/>
              <a:gd name="T45" fmla="*/ 2147483646 h 170"/>
              <a:gd name="T46" fmla="*/ 2147483646 w 1569"/>
              <a:gd name="T47" fmla="*/ 2147483646 h 170"/>
              <a:gd name="T48" fmla="*/ 2147483646 w 1569"/>
              <a:gd name="T49" fmla="*/ 2147483646 h 170"/>
              <a:gd name="T50" fmla="*/ 2147483646 w 1569"/>
              <a:gd name="T51" fmla="*/ 2147483646 h 170"/>
              <a:gd name="T52" fmla="*/ 2147483646 w 1569"/>
              <a:gd name="T53" fmla="*/ 2147483646 h 170"/>
              <a:gd name="T54" fmla="*/ 2147483646 w 1569"/>
              <a:gd name="T55" fmla="*/ 0 h 170"/>
              <a:gd name="T56" fmla="*/ 2147483646 w 1569"/>
              <a:gd name="T57" fmla="*/ 0 h 170"/>
              <a:gd name="T58" fmla="*/ 2147483646 w 1569"/>
              <a:gd name="T59" fmla="*/ 2147483646 h 170"/>
              <a:gd name="T60" fmla="*/ 2147483646 w 1569"/>
              <a:gd name="T61" fmla="*/ 2147483646 h 170"/>
              <a:gd name="T62" fmla="*/ 2147483646 w 1569"/>
              <a:gd name="T63" fmla="*/ 0 h 170"/>
              <a:gd name="T64" fmla="*/ 2147483646 w 1569"/>
              <a:gd name="T65" fmla="*/ 2147483646 h 170"/>
              <a:gd name="T66" fmla="*/ 2147483646 w 1569"/>
              <a:gd name="T67" fmla="*/ 0 h 170"/>
              <a:gd name="T68" fmla="*/ 2147483646 w 1569"/>
              <a:gd name="T69" fmla="*/ 0 h 170"/>
              <a:gd name="T70" fmla="*/ 2147483646 w 1569"/>
              <a:gd name="T71" fmla="*/ 2147483646 h 170"/>
              <a:gd name="T72" fmla="*/ 2147483646 w 1569"/>
              <a:gd name="T73" fmla="*/ 2147483646 h 170"/>
              <a:gd name="T74" fmla="*/ 2147483646 w 1569"/>
              <a:gd name="T75" fmla="*/ 2147483646 h 170"/>
              <a:gd name="T76" fmla="*/ 2147483646 w 1569"/>
              <a:gd name="T77" fmla="*/ 2147483646 h 170"/>
              <a:gd name="T78" fmla="*/ 2147483646 w 1569"/>
              <a:gd name="T79" fmla="*/ 2147483646 h 170"/>
              <a:gd name="T80" fmla="*/ 2147483646 w 1569"/>
              <a:gd name="T81" fmla="*/ 2147483646 h 170"/>
              <a:gd name="T82" fmla="*/ 2147483646 w 1569"/>
              <a:gd name="T83" fmla="*/ 2147483646 h 170"/>
              <a:gd name="T84" fmla="*/ 2147483646 w 1569"/>
              <a:gd name="T85" fmla="*/ 2147483646 h 170"/>
              <a:gd name="T86" fmla="*/ 2147483646 w 1569"/>
              <a:gd name="T87" fmla="*/ 2147483646 h 170"/>
              <a:gd name="T88" fmla="*/ 2147483646 w 1569"/>
              <a:gd name="T89" fmla="*/ 2147483646 h 170"/>
              <a:gd name="T90" fmla="*/ 2147483646 w 1569"/>
              <a:gd name="T91" fmla="*/ 2147483646 h 170"/>
              <a:gd name="T92" fmla="*/ 2147483646 w 1569"/>
              <a:gd name="T93" fmla="*/ 2147483646 h 170"/>
              <a:gd name="T94" fmla="*/ 2147483646 w 1569"/>
              <a:gd name="T95" fmla="*/ 0 h 170"/>
              <a:gd name="T96" fmla="*/ 2147483646 w 1569"/>
              <a:gd name="T97" fmla="*/ 0 h 170"/>
              <a:gd name="T98" fmla="*/ 2147483646 w 1569"/>
              <a:gd name="T99" fmla="*/ 2147483646 h 170"/>
              <a:gd name="T100" fmla="*/ 2147483646 w 1569"/>
              <a:gd name="T101" fmla="*/ 2147483646 h 170"/>
              <a:gd name="T102" fmla="*/ 2147483646 w 1569"/>
              <a:gd name="T103" fmla="*/ 0 h 1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69" h="170">
                <a:moveTo>
                  <a:pt x="295" y="158"/>
                </a:moveTo>
                <a:lnTo>
                  <a:pt x="282" y="170"/>
                </a:lnTo>
                <a:lnTo>
                  <a:pt x="0" y="170"/>
                </a:lnTo>
                <a:lnTo>
                  <a:pt x="0" y="141"/>
                </a:lnTo>
                <a:lnTo>
                  <a:pt x="282" y="141"/>
                </a:lnTo>
                <a:lnTo>
                  <a:pt x="295" y="158"/>
                </a:lnTo>
                <a:close/>
                <a:moveTo>
                  <a:pt x="295" y="158"/>
                </a:moveTo>
                <a:lnTo>
                  <a:pt x="295" y="170"/>
                </a:lnTo>
                <a:lnTo>
                  <a:pt x="282" y="170"/>
                </a:lnTo>
                <a:lnTo>
                  <a:pt x="295" y="158"/>
                </a:lnTo>
                <a:close/>
                <a:moveTo>
                  <a:pt x="282" y="0"/>
                </a:moveTo>
                <a:lnTo>
                  <a:pt x="295" y="13"/>
                </a:lnTo>
                <a:lnTo>
                  <a:pt x="295" y="158"/>
                </a:lnTo>
                <a:lnTo>
                  <a:pt x="266" y="158"/>
                </a:lnTo>
                <a:lnTo>
                  <a:pt x="266" y="13"/>
                </a:lnTo>
                <a:lnTo>
                  <a:pt x="282" y="0"/>
                </a:lnTo>
                <a:close/>
                <a:moveTo>
                  <a:pt x="266" y="13"/>
                </a:moveTo>
                <a:lnTo>
                  <a:pt x="266" y="0"/>
                </a:lnTo>
                <a:lnTo>
                  <a:pt x="282" y="0"/>
                </a:lnTo>
                <a:lnTo>
                  <a:pt x="266" y="13"/>
                </a:lnTo>
                <a:close/>
                <a:moveTo>
                  <a:pt x="598" y="13"/>
                </a:moveTo>
                <a:lnTo>
                  <a:pt x="585" y="25"/>
                </a:lnTo>
                <a:lnTo>
                  <a:pt x="282" y="25"/>
                </a:lnTo>
                <a:lnTo>
                  <a:pt x="282" y="0"/>
                </a:lnTo>
                <a:lnTo>
                  <a:pt x="585" y="0"/>
                </a:lnTo>
                <a:lnTo>
                  <a:pt x="598" y="13"/>
                </a:lnTo>
                <a:close/>
                <a:moveTo>
                  <a:pt x="585" y="0"/>
                </a:moveTo>
                <a:lnTo>
                  <a:pt x="598" y="0"/>
                </a:lnTo>
                <a:lnTo>
                  <a:pt x="598" y="13"/>
                </a:lnTo>
                <a:lnTo>
                  <a:pt x="585" y="0"/>
                </a:lnTo>
                <a:close/>
                <a:moveTo>
                  <a:pt x="585" y="170"/>
                </a:moveTo>
                <a:lnTo>
                  <a:pt x="569" y="154"/>
                </a:lnTo>
                <a:lnTo>
                  <a:pt x="569" y="13"/>
                </a:lnTo>
                <a:lnTo>
                  <a:pt x="598" y="13"/>
                </a:lnTo>
                <a:lnTo>
                  <a:pt x="598" y="154"/>
                </a:lnTo>
                <a:lnTo>
                  <a:pt x="585" y="170"/>
                </a:lnTo>
                <a:close/>
                <a:moveTo>
                  <a:pt x="585" y="170"/>
                </a:moveTo>
                <a:lnTo>
                  <a:pt x="569" y="170"/>
                </a:lnTo>
                <a:lnTo>
                  <a:pt x="569" y="154"/>
                </a:lnTo>
                <a:lnTo>
                  <a:pt x="585" y="170"/>
                </a:lnTo>
                <a:close/>
                <a:moveTo>
                  <a:pt x="901" y="154"/>
                </a:moveTo>
                <a:lnTo>
                  <a:pt x="888" y="170"/>
                </a:lnTo>
                <a:lnTo>
                  <a:pt x="585" y="170"/>
                </a:lnTo>
                <a:lnTo>
                  <a:pt x="585" y="141"/>
                </a:lnTo>
                <a:lnTo>
                  <a:pt x="888" y="141"/>
                </a:lnTo>
                <a:lnTo>
                  <a:pt x="901" y="154"/>
                </a:lnTo>
                <a:close/>
                <a:moveTo>
                  <a:pt x="901" y="154"/>
                </a:moveTo>
                <a:lnTo>
                  <a:pt x="901" y="170"/>
                </a:lnTo>
                <a:lnTo>
                  <a:pt x="888" y="170"/>
                </a:lnTo>
                <a:lnTo>
                  <a:pt x="901" y="154"/>
                </a:lnTo>
                <a:close/>
                <a:moveTo>
                  <a:pt x="888" y="0"/>
                </a:moveTo>
                <a:lnTo>
                  <a:pt x="901" y="13"/>
                </a:lnTo>
                <a:lnTo>
                  <a:pt x="901" y="154"/>
                </a:lnTo>
                <a:lnTo>
                  <a:pt x="876" y="154"/>
                </a:lnTo>
                <a:lnTo>
                  <a:pt x="876" y="13"/>
                </a:lnTo>
                <a:lnTo>
                  <a:pt x="888" y="0"/>
                </a:lnTo>
                <a:close/>
                <a:moveTo>
                  <a:pt x="876" y="13"/>
                </a:moveTo>
                <a:lnTo>
                  <a:pt x="876" y="0"/>
                </a:lnTo>
                <a:lnTo>
                  <a:pt x="888" y="0"/>
                </a:lnTo>
                <a:lnTo>
                  <a:pt x="876" y="13"/>
                </a:lnTo>
                <a:close/>
                <a:moveTo>
                  <a:pt x="1204" y="13"/>
                </a:moveTo>
                <a:lnTo>
                  <a:pt x="1191" y="25"/>
                </a:lnTo>
                <a:lnTo>
                  <a:pt x="888" y="25"/>
                </a:lnTo>
                <a:lnTo>
                  <a:pt x="888" y="0"/>
                </a:lnTo>
                <a:lnTo>
                  <a:pt x="1191" y="0"/>
                </a:lnTo>
                <a:lnTo>
                  <a:pt x="1204" y="13"/>
                </a:lnTo>
                <a:close/>
                <a:moveTo>
                  <a:pt x="1191" y="0"/>
                </a:moveTo>
                <a:lnTo>
                  <a:pt x="1204" y="0"/>
                </a:lnTo>
                <a:lnTo>
                  <a:pt x="1204" y="13"/>
                </a:lnTo>
                <a:lnTo>
                  <a:pt x="1191" y="0"/>
                </a:lnTo>
                <a:close/>
                <a:moveTo>
                  <a:pt x="1191" y="170"/>
                </a:moveTo>
                <a:lnTo>
                  <a:pt x="1179" y="154"/>
                </a:lnTo>
                <a:lnTo>
                  <a:pt x="1179" y="13"/>
                </a:lnTo>
                <a:lnTo>
                  <a:pt x="1204" y="13"/>
                </a:lnTo>
                <a:lnTo>
                  <a:pt x="1204" y="154"/>
                </a:lnTo>
                <a:lnTo>
                  <a:pt x="1191" y="170"/>
                </a:lnTo>
                <a:close/>
                <a:moveTo>
                  <a:pt x="1191" y="170"/>
                </a:moveTo>
                <a:lnTo>
                  <a:pt x="1179" y="170"/>
                </a:lnTo>
                <a:lnTo>
                  <a:pt x="1179" y="154"/>
                </a:lnTo>
                <a:lnTo>
                  <a:pt x="1191" y="170"/>
                </a:lnTo>
                <a:close/>
                <a:moveTo>
                  <a:pt x="1511" y="154"/>
                </a:moveTo>
                <a:lnTo>
                  <a:pt x="1494" y="170"/>
                </a:lnTo>
                <a:lnTo>
                  <a:pt x="1191" y="170"/>
                </a:lnTo>
                <a:lnTo>
                  <a:pt x="1191" y="141"/>
                </a:lnTo>
                <a:lnTo>
                  <a:pt x="1494" y="141"/>
                </a:lnTo>
                <a:lnTo>
                  <a:pt x="1511" y="154"/>
                </a:lnTo>
                <a:close/>
                <a:moveTo>
                  <a:pt x="1511" y="154"/>
                </a:moveTo>
                <a:lnTo>
                  <a:pt x="1511" y="170"/>
                </a:lnTo>
                <a:lnTo>
                  <a:pt x="1494" y="170"/>
                </a:lnTo>
                <a:lnTo>
                  <a:pt x="1511" y="154"/>
                </a:lnTo>
                <a:close/>
                <a:moveTo>
                  <a:pt x="1494" y="0"/>
                </a:moveTo>
                <a:lnTo>
                  <a:pt x="1511" y="13"/>
                </a:lnTo>
                <a:lnTo>
                  <a:pt x="1511" y="154"/>
                </a:lnTo>
                <a:lnTo>
                  <a:pt x="1482" y="154"/>
                </a:lnTo>
                <a:lnTo>
                  <a:pt x="1482" y="13"/>
                </a:lnTo>
                <a:lnTo>
                  <a:pt x="1494" y="0"/>
                </a:lnTo>
                <a:close/>
                <a:moveTo>
                  <a:pt x="1482" y="13"/>
                </a:moveTo>
                <a:lnTo>
                  <a:pt x="1482" y="0"/>
                </a:lnTo>
                <a:lnTo>
                  <a:pt x="1494" y="0"/>
                </a:lnTo>
                <a:lnTo>
                  <a:pt x="1482" y="13"/>
                </a:lnTo>
                <a:close/>
                <a:moveTo>
                  <a:pt x="1569" y="25"/>
                </a:moveTo>
                <a:lnTo>
                  <a:pt x="1494" y="25"/>
                </a:lnTo>
                <a:lnTo>
                  <a:pt x="1494" y="0"/>
                </a:lnTo>
                <a:lnTo>
                  <a:pt x="1569" y="0"/>
                </a:lnTo>
                <a:lnTo>
                  <a:pt x="1569" y="25"/>
                </a:lnTo>
                <a:close/>
              </a:path>
            </a:pathLst>
          </a:custGeom>
          <a:solidFill>
            <a:srgbClr val="28166F"/>
          </a:solidFill>
          <a:ln w="9525">
            <a:noFill/>
            <a:round/>
            <a:headEnd/>
            <a:tailEnd/>
          </a:ln>
        </p:spPr>
        <p:txBody>
          <a:bodyPr/>
          <a:lstStyle/>
          <a:p>
            <a:endParaRPr lang="zh-CN" altLang="en-US"/>
          </a:p>
        </p:txBody>
      </p:sp>
      <p:sp>
        <p:nvSpPr>
          <p:cNvPr id="121872" name="Freeform 36"/>
          <p:cNvSpPr>
            <a:spLocks noEditPoints="1"/>
          </p:cNvSpPr>
          <p:nvPr/>
        </p:nvSpPr>
        <p:spPr bwMode="auto">
          <a:xfrm>
            <a:off x="7922760" y="1444626"/>
            <a:ext cx="2490787" cy="269875"/>
          </a:xfrm>
          <a:custGeom>
            <a:avLst/>
            <a:gdLst>
              <a:gd name="T0" fmla="*/ 2147483646 w 1569"/>
              <a:gd name="T1" fmla="*/ 2147483646 h 170"/>
              <a:gd name="T2" fmla="*/ 2147483646 w 1569"/>
              <a:gd name="T3" fmla="*/ 2147483646 h 170"/>
              <a:gd name="T4" fmla="*/ 0 w 1569"/>
              <a:gd name="T5" fmla="*/ 2147483646 h 170"/>
              <a:gd name="T6" fmla="*/ 0 w 1569"/>
              <a:gd name="T7" fmla="*/ 2147483646 h 170"/>
              <a:gd name="T8" fmla="*/ 2147483646 w 1569"/>
              <a:gd name="T9" fmla="*/ 2147483646 h 170"/>
              <a:gd name="T10" fmla="*/ 2147483646 w 1569"/>
              <a:gd name="T11" fmla="*/ 2147483646 h 170"/>
              <a:gd name="T12" fmla="*/ 2147483646 w 1569"/>
              <a:gd name="T13" fmla="*/ 2147483646 h 170"/>
              <a:gd name="T14" fmla="*/ 2147483646 w 1569"/>
              <a:gd name="T15" fmla="*/ 2147483646 h 170"/>
              <a:gd name="T16" fmla="*/ 2147483646 w 1569"/>
              <a:gd name="T17" fmla="*/ 2147483646 h 170"/>
              <a:gd name="T18" fmla="*/ 2147483646 w 1569"/>
              <a:gd name="T19" fmla="*/ 2147483646 h 170"/>
              <a:gd name="T20" fmla="*/ 2147483646 w 1569"/>
              <a:gd name="T21" fmla="*/ 0 h 170"/>
              <a:gd name="T22" fmla="*/ 2147483646 w 1569"/>
              <a:gd name="T23" fmla="*/ 2147483646 h 170"/>
              <a:gd name="T24" fmla="*/ 2147483646 w 1569"/>
              <a:gd name="T25" fmla="*/ 2147483646 h 170"/>
              <a:gd name="T26" fmla="*/ 2147483646 w 1569"/>
              <a:gd name="T27" fmla="*/ 2147483646 h 170"/>
              <a:gd name="T28" fmla="*/ 2147483646 w 1569"/>
              <a:gd name="T29" fmla="*/ 2147483646 h 170"/>
              <a:gd name="T30" fmla="*/ 2147483646 w 1569"/>
              <a:gd name="T31" fmla="*/ 0 h 170"/>
              <a:gd name="T32" fmla="*/ 2147483646 w 1569"/>
              <a:gd name="T33" fmla="*/ 2147483646 h 170"/>
              <a:gd name="T34" fmla="*/ 2147483646 w 1569"/>
              <a:gd name="T35" fmla="*/ 0 h 170"/>
              <a:gd name="T36" fmla="*/ 2147483646 w 1569"/>
              <a:gd name="T37" fmla="*/ 0 h 170"/>
              <a:gd name="T38" fmla="*/ 2147483646 w 1569"/>
              <a:gd name="T39" fmla="*/ 2147483646 h 170"/>
              <a:gd name="T40" fmla="*/ 2147483646 w 1569"/>
              <a:gd name="T41" fmla="*/ 2147483646 h 170"/>
              <a:gd name="T42" fmla="*/ 2147483646 w 1569"/>
              <a:gd name="T43" fmla="*/ 2147483646 h 170"/>
              <a:gd name="T44" fmla="*/ 2147483646 w 1569"/>
              <a:gd name="T45" fmla="*/ 2147483646 h 170"/>
              <a:gd name="T46" fmla="*/ 2147483646 w 1569"/>
              <a:gd name="T47" fmla="*/ 0 h 170"/>
              <a:gd name="T48" fmla="*/ 2147483646 w 1569"/>
              <a:gd name="T49" fmla="*/ 0 h 170"/>
              <a:gd name="T50" fmla="*/ 2147483646 w 1569"/>
              <a:gd name="T51" fmla="*/ 2147483646 h 170"/>
              <a:gd name="T52" fmla="*/ 2147483646 w 1569"/>
              <a:gd name="T53" fmla="*/ 0 h 170"/>
              <a:gd name="T54" fmla="*/ 2147483646 w 1569"/>
              <a:gd name="T55" fmla="*/ 0 h 170"/>
              <a:gd name="T56" fmla="*/ 2147483646 w 1569"/>
              <a:gd name="T57" fmla="*/ 2147483646 h 170"/>
              <a:gd name="T58" fmla="*/ 2147483646 w 1569"/>
              <a:gd name="T59" fmla="*/ 0 h 170"/>
              <a:gd name="T60" fmla="*/ 2147483646 w 1569"/>
              <a:gd name="T61" fmla="*/ 2147483646 h 170"/>
              <a:gd name="T62" fmla="*/ 2147483646 w 1569"/>
              <a:gd name="T63" fmla="*/ 2147483646 h 170"/>
              <a:gd name="T64" fmla="*/ 2147483646 w 1569"/>
              <a:gd name="T65" fmla="*/ 2147483646 h 170"/>
              <a:gd name="T66" fmla="*/ 2147483646 w 1569"/>
              <a:gd name="T67" fmla="*/ 2147483646 h 170"/>
              <a:gd name="T68" fmla="*/ 2147483646 w 1569"/>
              <a:gd name="T69" fmla="*/ 2147483646 h 170"/>
              <a:gd name="T70" fmla="*/ 2147483646 w 1569"/>
              <a:gd name="T71" fmla="*/ 2147483646 h 170"/>
              <a:gd name="T72" fmla="*/ 2147483646 w 1569"/>
              <a:gd name="T73" fmla="*/ 2147483646 h 170"/>
              <a:gd name="T74" fmla="*/ 2147483646 w 1569"/>
              <a:gd name="T75" fmla="*/ 2147483646 h 170"/>
              <a:gd name="T76" fmla="*/ 2147483646 w 1569"/>
              <a:gd name="T77" fmla="*/ 2147483646 h 170"/>
              <a:gd name="T78" fmla="*/ 2147483646 w 1569"/>
              <a:gd name="T79" fmla="*/ 2147483646 h 170"/>
              <a:gd name="T80" fmla="*/ 2147483646 w 1569"/>
              <a:gd name="T81" fmla="*/ 2147483646 h 170"/>
              <a:gd name="T82" fmla="*/ 2147483646 w 1569"/>
              <a:gd name="T83" fmla="*/ 2147483646 h 170"/>
              <a:gd name="T84" fmla="*/ 2147483646 w 1569"/>
              <a:gd name="T85" fmla="*/ 2147483646 h 170"/>
              <a:gd name="T86" fmla="*/ 2147483646 w 1569"/>
              <a:gd name="T87" fmla="*/ 2147483646 h 170"/>
              <a:gd name="T88" fmla="*/ 2147483646 w 1569"/>
              <a:gd name="T89" fmla="*/ 2147483646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69" h="170">
                <a:moveTo>
                  <a:pt x="598" y="158"/>
                </a:moveTo>
                <a:lnTo>
                  <a:pt x="585" y="170"/>
                </a:lnTo>
                <a:lnTo>
                  <a:pt x="0" y="170"/>
                </a:lnTo>
                <a:lnTo>
                  <a:pt x="0" y="145"/>
                </a:lnTo>
                <a:lnTo>
                  <a:pt x="585" y="145"/>
                </a:lnTo>
                <a:lnTo>
                  <a:pt x="598" y="158"/>
                </a:lnTo>
                <a:close/>
                <a:moveTo>
                  <a:pt x="598" y="158"/>
                </a:moveTo>
                <a:lnTo>
                  <a:pt x="598" y="170"/>
                </a:lnTo>
                <a:lnTo>
                  <a:pt x="585" y="170"/>
                </a:lnTo>
                <a:lnTo>
                  <a:pt x="598" y="158"/>
                </a:lnTo>
                <a:close/>
                <a:moveTo>
                  <a:pt x="585" y="0"/>
                </a:moveTo>
                <a:lnTo>
                  <a:pt x="598" y="13"/>
                </a:lnTo>
                <a:lnTo>
                  <a:pt x="598" y="158"/>
                </a:lnTo>
                <a:lnTo>
                  <a:pt x="569" y="158"/>
                </a:lnTo>
                <a:lnTo>
                  <a:pt x="569" y="13"/>
                </a:lnTo>
                <a:lnTo>
                  <a:pt x="585" y="0"/>
                </a:lnTo>
                <a:close/>
                <a:moveTo>
                  <a:pt x="569" y="13"/>
                </a:moveTo>
                <a:lnTo>
                  <a:pt x="569" y="0"/>
                </a:lnTo>
                <a:lnTo>
                  <a:pt x="585" y="0"/>
                </a:lnTo>
                <a:lnTo>
                  <a:pt x="569" y="13"/>
                </a:lnTo>
                <a:close/>
                <a:moveTo>
                  <a:pt x="1204" y="13"/>
                </a:moveTo>
                <a:lnTo>
                  <a:pt x="1191" y="29"/>
                </a:lnTo>
                <a:lnTo>
                  <a:pt x="585" y="29"/>
                </a:lnTo>
                <a:lnTo>
                  <a:pt x="585"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569" y="170"/>
                </a:moveTo>
                <a:lnTo>
                  <a:pt x="1191" y="170"/>
                </a:lnTo>
                <a:lnTo>
                  <a:pt x="1191" y="145"/>
                </a:lnTo>
                <a:lnTo>
                  <a:pt x="1569" y="145"/>
                </a:lnTo>
                <a:lnTo>
                  <a:pt x="1569" y="170"/>
                </a:lnTo>
                <a:close/>
              </a:path>
            </a:pathLst>
          </a:custGeom>
          <a:solidFill>
            <a:srgbClr val="28166F"/>
          </a:solidFill>
          <a:ln w="9525">
            <a:noFill/>
            <a:round/>
            <a:headEnd/>
            <a:tailEnd/>
          </a:ln>
        </p:spPr>
        <p:txBody>
          <a:bodyPr/>
          <a:lstStyle/>
          <a:p>
            <a:endParaRPr lang="zh-CN" altLang="en-US"/>
          </a:p>
        </p:txBody>
      </p:sp>
      <p:sp>
        <p:nvSpPr>
          <p:cNvPr id="121873" name="Rectangle 37"/>
          <p:cNvSpPr>
            <a:spLocks noChangeArrowheads="1"/>
          </p:cNvSpPr>
          <p:nvPr/>
        </p:nvSpPr>
        <p:spPr bwMode="auto">
          <a:xfrm>
            <a:off x="7598909" y="595313"/>
            <a:ext cx="17312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121874" name="Rectangle 38"/>
          <p:cNvSpPr>
            <a:spLocks noChangeArrowheads="1"/>
          </p:cNvSpPr>
          <p:nvPr/>
        </p:nvSpPr>
        <p:spPr bwMode="auto">
          <a:xfrm>
            <a:off x="7737021" y="779464"/>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0</a:t>
            </a:r>
            <a:endParaRPr lang="en-US" altLang="zh-CN" sz="1400">
              <a:ea typeface="宋体" charset="-122"/>
            </a:endParaRPr>
          </a:p>
        </p:txBody>
      </p:sp>
      <p:sp>
        <p:nvSpPr>
          <p:cNvPr id="121875" name="Rectangle 39"/>
          <p:cNvSpPr>
            <a:spLocks noChangeArrowheads="1"/>
          </p:cNvSpPr>
          <p:nvPr/>
        </p:nvSpPr>
        <p:spPr bwMode="auto">
          <a:xfrm>
            <a:off x="7617959" y="3176588"/>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76" name="Rectangle 40"/>
          <p:cNvSpPr>
            <a:spLocks noChangeArrowheads="1"/>
          </p:cNvSpPr>
          <p:nvPr/>
        </p:nvSpPr>
        <p:spPr bwMode="auto">
          <a:xfrm>
            <a:off x="7737021" y="3367089"/>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0</a:t>
            </a:r>
            <a:endParaRPr lang="en-US" altLang="zh-CN" sz="1400">
              <a:ea typeface="宋体" charset="-122"/>
            </a:endParaRPr>
          </a:p>
        </p:txBody>
      </p:sp>
      <p:sp>
        <p:nvSpPr>
          <p:cNvPr id="121877" name="Rectangle 41"/>
          <p:cNvSpPr>
            <a:spLocks noChangeArrowheads="1"/>
          </p:cNvSpPr>
          <p:nvPr/>
        </p:nvSpPr>
        <p:spPr bwMode="auto">
          <a:xfrm>
            <a:off x="7617959" y="3557588"/>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78" name="Rectangle 42"/>
          <p:cNvSpPr>
            <a:spLocks noChangeArrowheads="1"/>
          </p:cNvSpPr>
          <p:nvPr/>
        </p:nvSpPr>
        <p:spPr bwMode="auto">
          <a:xfrm>
            <a:off x="7737021" y="3749676"/>
            <a:ext cx="69850" cy="168275"/>
          </a:xfrm>
          <a:prstGeom prst="rect">
            <a:avLst/>
          </a:prstGeom>
          <a:noFill/>
          <a:ln w="9525">
            <a:noFill/>
            <a:miter lim="800000"/>
            <a:headEnd/>
            <a:tailEnd/>
          </a:ln>
        </p:spPr>
        <p:txBody>
          <a:bodyPr wrap="none" lIns="0" tIns="0" rIns="0" bIns="0">
            <a:spAutoFit/>
          </a:bodyPr>
          <a:lstStyle/>
          <a:p>
            <a:r>
              <a:rPr lang="en-US" altLang="zh-CN" sz="1100" dirty="0">
                <a:solidFill>
                  <a:srgbClr val="1F1A17"/>
                </a:solidFill>
                <a:ea typeface="宋体" charset="-122"/>
              </a:rPr>
              <a:t>1</a:t>
            </a:r>
            <a:endParaRPr lang="en-US" altLang="zh-CN" sz="1400" dirty="0">
              <a:ea typeface="宋体" charset="-122"/>
            </a:endParaRPr>
          </a:p>
        </p:txBody>
      </p:sp>
      <p:sp>
        <p:nvSpPr>
          <p:cNvPr id="121879" name="Rectangle 43"/>
          <p:cNvSpPr>
            <a:spLocks noChangeArrowheads="1"/>
          </p:cNvSpPr>
          <p:nvPr/>
        </p:nvSpPr>
        <p:spPr bwMode="auto">
          <a:xfrm>
            <a:off x="7617959" y="3940175"/>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80" name="Rectangle 44"/>
          <p:cNvSpPr>
            <a:spLocks noChangeArrowheads="1"/>
          </p:cNvSpPr>
          <p:nvPr/>
        </p:nvSpPr>
        <p:spPr bwMode="auto">
          <a:xfrm>
            <a:off x="7737021" y="4130676"/>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2</a:t>
            </a:r>
            <a:endParaRPr lang="en-US" altLang="zh-CN" sz="1400">
              <a:ea typeface="宋体" charset="-122"/>
            </a:endParaRPr>
          </a:p>
        </p:txBody>
      </p:sp>
      <p:sp>
        <p:nvSpPr>
          <p:cNvPr id="121881" name="Rectangle 45"/>
          <p:cNvSpPr>
            <a:spLocks noChangeArrowheads="1"/>
          </p:cNvSpPr>
          <p:nvPr/>
        </p:nvSpPr>
        <p:spPr bwMode="auto">
          <a:xfrm>
            <a:off x="7617959" y="4322763"/>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82" name="Rectangle 46"/>
          <p:cNvSpPr>
            <a:spLocks noChangeArrowheads="1"/>
          </p:cNvSpPr>
          <p:nvPr/>
        </p:nvSpPr>
        <p:spPr bwMode="auto">
          <a:xfrm>
            <a:off x="7737021" y="4513264"/>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3</a:t>
            </a:r>
            <a:endParaRPr lang="en-US" altLang="zh-CN" sz="1400">
              <a:ea typeface="宋体" charset="-122"/>
            </a:endParaRPr>
          </a:p>
        </p:txBody>
      </p:sp>
      <p:sp>
        <p:nvSpPr>
          <p:cNvPr id="121883" name="Rectangle 47"/>
          <p:cNvSpPr>
            <a:spLocks noChangeArrowheads="1"/>
          </p:cNvSpPr>
          <p:nvPr/>
        </p:nvSpPr>
        <p:spPr bwMode="auto">
          <a:xfrm>
            <a:off x="7617959" y="4703763"/>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84" name="Rectangle 48"/>
          <p:cNvSpPr>
            <a:spLocks noChangeArrowheads="1"/>
          </p:cNvSpPr>
          <p:nvPr/>
        </p:nvSpPr>
        <p:spPr bwMode="auto">
          <a:xfrm>
            <a:off x="7737021" y="4895851"/>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4</a:t>
            </a:r>
            <a:endParaRPr lang="en-US" altLang="zh-CN" sz="1400">
              <a:ea typeface="宋体" charset="-122"/>
            </a:endParaRPr>
          </a:p>
        </p:txBody>
      </p:sp>
      <p:sp>
        <p:nvSpPr>
          <p:cNvPr id="121885" name="Rectangle 49"/>
          <p:cNvSpPr>
            <a:spLocks noChangeArrowheads="1"/>
          </p:cNvSpPr>
          <p:nvPr/>
        </p:nvSpPr>
        <p:spPr bwMode="auto">
          <a:xfrm>
            <a:off x="7617959" y="5086350"/>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86" name="Rectangle 50"/>
          <p:cNvSpPr>
            <a:spLocks noChangeArrowheads="1"/>
          </p:cNvSpPr>
          <p:nvPr/>
        </p:nvSpPr>
        <p:spPr bwMode="auto">
          <a:xfrm>
            <a:off x="7737021" y="5270501"/>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5</a:t>
            </a:r>
            <a:endParaRPr lang="en-US" altLang="zh-CN" sz="1400">
              <a:ea typeface="宋体" charset="-122"/>
            </a:endParaRPr>
          </a:p>
        </p:txBody>
      </p:sp>
      <p:sp>
        <p:nvSpPr>
          <p:cNvPr id="121887" name="Rectangle 51"/>
          <p:cNvSpPr>
            <a:spLocks noChangeArrowheads="1"/>
          </p:cNvSpPr>
          <p:nvPr/>
        </p:nvSpPr>
        <p:spPr bwMode="auto">
          <a:xfrm>
            <a:off x="7617959" y="5467351"/>
            <a:ext cx="149080" cy="323165"/>
          </a:xfrm>
          <a:prstGeom prst="rect">
            <a:avLst/>
          </a:prstGeom>
          <a:noFill/>
          <a:ln w="9525">
            <a:noFill/>
            <a:miter lim="800000"/>
            <a:headEnd/>
            <a:tailEnd/>
          </a:ln>
        </p:spPr>
        <p:txBody>
          <a:bodyPr wrap="none" lIns="0" tIns="0" rIns="0" bIns="0">
            <a:spAutoFit/>
          </a:bodyPr>
          <a:lstStyle/>
          <a:p>
            <a:r>
              <a:rPr lang="en-US" altLang="zh-CN" sz="2100" i="1">
                <a:solidFill>
                  <a:srgbClr val="1F1A17"/>
                </a:solidFill>
                <a:ea typeface="宋体" charset="-122"/>
              </a:rPr>
              <a:t>Y</a:t>
            </a:r>
            <a:endParaRPr lang="en-US" altLang="zh-CN" sz="1400">
              <a:ea typeface="宋体" charset="-122"/>
            </a:endParaRPr>
          </a:p>
        </p:txBody>
      </p:sp>
      <p:sp>
        <p:nvSpPr>
          <p:cNvPr id="121888" name="Rectangle 52"/>
          <p:cNvSpPr>
            <a:spLocks noChangeArrowheads="1"/>
          </p:cNvSpPr>
          <p:nvPr/>
        </p:nvSpPr>
        <p:spPr bwMode="auto">
          <a:xfrm>
            <a:off x="7737021" y="5653089"/>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6</a:t>
            </a:r>
            <a:endParaRPr lang="en-US" altLang="zh-CN" sz="1400">
              <a:ea typeface="宋体" charset="-122"/>
            </a:endParaRPr>
          </a:p>
        </p:txBody>
      </p:sp>
      <p:sp>
        <p:nvSpPr>
          <p:cNvPr id="121889" name="Rectangle 53"/>
          <p:cNvSpPr>
            <a:spLocks noChangeArrowheads="1"/>
          </p:cNvSpPr>
          <p:nvPr/>
        </p:nvSpPr>
        <p:spPr bwMode="auto">
          <a:xfrm>
            <a:off x="7617959" y="5849938"/>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90" name="Rectangle 54"/>
          <p:cNvSpPr>
            <a:spLocks noChangeArrowheads="1"/>
          </p:cNvSpPr>
          <p:nvPr/>
        </p:nvSpPr>
        <p:spPr bwMode="auto">
          <a:xfrm>
            <a:off x="7737021" y="6034089"/>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7</a:t>
            </a:r>
            <a:endParaRPr lang="en-US" altLang="zh-CN" sz="1400">
              <a:ea typeface="宋体" charset="-122"/>
            </a:endParaRPr>
          </a:p>
        </p:txBody>
      </p:sp>
      <p:sp>
        <p:nvSpPr>
          <p:cNvPr id="121891" name="Rectangle 55"/>
          <p:cNvSpPr>
            <a:spLocks noChangeArrowheads="1"/>
          </p:cNvSpPr>
          <p:nvPr/>
        </p:nvSpPr>
        <p:spPr bwMode="auto">
          <a:xfrm>
            <a:off x="7598909" y="996950"/>
            <a:ext cx="17312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121892" name="Rectangle 56"/>
          <p:cNvSpPr>
            <a:spLocks noChangeArrowheads="1"/>
          </p:cNvSpPr>
          <p:nvPr/>
        </p:nvSpPr>
        <p:spPr bwMode="auto">
          <a:xfrm>
            <a:off x="7737021" y="1181101"/>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1</a:t>
            </a:r>
            <a:endParaRPr lang="en-US" altLang="zh-CN" sz="1400">
              <a:ea typeface="宋体" charset="-122"/>
            </a:endParaRPr>
          </a:p>
        </p:txBody>
      </p:sp>
      <p:sp>
        <p:nvSpPr>
          <p:cNvPr id="121893" name="Rectangle 57"/>
          <p:cNvSpPr>
            <a:spLocks noChangeArrowheads="1"/>
          </p:cNvSpPr>
          <p:nvPr/>
        </p:nvSpPr>
        <p:spPr bwMode="auto">
          <a:xfrm>
            <a:off x="7598909" y="1398588"/>
            <a:ext cx="17312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121894" name="Rectangle 58"/>
          <p:cNvSpPr>
            <a:spLocks noChangeArrowheads="1"/>
          </p:cNvSpPr>
          <p:nvPr/>
        </p:nvSpPr>
        <p:spPr bwMode="auto">
          <a:xfrm>
            <a:off x="7737021" y="1589089"/>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2</a:t>
            </a:r>
            <a:endParaRPr lang="en-US" altLang="zh-CN" sz="1400">
              <a:ea typeface="宋体" charset="-122"/>
            </a:endParaRPr>
          </a:p>
        </p:txBody>
      </p:sp>
      <p:sp>
        <p:nvSpPr>
          <p:cNvPr id="121895" name="Rectangle 59"/>
          <p:cNvSpPr>
            <a:spLocks noChangeArrowheads="1"/>
          </p:cNvSpPr>
          <p:nvPr/>
        </p:nvSpPr>
        <p:spPr bwMode="auto">
          <a:xfrm>
            <a:off x="7535409" y="1800225"/>
            <a:ext cx="203582"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121896" name="Rectangle 60"/>
          <p:cNvSpPr>
            <a:spLocks noChangeArrowheads="1"/>
          </p:cNvSpPr>
          <p:nvPr/>
        </p:nvSpPr>
        <p:spPr bwMode="auto">
          <a:xfrm>
            <a:off x="7706859" y="1984376"/>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1</a:t>
            </a:r>
            <a:endParaRPr lang="en-US" altLang="zh-CN" sz="1400">
              <a:ea typeface="宋体" charset="-122"/>
            </a:endParaRPr>
          </a:p>
        </p:txBody>
      </p:sp>
      <p:sp>
        <p:nvSpPr>
          <p:cNvPr id="121897" name="Rectangle 61"/>
          <p:cNvSpPr>
            <a:spLocks noChangeArrowheads="1"/>
          </p:cNvSpPr>
          <p:nvPr/>
        </p:nvSpPr>
        <p:spPr bwMode="auto">
          <a:xfrm>
            <a:off x="7535409" y="2201863"/>
            <a:ext cx="203582"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121898" name="Rectangle 62"/>
          <p:cNvSpPr>
            <a:spLocks noChangeArrowheads="1"/>
          </p:cNvSpPr>
          <p:nvPr/>
        </p:nvSpPr>
        <p:spPr bwMode="auto">
          <a:xfrm>
            <a:off x="7730671" y="2386014"/>
            <a:ext cx="1714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2A</a:t>
            </a:r>
            <a:endParaRPr lang="en-US" altLang="zh-CN" sz="1400">
              <a:ea typeface="宋体" charset="-122"/>
            </a:endParaRPr>
          </a:p>
        </p:txBody>
      </p:sp>
      <p:sp>
        <p:nvSpPr>
          <p:cNvPr id="121899" name="Rectangle 63"/>
          <p:cNvSpPr>
            <a:spLocks noChangeArrowheads="1"/>
          </p:cNvSpPr>
          <p:nvPr/>
        </p:nvSpPr>
        <p:spPr bwMode="auto">
          <a:xfrm>
            <a:off x="7535409" y="2597150"/>
            <a:ext cx="203582"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121900" name="Rectangle 64"/>
          <p:cNvSpPr>
            <a:spLocks noChangeArrowheads="1"/>
          </p:cNvSpPr>
          <p:nvPr/>
        </p:nvSpPr>
        <p:spPr bwMode="auto">
          <a:xfrm>
            <a:off x="7730672" y="2787651"/>
            <a:ext cx="163513"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2B</a:t>
            </a:r>
            <a:endParaRPr lang="en-US" altLang="zh-CN" sz="1400">
              <a:ea typeface="宋体" charset="-122"/>
            </a:endParaRPr>
          </a:p>
        </p:txBody>
      </p:sp>
      <p:sp>
        <p:nvSpPr>
          <p:cNvPr id="121901" name="Freeform 65"/>
          <p:cNvSpPr>
            <a:spLocks noEditPoints="1"/>
          </p:cNvSpPr>
          <p:nvPr/>
        </p:nvSpPr>
        <p:spPr bwMode="auto">
          <a:xfrm flipV="1">
            <a:off x="7922760" y="1828801"/>
            <a:ext cx="2484437" cy="315913"/>
          </a:xfrm>
          <a:custGeom>
            <a:avLst/>
            <a:gdLst>
              <a:gd name="T0" fmla="*/ 2147483646 w 1565"/>
              <a:gd name="T1" fmla="*/ 2147483646 h 182"/>
              <a:gd name="T2" fmla="*/ 0 w 1565"/>
              <a:gd name="T3" fmla="*/ 2147483646 h 182"/>
              <a:gd name="T4" fmla="*/ 2147483646 w 1565"/>
              <a:gd name="T5" fmla="*/ 2147483646 h 182"/>
              <a:gd name="T6" fmla="*/ 2147483646 w 1565"/>
              <a:gd name="T7" fmla="*/ 2147483646 h 182"/>
              <a:gd name="T8" fmla="*/ 2147483646 w 1565"/>
              <a:gd name="T9" fmla="*/ 2147483646 h 182"/>
              <a:gd name="T10" fmla="*/ 2147483646 w 1565"/>
              <a:gd name="T11" fmla="*/ 2147483646 h 182"/>
              <a:gd name="T12" fmla="*/ 2147483646 w 1565"/>
              <a:gd name="T13" fmla="*/ 2147483646 h 182"/>
              <a:gd name="T14" fmla="*/ 2147483646 w 1565"/>
              <a:gd name="T15" fmla="*/ 0 h 182"/>
              <a:gd name="T16" fmla="*/ 2147483646 w 1565"/>
              <a:gd name="T17" fmla="*/ 0 h 182"/>
              <a:gd name="T18" fmla="*/ 2147483646 w 1565"/>
              <a:gd name="T19" fmla="*/ 2147483646 h 182"/>
              <a:gd name="T20" fmla="*/ 2147483646 w 1565"/>
              <a:gd name="T21" fmla="*/ 2147483646 h 182"/>
              <a:gd name="T22" fmla="*/ 2147483646 w 1565"/>
              <a:gd name="T23" fmla="*/ 0 h 182"/>
              <a:gd name="T24" fmla="*/ 2147483646 w 1565"/>
              <a:gd name="T25" fmla="*/ 2147483646 h 182"/>
              <a:gd name="T26" fmla="*/ 2147483646 w 1565"/>
              <a:gd name="T27" fmla="*/ 0 h 182"/>
              <a:gd name="T28" fmla="*/ 2147483646 w 1565"/>
              <a:gd name="T29" fmla="*/ 0 h 182"/>
              <a:gd name="T30" fmla="*/ 2147483646 w 1565"/>
              <a:gd name="T31" fmla="*/ 2147483646 h 182"/>
              <a:gd name="T32" fmla="*/ 2147483646 w 1565"/>
              <a:gd name="T33" fmla="*/ 2147483646 h 182"/>
              <a:gd name="T34" fmla="*/ 2147483646 w 1565"/>
              <a:gd name="T35" fmla="*/ 2147483646 h 182"/>
              <a:gd name="T36" fmla="*/ 2147483646 w 1565"/>
              <a:gd name="T37" fmla="*/ 2147483646 h 182"/>
              <a:gd name="T38" fmla="*/ 2147483646 w 1565"/>
              <a:gd name="T39" fmla="*/ 2147483646 h 182"/>
              <a:gd name="T40" fmla="*/ 2147483646 w 1565"/>
              <a:gd name="T41" fmla="*/ 2147483646 h 182"/>
              <a:gd name="T42" fmla="*/ 2147483646 w 1565"/>
              <a:gd name="T43" fmla="*/ 2147483646 h 182"/>
              <a:gd name="T44" fmla="*/ 2147483646 w 1565"/>
              <a:gd name="T45" fmla="*/ 2147483646 h 182"/>
              <a:gd name="T46" fmla="*/ 2147483646 w 1565"/>
              <a:gd name="T47" fmla="*/ 2147483646 h 182"/>
              <a:gd name="T48" fmla="*/ 2147483646 w 1565"/>
              <a:gd name="T49" fmla="*/ 2147483646 h 182"/>
              <a:gd name="T50" fmla="*/ 2147483646 w 1565"/>
              <a:gd name="T51" fmla="*/ 2147483646 h 182"/>
              <a:gd name="T52" fmla="*/ 2147483646 w 1565"/>
              <a:gd name="T53" fmla="*/ 2147483646 h 182"/>
              <a:gd name="T54" fmla="*/ 2147483646 w 1565"/>
              <a:gd name="T55" fmla="*/ 0 h 182"/>
              <a:gd name="T56" fmla="*/ 2147483646 w 1565"/>
              <a:gd name="T57" fmla="*/ 0 h 182"/>
              <a:gd name="T58" fmla="*/ 2147483646 w 1565"/>
              <a:gd name="T59" fmla="*/ 2147483646 h 182"/>
              <a:gd name="T60" fmla="*/ 2147483646 w 1565"/>
              <a:gd name="T61" fmla="*/ 2147483646 h 182"/>
              <a:gd name="T62" fmla="*/ 2147483646 w 1565"/>
              <a:gd name="T63" fmla="*/ 0 h 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5" h="182">
                <a:moveTo>
                  <a:pt x="444" y="162"/>
                </a:moveTo>
                <a:lnTo>
                  <a:pt x="432" y="178"/>
                </a:lnTo>
                <a:lnTo>
                  <a:pt x="0" y="178"/>
                </a:lnTo>
                <a:lnTo>
                  <a:pt x="0" y="149"/>
                </a:lnTo>
                <a:lnTo>
                  <a:pt x="432" y="149"/>
                </a:lnTo>
                <a:lnTo>
                  <a:pt x="444" y="162"/>
                </a:lnTo>
                <a:close/>
                <a:moveTo>
                  <a:pt x="444" y="162"/>
                </a:moveTo>
                <a:lnTo>
                  <a:pt x="444" y="178"/>
                </a:lnTo>
                <a:lnTo>
                  <a:pt x="432" y="178"/>
                </a:lnTo>
                <a:lnTo>
                  <a:pt x="444" y="162"/>
                </a:lnTo>
                <a:close/>
                <a:moveTo>
                  <a:pt x="432" y="0"/>
                </a:moveTo>
                <a:lnTo>
                  <a:pt x="444" y="12"/>
                </a:lnTo>
                <a:lnTo>
                  <a:pt x="444" y="162"/>
                </a:lnTo>
                <a:lnTo>
                  <a:pt x="415" y="162"/>
                </a:lnTo>
                <a:lnTo>
                  <a:pt x="415" y="12"/>
                </a:lnTo>
                <a:lnTo>
                  <a:pt x="432" y="0"/>
                </a:lnTo>
                <a:close/>
                <a:moveTo>
                  <a:pt x="415" y="12"/>
                </a:moveTo>
                <a:lnTo>
                  <a:pt x="415" y="0"/>
                </a:lnTo>
                <a:lnTo>
                  <a:pt x="432" y="0"/>
                </a:lnTo>
                <a:lnTo>
                  <a:pt x="415" y="12"/>
                </a:lnTo>
                <a:close/>
                <a:moveTo>
                  <a:pt x="901" y="12"/>
                </a:moveTo>
                <a:lnTo>
                  <a:pt x="888" y="25"/>
                </a:lnTo>
                <a:lnTo>
                  <a:pt x="432" y="25"/>
                </a:lnTo>
                <a:lnTo>
                  <a:pt x="432" y="0"/>
                </a:lnTo>
                <a:lnTo>
                  <a:pt x="888" y="0"/>
                </a:lnTo>
                <a:lnTo>
                  <a:pt x="901" y="12"/>
                </a:lnTo>
                <a:close/>
                <a:moveTo>
                  <a:pt x="888" y="0"/>
                </a:moveTo>
                <a:lnTo>
                  <a:pt x="901" y="0"/>
                </a:lnTo>
                <a:lnTo>
                  <a:pt x="901" y="12"/>
                </a:lnTo>
                <a:lnTo>
                  <a:pt x="888" y="0"/>
                </a:lnTo>
                <a:close/>
                <a:moveTo>
                  <a:pt x="888" y="182"/>
                </a:moveTo>
                <a:lnTo>
                  <a:pt x="876" y="170"/>
                </a:lnTo>
                <a:lnTo>
                  <a:pt x="876" y="12"/>
                </a:lnTo>
                <a:lnTo>
                  <a:pt x="901" y="12"/>
                </a:lnTo>
                <a:lnTo>
                  <a:pt x="901" y="170"/>
                </a:lnTo>
                <a:lnTo>
                  <a:pt x="888" y="182"/>
                </a:lnTo>
                <a:close/>
                <a:moveTo>
                  <a:pt x="888" y="182"/>
                </a:moveTo>
                <a:lnTo>
                  <a:pt x="876" y="182"/>
                </a:lnTo>
                <a:lnTo>
                  <a:pt x="876" y="170"/>
                </a:lnTo>
                <a:lnTo>
                  <a:pt x="888" y="182"/>
                </a:lnTo>
                <a:close/>
                <a:moveTo>
                  <a:pt x="1503" y="162"/>
                </a:moveTo>
                <a:lnTo>
                  <a:pt x="1490" y="178"/>
                </a:lnTo>
                <a:lnTo>
                  <a:pt x="888" y="182"/>
                </a:lnTo>
                <a:lnTo>
                  <a:pt x="888" y="158"/>
                </a:lnTo>
                <a:lnTo>
                  <a:pt x="1490" y="149"/>
                </a:lnTo>
                <a:lnTo>
                  <a:pt x="1503" y="162"/>
                </a:lnTo>
                <a:close/>
                <a:moveTo>
                  <a:pt x="1503" y="162"/>
                </a:moveTo>
                <a:lnTo>
                  <a:pt x="1503" y="178"/>
                </a:lnTo>
                <a:lnTo>
                  <a:pt x="1490" y="178"/>
                </a:lnTo>
                <a:lnTo>
                  <a:pt x="1503" y="162"/>
                </a:lnTo>
                <a:close/>
                <a:moveTo>
                  <a:pt x="1490" y="0"/>
                </a:moveTo>
                <a:lnTo>
                  <a:pt x="1503" y="12"/>
                </a:lnTo>
                <a:lnTo>
                  <a:pt x="1503" y="162"/>
                </a:lnTo>
                <a:lnTo>
                  <a:pt x="1473" y="162"/>
                </a:lnTo>
                <a:lnTo>
                  <a:pt x="1473" y="12"/>
                </a:lnTo>
                <a:lnTo>
                  <a:pt x="1490" y="0"/>
                </a:lnTo>
                <a:close/>
                <a:moveTo>
                  <a:pt x="1473" y="12"/>
                </a:moveTo>
                <a:lnTo>
                  <a:pt x="1473" y="0"/>
                </a:lnTo>
                <a:lnTo>
                  <a:pt x="1490" y="0"/>
                </a:lnTo>
                <a:lnTo>
                  <a:pt x="1473" y="12"/>
                </a:lnTo>
                <a:close/>
                <a:moveTo>
                  <a:pt x="1565" y="29"/>
                </a:moveTo>
                <a:lnTo>
                  <a:pt x="1490" y="29"/>
                </a:lnTo>
                <a:lnTo>
                  <a:pt x="1490" y="0"/>
                </a:lnTo>
                <a:lnTo>
                  <a:pt x="1565" y="0"/>
                </a:lnTo>
                <a:lnTo>
                  <a:pt x="1565" y="29"/>
                </a:lnTo>
                <a:close/>
              </a:path>
            </a:pathLst>
          </a:custGeom>
          <a:solidFill>
            <a:srgbClr val="DA251D"/>
          </a:solidFill>
          <a:ln w="9525">
            <a:noFill/>
            <a:round/>
            <a:headEnd/>
            <a:tailEnd/>
          </a:ln>
        </p:spPr>
        <p:txBody>
          <a:bodyPr/>
          <a:lstStyle/>
          <a:p>
            <a:endParaRPr lang="zh-CN" altLang="en-US"/>
          </a:p>
        </p:txBody>
      </p:sp>
      <p:sp>
        <p:nvSpPr>
          <p:cNvPr id="121902" name="Freeform 66"/>
          <p:cNvSpPr>
            <a:spLocks noEditPoints="1"/>
          </p:cNvSpPr>
          <p:nvPr/>
        </p:nvSpPr>
        <p:spPr bwMode="auto">
          <a:xfrm>
            <a:off x="8630785" y="4006850"/>
            <a:ext cx="1792287" cy="46038"/>
          </a:xfrm>
          <a:custGeom>
            <a:avLst/>
            <a:gdLst>
              <a:gd name="T0" fmla="*/ 2147483646 w 1129"/>
              <a:gd name="T1" fmla="*/ 0 h 29"/>
              <a:gd name="T2" fmla="*/ 2147483646 w 1129"/>
              <a:gd name="T3" fmla="*/ 2147483646 h 29"/>
              <a:gd name="T4" fmla="*/ 0 w 1129"/>
              <a:gd name="T5" fmla="*/ 2147483646 h 29"/>
              <a:gd name="T6" fmla="*/ 0 w 1129"/>
              <a:gd name="T7" fmla="*/ 0 h 29"/>
              <a:gd name="T8" fmla="*/ 2147483646 w 1129"/>
              <a:gd name="T9" fmla="*/ 0 h 29"/>
              <a:gd name="T10" fmla="*/ 2147483646 w 1129"/>
              <a:gd name="T11" fmla="*/ 2147483646 h 29"/>
              <a:gd name="T12" fmla="*/ 2147483646 w 1129"/>
              <a:gd name="T13" fmla="*/ 2147483646 h 29"/>
              <a:gd name="T14" fmla="*/ 2147483646 w 1129"/>
              <a:gd name="T15" fmla="*/ 0 h 29"/>
              <a:gd name="T16" fmla="*/ 2147483646 w 1129"/>
              <a:gd name="T17" fmla="*/ 0 h 29"/>
              <a:gd name="T18" fmla="*/ 2147483646 w 1129"/>
              <a:gd name="T19" fmla="*/ 2147483646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29" h="29">
                <a:moveTo>
                  <a:pt x="606" y="0"/>
                </a:moveTo>
                <a:lnTo>
                  <a:pt x="606" y="29"/>
                </a:lnTo>
                <a:lnTo>
                  <a:pt x="0" y="29"/>
                </a:lnTo>
                <a:lnTo>
                  <a:pt x="0" y="0"/>
                </a:lnTo>
                <a:lnTo>
                  <a:pt x="606" y="0"/>
                </a:lnTo>
                <a:close/>
                <a:moveTo>
                  <a:pt x="1129" y="29"/>
                </a:moveTo>
                <a:lnTo>
                  <a:pt x="606" y="29"/>
                </a:lnTo>
                <a:lnTo>
                  <a:pt x="606" y="0"/>
                </a:lnTo>
                <a:lnTo>
                  <a:pt x="1129" y="0"/>
                </a:lnTo>
                <a:lnTo>
                  <a:pt x="1129" y="29"/>
                </a:lnTo>
                <a:close/>
              </a:path>
            </a:pathLst>
          </a:custGeom>
          <a:solidFill>
            <a:srgbClr val="28166F"/>
          </a:solidFill>
          <a:ln w="9525">
            <a:noFill/>
            <a:round/>
            <a:headEnd/>
            <a:tailEnd/>
          </a:ln>
        </p:spPr>
        <p:txBody>
          <a:bodyPr/>
          <a:lstStyle/>
          <a:p>
            <a:endParaRPr lang="zh-CN" altLang="en-US"/>
          </a:p>
        </p:txBody>
      </p:sp>
      <p:sp>
        <p:nvSpPr>
          <p:cNvPr id="121903" name="Rectangle 67"/>
          <p:cNvSpPr>
            <a:spLocks noChangeArrowheads="1"/>
          </p:cNvSpPr>
          <p:nvPr/>
        </p:nvSpPr>
        <p:spPr bwMode="auto">
          <a:xfrm>
            <a:off x="7971971" y="4006850"/>
            <a:ext cx="414338" cy="46038"/>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04" name="Freeform 68"/>
          <p:cNvSpPr>
            <a:spLocks noEditPoints="1"/>
          </p:cNvSpPr>
          <p:nvPr/>
        </p:nvSpPr>
        <p:spPr bwMode="auto">
          <a:xfrm>
            <a:off x="8367260" y="4032250"/>
            <a:ext cx="288925" cy="223838"/>
          </a:xfrm>
          <a:custGeom>
            <a:avLst/>
            <a:gdLst>
              <a:gd name="T0" fmla="*/ 2147483646 w 182"/>
              <a:gd name="T1" fmla="*/ 2147483646 h 141"/>
              <a:gd name="T2" fmla="*/ 2147483646 w 182"/>
              <a:gd name="T3" fmla="*/ 2147483646 h 141"/>
              <a:gd name="T4" fmla="*/ 2147483646 w 182"/>
              <a:gd name="T5" fmla="*/ 0 h 141"/>
              <a:gd name="T6" fmla="*/ 2147483646 w 182"/>
              <a:gd name="T7" fmla="*/ 0 h 141"/>
              <a:gd name="T8" fmla="*/ 2147483646 w 182"/>
              <a:gd name="T9" fmla="*/ 2147483646 h 141"/>
              <a:gd name="T10" fmla="*/ 2147483646 w 182"/>
              <a:gd name="T11" fmla="*/ 2147483646 h 141"/>
              <a:gd name="T12" fmla="*/ 2147483646 w 182"/>
              <a:gd name="T13" fmla="*/ 2147483646 h 141"/>
              <a:gd name="T14" fmla="*/ 2147483646 w 182"/>
              <a:gd name="T15" fmla="*/ 2147483646 h 141"/>
              <a:gd name="T16" fmla="*/ 2147483646 w 182"/>
              <a:gd name="T17" fmla="*/ 2147483646 h 141"/>
              <a:gd name="T18" fmla="*/ 2147483646 w 182"/>
              <a:gd name="T19" fmla="*/ 2147483646 h 141"/>
              <a:gd name="T20" fmla="*/ 0 w 182"/>
              <a:gd name="T21" fmla="*/ 2147483646 h 141"/>
              <a:gd name="T22" fmla="*/ 2147483646 w 182"/>
              <a:gd name="T23" fmla="*/ 2147483646 h 141"/>
              <a:gd name="T24" fmla="*/ 2147483646 w 182"/>
              <a:gd name="T25" fmla="*/ 2147483646 h 141"/>
              <a:gd name="T26" fmla="*/ 2147483646 w 182"/>
              <a:gd name="T27" fmla="*/ 2147483646 h 141"/>
              <a:gd name="T28" fmla="*/ 2147483646 w 182"/>
              <a:gd name="T29" fmla="*/ 2147483646 h 141"/>
              <a:gd name="T30" fmla="*/ 0 w 182"/>
              <a:gd name="T31" fmla="*/ 2147483646 h 141"/>
              <a:gd name="T32" fmla="*/ 2147483646 w 182"/>
              <a:gd name="T33" fmla="*/ 2147483646 h 141"/>
              <a:gd name="T34" fmla="*/ 0 w 182"/>
              <a:gd name="T35" fmla="*/ 2147483646 h 141"/>
              <a:gd name="T36" fmla="*/ 0 w 182"/>
              <a:gd name="T37" fmla="*/ 2147483646 h 141"/>
              <a:gd name="T38" fmla="*/ 2147483646 w 182"/>
              <a:gd name="T39" fmla="*/ 2147483646 h 141"/>
              <a:gd name="T40" fmla="*/ 2147483646 w 182"/>
              <a:gd name="T41" fmla="*/ 0 h 141"/>
              <a:gd name="T42" fmla="*/ 2147483646 w 182"/>
              <a:gd name="T43" fmla="*/ 2147483646 h 141"/>
              <a:gd name="T44" fmla="*/ 0 w 182"/>
              <a:gd name="T45" fmla="*/ 2147483646 h 141"/>
              <a:gd name="T46" fmla="*/ 0 w 182"/>
              <a:gd name="T47" fmla="*/ 0 h 141"/>
              <a:gd name="T48" fmla="*/ 2147483646 w 182"/>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2" h="141">
                <a:moveTo>
                  <a:pt x="166" y="141"/>
                </a:moveTo>
                <a:lnTo>
                  <a:pt x="153" y="125"/>
                </a:lnTo>
                <a:lnTo>
                  <a:pt x="153" y="0"/>
                </a:lnTo>
                <a:lnTo>
                  <a:pt x="182" y="0"/>
                </a:lnTo>
                <a:lnTo>
                  <a:pt x="182" y="125"/>
                </a:lnTo>
                <a:lnTo>
                  <a:pt x="166" y="141"/>
                </a:lnTo>
                <a:close/>
                <a:moveTo>
                  <a:pt x="182" y="125"/>
                </a:moveTo>
                <a:lnTo>
                  <a:pt x="182" y="141"/>
                </a:lnTo>
                <a:lnTo>
                  <a:pt x="166" y="141"/>
                </a:lnTo>
                <a:lnTo>
                  <a:pt x="182" y="125"/>
                </a:lnTo>
                <a:close/>
                <a:moveTo>
                  <a:pt x="0" y="125"/>
                </a:moveTo>
                <a:lnTo>
                  <a:pt x="16" y="112"/>
                </a:lnTo>
                <a:lnTo>
                  <a:pt x="166" y="112"/>
                </a:lnTo>
                <a:lnTo>
                  <a:pt x="166" y="141"/>
                </a:lnTo>
                <a:lnTo>
                  <a:pt x="16" y="141"/>
                </a:lnTo>
                <a:lnTo>
                  <a:pt x="0" y="125"/>
                </a:lnTo>
                <a:close/>
                <a:moveTo>
                  <a:pt x="16" y="141"/>
                </a:moveTo>
                <a:lnTo>
                  <a:pt x="0" y="141"/>
                </a:lnTo>
                <a:lnTo>
                  <a:pt x="0" y="125"/>
                </a:lnTo>
                <a:lnTo>
                  <a:pt x="16" y="141"/>
                </a:lnTo>
                <a:close/>
                <a:moveTo>
                  <a:pt x="29" y="0"/>
                </a:moveTo>
                <a:lnTo>
                  <a:pt x="29" y="125"/>
                </a:lnTo>
                <a:lnTo>
                  <a:pt x="0" y="125"/>
                </a:lnTo>
                <a:lnTo>
                  <a:pt x="0" y="0"/>
                </a:lnTo>
                <a:lnTo>
                  <a:pt x="29" y="0"/>
                </a:lnTo>
                <a:close/>
              </a:path>
            </a:pathLst>
          </a:custGeom>
          <a:solidFill>
            <a:srgbClr val="DA251D"/>
          </a:solidFill>
          <a:ln w="9525">
            <a:noFill/>
            <a:round/>
            <a:headEnd/>
            <a:tailEnd/>
          </a:ln>
        </p:spPr>
        <p:txBody>
          <a:bodyPr/>
          <a:lstStyle/>
          <a:p>
            <a:endParaRPr lang="zh-CN" altLang="en-US"/>
          </a:p>
        </p:txBody>
      </p:sp>
      <p:sp>
        <p:nvSpPr>
          <p:cNvPr id="121905" name="Freeform 69"/>
          <p:cNvSpPr>
            <a:spLocks noEditPoints="1"/>
          </p:cNvSpPr>
          <p:nvPr/>
        </p:nvSpPr>
        <p:spPr bwMode="auto">
          <a:xfrm>
            <a:off x="8873671" y="4395788"/>
            <a:ext cx="1430338" cy="38100"/>
          </a:xfrm>
          <a:custGeom>
            <a:avLst/>
            <a:gdLst>
              <a:gd name="T0" fmla="*/ 2147483646 w 901"/>
              <a:gd name="T1" fmla="*/ 0 h 24"/>
              <a:gd name="T2" fmla="*/ 2147483646 w 901"/>
              <a:gd name="T3" fmla="*/ 2147483646 h 24"/>
              <a:gd name="T4" fmla="*/ 0 w 901"/>
              <a:gd name="T5" fmla="*/ 2147483646 h 24"/>
              <a:gd name="T6" fmla="*/ 0 w 901"/>
              <a:gd name="T7" fmla="*/ 0 h 24"/>
              <a:gd name="T8" fmla="*/ 2147483646 w 901"/>
              <a:gd name="T9" fmla="*/ 0 h 24"/>
              <a:gd name="T10" fmla="*/ 2147483646 w 901"/>
              <a:gd name="T11" fmla="*/ 2147483646 h 24"/>
              <a:gd name="T12" fmla="*/ 2147483646 w 901"/>
              <a:gd name="T13" fmla="*/ 2147483646 h 24"/>
              <a:gd name="T14" fmla="*/ 2147483646 w 901"/>
              <a:gd name="T15" fmla="*/ 0 h 24"/>
              <a:gd name="T16" fmla="*/ 2147483646 w 901"/>
              <a:gd name="T17" fmla="*/ 0 h 24"/>
              <a:gd name="T18" fmla="*/ 2147483646 w 901"/>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01" h="24">
                <a:moveTo>
                  <a:pt x="482" y="0"/>
                </a:moveTo>
                <a:lnTo>
                  <a:pt x="482" y="24"/>
                </a:lnTo>
                <a:lnTo>
                  <a:pt x="0" y="24"/>
                </a:lnTo>
                <a:lnTo>
                  <a:pt x="0" y="0"/>
                </a:lnTo>
                <a:lnTo>
                  <a:pt x="482" y="0"/>
                </a:lnTo>
                <a:close/>
                <a:moveTo>
                  <a:pt x="901" y="24"/>
                </a:moveTo>
                <a:lnTo>
                  <a:pt x="482" y="24"/>
                </a:lnTo>
                <a:lnTo>
                  <a:pt x="482" y="0"/>
                </a:lnTo>
                <a:lnTo>
                  <a:pt x="901" y="0"/>
                </a:lnTo>
                <a:lnTo>
                  <a:pt x="901" y="24"/>
                </a:lnTo>
                <a:close/>
              </a:path>
            </a:pathLst>
          </a:custGeom>
          <a:solidFill>
            <a:srgbClr val="28166F"/>
          </a:solidFill>
          <a:ln w="9525">
            <a:noFill/>
            <a:round/>
            <a:headEnd/>
            <a:tailEnd/>
          </a:ln>
        </p:spPr>
        <p:txBody>
          <a:bodyPr/>
          <a:lstStyle/>
          <a:p>
            <a:endParaRPr lang="zh-CN" altLang="en-US"/>
          </a:p>
        </p:txBody>
      </p:sp>
      <p:sp>
        <p:nvSpPr>
          <p:cNvPr id="121906" name="Rectangle 70"/>
          <p:cNvSpPr>
            <a:spLocks noChangeArrowheads="1"/>
          </p:cNvSpPr>
          <p:nvPr/>
        </p:nvSpPr>
        <p:spPr bwMode="auto">
          <a:xfrm>
            <a:off x="7916409" y="4395788"/>
            <a:ext cx="704850" cy="38100"/>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07" name="Rectangle 71"/>
          <p:cNvSpPr>
            <a:spLocks noChangeArrowheads="1"/>
          </p:cNvSpPr>
          <p:nvPr/>
        </p:nvSpPr>
        <p:spPr bwMode="auto">
          <a:xfrm>
            <a:off x="8637135" y="4395788"/>
            <a:ext cx="236537" cy="38100"/>
          </a:xfrm>
          <a:prstGeom prst="rect">
            <a:avLst/>
          </a:prstGeom>
          <a:solidFill>
            <a:srgbClr val="DA251D"/>
          </a:solidFill>
          <a:ln w="9525">
            <a:noFill/>
            <a:miter lim="800000"/>
            <a:headEnd/>
            <a:tailEnd/>
          </a:ln>
        </p:spPr>
        <p:txBody>
          <a:bodyPr/>
          <a:lstStyle/>
          <a:p>
            <a:endParaRPr lang="zh-CN" altLang="en-US">
              <a:ea typeface="宋体" charset="-122"/>
            </a:endParaRPr>
          </a:p>
        </p:txBody>
      </p:sp>
      <p:sp>
        <p:nvSpPr>
          <p:cNvPr id="121908" name="Rectangle 72"/>
          <p:cNvSpPr>
            <a:spLocks noChangeArrowheads="1"/>
          </p:cNvSpPr>
          <p:nvPr/>
        </p:nvSpPr>
        <p:spPr bwMode="auto">
          <a:xfrm>
            <a:off x="10310360" y="4395788"/>
            <a:ext cx="98425" cy="38100"/>
          </a:xfrm>
          <a:prstGeom prst="rect">
            <a:avLst/>
          </a:prstGeom>
          <a:solidFill>
            <a:srgbClr val="DA251D"/>
          </a:solidFill>
          <a:ln w="9525">
            <a:noFill/>
            <a:miter lim="800000"/>
            <a:headEnd/>
            <a:tailEnd/>
          </a:ln>
        </p:spPr>
        <p:txBody>
          <a:bodyPr/>
          <a:lstStyle/>
          <a:p>
            <a:endParaRPr lang="zh-CN" altLang="en-US">
              <a:ea typeface="宋体" charset="-122"/>
            </a:endParaRPr>
          </a:p>
        </p:txBody>
      </p:sp>
      <p:sp>
        <p:nvSpPr>
          <p:cNvPr id="121909" name="Freeform 73"/>
          <p:cNvSpPr>
            <a:spLocks noEditPoints="1"/>
          </p:cNvSpPr>
          <p:nvPr/>
        </p:nvSpPr>
        <p:spPr bwMode="auto">
          <a:xfrm>
            <a:off x="9124497" y="4770439"/>
            <a:ext cx="1298575" cy="39687"/>
          </a:xfrm>
          <a:custGeom>
            <a:avLst/>
            <a:gdLst>
              <a:gd name="T0" fmla="*/ 2147483646 w 818"/>
              <a:gd name="T1" fmla="*/ 0 h 25"/>
              <a:gd name="T2" fmla="*/ 2147483646 w 818"/>
              <a:gd name="T3" fmla="*/ 2147483646 h 25"/>
              <a:gd name="T4" fmla="*/ 0 w 818"/>
              <a:gd name="T5" fmla="*/ 2147483646 h 25"/>
              <a:gd name="T6" fmla="*/ 0 w 818"/>
              <a:gd name="T7" fmla="*/ 0 h 25"/>
              <a:gd name="T8" fmla="*/ 2147483646 w 818"/>
              <a:gd name="T9" fmla="*/ 0 h 25"/>
              <a:gd name="T10" fmla="*/ 2147483646 w 818"/>
              <a:gd name="T11" fmla="*/ 0 h 25"/>
              <a:gd name="T12" fmla="*/ 2147483646 w 818"/>
              <a:gd name="T13" fmla="*/ 2147483646 h 25"/>
              <a:gd name="T14" fmla="*/ 2147483646 w 818"/>
              <a:gd name="T15" fmla="*/ 2147483646 h 25"/>
              <a:gd name="T16" fmla="*/ 2147483646 w 818"/>
              <a:gd name="T17" fmla="*/ 0 h 25"/>
              <a:gd name="T18" fmla="*/ 2147483646 w 818"/>
              <a:gd name="T19" fmla="*/ 0 h 25"/>
              <a:gd name="T20" fmla="*/ 2147483646 w 818"/>
              <a:gd name="T21" fmla="*/ 2147483646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18" h="25">
                <a:moveTo>
                  <a:pt x="436" y="0"/>
                </a:moveTo>
                <a:lnTo>
                  <a:pt x="436" y="25"/>
                </a:lnTo>
                <a:lnTo>
                  <a:pt x="0" y="25"/>
                </a:lnTo>
                <a:lnTo>
                  <a:pt x="0" y="0"/>
                </a:lnTo>
                <a:lnTo>
                  <a:pt x="436" y="0"/>
                </a:lnTo>
                <a:close/>
                <a:moveTo>
                  <a:pt x="818" y="25"/>
                </a:moveTo>
                <a:lnTo>
                  <a:pt x="436" y="25"/>
                </a:lnTo>
                <a:lnTo>
                  <a:pt x="436" y="0"/>
                </a:lnTo>
                <a:lnTo>
                  <a:pt x="818" y="0"/>
                </a:lnTo>
                <a:lnTo>
                  <a:pt x="818" y="25"/>
                </a:lnTo>
                <a:close/>
              </a:path>
            </a:pathLst>
          </a:custGeom>
          <a:solidFill>
            <a:srgbClr val="28166F"/>
          </a:solidFill>
          <a:ln w="9525">
            <a:noFill/>
            <a:round/>
            <a:headEnd/>
            <a:tailEnd/>
          </a:ln>
        </p:spPr>
        <p:txBody>
          <a:bodyPr/>
          <a:lstStyle/>
          <a:p>
            <a:endParaRPr lang="zh-CN" altLang="en-US"/>
          </a:p>
        </p:txBody>
      </p:sp>
      <p:sp>
        <p:nvSpPr>
          <p:cNvPr id="121910" name="Rectangle 74"/>
          <p:cNvSpPr>
            <a:spLocks noChangeArrowheads="1"/>
          </p:cNvSpPr>
          <p:nvPr/>
        </p:nvSpPr>
        <p:spPr bwMode="auto">
          <a:xfrm>
            <a:off x="7971971" y="4770439"/>
            <a:ext cx="909638" cy="39687"/>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11" name="Rectangle 75"/>
          <p:cNvSpPr>
            <a:spLocks noChangeArrowheads="1"/>
          </p:cNvSpPr>
          <p:nvPr/>
        </p:nvSpPr>
        <p:spPr bwMode="auto">
          <a:xfrm>
            <a:off x="8881610" y="4770439"/>
            <a:ext cx="242887" cy="39687"/>
          </a:xfrm>
          <a:prstGeom prst="rect">
            <a:avLst/>
          </a:prstGeom>
          <a:solidFill>
            <a:srgbClr val="DA251D"/>
          </a:solidFill>
          <a:ln w="9525">
            <a:noFill/>
            <a:miter lim="800000"/>
            <a:headEnd/>
            <a:tailEnd/>
          </a:ln>
        </p:spPr>
        <p:txBody>
          <a:bodyPr/>
          <a:lstStyle/>
          <a:p>
            <a:endParaRPr lang="zh-CN" altLang="en-US">
              <a:ea typeface="宋体" charset="-122"/>
            </a:endParaRPr>
          </a:p>
        </p:txBody>
      </p:sp>
      <p:sp>
        <p:nvSpPr>
          <p:cNvPr id="121912" name="Freeform 76"/>
          <p:cNvSpPr>
            <a:spLocks noEditPoints="1"/>
          </p:cNvSpPr>
          <p:nvPr/>
        </p:nvSpPr>
        <p:spPr bwMode="auto">
          <a:xfrm>
            <a:off x="9354685" y="5132389"/>
            <a:ext cx="1081087" cy="46037"/>
          </a:xfrm>
          <a:custGeom>
            <a:avLst/>
            <a:gdLst>
              <a:gd name="T0" fmla="*/ 2147483646 w 681"/>
              <a:gd name="T1" fmla="*/ 0 h 29"/>
              <a:gd name="T2" fmla="*/ 2147483646 w 681"/>
              <a:gd name="T3" fmla="*/ 2147483646 h 29"/>
              <a:gd name="T4" fmla="*/ 0 w 681"/>
              <a:gd name="T5" fmla="*/ 2147483646 h 29"/>
              <a:gd name="T6" fmla="*/ 0 w 681"/>
              <a:gd name="T7" fmla="*/ 0 h 29"/>
              <a:gd name="T8" fmla="*/ 2147483646 w 681"/>
              <a:gd name="T9" fmla="*/ 0 h 29"/>
              <a:gd name="T10" fmla="*/ 2147483646 w 681"/>
              <a:gd name="T11" fmla="*/ 0 h 29"/>
              <a:gd name="T12" fmla="*/ 2147483646 w 681"/>
              <a:gd name="T13" fmla="*/ 2147483646 h 29"/>
              <a:gd name="T14" fmla="*/ 2147483646 w 681"/>
              <a:gd name="T15" fmla="*/ 2147483646 h 29"/>
              <a:gd name="T16" fmla="*/ 2147483646 w 681"/>
              <a:gd name="T17" fmla="*/ 0 h 29"/>
              <a:gd name="T18" fmla="*/ 2147483646 w 681"/>
              <a:gd name="T19" fmla="*/ 0 h 29"/>
              <a:gd name="T20" fmla="*/ 2147483646 w 681"/>
              <a:gd name="T21" fmla="*/ 2147483646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1" h="29">
                <a:moveTo>
                  <a:pt x="366" y="0"/>
                </a:moveTo>
                <a:lnTo>
                  <a:pt x="366" y="29"/>
                </a:lnTo>
                <a:lnTo>
                  <a:pt x="0" y="29"/>
                </a:lnTo>
                <a:lnTo>
                  <a:pt x="0" y="0"/>
                </a:lnTo>
                <a:lnTo>
                  <a:pt x="366" y="0"/>
                </a:lnTo>
                <a:close/>
                <a:moveTo>
                  <a:pt x="681" y="29"/>
                </a:moveTo>
                <a:lnTo>
                  <a:pt x="366" y="29"/>
                </a:lnTo>
                <a:lnTo>
                  <a:pt x="366" y="0"/>
                </a:lnTo>
                <a:lnTo>
                  <a:pt x="681" y="0"/>
                </a:lnTo>
                <a:lnTo>
                  <a:pt x="681" y="29"/>
                </a:lnTo>
                <a:close/>
              </a:path>
            </a:pathLst>
          </a:custGeom>
          <a:solidFill>
            <a:srgbClr val="28166F"/>
          </a:solidFill>
          <a:ln w="9525">
            <a:noFill/>
            <a:round/>
            <a:headEnd/>
            <a:tailEnd/>
          </a:ln>
        </p:spPr>
        <p:txBody>
          <a:bodyPr/>
          <a:lstStyle/>
          <a:p>
            <a:endParaRPr lang="zh-CN" altLang="en-US"/>
          </a:p>
        </p:txBody>
      </p:sp>
      <p:sp>
        <p:nvSpPr>
          <p:cNvPr id="121913" name="Rectangle 77"/>
          <p:cNvSpPr>
            <a:spLocks noChangeArrowheads="1"/>
          </p:cNvSpPr>
          <p:nvPr/>
        </p:nvSpPr>
        <p:spPr bwMode="auto">
          <a:xfrm>
            <a:off x="7944984" y="5132389"/>
            <a:ext cx="1166812" cy="46037"/>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14" name="Rectangle 78"/>
          <p:cNvSpPr>
            <a:spLocks noChangeArrowheads="1"/>
          </p:cNvSpPr>
          <p:nvPr/>
        </p:nvSpPr>
        <p:spPr bwMode="auto">
          <a:xfrm>
            <a:off x="9111796" y="5132389"/>
            <a:ext cx="242888" cy="46037"/>
          </a:xfrm>
          <a:prstGeom prst="rect">
            <a:avLst/>
          </a:prstGeom>
          <a:solidFill>
            <a:srgbClr val="DA251D"/>
          </a:solidFill>
          <a:ln w="9525">
            <a:noFill/>
            <a:miter lim="800000"/>
            <a:headEnd/>
            <a:tailEnd/>
          </a:ln>
        </p:spPr>
        <p:txBody>
          <a:bodyPr/>
          <a:lstStyle/>
          <a:p>
            <a:endParaRPr lang="zh-CN" altLang="en-US">
              <a:ea typeface="宋体" charset="-122"/>
            </a:endParaRPr>
          </a:p>
        </p:txBody>
      </p:sp>
      <p:sp>
        <p:nvSpPr>
          <p:cNvPr id="121915" name="Freeform 79"/>
          <p:cNvSpPr>
            <a:spLocks noEditPoints="1"/>
          </p:cNvSpPr>
          <p:nvPr/>
        </p:nvSpPr>
        <p:spPr bwMode="auto">
          <a:xfrm>
            <a:off x="9605509" y="5534025"/>
            <a:ext cx="830262" cy="39688"/>
          </a:xfrm>
          <a:custGeom>
            <a:avLst/>
            <a:gdLst>
              <a:gd name="T0" fmla="*/ 2147483646 w 523"/>
              <a:gd name="T1" fmla="*/ 0 h 25"/>
              <a:gd name="T2" fmla="*/ 2147483646 w 523"/>
              <a:gd name="T3" fmla="*/ 2147483646 h 25"/>
              <a:gd name="T4" fmla="*/ 0 w 523"/>
              <a:gd name="T5" fmla="*/ 2147483646 h 25"/>
              <a:gd name="T6" fmla="*/ 0 w 523"/>
              <a:gd name="T7" fmla="*/ 0 h 25"/>
              <a:gd name="T8" fmla="*/ 2147483646 w 523"/>
              <a:gd name="T9" fmla="*/ 0 h 25"/>
              <a:gd name="T10" fmla="*/ 2147483646 w 523"/>
              <a:gd name="T11" fmla="*/ 0 h 25"/>
              <a:gd name="T12" fmla="*/ 2147483646 w 523"/>
              <a:gd name="T13" fmla="*/ 2147483646 h 25"/>
              <a:gd name="T14" fmla="*/ 2147483646 w 523"/>
              <a:gd name="T15" fmla="*/ 2147483646 h 25"/>
              <a:gd name="T16" fmla="*/ 2147483646 w 523"/>
              <a:gd name="T17" fmla="*/ 0 h 25"/>
              <a:gd name="T18" fmla="*/ 2147483646 w 523"/>
              <a:gd name="T19" fmla="*/ 0 h 25"/>
              <a:gd name="T20" fmla="*/ 2147483646 w 523"/>
              <a:gd name="T21" fmla="*/ 2147483646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23" h="25">
                <a:moveTo>
                  <a:pt x="278" y="0"/>
                </a:moveTo>
                <a:lnTo>
                  <a:pt x="278" y="25"/>
                </a:lnTo>
                <a:lnTo>
                  <a:pt x="0" y="25"/>
                </a:lnTo>
                <a:lnTo>
                  <a:pt x="0" y="0"/>
                </a:lnTo>
                <a:lnTo>
                  <a:pt x="278" y="0"/>
                </a:lnTo>
                <a:close/>
                <a:moveTo>
                  <a:pt x="523" y="25"/>
                </a:moveTo>
                <a:lnTo>
                  <a:pt x="278" y="25"/>
                </a:lnTo>
                <a:lnTo>
                  <a:pt x="278" y="0"/>
                </a:lnTo>
                <a:lnTo>
                  <a:pt x="523" y="0"/>
                </a:lnTo>
                <a:lnTo>
                  <a:pt x="523" y="25"/>
                </a:lnTo>
                <a:close/>
              </a:path>
            </a:pathLst>
          </a:custGeom>
          <a:solidFill>
            <a:srgbClr val="28166F"/>
          </a:solidFill>
          <a:ln w="9525">
            <a:noFill/>
            <a:round/>
            <a:headEnd/>
            <a:tailEnd/>
          </a:ln>
        </p:spPr>
        <p:txBody>
          <a:bodyPr/>
          <a:lstStyle/>
          <a:p>
            <a:endParaRPr lang="zh-CN" altLang="en-US"/>
          </a:p>
        </p:txBody>
      </p:sp>
      <p:sp>
        <p:nvSpPr>
          <p:cNvPr id="121916" name="Rectangle 80"/>
          <p:cNvSpPr>
            <a:spLocks noChangeArrowheads="1"/>
          </p:cNvSpPr>
          <p:nvPr/>
        </p:nvSpPr>
        <p:spPr bwMode="auto">
          <a:xfrm>
            <a:off x="7957685" y="5534025"/>
            <a:ext cx="1404937" cy="39688"/>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17" name="Freeform 81"/>
          <p:cNvSpPr>
            <a:spLocks noEditPoints="1"/>
          </p:cNvSpPr>
          <p:nvPr/>
        </p:nvSpPr>
        <p:spPr bwMode="auto">
          <a:xfrm>
            <a:off x="9341984" y="5554664"/>
            <a:ext cx="284162" cy="223837"/>
          </a:xfrm>
          <a:custGeom>
            <a:avLst/>
            <a:gdLst>
              <a:gd name="T0" fmla="*/ 2147483646 w 179"/>
              <a:gd name="T1" fmla="*/ 2147483646 h 141"/>
              <a:gd name="T2" fmla="*/ 2147483646 w 179"/>
              <a:gd name="T3" fmla="*/ 2147483646 h 141"/>
              <a:gd name="T4" fmla="*/ 2147483646 w 179"/>
              <a:gd name="T5" fmla="*/ 0 h 141"/>
              <a:gd name="T6" fmla="*/ 2147483646 w 179"/>
              <a:gd name="T7" fmla="*/ 0 h 141"/>
              <a:gd name="T8" fmla="*/ 2147483646 w 179"/>
              <a:gd name="T9" fmla="*/ 2147483646 h 141"/>
              <a:gd name="T10" fmla="*/ 2147483646 w 179"/>
              <a:gd name="T11" fmla="*/ 2147483646 h 141"/>
              <a:gd name="T12" fmla="*/ 2147483646 w 179"/>
              <a:gd name="T13" fmla="*/ 2147483646 h 141"/>
              <a:gd name="T14" fmla="*/ 2147483646 w 179"/>
              <a:gd name="T15" fmla="*/ 2147483646 h 141"/>
              <a:gd name="T16" fmla="*/ 2147483646 w 179"/>
              <a:gd name="T17" fmla="*/ 2147483646 h 141"/>
              <a:gd name="T18" fmla="*/ 2147483646 w 179"/>
              <a:gd name="T19" fmla="*/ 2147483646 h 141"/>
              <a:gd name="T20" fmla="*/ 0 w 179"/>
              <a:gd name="T21" fmla="*/ 2147483646 h 141"/>
              <a:gd name="T22" fmla="*/ 2147483646 w 179"/>
              <a:gd name="T23" fmla="*/ 2147483646 h 141"/>
              <a:gd name="T24" fmla="*/ 2147483646 w 179"/>
              <a:gd name="T25" fmla="*/ 2147483646 h 141"/>
              <a:gd name="T26" fmla="*/ 2147483646 w 179"/>
              <a:gd name="T27" fmla="*/ 2147483646 h 141"/>
              <a:gd name="T28" fmla="*/ 2147483646 w 179"/>
              <a:gd name="T29" fmla="*/ 2147483646 h 141"/>
              <a:gd name="T30" fmla="*/ 0 w 179"/>
              <a:gd name="T31" fmla="*/ 2147483646 h 141"/>
              <a:gd name="T32" fmla="*/ 2147483646 w 179"/>
              <a:gd name="T33" fmla="*/ 2147483646 h 141"/>
              <a:gd name="T34" fmla="*/ 0 w 179"/>
              <a:gd name="T35" fmla="*/ 2147483646 h 141"/>
              <a:gd name="T36" fmla="*/ 0 w 179"/>
              <a:gd name="T37" fmla="*/ 2147483646 h 141"/>
              <a:gd name="T38" fmla="*/ 2147483646 w 179"/>
              <a:gd name="T39" fmla="*/ 2147483646 h 141"/>
              <a:gd name="T40" fmla="*/ 2147483646 w 179"/>
              <a:gd name="T41" fmla="*/ 0 h 141"/>
              <a:gd name="T42" fmla="*/ 2147483646 w 179"/>
              <a:gd name="T43" fmla="*/ 2147483646 h 141"/>
              <a:gd name="T44" fmla="*/ 0 w 179"/>
              <a:gd name="T45" fmla="*/ 2147483646 h 141"/>
              <a:gd name="T46" fmla="*/ 0 w 179"/>
              <a:gd name="T47" fmla="*/ 0 h 141"/>
              <a:gd name="T48" fmla="*/ 2147483646 w 179"/>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9" h="141">
                <a:moveTo>
                  <a:pt x="166" y="141"/>
                </a:moveTo>
                <a:lnTo>
                  <a:pt x="150" y="128"/>
                </a:lnTo>
                <a:lnTo>
                  <a:pt x="150" y="0"/>
                </a:lnTo>
                <a:lnTo>
                  <a:pt x="179" y="0"/>
                </a:lnTo>
                <a:lnTo>
                  <a:pt x="179" y="128"/>
                </a:lnTo>
                <a:lnTo>
                  <a:pt x="166" y="141"/>
                </a:lnTo>
                <a:close/>
                <a:moveTo>
                  <a:pt x="179" y="128"/>
                </a:moveTo>
                <a:lnTo>
                  <a:pt x="179" y="141"/>
                </a:lnTo>
                <a:lnTo>
                  <a:pt x="166" y="141"/>
                </a:lnTo>
                <a:lnTo>
                  <a:pt x="179" y="128"/>
                </a:lnTo>
                <a:close/>
                <a:moveTo>
                  <a:pt x="0" y="128"/>
                </a:moveTo>
                <a:lnTo>
                  <a:pt x="13" y="112"/>
                </a:lnTo>
                <a:lnTo>
                  <a:pt x="166" y="112"/>
                </a:lnTo>
                <a:lnTo>
                  <a:pt x="166" y="141"/>
                </a:lnTo>
                <a:lnTo>
                  <a:pt x="13" y="141"/>
                </a:lnTo>
                <a:lnTo>
                  <a:pt x="0" y="128"/>
                </a:lnTo>
                <a:close/>
                <a:moveTo>
                  <a:pt x="13" y="141"/>
                </a:moveTo>
                <a:lnTo>
                  <a:pt x="0" y="141"/>
                </a:lnTo>
                <a:lnTo>
                  <a:pt x="0" y="128"/>
                </a:lnTo>
                <a:lnTo>
                  <a:pt x="13" y="141"/>
                </a:lnTo>
                <a:close/>
                <a:moveTo>
                  <a:pt x="25" y="0"/>
                </a:moveTo>
                <a:lnTo>
                  <a:pt x="25" y="128"/>
                </a:lnTo>
                <a:lnTo>
                  <a:pt x="0" y="128"/>
                </a:lnTo>
                <a:lnTo>
                  <a:pt x="0" y="0"/>
                </a:lnTo>
                <a:lnTo>
                  <a:pt x="25" y="0"/>
                </a:lnTo>
                <a:close/>
              </a:path>
            </a:pathLst>
          </a:custGeom>
          <a:solidFill>
            <a:srgbClr val="DA251D"/>
          </a:solidFill>
          <a:ln w="9525">
            <a:noFill/>
            <a:round/>
            <a:headEnd/>
            <a:tailEnd/>
          </a:ln>
        </p:spPr>
        <p:txBody>
          <a:bodyPr/>
          <a:lstStyle/>
          <a:p>
            <a:endParaRPr lang="zh-CN" altLang="en-US"/>
          </a:p>
        </p:txBody>
      </p:sp>
      <p:sp>
        <p:nvSpPr>
          <p:cNvPr id="121918" name="Freeform 82"/>
          <p:cNvSpPr>
            <a:spLocks noEditPoints="1"/>
          </p:cNvSpPr>
          <p:nvPr/>
        </p:nvSpPr>
        <p:spPr bwMode="auto">
          <a:xfrm>
            <a:off x="9849985" y="5929314"/>
            <a:ext cx="573087" cy="39687"/>
          </a:xfrm>
          <a:custGeom>
            <a:avLst/>
            <a:gdLst>
              <a:gd name="T0" fmla="*/ 2147483646 w 361"/>
              <a:gd name="T1" fmla="*/ 0 h 25"/>
              <a:gd name="T2" fmla="*/ 2147483646 w 361"/>
              <a:gd name="T3" fmla="*/ 2147483646 h 25"/>
              <a:gd name="T4" fmla="*/ 0 w 361"/>
              <a:gd name="T5" fmla="*/ 2147483646 h 25"/>
              <a:gd name="T6" fmla="*/ 0 w 361"/>
              <a:gd name="T7" fmla="*/ 0 h 25"/>
              <a:gd name="T8" fmla="*/ 2147483646 w 361"/>
              <a:gd name="T9" fmla="*/ 0 h 25"/>
              <a:gd name="T10" fmla="*/ 2147483646 w 361"/>
              <a:gd name="T11" fmla="*/ 0 h 25"/>
              <a:gd name="T12" fmla="*/ 2147483646 w 361"/>
              <a:gd name="T13" fmla="*/ 2147483646 h 25"/>
              <a:gd name="T14" fmla="*/ 2147483646 w 361"/>
              <a:gd name="T15" fmla="*/ 2147483646 h 25"/>
              <a:gd name="T16" fmla="*/ 2147483646 w 361"/>
              <a:gd name="T17" fmla="*/ 0 h 25"/>
              <a:gd name="T18" fmla="*/ 2147483646 w 361"/>
              <a:gd name="T19" fmla="*/ 0 h 25"/>
              <a:gd name="T20" fmla="*/ 2147483646 w 361"/>
              <a:gd name="T21" fmla="*/ 2147483646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1" h="25">
                <a:moveTo>
                  <a:pt x="191" y="0"/>
                </a:moveTo>
                <a:lnTo>
                  <a:pt x="191" y="25"/>
                </a:lnTo>
                <a:lnTo>
                  <a:pt x="0" y="25"/>
                </a:lnTo>
                <a:lnTo>
                  <a:pt x="0" y="0"/>
                </a:lnTo>
                <a:lnTo>
                  <a:pt x="191" y="0"/>
                </a:lnTo>
                <a:close/>
                <a:moveTo>
                  <a:pt x="361" y="25"/>
                </a:moveTo>
                <a:lnTo>
                  <a:pt x="191" y="25"/>
                </a:lnTo>
                <a:lnTo>
                  <a:pt x="191" y="0"/>
                </a:lnTo>
                <a:lnTo>
                  <a:pt x="361" y="0"/>
                </a:lnTo>
                <a:lnTo>
                  <a:pt x="361" y="25"/>
                </a:lnTo>
                <a:close/>
              </a:path>
            </a:pathLst>
          </a:custGeom>
          <a:solidFill>
            <a:srgbClr val="28166F"/>
          </a:solidFill>
          <a:ln w="9525">
            <a:noFill/>
            <a:round/>
            <a:headEnd/>
            <a:tailEnd/>
          </a:ln>
        </p:spPr>
        <p:txBody>
          <a:bodyPr/>
          <a:lstStyle/>
          <a:p>
            <a:endParaRPr lang="zh-CN" altLang="en-US"/>
          </a:p>
        </p:txBody>
      </p:sp>
      <p:sp>
        <p:nvSpPr>
          <p:cNvPr id="121919" name="Rectangle 83"/>
          <p:cNvSpPr>
            <a:spLocks noChangeArrowheads="1"/>
          </p:cNvSpPr>
          <p:nvPr/>
        </p:nvSpPr>
        <p:spPr bwMode="auto">
          <a:xfrm>
            <a:off x="7957685" y="5929314"/>
            <a:ext cx="1647825" cy="39687"/>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20" name="Freeform 84"/>
          <p:cNvSpPr>
            <a:spLocks noEditPoints="1"/>
          </p:cNvSpPr>
          <p:nvPr/>
        </p:nvSpPr>
        <p:spPr bwMode="auto">
          <a:xfrm>
            <a:off x="9586460" y="5949950"/>
            <a:ext cx="282575" cy="223838"/>
          </a:xfrm>
          <a:custGeom>
            <a:avLst/>
            <a:gdLst>
              <a:gd name="T0" fmla="*/ 2147483646 w 178"/>
              <a:gd name="T1" fmla="*/ 2147483646 h 141"/>
              <a:gd name="T2" fmla="*/ 2147483646 w 178"/>
              <a:gd name="T3" fmla="*/ 2147483646 h 141"/>
              <a:gd name="T4" fmla="*/ 2147483646 w 178"/>
              <a:gd name="T5" fmla="*/ 0 h 141"/>
              <a:gd name="T6" fmla="*/ 2147483646 w 178"/>
              <a:gd name="T7" fmla="*/ 0 h 141"/>
              <a:gd name="T8" fmla="*/ 2147483646 w 178"/>
              <a:gd name="T9" fmla="*/ 2147483646 h 141"/>
              <a:gd name="T10" fmla="*/ 2147483646 w 178"/>
              <a:gd name="T11" fmla="*/ 2147483646 h 141"/>
              <a:gd name="T12" fmla="*/ 2147483646 w 178"/>
              <a:gd name="T13" fmla="*/ 2147483646 h 141"/>
              <a:gd name="T14" fmla="*/ 2147483646 w 178"/>
              <a:gd name="T15" fmla="*/ 2147483646 h 141"/>
              <a:gd name="T16" fmla="*/ 2147483646 w 178"/>
              <a:gd name="T17" fmla="*/ 2147483646 h 141"/>
              <a:gd name="T18" fmla="*/ 2147483646 w 178"/>
              <a:gd name="T19" fmla="*/ 2147483646 h 141"/>
              <a:gd name="T20" fmla="*/ 0 w 178"/>
              <a:gd name="T21" fmla="*/ 2147483646 h 141"/>
              <a:gd name="T22" fmla="*/ 2147483646 w 178"/>
              <a:gd name="T23" fmla="*/ 2147483646 h 141"/>
              <a:gd name="T24" fmla="*/ 2147483646 w 178"/>
              <a:gd name="T25" fmla="*/ 2147483646 h 141"/>
              <a:gd name="T26" fmla="*/ 2147483646 w 178"/>
              <a:gd name="T27" fmla="*/ 2147483646 h 141"/>
              <a:gd name="T28" fmla="*/ 2147483646 w 178"/>
              <a:gd name="T29" fmla="*/ 2147483646 h 141"/>
              <a:gd name="T30" fmla="*/ 0 w 178"/>
              <a:gd name="T31" fmla="*/ 2147483646 h 141"/>
              <a:gd name="T32" fmla="*/ 2147483646 w 178"/>
              <a:gd name="T33" fmla="*/ 2147483646 h 141"/>
              <a:gd name="T34" fmla="*/ 0 w 178"/>
              <a:gd name="T35" fmla="*/ 2147483646 h 141"/>
              <a:gd name="T36" fmla="*/ 0 w 178"/>
              <a:gd name="T37" fmla="*/ 2147483646 h 141"/>
              <a:gd name="T38" fmla="*/ 2147483646 w 178"/>
              <a:gd name="T39" fmla="*/ 2147483646 h 141"/>
              <a:gd name="T40" fmla="*/ 2147483646 w 178"/>
              <a:gd name="T41" fmla="*/ 0 h 141"/>
              <a:gd name="T42" fmla="*/ 2147483646 w 178"/>
              <a:gd name="T43" fmla="*/ 2147483646 h 141"/>
              <a:gd name="T44" fmla="*/ 0 w 178"/>
              <a:gd name="T45" fmla="*/ 2147483646 h 141"/>
              <a:gd name="T46" fmla="*/ 0 w 178"/>
              <a:gd name="T47" fmla="*/ 0 h 141"/>
              <a:gd name="T48" fmla="*/ 2147483646 w 178"/>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8" h="141">
                <a:moveTo>
                  <a:pt x="166" y="141"/>
                </a:moveTo>
                <a:lnTo>
                  <a:pt x="149" y="128"/>
                </a:lnTo>
                <a:lnTo>
                  <a:pt x="149" y="0"/>
                </a:lnTo>
                <a:lnTo>
                  <a:pt x="178" y="0"/>
                </a:lnTo>
                <a:lnTo>
                  <a:pt x="178" y="128"/>
                </a:lnTo>
                <a:lnTo>
                  <a:pt x="166" y="141"/>
                </a:lnTo>
                <a:close/>
                <a:moveTo>
                  <a:pt x="178" y="128"/>
                </a:moveTo>
                <a:lnTo>
                  <a:pt x="178" y="141"/>
                </a:lnTo>
                <a:lnTo>
                  <a:pt x="166" y="141"/>
                </a:lnTo>
                <a:lnTo>
                  <a:pt x="178" y="128"/>
                </a:lnTo>
                <a:close/>
                <a:moveTo>
                  <a:pt x="0" y="128"/>
                </a:moveTo>
                <a:lnTo>
                  <a:pt x="12" y="112"/>
                </a:lnTo>
                <a:lnTo>
                  <a:pt x="166" y="112"/>
                </a:lnTo>
                <a:lnTo>
                  <a:pt x="166" y="141"/>
                </a:lnTo>
                <a:lnTo>
                  <a:pt x="12" y="141"/>
                </a:lnTo>
                <a:lnTo>
                  <a:pt x="0" y="128"/>
                </a:lnTo>
                <a:close/>
                <a:moveTo>
                  <a:pt x="12" y="141"/>
                </a:moveTo>
                <a:lnTo>
                  <a:pt x="0" y="141"/>
                </a:lnTo>
                <a:lnTo>
                  <a:pt x="0" y="128"/>
                </a:lnTo>
                <a:lnTo>
                  <a:pt x="12" y="141"/>
                </a:lnTo>
                <a:close/>
                <a:moveTo>
                  <a:pt x="25" y="0"/>
                </a:moveTo>
                <a:lnTo>
                  <a:pt x="25" y="128"/>
                </a:lnTo>
                <a:lnTo>
                  <a:pt x="0" y="128"/>
                </a:lnTo>
                <a:lnTo>
                  <a:pt x="0" y="0"/>
                </a:lnTo>
                <a:lnTo>
                  <a:pt x="25" y="0"/>
                </a:lnTo>
                <a:close/>
              </a:path>
            </a:pathLst>
          </a:custGeom>
          <a:solidFill>
            <a:srgbClr val="DA251D"/>
          </a:solidFill>
          <a:ln w="9525">
            <a:noFill/>
            <a:round/>
            <a:headEnd/>
            <a:tailEnd/>
          </a:ln>
        </p:spPr>
        <p:txBody>
          <a:bodyPr/>
          <a:lstStyle/>
          <a:p>
            <a:endParaRPr lang="zh-CN" altLang="en-US"/>
          </a:p>
        </p:txBody>
      </p:sp>
      <p:sp>
        <p:nvSpPr>
          <p:cNvPr id="121921" name="Freeform 85"/>
          <p:cNvSpPr>
            <a:spLocks noEditPoints="1"/>
          </p:cNvSpPr>
          <p:nvPr/>
        </p:nvSpPr>
        <p:spPr bwMode="auto">
          <a:xfrm>
            <a:off x="8386309" y="3624264"/>
            <a:ext cx="1693862" cy="46037"/>
          </a:xfrm>
          <a:custGeom>
            <a:avLst/>
            <a:gdLst>
              <a:gd name="T0" fmla="*/ 2147483646 w 1067"/>
              <a:gd name="T1" fmla="*/ 0 h 29"/>
              <a:gd name="T2" fmla="*/ 2147483646 w 1067"/>
              <a:gd name="T3" fmla="*/ 2147483646 h 29"/>
              <a:gd name="T4" fmla="*/ 0 w 1067"/>
              <a:gd name="T5" fmla="*/ 2147483646 h 29"/>
              <a:gd name="T6" fmla="*/ 0 w 1067"/>
              <a:gd name="T7" fmla="*/ 0 h 29"/>
              <a:gd name="T8" fmla="*/ 2147483646 w 1067"/>
              <a:gd name="T9" fmla="*/ 0 h 29"/>
              <a:gd name="T10" fmla="*/ 2147483646 w 1067"/>
              <a:gd name="T11" fmla="*/ 2147483646 h 29"/>
              <a:gd name="T12" fmla="*/ 2147483646 w 1067"/>
              <a:gd name="T13" fmla="*/ 2147483646 h 29"/>
              <a:gd name="T14" fmla="*/ 2147483646 w 1067"/>
              <a:gd name="T15" fmla="*/ 0 h 29"/>
              <a:gd name="T16" fmla="*/ 2147483646 w 1067"/>
              <a:gd name="T17" fmla="*/ 0 h 29"/>
              <a:gd name="T18" fmla="*/ 2147483646 w 1067"/>
              <a:gd name="T19" fmla="*/ 2147483646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7" h="29">
                <a:moveTo>
                  <a:pt x="573" y="0"/>
                </a:moveTo>
                <a:lnTo>
                  <a:pt x="573" y="29"/>
                </a:lnTo>
                <a:lnTo>
                  <a:pt x="0" y="29"/>
                </a:lnTo>
                <a:lnTo>
                  <a:pt x="0" y="0"/>
                </a:lnTo>
                <a:lnTo>
                  <a:pt x="573" y="0"/>
                </a:lnTo>
                <a:close/>
                <a:moveTo>
                  <a:pt x="1067" y="29"/>
                </a:moveTo>
                <a:lnTo>
                  <a:pt x="573" y="29"/>
                </a:lnTo>
                <a:lnTo>
                  <a:pt x="573" y="0"/>
                </a:lnTo>
                <a:lnTo>
                  <a:pt x="1067" y="0"/>
                </a:lnTo>
                <a:lnTo>
                  <a:pt x="1067" y="29"/>
                </a:lnTo>
                <a:close/>
              </a:path>
            </a:pathLst>
          </a:custGeom>
          <a:solidFill>
            <a:srgbClr val="28166F"/>
          </a:solidFill>
          <a:ln w="9525">
            <a:noFill/>
            <a:round/>
            <a:headEnd/>
            <a:tailEnd/>
          </a:ln>
        </p:spPr>
        <p:txBody>
          <a:bodyPr/>
          <a:lstStyle/>
          <a:p>
            <a:endParaRPr lang="zh-CN" altLang="en-US"/>
          </a:p>
        </p:txBody>
      </p:sp>
      <p:sp>
        <p:nvSpPr>
          <p:cNvPr id="121922" name="Freeform 86"/>
          <p:cNvSpPr>
            <a:spLocks noEditPoints="1"/>
          </p:cNvSpPr>
          <p:nvPr/>
        </p:nvSpPr>
        <p:spPr bwMode="auto">
          <a:xfrm>
            <a:off x="10324647" y="3617914"/>
            <a:ext cx="104775" cy="46037"/>
          </a:xfrm>
          <a:custGeom>
            <a:avLst/>
            <a:gdLst>
              <a:gd name="T0" fmla="*/ 2147483646 w 66"/>
              <a:gd name="T1" fmla="*/ 0 h 29"/>
              <a:gd name="T2" fmla="*/ 2147483646 w 66"/>
              <a:gd name="T3" fmla="*/ 2147483646 h 29"/>
              <a:gd name="T4" fmla="*/ 2147483646 w 66"/>
              <a:gd name="T5" fmla="*/ 2147483646 h 29"/>
              <a:gd name="T6" fmla="*/ 2147483646 w 66"/>
              <a:gd name="T7" fmla="*/ 0 h 29"/>
              <a:gd name="T8" fmla="*/ 2147483646 w 66"/>
              <a:gd name="T9" fmla="*/ 0 h 29"/>
              <a:gd name="T10" fmla="*/ 2147483646 w 66"/>
              <a:gd name="T11" fmla="*/ 0 h 29"/>
              <a:gd name="T12" fmla="*/ 2147483646 w 66"/>
              <a:gd name="T13" fmla="*/ 0 h 29"/>
              <a:gd name="T14" fmla="*/ 2147483646 w 66"/>
              <a:gd name="T15" fmla="*/ 0 h 29"/>
              <a:gd name="T16" fmla="*/ 0 w 66"/>
              <a:gd name="T17" fmla="*/ 0 h 29"/>
              <a:gd name="T18" fmla="*/ 2147483646 w 66"/>
              <a:gd name="T19" fmla="*/ 0 h 29"/>
              <a:gd name="T20" fmla="*/ 2147483646 w 66"/>
              <a:gd name="T21" fmla="*/ 2147483646 h 29"/>
              <a:gd name="T22" fmla="*/ 2147483646 w 66"/>
              <a:gd name="T23" fmla="*/ 2147483646 h 29"/>
              <a:gd name="T24" fmla="*/ 2147483646 w 66"/>
              <a:gd name="T25" fmla="*/ 0 h 29"/>
              <a:gd name="T26" fmla="*/ 2147483646 w 66"/>
              <a:gd name="T27" fmla="*/ 0 h 29"/>
              <a:gd name="T28" fmla="*/ 2147483646 w 66"/>
              <a:gd name="T29" fmla="*/ 2147483646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6" h="29">
                <a:moveTo>
                  <a:pt x="37" y="0"/>
                </a:moveTo>
                <a:lnTo>
                  <a:pt x="37" y="29"/>
                </a:lnTo>
                <a:lnTo>
                  <a:pt x="4" y="29"/>
                </a:lnTo>
                <a:lnTo>
                  <a:pt x="4" y="0"/>
                </a:lnTo>
                <a:lnTo>
                  <a:pt x="37" y="0"/>
                </a:lnTo>
                <a:close/>
                <a:moveTo>
                  <a:pt x="37" y="0"/>
                </a:moveTo>
                <a:lnTo>
                  <a:pt x="37" y="0"/>
                </a:lnTo>
                <a:lnTo>
                  <a:pt x="0" y="0"/>
                </a:lnTo>
                <a:lnTo>
                  <a:pt x="37" y="0"/>
                </a:lnTo>
                <a:close/>
                <a:moveTo>
                  <a:pt x="66" y="29"/>
                </a:moveTo>
                <a:lnTo>
                  <a:pt x="37" y="29"/>
                </a:lnTo>
                <a:lnTo>
                  <a:pt x="37" y="0"/>
                </a:lnTo>
                <a:lnTo>
                  <a:pt x="66" y="0"/>
                </a:lnTo>
                <a:lnTo>
                  <a:pt x="66" y="29"/>
                </a:lnTo>
                <a:close/>
              </a:path>
            </a:pathLst>
          </a:custGeom>
          <a:solidFill>
            <a:srgbClr val="28166F"/>
          </a:solidFill>
          <a:ln w="9525">
            <a:noFill/>
            <a:round/>
            <a:headEnd/>
            <a:tailEnd/>
          </a:ln>
        </p:spPr>
        <p:txBody>
          <a:bodyPr/>
          <a:lstStyle/>
          <a:p>
            <a:endParaRPr lang="zh-CN" altLang="en-US"/>
          </a:p>
        </p:txBody>
      </p:sp>
      <p:sp>
        <p:nvSpPr>
          <p:cNvPr id="121923" name="Rectangle 87"/>
          <p:cNvSpPr>
            <a:spLocks noChangeArrowheads="1"/>
          </p:cNvSpPr>
          <p:nvPr/>
        </p:nvSpPr>
        <p:spPr bwMode="auto">
          <a:xfrm>
            <a:off x="7957685" y="3624264"/>
            <a:ext cx="185737" cy="46037"/>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24" name="Freeform 88"/>
          <p:cNvSpPr>
            <a:spLocks noEditPoints="1"/>
          </p:cNvSpPr>
          <p:nvPr/>
        </p:nvSpPr>
        <p:spPr bwMode="auto">
          <a:xfrm>
            <a:off x="8122784" y="3651250"/>
            <a:ext cx="290512" cy="223838"/>
          </a:xfrm>
          <a:custGeom>
            <a:avLst/>
            <a:gdLst>
              <a:gd name="T0" fmla="*/ 2147483646 w 183"/>
              <a:gd name="T1" fmla="*/ 2147483646 h 141"/>
              <a:gd name="T2" fmla="*/ 2147483646 w 183"/>
              <a:gd name="T3" fmla="*/ 2147483646 h 141"/>
              <a:gd name="T4" fmla="*/ 2147483646 w 183"/>
              <a:gd name="T5" fmla="*/ 0 h 141"/>
              <a:gd name="T6" fmla="*/ 2147483646 w 183"/>
              <a:gd name="T7" fmla="*/ 0 h 141"/>
              <a:gd name="T8" fmla="*/ 2147483646 w 183"/>
              <a:gd name="T9" fmla="*/ 2147483646 h 141"/>
              <a:gd name="T10" fmla="*/ 2147483646 w 183"/>
              <a:gd name="T11" fmla="*/ 2147483646 h 141"/>
              <a:gd name="T12" fmla="*/ 2147483646 w 183"/>
              <a:gd name="T13" fmla="*/ 2147483646 h 141"/>
              <a:gd name="T14" fmla="*/ 2147483646 w 183"/>
              <a:gd name="T15" fmla="*/ 2147483646 h 141"/>
              <a:gd name="T16" fmla="*/ 2147483646 w 183"/>
              <a:gd name="T17" fmla="*/ 2147483646 h 141"/>
              <a:gd name="T18" fmla="*/ 2147483646 w 183"/>
              <a:gd name="T19" fmla="*/ 2147483646 h 141"/>
              <a:gd name="T20" fmla="*/ 0 w 183"/>
              <a:gd name="T21" fmla="*/ 2147483646 h 141"/>
              <a:gd name="T22" fmla="*/ 2147483646 w 183"/>
              <a:gd name="T23" fmla="*/ 2147483646 h 141"/>
              <a:gd name="T24" fmla="*/ 2147483646 w 183"/>
              <a:gd name="T25" fmla="*/ 2147483646 h 141"/>
              <a:gd name="T26" fmla="*/ 2147483646 w 183"/>
              <a:gd name="T27" fmla="*/ 2147483646 h 141"/>
              <a:gd name="T28" fmla="*/ 2147483646 w 183"/>
              <a:gd name="T29" fmla="*/ 2147483646 h 141"/>
              <a:gd name="T30" fmla="*/ 0 w 183"/>
              <a:gd name="T31" fmla="*/ 2147483646 h 141"/>
              <a:gd name="T32" fmla="*/ 2147483646 w 183"/>
              <a:gd name="T33" fmla="*/ 2147483646 h 141"/>
              <a:gd name="T34" fmla="*/ 0 w 183"/>
              <a:gd name="T35" fmla="*/ 2147483646 h 141"/>
              <a:gd name="T36" fmla="*/ 0 w 183"/>
              <a:gd name="T37" fmla="*/ 2147483646 h 141"/>
              <a:gd name="T38" fmla="*/ 2147483646 w 183"/>
              <a:gd name="T39" fmla="*/ 2147483646 h 141"/>
              <a:gd name="T40" fmla="*/ 2147483646 w 183"/>
              <a:gd name="T41" fmla="*/ 0 h 141"/>
              <a:gd name="T42" fmla="*/ 2147483646 w 183"/>
              <a:gd name="T43" fmla="*/ 2147483646 h 141"/>
              <a:gd name="T44" fmla="*/ 0 w 183"/>
              <a:gd name="T45" fmla="*/ 2147483646 h 141"/>
              <a:gd name="T46" fmla="*/ 0 w 183"/>
              <a:gd name="T47" fmla="*/ 0 h 141"/>
              <a:gd name="T48" fmla="*/ 2147483646 w 183"/>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3" h="141">
                <a:moveTo>
                  <a:pt x="166" y="141"/>
                </a:moveTo>
                <a:lnTo>
                  <a:pt x="154" y="124"/>
                </a:lnTo>
                <a:lnTo>
                  <a:pt x="154" y="0"/>
                </a:lnTo>
                <a:lnTo>
                  <a:pt x="183" y="0"/>
                </a:lnTo>
                <a:lnTo>
                  <a:pt x="183" y="124"/>
                </a:lnTo>
                <a:lnTo>
                  <a:pt x="166" y="141"/>
                </a:lnTo>
                <a:close/>
                <a:moveTo>
                  <a:pt x="183" y="124"/>
                </a:moveTo>
                <a:lnTo>
                  <a:pt x="183" y="141"/>
                </a:lnTo>
                <a:lnTo>
                  <a:pt x="166" y="141"/>
                </a:lnTo>
                <a:lnTo>
                  <a:pt x="183" y="124"/>
                </a:lnTo>
                <a:close/>
                <a:moveTo>
                  <a:pt x="0" y="124"/>
                </a:moveTo>
                <a:lnTo>
                  <a:pt x="17" y="112"/>
                </a:lnTo>
                <a:lnTo>
                  <a:pt x="166" y="112"/>
                </a:lnTo>
                <a:lnTo>
                  <a:pt x="166" y="141"/>
                </a:lnTo>
                <a:lnTo>
                  <a:pt x="17" y="141"/>
                </a:lnTo>
                <a:lnTo>
                  <a:pt x="0" y="124"/>
                </a:lnTo>
                <a:close/>
                <a:moveTo>
                  <a:pt x="17" y="141"/>
                </a:moveTo>
                <a:lnTo>
                  <a:pt x="0" y="141"/>
                </a:lnTo>
                <a:lnTo>
                  <a:pt x="0" y="124"/>
                </a:lnTo>
                <a:lnTo>
                  <a:pt x="17" y="141"/>
                </a:lnTo>
                <a:close/>
                <a:moveTo>
                  <a:pt x="29" y="0"/>
                </a:moveTo>
                <a:lnTo>
                  <a:pt x="29" y="124"/>
                </a:lnTo>
                <a:lnTo>
                  <a:pt x="0" y="124"/>
                </a:lnTo>
                <a:lnTo>
                  <a:pt x="0" y="0"/>
                </a:lnTo>
                <a:lnTo>
                  <a:pt x="29" y="0"/>
                </a:lnTo>
                <a:close/>
              </a:path>
            </a:pathLst>
          </a:custGeom>
          <a:solidFill>
            <a:srgbClr val="DA251D"/>
          </a:solidFill>
          <a:ln w="9525">
            <a:noFill/>
            <a:round/>
            <a:headEnd/>
            <a:tailEnd/>
          </a:ln>
        </p:spPr>
        <p:txBody>
          <a:bodyPr/>
          <a:lstStyle/>
          <a:p>
            <a:endParaRPr lang="zh-CN" altLang="en-US"/>
          </a:p>
        </p:txBody>
      </p:sp>
      <p:sp>
        <p:nvSpPr>
          <p:cNvPr id="121925" name="Freeform 89"/>
          <p:cNvSpPr>
            <a:spLocks noEditPoints="1"/>
          </p:cNvSpPr>
          <p:nvPr/>
        </p:nvSpPr>
        <p:spPr bwMode="auto">
          <a:xfrm>
            <a:off x="10053184" y="3630614"/>
            <a:ext cx="284162" cy="223837"/>
          </a:xfrm>
          <a:custGeom>
            <a:avLst/>
            <a:gdLst>
              <a:gd name="T0" fmla="*/ 2147483646 w 179"/>
              <a:gd name="T1" fmla="*/ 2147483646 h 141"/>
              <a:gd name="T2" fmla="*/ 2147483646 w 179"/>
              <a:gd name="T3" fmla="*/ 2147483646 h 141"/>
              <a:gd name="T4" fmla="*/ 2147483646 w 179"/>
              <a:gd name="T5" fmla="*/ 0 h 141"/>
              <a:gd name="T6" fmla="*/ 2147483646 w 179"/>
              <a:gd name="T7" fmla="*/ 0 h 141"/>
              <a:gd name="T8" fmla="*/ 2147483646 w 179"/>
              <a:gd name="T9" fmla="*/ 2147483646 h 141"/>
              <a:gd name="T10" fmla="*/ 2147483646 w 179"/>
              <a:gd name="T11" fmla="*/ 2147483646 h 141"/>
              <a:gd name="T12" fmla="*/ 2147483646 w 179"/>
              <a:gd name="T13" fmla="*/ 2147483646 h 141"/>
              <a:gd name="T14" fmla="*/ 2147483646 w 179"/>
              <a:gd name="T15" fmla="*/ 2147483646 h 141"/>
              <a:gd name="T16" fmla="*/ 2147483646 w 179"/>
              <a:gd name="T17" fmla="*/ 2147483646 h 141"/>
              <a:gd name="T18" fmla="*/ 2147483646 w 179"/>
              <a:gd name="T19" fmla="*/ 2147483646 h 141"/>
              <a:gd name="T20" fmla="*/ 0 w 179"/>
              <a:gd name="T21" fmla="*/ 2147483646 h 141"/>
              <a:gd name="T22" fmla="*/ 2147483646 w 179"/>
              <a:gd name="T23" fmla="*/ 2147483646 h 141"/>
              <a:gd name="T24" fmla="*/ 2147483646 w 179"/>
              <a:gd name="T25" fmla="*/ 2147483646 h 141"/>
              <a:gd name="T26" fmla="*/ 2147483646 w 179"/>
              <a:gd name="T27" fmla="*/ 2147483646 h 141"/>
              <a:gd name="T28" fmla="*/ 2147483646 w 179"/>
              <a:gd name="T29" fmla="*/ 2147483646 h 141"/>
              <a:gd name="T30" fmla="*/ 0 w 179"/>
              <a:gd name="T31" fmla="*/ 2147483646 h 141"/>
              <a:gd name="T32" fmla="*/ 2147483646 w 179"/>
              <a:gd name="T33" fmla="*/ 2147483646 h 141"/>
              <a:gd name="T34" fmla="*/ 0 w 179"/>
              <a:gd name="T35" fmla="*/ 2147483646 h 141"/>
              <a:gd name="T36" fmla="*/ 0 w 179"/>
              <a:gd name="T37" fmla="*/ 2147483646 h 141"/>
              <a:gd name="T38" fmla="*/ 2147483646 w 179"/>
              <a:gd name="T39" fmla="*/ 2147483646 h 141"/>
              <a:gd name="T40" fmla="*/ 2147483646 w 179"/>
              <a:gd name="T41" fmla="*/ 0 h 141"/>
              <a:gd name="T42" fmla="*/ 2147483646 w 179"/>
              <a:gd name="T43" fmla="*/ 2147483646 h 141"/>
              <a:gd name="T44" fmla="*/ 0 w 179"/>
              <a:gd name="T45" fmla="*/ 2147483646 h 141"/>
              <a:gd name="T46" fmla="*/ 0 w 179"/>
              <a:gd name="T47" fmla="*/ 0 h 141"/>
              <a:gd name="T48" fmla="*/ 2147483646 w 179"/>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9" h="141">
                <a:moveTo>
                  <a:pt x="166" y="141"/>
                </a:moveTo>
                <a:lnTo>
                  <a:pt x="154" y="129"/>
                </a:lnTo>
                <a:lnTo>
                  <a:pt x="154" y="0"/>
                </a:lnTo>
                <a:lnTo>
                  <a:pt x="179" y="0"/>
                </a:lnTo>
                <a:lnTo>
                  <a:pt x="179" y="129"/>
                </a:lnTo>
                <a:lnTo>
                  <a:pt x="166" y="141"/>
                </a:lnTo>
                <a:close/>
                <a:moveTo>
                  <a:pt x="179" y="129"/>
                </a:moveTo>
                <a:lnTo>
                  <a:pt x="179" y="141"/>
                </a:lnTo>
                <a:lnTo>
                  <a:pt x="166" y="141"/>
                </a:lnTo>
                <a:lnTo>
                  <a:pt x="179" y="129"/>
                </a:lnTo>
                <a:close/>
                <a:moveTo>
                  <a:pt x="0" y="129"/>
                </a:moveTo>
                <a:lnTo>
                  <a:pt x="13" y="112"/>
                </a:lnTo>
                <a:lnTo>
                  <a:pt x="166" y="112"/>
                </a:lnTo>
                <a:lnTo>
                  <a:pt x="166" y="141"/>
                </a:lnTo>
                <a:lnTo>
                  <a:pt x="13" y="141"/>
                </a:lnTo>
                <a:lnTo>
                  <a:pt x="0" y="129"/>
                </a:lnTo>
                <a:close/>
                <a:moveTo>
                  <a:pt x="13" y="141"/>
                </a:moveTo>
                <a:lnTo>
                  <a:pt x="0" y="141"/>
                </a:lnTo>
                <a:lnTo>
                  <a:pt x="0" y="129"/>
                </a:lnTo>
                <a:lnTo>
                  <a:pt x="13" y="141"/>
                </a:lnTo>
                <a:close/>
                <a:moveTo>
                  <a:pt x="29" y="0"/>
                </a:moveTo>
                <a:lnTo>
                  <a:pt x="29" y="129"/>
                </a:lnTo>
                <a:lnTo>
                  <a:pt x="0" y="129"/>
                </a:lnTo>
                <a:lnTo>
                  <a:pt x="0" y="0"/>
                </a:lnTo>
                <a:lnTo>
                  <a:pt x="29" y="0"/>
                </a:lnTo>
                <a:close/>
              </a:path>
            </a:pathLst>
          </a:custGeom>
          <a:solidFill>
            <a:srgbClr val="DA251D"/>
          </a:solidFill>
          <a:ln w="9525">
            <a:noFill/>
            <a:round/>
            <a:headEnd/>
            <a:tailEnd/>
          </a:ln>
        </p:spPr>
        <p:txBody>
          <a:bodyPr/>
          <a:lstStyle/>
          <a:p>
            <a:endParaRPr lang="zh-CN" altLang="en-US"/>
          </a:p>
        </p:txBody>
      </p:sp>
      <p:sp>
        <p:nvSpPr>
          <p:cNvPr id="121926" name="Freeform 90"/>
          <p:cNvSpPr>
            <a:spLocks noEditPoints="1"/>
          </p:cNvSpPr>
          <p:nvPr/>
        </p:nvSpPr>
        <p:spPr bwMode="auto">
          <a:xfrm>
            <a:off x="8122784" y="3182939"/>
            <a:ext cx="1712912" cy="46037"/>
          </a:xfrm>
          <a:custGeom>
            <a:avLst/>
            <a:gdLst>
              <a:gd name="T0" fmla="*/ 2147483646 w 1079"/>
              <a:gd name="T1" fmla="*/ 0 h 29"/>
              <a:gd name="T2" fmla="*/ 2147483646 w 1079"/>
              <a:gd name="T3" fmla="*/ 2147483646 h 29"/>
              <a:gd name="T4" fmla="*/ 0 w 1079"/>
              <a:gd name="T5" fmla="*/ 2147483646 h 29"/>
              <a:gd name="T6" fmla="*/ 0 w 1079"/>
              <a:gd name="T7" fmla="*/ 0 h 29"/>
              <a:gd name="T8" fmla="*/ 2147483646 w 1079"/>
              <a:gd name="T9" fmla="*/ 0 h 29"/>
              <a:gd name="T10" fmla="*/ 2147483646 w 1079"/>
              <a:gd name="T11" fmla="*/ 0 h 29"/>
              <a:gd name="T12" fmla="*/ 2147483646 w 1079"/>
              <a:gd name="T13" fmla="*/ 2147483646 h 29"/>
              <a:gd name="T14" fmla="*/ 2147483646 w 1079"/>
              <a:gd name="T15" fmla="*/ 2147483646 h 29"/>
              <a:gd name="T16" fmla="*/ 2147483646 w 1079"/>
              <a:gd name="T17" fmla="*/ 0 h 29"/>
              <a:gd name="T18" fmla="*/ 2147483646 w 1079"/>
              <a:gd name="T19" fmla="*/ 0 h 29"/>
              <a:gd name="T20" fmla="*/ 2147483646 w 1079"/>
              <a:gd name="T21" fmla="*/ 2147483646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79" h="29">
                <a:moveTo>
                  <a:pt x="581" y="0"/>
                </a:moveTo>
                <a:lnTo>
                  <a:pt x="581" y="29"/>
                </a:lnTo>
                <a:lnTo>
                  <a:pt x="0" y="29"/>
                </a:lnTo>
                <a:lnTo>
                  <a:pt x="0" y="0"/>
                </a:lnTo>
                <a:lnTo>
                  <a:pt x="581" y="0"/>
                </a:lnTo>
                <a:close/>
                <a:moveTo>
                  <a:pt x="1079" y="29"/>
                </a:moveTo>
                <a:lnTo>
                  <a:pt x="581" y="29"/>
                </a:lnTo>
                <a:lnTo>
                  <a:pt x="581" y="0"/>
                </a:lnTo>
                <a:lnTo>
                  <a:pt x="1079" y="0"/>
                </a:lnTo>
                <a:lnTo>
                  <a:pt x="1079" y="29"/>
                </a:lnTo>
                <a:close/>
              </a:path>
            </a:pathLst>
          </a:custGeom>
          <a:solidFill>
            <a:srgbClr val="28166F"/>
          </a:solidFill>
          <a:ln w="9525">
            <a:noFill/>
            <a:round/>
            <a:headEnd/>
            <a:tailEnd/>
          </a:ln>
        </p:spPr>
        <p:txBody>
          <a:bodyPr/>
          <a:lstStyle/>
          <a:p>
            <a:endParaRPr lang="zh-CN" altLang="en-US"/>
          </a:p>
        </p:txBody>
      </p:sp>
      <p:sp>
        <p:nvSpPr>
          <p:cNvPr id="121927" name="Freeform 91"/>
          <p:cNvSpPr>
            <a:spLocks noEditPoints="1"/>
          </p:cNvSpPr>
          <p:nvPr/>
        </p:nvSpPr>
        <p:spPr bwMode="auto">
          <a:xfrm>
            <a:off x="10080171" y="3176589"/>
            <a:ext cx="342900" cy="46037"/>
          </a:xfrm>
          <a:custGeom>
            <a:avLst/>
            <a:gdLst>
              <a:gd name="T0" fmla="*/ 2147483646 w 216"/>
              <a:gd name="T1" fmla="*/ 0 h 29"/>
              <a:gd name="T2" fmla="*/ 2147483646 w 216"/>
              <a:gd name="T3" fmla="*/ 2147483646 h 29"/>
              <a:gd name="T4" fmla="*/ 0 w 216"/>
              <a:gd name="T5" fmla="*/ 2147483646 h 29"/>
              <a:gd name="T6" fmla="*/ 0 w 216"/>
              <a:gd name="T7" fmla="*/ 0 h 29"/>
              <a:gd name="T8" fmla="*/ 2147483646 w 216"/>
              <a:gd name="T9" fmla="*/ 0 h 29"/>
              <a:gd name="T10" fmla="*/ 2147483646 w 216"/>
              <a:gd name="T11" fmla="*/ 2147483646 h 29"/>
              <a:gd name="T12" fmla="*/ 2147483646 w 216"/>
              <a:gd name="T13" fmla="*/ 2147483646 h 29"/>
              <a:gd name="T14" fmla="*/ 2147483646 w 216"/>
              <a:gd name="T15" fmla="*/ 0 h 29"/>
              <a:gd name="T16" fmla="*/ 2147483646 w 216"/>
              <a:gd name="T17" fmla="*/ 0 h 29"/>
              <a:gd name="T18" fmla="*/ 2147483646 w 216"/>
              <a:gd name="T19" fmla="*/ 2147483646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 h="29">
                <a:moveTo>
                  <a:pt x="116" y="0"/>
                </a:moveTo>
                <a:lnTo>
                  <a:pt x="116" y="29"/>
                </a:lnTo>
                <a:lnTo>
                  <a:pt x="0" y="29"/>
                </a:lnTo>
                <a:lnTo>
                  <a:pt x="0" y="0"/>
                </a:lnTo>
                <a:lnTo>
                  <a:pt x="116" y="0"/>
                </a:lnTo>
                <a:close/>
                <a:moveTo>
                  <a:pt x="216" y="29"/>
                </a:moveTo>
                <a:lnTo>
                  <a:pt x="116" y="29"/>
                </a:lnTo>
                <a:lnTo>
                  <a:pt x="116" y="0"/>
                </a:lnTo>
                <a:lnTo>
                  <a:pt x="216" y="0"/>
                </a:lnTo>
                <a:lnTo>
                  <a:pt x="216" y="29"/>
                </a:lnTo>
                <a:close/>
              </a:path>
            </a:pathLst>
          </a:custGeom>
          <a:solidFill>
            <a:srgbClr val="28166F"/>
          </a:solidFill>
          <a:ln w="9525">
            <a:noFill/>
            <a:round/>
            <a:headEnd/>
            <a:tailEnd/>
          </a:ln>
        </p:spPr>
        <p:txBody>
          <a:bodyPr/>
          <a:lstStyle/>
          <a:p>
            <a:endParaRPr lang="zh-CN" altLang="en-US"/>
          </a:p>
        </p:txBody>
      </p:sp>
      <p:sp>
        <p:nvSpPr>
          <p:cNvPr id="121928" name="Freeform 92"/>
          <p:cNvSpPr>
            <a:spLocks noEditPoints="1"/>
          </p:cNvSpPr>
          <p:nvPr/>
        </p:nvSpPr>
        <p:spPr bwMode="auto">
          <a:xfrm>
            <a:off x="9816647" y="3197225"/>
            <a:ext cx="282575" cy="230188"/>
          </a:xfrm>
          <a:custGeom>
            <a:avLst/>
            <a:gdLst>
              <a:gd name="T0" fmla="*/ 2147483646 w 178"/>
              <a:gd name="T1" fmla="*/ 2147483646 h 145"/>
              <a:gd name="T2" fmla="*/ 2147483646 w 178"/>
              <a:gd name="T3" fmla="*/ 2147483646 h 145"/>
              <a:gd name="T4" fmla="*/ 2147483646 w 178"/>
              <a:gd name="T5" fmla="*/ 0 h 145"/>
              <a:gd name="T6" fmla="*/ 2147483646 w 178"/>
              <a:gd name="T7" fmla="*/ 0 h 145"/>
              <a:gd name="T8" fmla="*/ 2147483646 w 178"/>
              <a:gd name="T9" fmla="*/ 2147483646 h 145"/>
              <a:gd name="T10" fmla="*/ 2147483646 w 178"/>
              <a:gd name="T11" fmla="*/ 2147483646 h 145"/>
              <a:gd name="T12" fmla="*/ 2147483646 w 178"/>
              <a:gd name="T13" fmla="*/ 2147483646 h 145"/>
              <a:gd name="T14" fmla="*/ 2147483646 w 178"/>
              <a:gd name="T15" fmla="*/ 2147483646 h 145"/>
              <a:gd name="T16" fmla="*/ 2147483646 w 178"/>
              <a:gd name="T17" fmla="*/ 2147483646 h 145"/>
              <a:gd name="T18" fmla="*/ 2147483646 w 178"/>
              <a:gd name="T19" fmla="*/ 2147483646 h 145"/>
              <a:gd name="T20" fmla="*/ 0 w 178"/>
              <a:gd name="T21" fmla="*/ 2147483646 h 145"/>
              <a:gd name="T22" fmla="*/ 2147483646 w 178"/>
              <a:gd name="T23" fmla="*/ 2147483646 h 145"/>
              <a:gd name="T24" fmla="*/ 2147483646 w 178"/>
              <a:gd name="T25" fmla="*/ 2147483646 h 145"/>
              <a:gd name="T26" fmla="*/ 2147483646 w 178"/>
              <a:gd name="T27" fmla="*/ 2147483646 h 145"/>
              <a:gd name="T28" fmla="*/ 2147483646 w 178"/>
              <a:gd name="T29" fmla="*/ 2147483646 h 145"/>
              <a:gd name="T30" fmla="*/ 0 w 178"/>
              <a:gd name="T31" fmla="*/ 2147483646 h 145"/>
              <a:gd name="T32" fmla="*/ 2147483646 w 178"/>
              <a:gd name="T33" fmla="*/ 2147483646 h 145"/>
              <a:gd name="T34" fmla="*/ 0 w 178"/>
              <a:gd name="T35" fmla="*/ 2147483646 h 145"/>
              <a:gd name="T36" fmla="*/ 0 w 178"/>
              <a:gd name="T37" fmla="*/ 2147483646 h 145"/>
              <a:gd name="T38" fmla="*/ 2147483646 w 178"/>
              <a:gd name="T39" fmla="*/ 2147483646 h 145"/>
              <a:gd name="T40" fmla="*/ 2147483646 w 178"/>
              <a:gd name="T41" fmla="*/ 2147483646 h 145"/>
              <a:gd name="T42" fmla="*/ 2147483646 w 178"/>
              <a:gd name="T43" fmla="*/ 2147483646 h 145"/>
              <a:gd name="T44" fmla="*/ 0 w 178"/>
              <a:gd name="T45" fmla="*/ 2147483646 h 145"/>
              <a:gd name="T46" fmla="*/ 0 w 178"/>
              <a:gd name="T47" fmla="*/ 2147483646 h 145"/>
              <a:gd name="T48" fmla="*/ 2147483646 w 178"/>
              <a:gd name="T49" fmla="*/ 2147483646 h 1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8" h="145">
                <a:moveTo>
                  <a:pt x="166" y="145"/>
                </a:moveTo>
                <a:lnTo>
                  <a:pt x="154" y="128"/>
                </a:lnTo>
                <a:lnTo>
                  <a:pt x="154" y="0"/>
                </a:lnTo>
                <a:lnTo>
                  <a:pt x="178" y="0"/>
                </a:lnTo>
                <a:lnTo>
                  <a:pt x="178" y="128"/>
                </a:lnTo>
                <a:lnTo>
                  <a:pt x="166" y="145"/>
                </a:lnTo>
                <a:close/>
                <a:moveTo>
                  <a:pt x="178" y="128"/>
                </a:moveTo>
                <a:lnTo>
                  <a:pt x="178" y="145"/>
                </a:lnTo>
                <a:lnTo>
                  <a:pt x="166" y="145"/>
                </a:lnTo>
                <a:lnTo>
                  <a:pt x="178" y="128"/>
                </a:lnTo>
                <a:close/>
                <a:moveTo>
                  <a:pt x="0" y="128"/>
                </a:moveTo>
                <a:lnTo>
                  <a:pt x="12" y="116"/>
                </a:lnTo>
                <a:lnTo>
                  <a:pt x="166" y="116"/>
                </a:lnTo>
                <a:lnTo>
                  <a:pt x="166" y="145"/>
                </a:lnTo>
                <a:lnTo>
                  <a:pt x="12" y="145"/>
                </a:lnTo>
                <a:lnTo>
                  <a:pt x="0" y="128"/>
                </a:lnTo>
                <a:close/>
                <a:moveTo>
                  <a:pt x="12" y="145"/>
                </a:moveTo>
                <a:lnTo>
                  <a:pt x="0" y="145"/>
                </a:lnTo>
                <a:lnTo>
                  <a:pt x="0" y="128"/>
                </a:lnTo>
                <a:lnTo>
                  <a:pt x="12" y="145"/>
                </a:lnTo>
                <a:close/>
                <a:moveTo>
                  <a:pt x="29" y="4"/>
                </a:moveTo>
                <a:lnTo>
                  <a:pt x="29" y="128"/>
                </a:lnTo>
                <a:lnTo>
                  <a:pt x="0" y="128"/>
                </a:lnTo>
                <a:lnTo>
                  <a:pt x="0" y="4"/>
                </a:lnTo>
                <a:lnTo>
                  <a:pt x="29" y="4"/>
                </a:lnTo>
                <a:close/>
              </a:path>
            </a:pathLst>
          </a:custGeom>
          <a:solidFill>
            <a:srgbClr val="DA251D"/>
          </a:solidFill>
          <a:ln w="9525">
            <a:noFill/>
            <a:round/>
            <a:headEnd/>
            <a:tailEnd/>
          </a:ln>
        </p:spPr>
        <p:txBody>
          <a:bodyPr/>
          <a:lstStyle/>
          <a:p>
            <a:endParaRPr lang="zh-CN" altLang="en-US"/>
          </a:p>
        </p:txBody>
      </p:sp>
      <p:sp>
        <p:nvSpPr>
          <p:cNvPr id="121929" name="Freeform 93"/>
          <p:cNvSpPr>
            <a:spLocks noEditPoints="1"/>
          </p:cNvSpPr>
          <p:nvPr/>
        </p:nvSpPr>
        <p:spPr bwMode="auto">
          <a:xfrm>
            <a:off x="7910060" y="3216275"/>
            <a:ext cx="230187" cy="230188"/>
          </a:xfrm>
          <a:custGeom>
            <a:avLst/>
            <a:gdLst>
              <a:gd name="T0" fmla="*/ 2147483646 w 145"/>
              <a:gd name="T1" fmla="*/ 2147483646 h 145"/>
              <a:gd name="T2" fmla="*/ 2147483646 w 145"/>
              <a:gd name="T3" fmla="*/ 2147483646 h 145"/>
              <a:gd name="T4" fmla="*/ 2147483646 w 145"/>
              <a:gd name="T5" fmla="*/ 0 h 145"/>
              <a:gd name="T6" fmla="*/ 2147483646 w 145"/>
              <a:gd name="T7" fmla="*/ 0 h 145"/>
              <a:gd name="T8" fmla="*/ 2147483646 w 145"/>
              <a:gd name="T9" fmla="*/ 2147483646 h 145"/>
              <a:gd name="T10" fmla="*/ 2147483646 w 145"/>
              <a:gd name="T11" fmla="*/ 2147483646 h 145"/>
              <a:gd name="T12" fmla="*/ 2147483646 w 145"/>
              <a:gd name="T13" fmla="*/ 2147483646 h 145"/>
              <a:gd name="T14" fmla="*/ 2147483646 w 145"/>
              <a:gd name="T15" fmla="*/ 2147483646 h 145"/>
              <a:gd name="T16" fmla="*/ 2147483646 w 145"/>
              <a:gd name="T17" fmla="*/ 2147483646 h 145"/>
              <a:gd name="T18" fmla="*/ 2147483646 w 145"/>
              <a:gd name="T19" fmla="*/ 2147483646 h 145"/>
              <a:gd name="T20" fmla="*/ 0 w 145"/>
              <a:gd name="T21" fmla="*/ 2147483646 h 145"/>
              <a:gd name="T22" fmla="*/ 2147483646 w 145"/>
              <a:gd name="T23" fmla="*/ 2147483646 h 145"/>
              <a:gd name="T24" fmla="*/ 2147483646 w 145"/>
              <a:gd name="T25" fmla="*/ 2147483646 h 145"/>
              <a:gd name="T26" fmla="*/ 0 w 145"/>
              <a:gd name="T27" fmla="*/ 2147483646 h 145"/>
              <a:gd name="T28" fmla="*/ 0 w 145"/>
              <a:gd name="T29" fmla="*/ 2147483646 h 1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5" h="145">
                <a:moveTo>
                  <a:pt x="133" y="145"/>
                </a:moveTo>
                <a:lnTo>
                  <a:pt x="116" y="133"/>
                </a:lnTo>
                <a:lnTo>
                  <a:pt x="116" y="0"/>
                </a:lnTo>
                <a:lnTo>
                  <a:pt x="145" y="0"/>
                </a:lnTo>
                <a:lnTo>
                  <a:pt x="145" y="133"/>
                </a:lnTo>
                <a:lnTo>
                  <a:pt x="133" y="145"/>
                </a:lnTo>
                <a:close/>
                <a:moveTo>
                  <a:pt x="145" y="133"/>
                </a:moveTo>
                <a:lnTo>
                  <a:pt x="145" y="145"/>
                </a:lnTo>
                <a:lnTo>
                  <a:pt x="133" y="145"/>
                </a:lnTo>
                <a:lnTo>
                  <a:pt x="145" y="133"/>
                </a:lnTo>
                <a:close/>
                <a:moveTo>
                  <a:pt x="0" y="120"/>
                </a:moveTo>
                <a:lnTo>
                  <a:pt x="133" y="120"/>
                </a:lnTo>
                <a:lnTo>
                  <a:pt x="133" y="145"/>
                </a:lnTo>
                <a:lnTo>
                  <a:pt x="0" y="145"/>
                </a:lnTo>
                <a:lnTo>
                  <a:pt x="0" y="120"/>
                </a:lnTo>
                <a:close/>
              </a:path>
            </a:pathLst>
          </a:custGeom>
          <a:solidFill>
            <a:srgbClr val="DA251D"/>
          </a:solidFill>
          <a:ln w="9525">
            <a:noFill/>
            <a:round/>
            <a:headEnd/>
            <a:tailEnd/>
          </a:ln>
        </p:spPr>
        <p:txBody>
          <a:bodyPr/>
          <a:lstStyle/>
          <a:p>
            <a:endParaRPr lang="zh-CN" altLang="en-US"/>
          </a:p>
        </p:txBody>
      </p:sp>
      <p:sp>
        <p:nvSpPr>
          <p:cNvPr id="121930" name="Rectangle 94"/>
          <p:cNvSpPr>
            <a:spLocks noChangeArrowheads="1"/>
          </p:cNvSpPr>
          <p:nvPr/>
        </p:nvSpPr>
        <p:spPr bwMode="auto">
          <a:xfrm>
            <a:off x="7964035" y="2465389"/>
            <a:ext cx="2497137" cy="39687"/>
          </a:xfrm>
          <a:prstGeom prst="rect">
            <a:avLst/>
          </a:prstGeom>
          <a:solidFill>
            <a:srgbClr val="1F1A17"/>
          </a:solidFill>
          <a:ln w="9525">
            <a:noFill/>
            <a:miter lim="800000"/>
            <a:headEnd/>
            <a:tailEnd/>
          </a:ln>
        </p:spPr>
        <p:txBody>
          <a:bodyPr/>
          <a:lstStyle/>
          <a:p>
            <a:endParaRPr lang="zh-CN" altLang="en-US">
              <a:ea typeface="宋体" charset="-122"/>
            </a:endParaRPr>
          </a:p>
        </p:txBody>
      </p:sp>
      <p:sp>
        <p:nvSpPr>
          <p:cNvPr id="121931" name="Rectangle 95"/>
          <p:cNvSpPr>
            <a:spLocks noChangeArrowheads="1"/>
          </p:cNvSpPr>
          <p:nvPr/>
        </p:nvSpPr>
        <p:spPr bwMode="auto">
          <a:xfrm>
            <a:off x="7964035" y="2841625"/>
            <a:ext cx="2509837" cy="39688"/>
          </a:xfrm>
          <a:prstGeom prst="rect">
            <a:avLst/>
          </a:prstGeom>
          <a:solidFill>
            <a:srgbClr val="1F1A17"/>
          </a:solidFill>
          <a:ln w="9525">
            <a:noFill/>
            <a:miter lim="800000"/>
            <a:headEnd/>
            <a:tailEnd/>
          </a:ln>
        </p:spPr>
        <p:txBody>
          <a:bodyPr/>
          <a:lstStyle/>
          <a:p>
            <a:endParaRPr lang="zh-CN" altLang="en-US">
              <a:ea typeface="宋体" charset="-122"/>
            </a:endParaRPr>
          </a:p>
        </p:txBody>
      </p:sp>
      <p:sp>
        <p:nvSpPr>
          <p:cNvPr id="121932" name="Rectangle 96"/>
          <p:cNvSpPr>
            <a:spLocks noChangeArrowheads="1"/>
          </p:cNvSpPr>
          <p:nvPr/>
        </p:nvSpPr>
        <p:spPr bwMode="auto">
          <a:xfrm>
            <a:off x="7978322" y="2168525"/>
            <a:ext cx="642805" cy="338554"/>
          </a:xfrm>
          <a:prstGeom prst="rect">
            <a:avLst/>
          </a:prstGeom>
          <a:noFill/>
          <a:ln w="9525">
            <a:noFill/>
            <a:miter lim="800000"/>
            <a:headEnd/>
            <a:tailEnd/>
          </a:ln>
        </p:spPr>
        <p:txBody>
          <a:bodyPr wrap="none" lIns="0" tIns="0" rIns="0" bIns="0">
            <a:spAutoFit/>
          </a:bodyPr>
          <a:lstStyle/>
          <a:p>
            <a:r>
              <a:rPr lang="en-US" altLang="zh-CN" sz="2200">
                <a:solidFill>
                  <a:srgbClr val="1F1A17"/>
                </a:solidFill>
                <a:ea typeface="宋体" charset="-122"/>
              </a:rPr>
              <a:t>LOW</a:t>
            </a:r>
            <a:endParaRPr lang="en-US" altLang="zh-CN" sz="1400">
              <a:ea typeface="宋体" charset="-122"/>
            </a:endParaRPr>
          </a:p>
        </p:txBody>
      </p:sp>
      <p:sp>
        <p:nvSpPr>
          <p:cNvPr id="121933" name="Rectangle 97"/>
          <p:cNvSpPr>
            <a:spLocks noChangeArrowheads="1"/>
          </p:cNvSpPr>
          <p:nvPr/>
        </p:nvSpPr>
        <p:spPr bwMode="auto">
          <a:xfrm>
            <a:off x="7984672" y="2557463"/>
            <a:ext cx="642805" cy="338554"/>
          </a:xfrm>
          <a:prstGeom prst="rect">
            <a:avLst/>
          </a:prstGeom>
          <a:noFill/>
          <a:ln w="9525">
            <a:noFill/>
            <a:miter lim="800000"/>
            <a:headEnd/>
            <a:tailEnd/>
          </a:ln>
        </p:spPr>
        <p:txBody>
          <a:bodyPr wrap="none" lIns="0" tIns="0" rIns="0" bIns="0">
            <a:spAutoFit/>
          </a:bodyPr>
          <a:lstStyle/>
          <a:p>
            <a:r>
              <a:rPr lang="en-US" altLang="zh-CN" sz="2200">
                <a:solidFill>
                  <a:srgbClr val="1F1A17"/>
                </a:solidFill>
                <a:ea typeface="宋体" charset="-122"/>
              </a:rPr>
              <a:t>LOW</a:t>
            </a:r>
            <a:endParaRPr lang="en-US" altLang="zh-CN" sz="1400">
              <a:ea typeface="宋体" charset="-122"/>
            </a:endParaRPr>
          </a:p>
        </p:txBody>
      </p:sp>
      <p:sp>
        <p:nvSpPr>
          <p:cNvPr id="121934" name="Line 99"/>
          <p:cNvSpPr>
            <a:spLocks noChangeShapeType="1"/>
          </p:cNvSpPr>
          <p:nvPr/>
        </p:nvSpPr>
        <p:spPr bwMode="auto">
          <a:xfrm>
            <a:off x="7578271" y="2236788"/>
            <a:ext cx="228600" cy="0"/>
          </a:xfrm>
          <a:prstGeom prst="line">
            <a:avLst/>
          </a:prstGeom>
          <a:noFill/>
          <a:ln w="9525">
            <a:solidFill>
              <a:schemeClr val="tx1"/>
            </a:solidFill>
            <a:round/>
            <a:headEnd/>
            <a:tailEnd/>
          </a:ln>
          <a:effectLst/>
        </p:spPr>
        <p:txBody>
          <a:bodyPr/>
          <a:lstStyle/>
          <a:p>
            <a:endParaRPr lang="zh-CN" altLang="en-US"/>
          </a:p>
        </p:txBody>
      </p:sp>
      <p:sp>
        <p:nvSpPr>
          <p:cNvPr id="121935" name="Line 100"/>
          <p:cNvSpPr>
            <a:spLocks noChangeShapeType="1"/>
          </p:cNvSpPr>
          <p:nvPr/>
        </p:nvSpPr>
        <p:spPr bwMode="auto">
          <a:xfrm>
            <a:off x="7578271" y="2646363"/>
            <a:ext cx="228600" cy="0"/>
          </a:xfrm>
          <a:prstGeom prst="line">
            <a:avLst/>
          </a:prstGeom>
          <a:noFill/>
          <a:ln w="9525">
            <a:solidFill>
              <a:schemeClr val="tx1"/>
            </a:solidFill>
            <a:round/>
            <a:headEnd/>
            <a:tailEnd/>
          </a:ln>
          <a:effectLst/>
        </p:spPr>
        <p:txBody>
          <a:bodyPr/>
          <a:lstStyle/>
          <a:p>
            <a:endParaRPr lang="zh-CN" altLang="en-US"/>
          </a:p>
        </p:txBody>
      </p:sp>
      <p:sp>
        <p:nvSpPr>
          <p:cNvPr id="121936" name="Text Box 102"/>
          <p:cNvSpPr txBox="1">
            <a:spLocks noChangeArrowheads="1"/>
          </p:cNvSpPr>
          <p:nvPr/>
        </p:nvSpPr>
        <p:spPr bwMode="auto">
          <a:xfrm>
            <a:off x="3870325" y="7173913"/>
            <a:ext cx="184150" cy="304800"/>
          </a:xfrm>
          <a:prstGeom prst="rect">
            <a:avLst/>
          </a:prstGeom>
          <a:noFill/>
          <a:ln w="9525">
            <a:noFill/>
            <a:miter lim="800000"/>
            <a:headEnd/>
            <a:tailEnd/>
          </a:ln>
          <a:effectLst/>
        </p:spPr>
        <p:txBody>
          <a:bodyPr wrap="none">
            <a:spAutoFit/>
          </a:bodyPr>
          <a:lstStyle/>
          <a:p>
            <a:endParaRPr lang="zh-CN" altLang="zh-CN" sz="1400">
              <a:ea typeface="宋体" charset="-122"/>
            </a:endParaRPr>
          </a:p>
        </p:txBody>
      </p:sp>
      <p:sp>
        <p:nvSpPr>
          <p:cNvPr id="186473" name="WordArt 105"/>
          <p:cNvSpPr>
            <a:spLocks noChangeArrowheads="1" noChangeShapeType="1" noTextEdit="1"/>
          </p:cNvSpPr>
          <p:nvPr/>
        </p:nvSpPr>
        <p:spPr bwMode="auto">
          <a:xfrm>
            <a:off x="977900" y="2671385"/>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86475" name="Rectangle 107"/>
          <p:cNvSpPr>
            <a:spLocks noChangeArrowheads="1"/>
          </p:cNvSpPr>
          <p:nvPr/>
        </p:nvSpPr>
        <p:spPr bwMode="auto">
          <a:xfrm>
            <a:off x="7862434" y="3016251"/>
            <a:ext cx="2571750" cy="3197225"/>
          </a:xfrm>
          <a:prstGeom prst="rect">
            <a:avLst/>
          </a:prstGeom>
          <a:solidFill>
            <a:srgbClr val="FFFFFF"/>
          </a:solidFill>
          <a:ln w="9525">
            <a:noFill/>
            <a:miter lim="800000"/>
            <a:headEnd/>
            <a:tailEnd/>
          </a:ln>
          <a:effectLst/>
        </p:spPr>
        <p:txBody>
          <a:bodyPr wrap="none" anchor="ctr"/>
          <a:lstStyle/>
          <a:p>
            <a:endParaRPr lang="zh-CN" altLang="en-US">
              <a:ea typeface="宋体"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473"/>
                                        </p:tgtEl>
                                        <p:attrNameLst>
                                          <p:attrName>style.visibility</p:attrName>
                                        </p:attrNameLst>
                                      </p:cBhvr>
                                      <p:to>
                                        <p:strVal val="visible"/>
                                      </p:to>
                                    </p:set>
                                    <p:animEffect transition="in" filter="dissolve">
                                      <p:cBhvr>
                                        <p:cTn id="7" dur="500"/>
                                        <p:tgtEl>
                                          <p:spTgt spid="186473"/>
                                        </p:tgtEl>
                                      </p:cBhvr>
                                    </p:animEffect>
                                  </p:childTnLst>
                                </p:cTn>
                              </p:par>
                              <p:par>
                                <p:cTn id="8" presetID="22" presetClass="exit" presetSubtype="8" fill="hold" grpId="0" nodeType="withEffect">
                                  <p:stCondLst>
                                    <p:cond delay="0"/>
                                  </p:stCondLst>
                                  <p:childTnLst>
                                    <p:animEffect transition="out" filter="wipe(left)">
                                      <p:cBhvr>
                                        <p:cTn id="9" dur="2000"/>
                                        <p:tgtEl>
                                          <p:spTgt spid="186475"/>
                                        </p:tgtEl>
                                      </p:cBhvr>
                                    </p:animEffect>
                                    <p:set>
                                      <p:cBhvr>
                                        <p:cTn id="10" dur="1" fill="hold">
                                          <p:stCondLst>
                                            <p:cond delay="1999"/>
                                          </p:stCondLst>
                                        </p:cTn>
                                        <p:tgtEl>
                                          <p:spTgt spid="1864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73" grpId="0" animBg="1"/>
      <p:bldP spid="18647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301" name="Rectangle 8"/>
          <p:cNvSpPr>
            <a:spLocks noChangeArrowheads="1"/>
          </p:cNvSpPr>
          <p:nvPr/>
        </p:nvSpPr>
        <p:spPr bwMode="auto">
          <a:xfrm>
            <a:off x="1676400" y="491191"/>
            <a:ext cx="853150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Parity Generators/Checkers</a:t>
            </a:r>
            <a:r>
              <a:rPr lang="zh-CN" altLang="en-US" sz="3200" b="1" dirty="0">
                <a:solidFill>
                  <a:srgbClr val="FFFF99"/>
                </a:solidFill>
                <a:ea typeface="宋体" charset="-122"/>
              </a:rPr>
              <a:t>奇偶发生器</a:t>
            </a:r>
            <a:r>
              <a:rPr lang="en-US" altLang="zh-CN" sz="3200" b="1" dirty="0">
                <a:solidFill>
                  <a:srgbClr val="FFFF99"/>
                </a:solidFill>
                <a:ea typeface="宋体" charset="-122"/>
              </a:rPr>
              <a:t>/</a:t>
            </a:r>
            <a:r>
              <a:rPr lang="zh-CN" altLang="en-US" sz="3200" b="1" dirty="0">
                <a:solidFill>
                  <a:srgbClr val="FFFF99"/>
                </a:solidFill>
                <a:ea typeface="宋体" charset="-122"/>
              </a:rPr>
              <a:t>校验器</a:t>
            </a:r>
            <a:endParaRPr lang="en-US" altLang="zh-CN" sz="3200" b="1" dirty="0">
              <a:solidFill>
                <a:srgbClr val="FFFF99"/>
              </a:solidFill>
              <a:ea typeface="宋体" charset="-122"/>
            </a:endParaRPr>
          </a:p>
        </p:txBody>
      </p:sp>
      <p:sp>
        <p:nvSpPr>
          <p:cNvPr id="55302" name="Text Box 21"/>
          <p:cNvSpPr txBox="1">
            <a:spLocks noChangeArrowheads="1"/>
          </p:cNvSpPr>
          <p:nvPr/>
        </p:nvSpPr>
        <p:spPr bwMode="auto">
          <a:xfrm>
            <a:off x="838200" y="1600200"/>
            <a:ext cx="10439400" cy="1815882"/>
          </a:xfrm>
          <a:prstGeom prst="rect">
            <a:avLst/>
          </a:prstGeom>
          <a:solidFill>
            <a:schemeClr val="bg1"/>
          </a:solidFill>
          <a:ln w="28575">
            <a:solidFill>
              <a:srgbClr val="9999FF"/>
            </a:solidFill>
            <a:miter lim="800000"/>
            <a:headEnd/>
            <a:tailEnd/>
          </a:ln>
          <a:effectLst/>
        </p:spPr>
        <p:txBody>
          <a:bodyPr wrap="square">
            <a:spAutoFit/>
          </a:bodyPr>
          <a:lstStyle/>
          <a:p>
            <a:pPr marL="457200" indent="-457200" eaLnBrk="1" hangingPunct="1">
              <a:spcBef>
                <a:spcPct val="50000"/>
              </a:spcBef>
              <a:buFont typeface="Arial" panose="020B0604020202020204" pitchFamily="34" charset="0"/>
              <a:buChar char="•"/>
            </a:pPr>
            <a:r>
              <a:rPr lang="en-US" altLang="zh-CN" sz="2800" b="1" dirty="0">
                <a:ea typeface="宋体" charset="-122"/>
              </a:rPr>
              <a:t>Parity is an error detection method that uses an extra bit appended to a group of bits to force them to be either odd or even. In </a:t>
            </a:r>
            <a:r>
              <a:rPr lang="en-US" altLang="zh-CN" sz="2800" b="1" dirty="0">
                <a:solidFill>
                  <a:srgbClr val="FF0000"/>
                </a:solidFill>
                <a:ea typeface="宋体" charset="-122"/>
              </a:rPr>
              <a:t>even parity</a:t>
            </a:r>
            <a:r>
              <a:rPr lang="en-US" altLang="zh-CN" sz="2800" b="1" dirty="0">
                <a:solidFill>
                  <a:srgbClr val="FF0000"/>
                </a:solidFill>
              </a:rPr>
              <a:t>(</a:t>
            </a:r>
            <a:r>
              <a:rPr lang="zh-CN" altLang="en-US" sz="2800" b="1" dirty="0">
                <a:solidFill>
                  <a:srgbClr val="FF0000"/>
                </a:solidFill>
              </a:rPr>
              <a:t>偶校验</a:t>
            </a:r>
            <a:r>
              <a:rPr lang="en-US" altLang="zh-CN" sz="2800" b="1" dirty="0">
                <a:solidFill>
                  <a:srgbClr val="FF0000"/>
                </a:solidFill>
              </a:rPr>
              <a:t>)</a:t>
            </a:r>
            <a:r>
              <a:rPr lang="en-US" altLang="zh-CN" sz="2800" b="1" dirty="0"/>
              <a:t>,</a:t>
            </a:r>
            <a:r>
              <a:rPr lang="en-US" altLang="zh-CN" sz="2800" b="1" dirty="0">
                <a:ea typeface="宋体" charset="-122"/>
              </a:rPr>
              <a:t> the total number of ones is even; in </a:t>
            </a:r>
            <a:r>
              <a:rPr lang="en-US" altLang="zh-CN" sz="2800" b="1" dirty="0">
                <a:solidFill>
                  <a:srgbClr val="FF0000"/>
                </a:solidFill>
                <a:ea typeface="宋体" charset="-122"/>
              </a:rPr>
              <a:t>odd parity(</a:t>
            </a:r>
            <a:r>
              <a:rPr lang="zh-CN" altLang="en-US" sz="2800" b="1" dirty="0">
                <a:solidFill>
                  <a:srgbClr val="FF0000"/>
                </a:solidFill>
                <a:latin typeface="+mn-ea"/>
              </a:rPr>
              <a:t>奇校验</a:t>
            </a:r>
            <a:r>
              <a:rPr lang="en-US" altLang="zh-CN" sz="2800" b="1" dirty="0">
                <a:solidFill>
                  <a:srgbClr val="FF0000"/>
                </a:solidFill>
                <a:ea typeface="宋体" charset="-122"/>
              </a:rPr>
              <a:t>) </a:t>
            </a:r>
            <a:r>
              <a:rPr lang="en-US" altLang="zh-CN" sz="2800" b="1" dirty="0">
                <a:ea typeface="宋体" charset="-122"/>
              </a:rPr>
              <a:t>the total number of ones is odd. </a:t>
            </a:r>
          </a:p>
        </p:txBody>
      </p:sp>
      <p:sp>
        <p:nvSpPr>
          <p:cNvPr id="77847" name="Rectangle 23"/>
          <p:cNvSpPr>
            <a:spLocks noChangeArrowheads="1"/>
          </p:cNvSpPr>
          <p:nvPr/>
        </p:nvSpPr>
        <p:spPr bwMode="auto">
          <a:xfrm>
            <a:off x="6482917" y="4734580"/>
            <a:ext cx="1594283" cy="523220"/>
          </a:xfrm>
          <a:prstGeom prst="rect">
            <a:avLst/>
          </a:prstGeom>
          <a:noFill/>
          <a:ln w="9525">
            <a:noFill/>
            <a:miter lim="800000"/>
            <a:headEnd/>
            <a:tailEnd/>
          </a:ln>
          <a:effectLst/>
        </p:spPr>
        <p:txBody>
          <a:bodyPr wrap="none">
            <a:spAutoFit/>
          </a:bodyPr>
          <a:lstStyle/>
          <a:p>
            <a:pPr eaLnBrk="1" hangingPunct="1"/>
            <a:r>
              <a:rPr lang="en-US" altLang="zh-CN" sz="2800" b="1" dirty="0">
                <a:solidFill>
                  <a:srgbClr val="FF0000"/>
                </a:solidFill>
                <a:ea typeface="宋体" charset="-122"/>
              </a:rPr>
              <a:t>1</a:t>
            </a:r>
            <a:r>
              <a:rPr lang="en-US" altLang="zh-CN" sz="2800" b="1" dirty="0">
                <a:ea typeface="宋体" charset="-122"/>
              </a:rPr>
              <a:t>1010011</a:t>
            </a:r>
          </a:p>
        </p:txBody>
      </p:sp>
      <p:sp>
        <p:nvSpPr>
          <p:cNvPr id="77850" name="Text Box 26"/>
          <p:cNvSpPr txBox="1">
            <a:spLocks noChangeArrowheads="1"/>
          </p:cNvSpPr>
          <p:nvPr/>
        </p:nvSpPr>
        <p:spPr bwMode="auto">
          <a:xfrm>
            <a:off x="3014662" y="4772037"/>
            <a:ext cx="3309938"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dirty="0">
                <a:ea typeface="宋体" charset="-122"/>
              </a:rPr>
              <a:t>S with odd parity =</a:t>
            </a:r>
          </a:p>
        </p:txBody>
      </p:sp>
      <p:sp>
        <p:nvSpPr>
          <p:cNvPr id="77851" name="Rectangle 27"/>
          <p:cNvSpPr>
            <a:spLocks noChangeArrowheads="1"/>
          </p:cNvSpPr>
          <p:nvPr/>
        </p:nvSpPr>
        <p:spPr bwMode="auto">
          <a:xfrm>
            <a:off x="3016839" y="5257800"/>
            <a:ext cx="3264035" cy="523220"/>
          </a:xfrm>
          <a:prstGeom prst="rect">
            <a:avLst/>
          </a:prstGeom>
          <a:noFill/>
          <a:ln w="9525">
            <a:noFill/>
            <a:miter lim="800000"/>
            <a:headEnd/>
            <a:tailEnd/>
          </a:ln>
          <a:effectLst/>
        </p:spPr>
        <p:txBody>
          <a:bodyPr wrap="none">
            <a:spAutoFit/>
          </a:bodyPr>
          <a:lstStyle/>
          <a:p>
            <a:pPr eaLnBrk="1" hangingPunct="1"/>
            <a:r>
              <a:rPr lang="en-US" altLang="zh-CN" sz="2800" b="1" dirty="0">
                <a:ea typeface="宋体" charset="-122"/>
              </a:rPr>
              <a:t>S with even parity =</a:t>
            </a:r>
          </a:p>
        </p:txBody>
      </p:sp>
      <p:sp>
        <p:nvSpPr>
          <p:cNvPr id="77852" name="Rectangle 28"/>
          <p:cNvSpPr>
            <a:spLocks noChangeArrowheads="1"/>
          </p:cNvSpPr>
          <p:nvPr/>
        </p:nvSpPr>
        <p:spPr bwMode="auto">
          <a:xfrm>
            <a:off x="6477000" y="5257800"/>
            <a:ext cx="1607620" cy="523220"/>
          </a:xfrm>
          <a:prstGeom prst="rect">
            <a:avLst/>
          </a:prstGeom>
          <a:noFill/>
          <a:ln w="9525">
            <a:noFill/>
            <a:miter lim="800000"/>
            <a:headEnd/>
            <a:tailEnd/>
          </a:ln>
          <a:effectLst/>
        </p:spPr>
        <p:txBody>
          <a:bodyPr wrap="none">
            <a:spAutoFit/>
          </a:bodyPr>
          <a:lstStyle/>
          <a:p>
            <a:pPr eaLnBrk="1" hangingPunct="1"/>
            <a:r>
              <a:rPr lang="en-US" altLang="zh-CN" sz="2800" b="1" dirty="0">
                <a:solidFill>
                  <a:srgbClr val="FF0000"/>
                </a:solidFill>
                <a:ea typeface="宋体" charset="-122"/>
              </a:rPr>
              <a:t>0</a:t>
            </a:r>
            <a:r>
              <a:rPr lang="en-US" altLang="zh-CN" sz="2800" b="1" dirty="0">
                <a:ea typeface="宋体" charset="-122"/>
              </a:rPr>
              <a:t>1010011</a:t>
            </a:r>
          </a:p>
        </p:txBody>
      </p:sp>
      <p:sp>
        <p:nvSpPr>
          <p:cNvPr id="77853" name="WordArt 29"/>
          <p:cNvSpPr>
            <a:spLocks noChangeArrowheads="1" noChangeShapeType="1" noTextEdit="1"/>
          </p:cNvSpPr>
          <p:nvPr/>
        </p:nvSpPr>
        <p:spPr bwMode="auto">
          <a:xfrm>
            <a:off x="1295400" y="3809228"/>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77854" name="Text Box 30"/>
          <p:cNvSpPr txBox="1">
            <a:spLocks noChangeArrowheads="1"/>
          </p:cNvSpPr>
          <p:nvPr/>
        </p:nvSpPr>
        <p:spPr bwMode="auto">
          <a:xfrm>
            <a:off x="2895600" y="3694093"/>
            <a:ext cx="8382000" cy="954107"/>
          </a:xfrm>
          <a:prstGeom prst="rect">
            <a:avLst/>
          </a:prstGeom>
          <a:noFill/>
          <a:ln w="9525">
            <a:noFill/>
            <a:miter lim="800000"/>
            <a:headEnd/>
            <a:tailEnd/>
          </a:ln>
          <a:effectLst/>
        </p:spPr>
        <p:txBody>
          <a:bodyPr wrap="square">
            <a:spAutoFit/>
          </a:bodyPr>
          <a:lstStyle/>
          <a:p>
            <a:pPr>
              <a:spcBef>
                <a:spcPct val="50000"/>
              </a:spcBef>
            </a:pPr>
            <a:r>
              <a:rPr lang="en-US" altLang="zh-CN" sz="2800" b="1" dirty="0">
                <a:ea typeface="宋体" charset="-122"/>
              </a:rPr>
              <a:t>The ASCII letter S is 1010011. Show the parity bit for the letter S with odd and even parity.</a:t>
            </a:r>
          </a:p>
        </p:txBody>
      </p:sp>
      <p:sp>
        <p:nvSpPr>
          <p:cNvPr id="77855" name="WordArt 31"/>
          <p:cNvSpPr>
            <a:spLocks noChangeArrowheads="1" noChangeShapeType="1" noTextEdit="1"/>
          </p:cNvSpPr>
          <p:nvPr/>
        </p:nvSpPr>
        <p:spPr bwMode="auto">
          <a:xfrm>
            <a:off x="1295400" y="4799828"/>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53"/>
                                        </p:tgtEl>
                                        <p:attrNameLst>
                                          <p:attrName>style.visibility</p:attrName>
                                        </p:attrNameLst>
                                      </p:cBhvr>
                                      <p:to>
                                        <p:strVal val="visible"/>
                                      </p:to>
                                    </p:set>
                                    <p:animEffect transition="in" filter="dissolve">
                                      <p:cBhvr>
                                        <p:cTn id="7" dur="500"/>
                                        <p:tgtEl>
                                          <p:spTgt spid="7785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77854"/>
                                        </p:tgtEl>
                                        <p:attrNameLst>
                                          <p:attrName>style.visibility</p:attrName>
                                        </p:attrNameLst>
                                      </p:cBhvr>
                                      <p:to>
                                        <p:strVal val="visible"/>
                                      </p:to>
                                    </p:set>
                                    <p:anim calcmode="lin" valueType="num">
                                      <p:cBhvr additive="base">
                                        <p:cTn id="10" dur="500" fill="hold"/>
                                        <p:tgtEl>
                                          <p:spTgt spid="77854"/>
                                        </p:tgtEl>
                                        <p:attrNameLst>
                                          <p:attrName>ppt_x</p:attrName>
                                        </p:attrNameLst>
                                      </p:cBhvr>
                                      <p:tavLst>
                                        <p:tav tm="0">
                                          <p:val>
                                            <p:strVal val="1+#ppt_w/2"/>
                                          </p:val>
                                        </p:tav>
                                        <p:tav tm="100000">
                                          <p:val>
                                            <p:strVal val="#ppt_x"/>
                                          </p:val>
                                        </p:tav>
                                      </p:tavLst>
                                    </p:anim>
                                    <p:anim calcmode="lin" valueType="num">
                                      <p:cBhvr additive="base">
                                        <p:cTn id="11" dur="500" fill="hold"/>
                                        <p:tgtEl>
                                          <p:spTgt spid="77854"/>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7855"/>
                                        </p:tgtEl>
                                        <p:attrNameLst>
                                          <p:attrName>style.visibility</p:attrName>
                                        </p:attrNameLst>
                                      </p:cBhvr>
                                      <p:to>
                                        <p:strVal val="visible"/>
                                      </p:to>
                                    </p:set>
                                    <p:animEffect transition="in" filter="dissolve">
                                      <p:cBhvr>
                                        <p:cTn id="16" dur="500"/>
                                        <p:tgtEl>
                                          <p:spTgt spid="77855"/>
                                        </p:tgtEl>
                                      </p:cBhvr>
                                    </p:animEffect>
                                  </p:childTnLst>
                                </p:cTn>
                              </p:par>
                              <p:par>
                                <p:cTn id="17" presetID="37" presetClass="entr" presetSubtype="0" fill="hold" grpId="0" nodeType="withEffect">
                                  <p:stCondLst>
                                    <p:cond delay="0"/>
                                  </p:stCondLst>
                                  <p:childTnLst>
                                    <p:set>
                                      <p:cBhvr>
                                        <p:cTn id="18" dur="1" fill="hold">
                                          <p:stCondLst>
                                            <p:cond delay="0"/>
                                          </p:stCondLst>
                                        </p:cTn>
                                        <p:tgtEl>
                                          <p:spTgt spid="77850"/>
                                        </p:tgtEl>
                                        <p:attrNameLst>
                                          <p:attrName>style.visibility</p:attrName>
                                        </p:attrNameLst>
                                      </p:cBhvr>
                                      <p:to>
                                        <p:strVal val="visible"/>
                                      </p:to>
                                    </p:set>
                                    <p:animEffect transition="in" filter="fade">
                                      <p:cBhvr>
                                        <p:cTn id="19" dur="1000"/>
                                        <p:tgtEl>
                                          <p:spTgt spid="77850"/>
                                        </p:tgtEl>
                                      </p:cBhvr>
                                    </p:animEffect>
                                    <p:anim calcmode="lin" valueType="num">
                                      <p:cBhvr>
                                        <p:cTn id="20" dur="1000" fill="hold"/>
                                        <p:tgtEl>
                                          <p:spTgt spid="77850"/>
                                        </p:tgtEl>
                                        <p:attrNameLst>
                                          <p:attrName>ppt_x</p:attrName>
                                        </p:attrNameLst>
                                      </p:cBhvr>
                                      <p:tavLst>
                                        <p:tav tm="0">
                                          <p:val>
                                            <p:strVal val="#ppt_x"/>
                                          </p:val>
                                        </p:tav>
                                        <p:tav tm="100000">
                                          <p:val>
                                            <p:strVal val="#ppt_x"/>
                                          </p:val>
                                        </p:tav>
                                      </p:tavLst>
                                    </p:anim>
                                    <p:anim calcmode="lin" valueType="num">
                                      <p:cBhvr>
                                        <p:cTn id="21" dur="900" decel="100000" fill="hold"/>
                                        <p:tgtEl>
                                          <p:spTgt spid="7785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7850"/>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1000"/>
                            </p:stCondLst>
                            <p:childTnLst>
                              <p:par>
                                <p:cTn id="24" presetID="2" presetClass="entr" presetSubtype="2" fill="hold" grpId="0" nodeType="afterEffect">
                                  <p:stCondLst>
                                    <p:cond delay="0"/>
                                  </p:stCondLst>
                                  <p:childTnLst>
                                    <p:set>
                                      <p:cBhvr>
                                        <p:cTn id="25" dur="1" fill="hold">
                                          <p:stCondLst>
                                            <p:cond delay="0"/>
                                          </p:stCondLst>
                                        </p:cTn>
                                        <p:tgtEl>
                                          <p:spTgt spid="77847"/>
                                        </p:tgtEl>
                                        <p:attrNameLst>
                                          <p:attrName>style.visibility</p:attrName>
                                        </p:attrNameLst>
                                      </p:cBhvr>
                                      <p:to>
                                        <p:strVal val="visible"/>
                                      </p:to>
                                    </p:set>
                                    <p:anim calcmode="lin" valueType="num">
                                      <p:cBhvr additive="base">
                                        <p:cTn id="26" dur="500" fill="hold"/>
                                        <p:tgtEl>
                                          <p:spTgt spid="77847"/>
                                        </p:tgtEl>
                                        <p:attrNameLst>
                                          <p:attrName>ppt_x</p:attrName>
                                        </p:attrNameLst>
                                      </p:cBhvr>
                                      <p:tavLst>
                                        <p:tav tm="0">
                                          <p:val>
                                            <p:strVal val="1+#ppt_w/2"/>
                                          </p:val>
                                        </p:tav>
                                        <p:tav tm="100000">
                                          <p:val>
                                            <p:strVal val="#ppt_x"/>
                                          </p:val>
                                        </p:tav>
                                      </p:tavLst>
                                    </p:anim>
                                    <p:anim calcmode="lin" valueType="num">
                                      <p:cBhvr additive="base">
                                        <p:cTn id="27" dur="500" fill="hold"/>
                                        <p:tgtEl>
                                          <p:spTgt spid="77847"/>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77851"/>
                                        </p:tgtEl>
                                        <p:attrNameLst>
                                          <p:attrName>style.visibility</p:attrName>
                                        </p:attrNameLst>
                                      </p:cBhvr>
                                      <p:to>
                                        <p:strVal val="visible"/>
                                      </p:to>
                                    </p:set>
                                    <p:animEffect transition="in" filter="fade">
                                      <p:cBhvr>
                                        <p:cTn id="32" dur="1000"/>
                                        <p:tgtEl>
                                          <p:spTgt spid="77851"/>
                                        </p:tgtEl>
                                      </p:cBhvr>
                                    </p:animEffect>
                                    <p:anim calcmode="lin" valueType="num">
                                      <p:cBhvr>
                                        <p:cTn id="33" dur="1000" fill="hold"/>
                                        <p:tgtEl>
                                          <p:spTgt spid="77851"/>
                                        </p:tgtEl>
                                        <p:attrNameLst>
                                          <p:attrName>ppt_x</p:attrName>
                                        </p:attrNameLst>
                                      </p:cBhvr>
                                      <p:tavLst>
                                        <p:tav tm="0">
                                          <p:val>
                                            <p:strVal val="#ppt_x"/>
                                          </p:val>
                                        </p:tav>
                                        <p:tav tm="100000">
                                          <p:val>
                                            <p:strVal val="#ppt_x"/>
                                          </p:val>
                                        </p:tav>
                                      </p:tavLst>
                                    </p:anim>
                                    <p:anim calcmode="lin" valueType="num">
                                      <p:cBhvr>
                                        <p:cTn id="34" dur="900" decel="100000" fill="hold"/>
                                        <p:tgtEl>
                                          <p:spTgt spid="77851"/>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77851"/>
                                        </p:tgtEl>
                                        <p:attrNameLst>
                                          <p:attrName>ppt_y</p:attrName>
                                        </p:attrNameLst>
                                      </p:cBhvr>
                                      <p:tavLst>
                                        <p:tav tm="0">
                                          <p:val>
                                            <p:strVal val="#ppt_y-.03"/>
                                          </p:val>
                                        </p:tav>
                                        <p:tav tm="100000">
                                          <p:val>
                                            <p:strVal val="#ppt_y"/>
                                          </p:val>
                                        </p:tav>
                                      </p:tavLst>
                                    </p:anim>
                                  </p:childTnLst>
                                </p:cTn>
                              </p:par>
                            </p:childTnLst>
                          </p:cTn>
                        </p:par>
                        <p:par>
                          <p:cTn id="36" fill="hold" nodeType="afterGroup">
                            <p:stCondLst>
                              <p:cond delay="1000"/>
                            </p:stCondLst>
                            <p:childTnLst>
                              <p:par>
                                <p:cTn id="37" presetID="2" presetClass="entr" presetSubtype="2" fill="hold" grpId="0" nodeType="afterEffect">
                                  <p:stCondLst>
                                    <p:cond delay="0"/>
                                  </p:stCondLst>
                                  <p:childTnLst>
                                    <p:set>
                                      <p:cBhvr>
                                        <p:cTn id="38" dur="1" fill="hold">
                                          <p:stCondLst>
                                            <p:cond delay="0"/>
                                          </p:stCondLst>
                                        </p:cTn>
                                        <p:tgtEl>
                                          <p:spTgt spid="77852"/>
                                        </p:tgtEl>
                                        <p:attrNameLst>
                                          <p:attrName>style.visibility</p:attrName>
                                        </p:attrNameLst>
                                      </p:cBhvr>
                                      <p:to>
                                        <p:strVal val="visible"/>
                                      </p:to>
                                    </p:set>
                                    <p:anim calcmode="lin" valueType="num">
                                      <p:cBhvr additive="base">
                                        <p:cTn id="39" dur="500" fill="hold"/>
                                        <p:tgtEl>
                                          <p:spTgt spid="77852"/>
                                        </p:tgtEl>
                                        <p:attrNameLst>
                                          <p:attrName>ppt_x</p:attrName>
                                        </p:attrNameLst>
                                      </p:cBhvr>
                                      <p:tavLst>
                                        <p:tav tm="0">
                                          <p:val>
                                            <p:strVal val="1+#ppt_w/2"/>
                                          </p:val>
                                        </p:tav>
                                        <p:tav tm="100000">
                                          <p:val>
                                            <p:strVal val="#ppt_x"/>
                                          </p:val>
                                        </p:tav>
                                      </p:tavLst>
                                    </p:anim>
                                    <p:anim calcmode="lin" valueType="num">
                                      <p:cBhvr additive="base">
                                        <p:cTn id="40" dur="500" fill="hold"/>
                                        <p:tgtEl>
                                          <p:spTgt spid="77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7" grpId="0"/>
      <p:bldP spid="77850" grpId="0"/>
      <p:bldP spid="77851" grpId="0"/>
      <p:bldP spid="77852" grpId="0"/>
      <p:bldP spid="77853" grpId="0" animBg="1"/>
      <p:bldP spid="77854" grpId="0"/>
      <p:bldP spid="77855"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4" name="Rectangle 5"/>
          <p:cNvSpPr>
            <a:spLocks noChangeArrowheads="1"/>
          </p:cNvSpPr>
          <p:nvPr/>
        </p:nvSpPr>
        <p:spPr bwMode="auto">
          <a:xfrm>
            <a:off x="3657600" y="494791"/>
            <a:ext cx="512191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Parity Generators/Checkers</a:t>
            </a:r>
          </a:p>
        </p:txBody>
      </p:sp>
      <p:sp>
        <p:nvSpPr>
          <p:cNvPr id="188430" name="Text Box 14"/>
          <p:cNvSpPr txBox="1">
            <a:spLocks noChangeArrowheads="1"/>
          </p:cNvSpPr>
          <p:nvPr/>
        </p:nvSpPr>
        <p:spPr bwMode="auto">
          <a:xfrm>
            <a:off x="678384" y="1490931"/>
            <a:ext cx="7322616" cy="2677656"/>
          </a:xfrm>
          <a:prstGeom prst="rect">
            <a:avLst/>
          </a:prstGeom>
          <a:solidFill>
            <a:schemeClr val="bg1"/>
          </a:solidFill>
          <a:ln w="28575">
            <a:solidFill>
              <a:srgbClr val="9999FF"/>
            </a:solidFill>
            <a:miter lim="800000"/>
            <a:headEnd/>
            <a:tailEnd/>
          </a:ln>
          <a:effectLst/>
        </p:spPr>
        <p:txBody>
          <a:bodyPr wrap="square">
            <a:spAutoFit/>
          </a:bodyPr>
          <a:lstStyle/>
          <a:p>
            <a:pPr>
              <a:spcBef>
                <a:spcPct val="50000"/>
              </a:spcBef>
            </a:pPr>
            <a:r>
              <a:rPr lang="en-US" altLang="zh-CN" sz="2800" b="1" i="1" dirty="0">
                <a:solidFill>
                  <a:srgbClr val="FF0000"/>
                </a:solidFill>
                <a:ea typeface="宋体" charset="-122"/>
              </a:rPr>
              <a:t>Checker:</a:t>
            </a:r>
            <a:r>
              <a:rPr lang="en-US" altLang="zh-CN" sz="2800" b="1" dirty="0">
                <a:solidFill>
                  <a:srgbClr val="FF0000"/>
                </a:solidFill>
                <a:ea typeface="宋体" charset="-122"/>
              </a:rPr>
              <a:t> </a:t>
            </a:r>
            <a:r>
              <a:rPr lang="en-US" altLang="zh-CN" sz="2800" b="1" dirty="0">
                <a:ea typeface="宋体" charset="-122"/>
              </a:rPr>
              <a:t>The 74LS280 can test codes with up to 9 bits. The </a:t>
            </a:r>
            <a:r>
              <a:rPr lang="en-US" altLang="zh-CN" sz="2800" b="1" dirty="0">
                <a:solidFill>
                  <a:srgbClr val="FF0000"/>
                </a:solidFill>
                <a:ea typeface="宋体" charset="-122"/>
              </a:rPr>
              <a:t>even</a:t>
            </a:r>
            <a:r>
              <a:rPr lang="en-US" altLang="zh-CN" sz="2800" b="1" dirty="0">
                <a:ea typeface="宋体" charset="-122"/>
              </a:rPr>
              <a:t> output will normally be HIGH if the data lines have </a:t>
            </a:r>
            <a:r>
              <a:rPr lang="en-US" altLang="zh-CN" sz="2800" b="1" dirty="0">
                <a:solidFill>
                  <a:srgbClr val="FF0000"/>
                </a:solidFill>
                <a:ea typeface="宋体" charset="-122"/>
              </a:rPr>
              <a:t>even</a:t>
            </a:r>
            <a:r>
              <a:rPr lang="en-US" altLang="zh-CN" sz="2800" b="1" dirty="0">
                <a:ea typeface="宋体" charset="-122"/>
              </a:rPr>
              <a:t> parity; otherwise it will be LOW. Likewise, the </a:t>
            </a:r>
            <a:r>
              <a:rPr lang="en-US" altLang="zh-CN" sz="2800" b="1" dirty="0">
                <a:solidFill>
                  <a:srgbClr val="FF0000"/>
                </a:solidFill>
                <a:ea typeface="宋体" charset="-122"/>
              </a:rPr>
              <a:t>odd</a:t>
            </a:r>
            <a:r>
              <a:rPr lang="en-US" altLang="zh-CN" sz="2800" b="1" dirty="0">
                <a:ea typeface="宋体" charset="-122"/>
              </a:rPr>
              <a:t> output will normally be HIGH if the data lines have </a:t>
            </a:r>
            <a:r>
              <a:rPr lang="en-US" altLang="zh-CN" sz="2800" b="1" dirty="0">
                <a:solidFill>
                  <a:srgbClr val="FF0000"/>
                </a:solidFill>
                <a:ea typeface="宋体" charset="-122"/>
              </a:rPr>
              <a:t>odd</a:t>
            </a:r>
            <a:r>
              <a:rPr lang="en-US" altLang="zh-CN" sz="2800" b="1" dirty="0">
                <a:ea typeface="宋体" charset="-122"/>
              </a:rPr>
              <a:t> parity; otherwise it will be LOW. </a:t>
            </a:r>
          </a:p>
        </p:txBody>
      </p:sp>
      <p:sp>
        <p:nvSpPr>
          <p:cNvPr id="188431" name="Text Box 15"/>
          <p:cNvSpPr txBox="1">
            <a:spLocks noChangeArrowheads="1"/>
          </p:cNvSpPr>
          <p:nvPr/>
        </p:nvSpPr>
        <p:spPr bwMode="auto">
          <a:xfrm>
            <a:off x="678385" y="4373797"/>
            <a:ext cx="7322615" cy="1815882"/>
          </a:xfrm>
          <a:prstGeom prst="rect">
            <a:avLst/>
          </a:prstGeom>
          <a:solidFill>
            <a:schemeClr val="bg1"/>
          </a:solidFill>
          <a:ln w="28575">
            <a:solidFill>
              <a:srgbClr val="9999FF"/>
            </a:solidFill>
            <a:miter lim="800000"/>
            <a:headEnd/>
            <a:tailEnd/>
          </a:ln>
          <a:effectLst/>
        </p:spPr>
        <p:txBody>
          <a:bodyPr wrap="square">
            <a:spAutoFit/>
          </a:bodyPr>
          <a:lstStyle/>
          <a:p>
            <a:pPr>
              <a:spcBef>
                <a:spcPct val="50000"/>
              </a:spcBef>
            </a:pPr>
            <a:r>
              <a:rPr lang="en-US" altLang="zh-CN" sz="2800" b="1" i="1" dirty="0">
                <a:solidFill>
                  <a:srgbClr val="FF0000"/>
                </a:solidFill>
                <a:ea typeface="宋体" charset="-122"/>
              </a:rPr>
              <a:t>Generator:</a:t>
            </a:r>
            <a:r>
              <a:rPr lang="en-US" altLang="zh-CN" sz="2800" b="1" dirty="0">
                <a:solidFill>
                  <a:srgbClr val="FF0000"/>
                </a:solidFill>
                <a:ea typeface="宋体" charset="-122"/>
              </a:rPr>
              <a:t> </a:t>
            </a:r>
            <a:r>
              <a:rPr lang="en-US" altLang="zh-CN" sz="2800" b="1" dirty="0">
                <a:ea typeface="宋体" charset="-122"/>
              </a:rPr>
              <a:t>To generate </a:t>
            </a:r>
            <a:r>
              <a:rPr lang="en-US" altLang="zh-CN" sz="2800" b="1" u="sng" dirty="0">
                <a:solidFill>
                  <a:srgbClr val="FF0000"/>
                </a:solidFill>
                <a:ea typeface="宋体" charset="-122"/>
              </a:rPr>
              <a:t>even</a:t>
            </a:r>
            <a:r>
              <a:rPr lang="en-US" altLang="zh-CN" sz="2800" b="1" dirty="0">
                <a:ea typeface="宋体" charset="-122"/>
              </a:rPr>
              <a:t> parity, the parity bit is taken from the </a:t>
            </a:r>
            <a:r>
              <a:rPr lang="en-US" altLang="zh-CN" sz="2800" b="1" u="sng" dirty="0">
                <a:solidFill>
                  <a:srgbClr val="FF0000"/>
                </a:solidFill>
                <a:ea typeface="宋体" charset="-122"/>
              </a:rPr>
              <a:t>odd</a:t>
            </a:r>
            <a:r>
              <a:rPr lang="en-US" altLang="zh-CN" sz="2800" b="1" dirty="0">
                <a:ea typeface="宋体" charset="-122"/>
              </a:rPr>
              <a:t> parity output. To generate </a:t>
            </a:r>
            <a:r>
              <a:rPr lang="en-US" altLang="zh-CN" sz="2800" b="1" u="sng" dirty="0">
                <a:solidFill>
                  <a:srgbClr val="FF0000"/>
                </a:solidFill>
                <a:ea typeface="宋体" charset="-122"/>
              </a:rPr>
              <a:t>odd</a:t>
            </a:r>
            <a:r>
              <a:rPr lang="en-US" altLang="zh-CN" sz="2800" b="1" dirty="0">
                <a:ea typeface="宋体" charset="-122"/>
              </a:rPr>
              <a:t> parity, the output is taken from the </a:t>
            </a:r>
            <a:r>
              <a:rPr lang="en-US" altLang="zh-CN" sz="2800" b="1" u="sng" dirty="0">
                <a:solidFill>
                  <a:srgbClr val="FF0000"/>
                </a:solidFill>
                <a:ea typeface="宋体" charset="-122"/>
              </a:rPr>
              <a:t>even</a:t>
            </a:r>
            <a:r>
              <a:rPr lang="en-US" altLang="zh-CN" sz="2800" b="1" dirty="0">
                <a:ea typeface="宋体" charset="-122"/>
              </a:rPr>
              <a:t> parity output.</a:t>
            </a:r>
          </a:p>
        </p:txBody>
      </p:sp>
      <p:grpSp>
        <p:nvGrpSpPr>
          <p:cNvPr id="2" name="组合 1">
            <a:extLst>
              <a:ext uri="{FF2B5EF4-FFF2-40B4-BE49-F238E27FC236}">
                <a16:creationId xmlns:a16="http://schemas.microsoft.com/office/drawing/2014/main" id="{28EAEEB2-1B0E-410C-8BA0-9F318222A24E}"/>
              </a:ext>
            </a:extLst>
          </p:cNvPr>
          <p:cNvGrpSpPr/>
          <p:nvPr/>
        </p:nvGrpSpPr>
        <p:grpSpPr>
          <a:xfrm>
            <a:off x="8153400" y="1981200"/>
            <a:ext cx="3626915" cy="4084106"/>
            <a:chOff x="8412685" y="2590800"/>
            <a:chExt cx="3626915" cy="4084106"/>
          </a:xfrm>
        </p:grpSpPr>
        <p:graphicFrame>
          <p:nvGraphicFramePr>
            <p:cNvPr id="56328" name="Object 16"/>
            <p:cNvGraphicFramePr>
              <a:graphicFrameLocks noChangeAspect="1"/>
            </p:cNvGraphicFramePr>
            <p:nvPr>
              <p:extLst>
                <p:ext uri="{D42A27DB-BD31-4B8C-83A1-F6EECF244321}">
                  <p14:modId xmlns:p14="http://schemas.microsoft.com/office/powerpoint/2010/main" val="1340349632"/>
                </p:ext>
              </p:extLst>
            </p:nvPr>
          </p:nvGraphicFramePr>
          <p:xfrm>
            <a:off x="8915400" y="2590800"/>
            <a:ext cx="2850085" cy="3699174"/>
          </p:xfrm>
          <a:graphic>
            <a:graphicData uri="http://schemas.openxmlformats.org/presentationml/2006/ole">
              <mc:AlternateContent xmlns:mc="http://schemas.openxmlformats.org/markup-compatibility/2006">
                <mc:Choice xmlns:v="urn:schemas-microsoft-com:vml" Requires="v">
                  <p:oleObj spid="_x0000_s56361" name="CorelDRAW" r:id="rId4" imgW="1184549" imgH="1727688" progId="">
                    <p:embed/>
                  </p:oleObj>
                </mc:Choice>
                <mc:Fallback>
                  <p:oleObj name="CorelDRAW" r:id="rId4" imgW="1184549" imgH="1727688" progId="">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2590800"/>
                          <a:ext cx="2850085" cy="3699174"/>
                        </a:xfrm>
                        <a:prstGeom prst="rect">
                          <a:avLst/>
                        </a:prstGeom>
                        <a:noFill/>
                        <a:ln>
                          <a:noFill/>
                        </a:ln>
                        <a:effectLst/>
                      </p:spPr>
                    </p:pic>
                  </p:oleObj>
                </mc:Fallback>
              </mc:AlternateContent>
            </a:graphicData>
          </a:graphic>
        </p:graphicFrame>
        <p:sp>
          <p:nvSpPr>
            <p:cNvPr id="56329" name="Text Box 17"/>
            <p:cNvSpPr txBox="1">
              <a:spLocks noChangeArrowheads="1"/>
            </p:cNvSpPr>
            <p:nvPr/>
          </p:nvSpPr>
          <p:spPr bwMode="auto">
            <a:xfrm>
              <a:off x="9906000" y="6274796"/>
              <a:ext cx="1425043" cy="400110"/>
            </a:xfrm>
            <a:prstGeom prst="rect">
              <a:avLst/>
            </a:prstGeom>
            <a:noFill/>
            <a:ln w="9525">
              <a:noFill/>
              <a:miter lim="800000"/>
              <a:headEnd/>
              <a:tailEnd/>
            </a:ln>
            <a:effectLst/>
          </p:spPr>
          <p:txBody>
            <a:bodyPr wrap="square">
              <a:spAutoFit/>
            </a:bodyPr>
            <a:lstStyle/>
            <a:p>
              <a:pPr>
                <a:spcBef>
                  <a:spcPct val="50000"/>
                </a:spcBef>
              </a:pPr>
              <a:r>
                <a:rPr lang="en-US" altLang="zh-CN" sz="2000" dirty="0" err="1">
                  <a:ea typeface="宋体" charset="-122"/>
                </a:rPr>
                <a:t>74LS280</a:t>
              </a:r>
              <a:endParaRPr lang="en-US" altLang="zh-CN" sz="2000" dirty="0">
                <a:ea typeface="宋体" charset="-122"/>
              </a:endParaRPr>
            </a:p>
          </p:txBody>
        </p:sp>
        <p:sp>
          <p:nvSpPr>
            <p:cNvPr id="56330" name="Text Box 18"/>
            <p:cNvSpPr txBox="1">
              <a:spLocks noChangeArrowheads="1"/>
            </p:cNvSpPr>
            <p:nvPr/>
          </p:nvSpPr>
          <p:spPr bwMode="auto">
            <a:xfrm>
              <a:off x="8412685" y="2667000"/>
              <a:ext cx="1425043"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inputs</a:t>
              </a:r>
            </a:p>
          </p:txBody>
        </p:sp>
        <p:sp>
          <p:nvSpPr>
            <p:cNvPr id="56331" name="Text Box 19"/>
            <p:cNvSpPr txBox="1">
              <a:spLocks noChangeArrowheads="1"/>
            </p:cNvSpPr>
            <p:nvPr/>
          </p:nvSpPr>
          <p:spPr bwMode="auto">
            <a:xfrm>
              <a:off x="11049000" y="3641862"/>
              <a:ext cx="9906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latin typeface="Symbol" pitchFamily="18" charset="2"/>
                  <a:ea typeface="宋体" charset="-122"/>
                </a:rPr>
                <a:t>S</a:t>
              </a:r>
              <a:r>
                <a:rPr lang="en-US" altLang="zh-CN" sz="2000" dirty="0">
                  <a:solidFill>
                    <a:srgbClr val="FF0000"/>
                  </a:solidFill>
                  <a:ea typeface="宋体" charset="-122"/>
                </a:rPr>
                <a:t> Even</a:t>
              </a:r>
            </a:p>
          </p:txBody>
        </p:sp>
        <p:sp>
          <p:nvSpPr>
            <p:cNvPr id="56332" name="Text Box 20"/>
            <p:cNvSpPr txBox="1">
              <a:spLocks noChangeArrowheads="1"/>
            </p:cNvSpPr>
            <p:nvPr/>
          </p:nvSpPr>
          <p:spPr bwMode="auto">
            <a:xfrm>
              <a:off x="11049000" y="4680315"/>
              <a:ext cx="9906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latin typeface="Symbol" pitchFamily="18" charset="2"/>
                  <a:ea typeface="宋体" charset="-122"/>
                </a:rPr>
                <a:t>S</a:t>
              </a:r>
              <a:r>
                <a:rPr lang="en-US" altLang="zh-CN" sz="2000" dirty="0">
                  <a:solidFill>
                    <a:srgbClr val="FF0000"/>
                  </a:solidFill>
                  <a:ea typeface="宋体" charset="-122"/>
                </a:rPr>
                <a:t> Odd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30"/>
                                        </p:tgtEl>
                                        <p:attrNameLst>
                                          <p:attrName>style.visibility</p:attrName>
                                        </p:attrNameLst>
                                      </p:cBhvr>
                                      <p:to>
                                        <p:strVal val="visible"/>
                                      </p:to>
                                    </p:set>
                                    <p:anim calcmode="lin" valueType="num">
                                      <p:cBhvr additive="base">
                                        <p:cTn id="7" dur="500" fill="hold"/>
                                        <p:tgtEl>
                                          <p:spTgt spid="188430"/>
                                        </p:tgtEl>
                                        <p:attrNameLst>
                                          <p:attrName>ppt_x</p:attrName>
                                        </p:attrNameLst>
                                      </p:cBhvr>
                                      <p:tavLst>
                                        <p:tav tm="0">
                                          <p:val>
                                            <p:strVal val="0-#ppt_w/2"/>
                                          </p:val>
                                        </p:tav>
                                        <p:tav tm="100000">
                                          <p:val>
                                            <p:strVal val="#ppt_x"/>
                                          </p:val>
                                        </p:tav>
                                      </p:tavLst>
                                    </p:anim>
                                    <p:anim calcmode="lin" valueType="num">
                                      <p:cBhvr additive="base">
                                        <p:cTn id="8" dur="500" fill="hold"/>
                                        <p:tgtEl>
                                          <p:spTgt spid="1884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31"/>
                                        </p:tgtEl>
                                        <p:attrNameLst>
                                          <p:attrName>style.visibility</p:attrName>
                                        </p:attrNameLst>
                                      </p:cBhvr>
                                      <p:to>
                                        <p:strVal val="visible"/>
                                      </p:to>
                                    </p:set>
                                    <p:anim calcmode="lin" valueType="num">
                                      <p:cBhvr additive="base">
                                        <p:cTn id="13" dur="500" fill="hold"/>
                                        <p:tgtEl>
                                          <p:spTgt spid="188431"/>
                                        </p:tgtEl>
                                        <p:attrNameLst>
                                          <p:attrName>ppt_x</p:attrName>
                                        </p:attrNameLst>
                                      </p:cBhvr>
                                      <p:tavLst>
                                        <p:tav tm="0">
                                          <p:val>
                                            <p:strVal val="0-#ppt_w/2"/>
                                          </p:val>
                                        </p:tav>
                                        <p:tav tm="100000">
                                          <p:val>
                                            <p:strVal val="#ppt_x"/>
                                          </p:val>
                                        </p:tav>
                                      </p:tavLst>
                                    </p:anim>
                                    <p:anim calcmode="lin" valueType="num">
                                      <p:cBhvr additive="base">
                                        <p:cTn id="14" dur="500" fill="hold"/>
                                        <p:tgtEl>
                                          <p:spTgt spid="188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0" grpId="0" animBg="1"/>
      <p:bldP spid="18843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4267200" y="521245"/>
            <a:ext cx="3962400" cy="641350"/>
          </a:xfrm>
          <a:prstGeom prst="rect">
            <a:avLst/>
          </a:prstGeom>
          <a:solidFill>
            <a:srgbClr val="FFFF00"/>
          </a:solidFill>
          <a:ln>
            <a:noFill/>
          </a:ln>
          <a:effectLst/>
        </p:spPr>
        <p:txBody>
          <a:bodyPr>
            <a:spAutoFit/>
          </a:bodyPr>
          <a:lstStyle/>
          <a:p>
            <a:pPr eaLnBrk="1" hangingPunct="1">
              <a:spcBef>
                <a:spcPct val="50000"/>
              </a:spcBef>
              <a:defRPr/>
            </a:pPr>
            <a:r>
              <a:rPr lang="en-US" altLang="zh-CN" sz="3600" dirty="0">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charset="-122"/>
              </a:rPr>
              <a:t>Selected Key Terms</a:t>
            </a:r>
          </a:p>
        </p:txBody>
      </p:sp>
      <p:sp>
        <p:nvSpPr>
          <p:cNvPr id="57349" name="Text Box 16"/>
          <p:cNvSpPr txBox="1">
            <a:spLocks noChangeArrowheads="1"/>
          </p:cNvSpPr>
          <p:nvPr/>
        </p:nvSpPr>
        <p:spPr bwMode="auto">
          <a:xfrm>
            <a:off x="2813050" y="1873250"/>
            <a:ext cx="6553200"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a:latin typeface="Times" pitchFamily="18" charset="0"/>
                <a:ea typeface="宋体" charset="-122"/>
                <a:cs typeface="Times New Roman" pitchFamily="18" charset="0"/>
              </a:rPr>
              <a:t> </a:t>
            </a:r>
          </a:p>
        </p:txBody>
      </p:sp>
      <p:sp>
        <p:nvSpPr>
          <p:cNvPr id="57350" name="Text Box 17"/>
          <p:cNvSpPr txBox="1">
            <a:spLocks noChangeArrowheads="1"/>
          </p:cNvSpPr>
          <p:nvPr/>
        </p:nvSpPr>
        <p:spPr bwMode="auto">
          <a:xfrm>
            <a:off x="1670050" y="1939925"/>
            <a:ext cx="2057400" cy="4524315"/>
          </a:xfrm>
          <a:prstGeom prst="rect">
            <a:avLst/>
          </a:prstGeom>
          <a:noFill/>
          <a:ln w="9525">
            <a:noFill/>
            <a:miter lim="800000"/>
            <a:headEnd/>
            <a:tailEnd/>
          </a:ln>
          <a:effectLst/>
        </p:spPr>
        <p:txBody>
          <a:bodyPr>
            <a:spAutoFit/>
          </a:bodyPr>
          <a:lstStyle/>
          <a:p>
            <a:pPr algn="r" eaLnBrk="1" hangingPunct="1"/>
            <a:r>
              <a:rPr lang="en-US" altLang="zh-CN" b="1" i="1">
                <a:solidFill>
                  <a:schemeClr val="tx2"/>
                </a:solidFill>
                <a:latin typeface="Times" pitchFamily="18" charset="0"/>
                <a:ea typeface="宋体" charset="-122"/>
                <a:cs typeface="Times New Roman" pitchFamily="18" charset="0"/>
              </a:rPr>
              <a:t>Full-adder  </a:t>
            </a: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Cascading</a:t>
            </a:r>
            <a:endParaRPr lang="en-US" altLang="zh-CN" b="1" i="1">
              <a:solidFill>
                <a:schemeClr val="tx2"/>
              </a:solidFill>
              <a:latin typeface="Wingdings" pitchFamily="2" charset="2"/>
              <a:ea typeface="宋体" charset="-122"/>
              <a:cs typeface="Times New Roman" pitchFamily="18" charset="0"/>
            </a:endParaRPr>
          </a:p>
          <a:p>
            <a:pPr algn="r" eaLnBrk="1" hangingPunct="1"/>
            <a:endParaRPr lang="en-US" altLang="zh-CN" b="1" i="1">
              <a:solidFill>
                <a:schemeClr val="tx2"/>
              </a:solidFill>
              <a:latin typeface="Wingdings" pitchFamily="2" charset="2"/>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Ripple carry</a:t>
            </a: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Look-ahead carry</a:t>
            </a: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p:txBody>
      </p:sp>
      <p:sp>
        <p:nvSpPr>
          <p:cNvPr id="6162" name="Text Box 18"/>
          <p:cNvSpPr txBox="1">
            <a:spLocks noChangeArrowheads="1"/>
          </p:cNvSpPr>
          <p:nvPr/>
        </p:nvSpPr>
        <p:spPr bwMode="auto">
          <a:xfrm>
            <a:off x="3810000" y="1905000"/>
            <a:ext cx="6470650" cy="830997"/>
          </a:xfrm>
          <a:prstGeom prst="rect">
            <a:avLst/>
          </a:prstGeom>
          <a:noFill/>
          <a:ln w="9525">
            <a:noFill/>
            <a:miter lim="800000"/>
            <a:headEnd/>
            <a:tailEnd/>
          </a:ln>
          <a:effectLst/>
        </p:spPr>
        <p:txBody>
          <a:bodyPr>
            <a:spAutoFit/>
          </a:bodyPr>
          <a:lstStyle/>
          <a:p>
            <a:pPr eaLnBrk="1" hangingPunct="1"/>
            <a:r>
              <a:rPr lang="en-US" altLang="zh-CN">
                <a:latin typeface="Times" pitchFamily="18" charset="0"/>
                <a:ea typeface="宋体" charset="-122"/>
                <a:cs typeface="Times New Roman" pitchFamily="18" charset="0"/>
              </a:rPr>
              <a:t>A digital circuit that adds two bits and an input carry bit to produce a sum and an output carry.</a:t>
            </a:r>
          </a:p>
        </p:txBody>
      </p:sp>
      <p:sp>
        <p:nvSpPr>
          <p:cNvPr id="6163" name="Text Box 19"/>
          <p:cNvSpPr txBox="1">
            <a:spLocks noChangeArrowheads="1"/>
          </p:cNvSpPr>
          <p:nvPr/>
        </p:nvSpPr>
        <p:spPr bwMode="auto">
          <a:xfrm>
            <a:off x="3803650" y="2816225"/>
            <a:ext cx="6477000" cy="830997"/>
          </a:xfrm>
          <a:prstGeom prst="rect">
            <a:avLst/>
          </a:prstGeom>
          <a:noFill/>
          <a:ln w="9525">
            <a:noFill/>
            <a:miter lim="800000"/>
            <a:headEnd/>
            <a:tailEnd/>
          </a:ln>
          <a:effectLst/>
        </p:spPr>
        <p:txBody>
          <a:bodyPr>
            <a:spAutoFit/>
          </a:bodyPr>
          <a:lstStyle/>
          <a:p>
            <a:pPr eaLnBrk="1" hangingPunct="1"/>
            <a:r>
              <a:rPr lang="en-US" altLang="zh-CN" dirty="0">
                <a:solidFill>
                  <a:srgbClr val="000000"/>
                </a:solidFill>
                <a:latin typeface="Times" pitchFamily="18" charset="0"/>
                <a:ea typeface="宋体" charset="-122"/>
                <a:cs typeface="Times New Roman" pitchFamily="18" charset="0"/>
              </a:rPr>
              <a:t>Connecting two or more similar devices in a manner that expands the capability of one device.</a:t>
            </a:r>
          </a:p>
        </p:txBody>
      </p:sp>
      <p:sp>
        <p:nvSpPr>
          <p:cNvPr id="6164" name="Text Box 20"/>
          <p:cNvSpPr txBox="1">
            <a:spLocks noChangeArrowheads="1"/>
          </p:cNvSpPr>
          <p:nvPr/>
        </p:nvSpPr>
        <p:spPr bwMode="auto">
          <a:xfrm>
            <a:off x="3803650" y="3746500"/>
            <a:ext cx="6477000" cy="1200329"/>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00"/>
                </a:solidFill>
                <a:latin typeface="Times" pitchFamily="18" charset="0"/>
                <a:ea typeface="宋体" charset="-122"/>
                <a:cs typeface="Times New Roman" pitchFamily="18" charset="0"/>
              </a:rPr>
              <a:t>A method of binary addition in which the output carry from each adder becomes the input carry of the next higher order adder.</a:t>
            </a:r>
            <a:endParaRPr lang="en-US" altLang="zh-CN" b="1" i="1">
              <a:solidFill>
                <a:srgbClr val="000000"/>
              </a:solidFill>
              <a:latin typeface="Times" pitchFamily="18" charset="0"/>
              <a:ea typeface="宋体" charset="-122"/>
              <a:cs typeface="Times New Roman" pitchFamily="18" charset="0"/>
            </a:endParaRPr>
          </a:p>
        </p:txBody>
      </p:sp>
      <p:sp>
        <p:nvSpPr>
          <p:cNvPr id="6165" name="Text Box 21"/>
          <p:cNvSpPr txBox="1">
            <a:spLocks noChangeArrowheads="1"/>
          </p:cNvSpPr>
          <p:nvPr/>
        </p:nvSpPr>
        <p:spPr bwMode="auto">
          <a:xfrm>
            <a:off x="3803650" y="5010150"/>
            <a:ext cx="6477000" cy="1200329"/>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00"/>
                </a:solidFill>
                <a:ea typeface="宋体" charset="-122"/>
              </a:rPr>
              <a:t>A method of binary addition whereby carries from the preceding adder stages are anticipated, thus eliminating carry propagation delays. </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4114800" y="370933"/>
            <a:ext cx="3962400" cy="641350"/>
          </a:xfrm>
          <a:prstGeom prst="rect">
            <a:avLst/>
          </a:prstGeom>
          <a:solidFill>
            <a:srgbClr val="FFFF00"/>
          </a:solidFill>
          <a:ln>
            <a:noFill/>
          </a:ln>
          <a:effectLst/>
        </p:spPr>
        <p:txBody>
          <a:bodyPr>
            <a:spAutoFit/>
          </a:bodyPr>
          <a:lstStyle/>
          <a:p>
            <a:pPr eaLnBrk="1" hangingPunct="1">
              <a:spcBef>
                <a:spcPct val="50000"/>
              </a:spcBef>
              <a:defRPr/>
            </a:pPr>
            <a:r>
              <a:rPr lang="en-US" altLang="zh-CN" sz="3600">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charset="-122"/>
              </a:rPr>
              <a:t>Selected Key Terms</a:t>
            </a:r>
          </a:p>
        </p:txBody>
      </p:sp>
      <p:sp>
        <p:nvSpPr>
          <p:cNvPr id="58373" name="Text Box 5"/>
          <p:cNvSpPr txBox="1">
            <a:spLocks noChangeArrowheads="1"/>
          </p:cNvSpPr>
          <p:nvPr/>
        </p:nvSpPr>
        <p:spPr bwMode="auto">
          <a:xfrm>
            <a:off x="2286000" y="1764011"/>
            <a:ext cx="6553200"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a:latin typeface="Times" pitchFamily="18" charset="0"/>
                <a:ea typeface="宋体" charset="-122"/>
                <a:cs typeface="Times New Roman" pitchFamily="18" charset="0"/>
              </a:rPr>
              <a:t> </a:t>
            </a:r>
          </a:p>
        </p:txBody>
      </p:sp>
      <p:sp>
        <p:nvSpPr>
          <p:cNvPr id="58374" name="Text Box 6"/>
          <p:cNvSpPr txBox="1">
            <a:spLocks noChangeArrowheads="1"/>
          </p:cNvSpPr>
          <p:nvPr/>
        </p:nvSpPr>
        <p:spPr bwMode="auto">
          <a:xfrm>
            <a:off x="990600" y="1830686"/>
            <a:ext cx="1981200" cy="4339650"/>
          </a:xfrm>
          <a:prstGeom prst="rect">
            <a:avLst/>
          </a:prstGeom>
          <a:noFill/>
          <a:ln w="9525">
            <a:noFill/>
            <a:miter lim="800000"/>
            <a:headEnd/>
            <a:tailEnd/>
          </a:ln>
          <a:effectLst/>
        </p:spPr>
        <p:txBody>
          <a:bodyPr>
            <a:spAutoFit/>
          </a:bodyPr>
          <a:lstStyle/>
          <a:p>
            <a:pPr algn="r" eaLnBrk="1" hangingPunct="1"/>
            <a:r>
              <a:rPr lang="en-US" altLang="zh-CN" b="1" i="1" dirty="0">
                <a:solidFill>
                  <a:schemeClr val="tx2"/>
                </a:solidFill>
                <a:latin typeface="Times" pitchFamily="18" charset="0"/>
                <a:ea typeface="宋体" charset="-122"/>
                <a:cs typeface="Times New Roman" pitchFamily="18" charset="0"/>
              </a:rPr>
              <a:t>Decoder  </a:t>
            </a: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r>
              <a:rPr lang="en-US" altLang="zh-CN" b="1" i="1" dirty="0">
                <a:solidFill>
                  <a:schemeClr val="tx2"/>
                </a:solidFill>
                <a:latin typeface="Times" pitchFamily="18" charset="0"/>
                <a:ea typeface="宋体" charset="-122"/>
                <a:cs typeface="Times New Roman" pitchFamily="18" charset="0"/>
              </a:rPr>
              <a:t>Encoder</a:t>
            </a:r>
            <a:endParaRPr lang="en-US" altLang="zh-CN" b="1" i="1" dirty="0">
              <a:solidFill>
                <a:schemeClr val="tx2"/>
              </a:solidFill>
              <a:latin typeface="Wingdings" pitchFamily="2" charset="2"/>
              <a:ea typeface="宋体" charset="-122"/>
              <a:cs typeface="Times New Roman" pitchFamily="18" charset="0"/>
            </a:endParaRP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r>
              <a:rPr lang="en-US" altLang="zh-CN" b="1" i="1" dirty="0">
                <a:solidFill>
                  <a:schemeClr val="tx2"/>
                </a:solidFill>
                <a:latin typeface="Times" pitchFamily="18" charset="0"/>
                <a:ea typeface="宋体" charset="-122"/>
                <a:cs typeface="Times New Roman" pitchFamily="18" charset="0"/>
              </a:rPr>
              <a:t>Priority encoder</a:t>
            </a: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r>
              <a:rPr lang="en-US" altLang="zh-CN" b="1" i="1" dirty="0">
                <a:solidFill>
                  <a:schemeClr val="tx2"/>
                </a:solidFill>
                <a:latin typeface="Times" pitchFamily="18" charset="0"/>
                <a:ea typeface="宋体" charset="-122"/>
                <a:cs typeface="Times New Roman" pitchFamily="18" charset="0"/>
              </a:rPr>
              <a:t>Multiplexer (MUX)</a:t>
            </a:r>
          </a:p>
          <a:p>
            <a:pPr algn="r" eaLnBrk="1" hangingPunct="1"/>
            <a:endParaRPr lang="en-US" altLang="zh-CN" b="1" i="1" dirty="0">
              <a:solidFill>
                <a:schemeClr val="tx2"/>
              </a:solidFill>
              <a:latin typeface="Times" pitchFamily="18" charset="0"/>
              <a:ea typeface="宋体" charset="-122"/>
              <a:cs typeface="Times New Roman" pitchFamily="18" charset="0"/>
            </a:endParaRPr>
          </a:p>
          <a:p>
            <a:pPr algn="r" eaLnBrk="1" hangingPunct="1"/>
            <a:r>
              <a:rPr lang="en-US" altLang="zh-CN" b="1" i="1" dirty="0">
                <a:solidFill>
                  <a:schemeClr val="tx2"/>
                </a:solidFill>
                <a:latin typeface="Times" pitchFamily="18" charset="0"/>
                <a:ea typeface="宋体" charset="-122"/>
                <a:cs typeface="Times New Roman" pitchFamily="18" charset="0"/>
              </a:rPr>
              <a:t>Demultiplexer (</a:t>
            </a:r>
            <a:r>
              <a:rPr lang="en-US" altLang="zh-CN" b="1" i="1" dirty="0" err="1">
                <a:solidFill>
                  <a:schemeClr val="tx2"/>
                </a:solidFill>
                <a:latin typeface="Times" pitchFamily="18" charset="0"/>
                <a:ea typeface="宋体" charset="-122"/>
                <a:cs typeface="Times New Roman" pitchFamily="18" charset="0"/>
              </a:rPr>
              <a:t>DEMUX</a:t>
            </a:r>
            <a:r>
              <a:rPr lang="en-US" altLang="zh-CN" b="1" i="1" dirty="0">
                <a:solidFill>
                  <a:schemeClr val="tx2"/>
                </a:solidFill>
                <a:latin typeface="Times" pitchFamily="18" charset="0"/>
                <a:ea typeface="宋体" charset="-122"/>
                <a:cs typeface="Times New Roman" pitchFamily="18" charset="0"/>
              </a:rPr>
              <a:t>)</a:t>
            </a:r>
          </a:p>
        </p:txBody>
      </p:sp>
      <p:sp>
        <p:nvSpPr>
          <p:cNvPr id="190471" name="Text Box 7"/>
          <p:cNvSpPr txBox="1">
            <a:spLocks noChangeArrowheads="1"/>
          </p:cNvSpPr>
          <p:nvPr/>
        </p:nvSpPr>
        <p:spPr bwMode="auto">
          <a:xfrm>
            <a:off x="2978150" y="1827511"/>
            <a:ext cx="7917380" cy="830997"/>
          </a:xfrm>
          <a:prstGeom prst="rect">
            <a:avLst/>
          </a:prstGeom>
          <a:noFill/>
          <a:ln w="9525">
            <a:noFill/>
            <a:miter lim="800000"/>
            <a:headEnd/>
            <a:tailEnd/>
          </a:ln>
          <a:effectLst/>
        </p:spPr>
        <p:txBody>
          <a:bodyPr wrap="square">
            <a:spAutoFit/>
          </a:bodyPr>
          <a:lstStyle/>
          <a:p>
            <a:pPr eaLnBrk="1" hangingPunct="1"/>
            <a:r>
              <a:rPr lang="en-US" altLang="zh-CN">
                <a:latin typeface="Times" pitchFamily="18" charset="0"/>
                <a:ea typeface="宋体" charset="-122"/>
                <a:cs typeface="Times New Roman" pitchFamily="18" charset="0"/>
              </a:rPr>
              <a:t>A digital circuit that converts coded information into a familiar or noncoded form.</a:t>
            </a:r>
          </a:p>
        </p:txBody>
      </p:sp>
      <p:sp>
        <p:nvSpPr>
          <p:cNvPr id="190472" name="Text Box 8"/>
          <p:cNvSpPr txBox="1">
            <a:spLocks noChangeArrowheads="1"/>
          </p:cNvSpPr>
          <p:nvPr/>
        </p:nvSpPr>
        <p:spPr bwMode="auto">
          <a:xfrm>
            <a:off x="2971800" y="2738736"/>
            <a:ext cx="7924800" cy="461665"/>
          </a:xfrm>
          <a:prstGeom prst="rect">
            <a:avLst/>
          </a:prstGeom>
          <a:noFill/>
          <a:ln w="9525">
            <a:noFill/>
            <a:miter lim="800000"/>
            <a:headEnd/>
            <a:tailEnd/>
          </a:ln>
          <a:effectLst/>
        </p:spPr>
        <p:txBody>
          <a:bodyPr wrap="square">
            <a:spAutoFit/>
          </a:bodyPr>
          <a:lstStyle/>
          <a:p>
            <a:pPr eaLnBrk="1" hangingPunct="1"/>
            <a:r>
              <a:rPr lang="en-US" altLang="zh-CN" dirty="0">
                <a:ea typeface="宋体" charset="-122"/>
              </a:rPr>
              <a:t>A digital circuit that converts information into a coded form</a:t>
            </a:r>
            <a:r>
              <a:rPr lang="en-US" altLang="zh-CN" dirty="0">
                <a:solidFill>
                  <a:srgbClr val="000000"/>
                </a:solidFill>
                <a:latin typeface="Times" pitchFamily="18" charset="0"/>
                <a:ea typeface="宋体" charset="-122"/>
                <a:cs typeface="Times New Roman" pitchFamily="18" charset="0"/>
              </a:rPr>
              <a:t>.</a:t>
            </a:r>
          </a:p>
        </p:txBody>
      </p:sp>
      <p:sp>
        <p:nvSpPr>
          <p:cNvPr id="190473" name="Text Box 9"/>
          <p:cNvSpPr txBox="1">
            <a:spLocks noChangeArrowheads="1"/>
          </p:cNvSpPr>
          <p:nvPr/>
        </p:nvSpPr>
        <p:spPr bwMode="auto">
          <a:xfrm>
            <a:off x="2978150" y="3265389"/>
            <a:ext cx="7994650" cy="83099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dirty="0">
                <a:solidFill>
                  <a:srgbClr val="000000"/>
                </a:solidFill>
                <a:latin typeface="Times" pitchFamily="18" charset="0"/>
                <a:ea typeface="宋体" charset="-122"/>
                <a:cs typeface="Times New Roman" pitchFamily="18" charset="0"/>
              </a:rPr>
              <a:t>An encoder in which only the highest value input digit is encoded and any other active input is ignored.</a:t>
            </a:r>
            <a:endParaRPr lang="en-US" altLang="zh-CN" b="1" i="1" dirty="0">
              <a:solidFill>
                <a:srgbClr val="000000"/>
              </a:solidFill>
              <a:latin typeface="Times" pitchFamily="18" charset="0"/>
              <a:ea typeface="宋体" charset="-122"/>
              <a:cs typeface="Times New Roman" pitchFamily="18" charset="0"/>
            </a:endParaRPr>
          </a:p>
        </p:txBody>
      </p:sp>
      <p:sp>
        <p:nvSpPr>
          <p:cNvPr id="190474" name="Text Box 10"/>
          <p:cNvSpPr txBox="1">
            <a:spLocks noChangeArrowheads="1"/>
          </p:cNvSpPr>
          <p:nvPr/>
        </p:nvSpPr>
        <p:spPr bwMode="auto">
          <a:xfrm>
            <a:off x="2978150" y="4179789"/>
            <a:ext cx="7994650" cy="83099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a:solidFill>
                  <a:srgbClr val="000000"/>
                </a:solidFill>
                <a:ea typeface="宋体" charset="-122"/>
              </a:rPr>
              <a:t>A circuit that switches digital data from several input lines onto a single output line in a specified time sequence. </a:t>
            </a:r>
          </a:p>
        </p:txBody>
      </p:sp>
      <p:sp>
        <p:nvSpPr>
          <p:cNvPr id="190475" name="Text Box 11"/>
          <p:cNvSpPr txBox="1">
            <a:spLocks noChangeArrowheads="1"/>
          </p:cNvSpPr>
          <p:nvPr/>
        </p:nvSpPr>
        <p:spPr bwMode="auto">
          <a:xfrm>
            <a:off x="2978150" y="5334000"/>
            <a:ext cx="7994650" cy="83099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dirty="0">
                <a:solidFill>
                  <a:srgbClr val="000000"/>
                </a:solidFill>
                <a:ea typeface="宋体" charset="-122"/>
              </a:rPr>
              <a:t>A circuit that switches digital data from one input line onto a several output lines in a specified time sequence.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0471"/>
                                        </p:tgtEl>
                                        <p:attrNameLst>
                                          <p:attrName>style.visibility</p:attrName>
                                        </p:attrNameLst>
                                      </p:cBhvr>
                                      <p:to>
                                        <p:strVal val="visible"/>
                                      </p:to>
                                    </p:set>
                                    <p:anim calcmode="lin" valueType="num">
                                      <p:cBhvr additive="base">
                                        <p:cTn id="7" dur="500" fill="hold"/>
                                        <p:tgtEl>
                                          <p:spTgt spid="190471"/>
                                        </p:tgtEl>
                                        <p:attrNameLst>
                                          <p:attrName>ppt_x</p:attrName>
                                        </p:attrNameLst>
                                      </p:cBhvr>
                                      <p:tavLst>
                                        <p:tav tm="0">
                                          <p:val>
                                            <p:strVal val="1+#ppt_w/2"/>
                                          </p:val>
                                        </p:tav>
                                        <p:tav tm="100000">
                                          <p:val>
                                            <p:strVal val="#ppt_x"/>
                                          </p:val>
                                        </p:tav>
                                      </p:tavLst>
                                    </p:anim>
                                    <p:anim calcmode="lin" valueType="num">
                                      <p:cBhvr additive="base">
                                        <p:cTn id="8" dur="500" fill="hold"/>
                                        <p:tgtEl>
                                          <p:spTgt spid="1904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0472"/>
                                        </p:tgtEl>
                                        <p:attrNameLst>
                                          <p:attrName>style.visibility</p:attrName>
                                        </p:attrNameLst>
                                      </p:cBhvr>
                                      <p:to>
                                        <p:strVal val="visible"/>
                                      </p:to>
                                    </p:set>
                                    <p:anim calcmode="lin" valueType="num">
                                      <p:cBhvr additive="base">
                                        <p:cTn id="13" dur="500" fill="hold"/>
                                        <p:tgtEl>
                                          <p:spTgt spid="190472"/>
                                        </p:tgtEl>
                                        <p:attrNameLst>
                                          <p:attrName>ppt_x</p:attrName>
                                        </p:attrNameLst>
                                      </p:cBhvr>
                                      <p:tavLst>
                                        <p:tav tm="0">
                                          <p:val>
                                            <p:strVal val="1+#ppt_w/2"/>
                                          </p:val>
                                        </p:tav>
                                        <p:tav tm="100000">
                                          <p:val>
                                            <p:strVal val="#ppt_x"/>
                                          </p:val>
                                        </p:tav>
                                      </p:tavLst>
                                    </p:anim>
                                    <p:anim calcmode="lin" valueType="num">
                                      <p:cBhvr additive="base">
                                        <p:cTn id="14" dur="500" fill="hold"/>
                                        <p:tgtEl>
                                          <p:spTgt spid="1904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0473"/>
                                        </p:tgtEl>
                                        <p:attrNameLst>
                                          <p:attrName>style.visibility</p:attrName>
                                        </p:attrNameLst>
                                      </p:cBhvr>
                                      <p:to>
                                        <p:strVal val="visible"/>
                                      </p:to>
                                    </p:set>
                                    <p:anim calcmode="lin" valueType="num">
                                      <p:cBhvr additive="base">
                                        <p:cTn id="19" dur="500" fill="hold"/>
                                        <p:tgtEl>
                                          <p:spTgt spid="190473"/>
                                        </p:tgtEl>
                                        <p:attrNameLst>
                                          <p:attrName>ppt_x</p:attrName>
                                        </p:attrNameLst>
                                      </p:cBhvr>
                                      <p:tavLst>
                                        <p:tav tm="0">
                                          <p:val>
                                            <p:strVal val="1+#ppt_w/2"/>
                                          </p:val>
                                        </p:tav>
                                        <p:tav tm="100000">
                                          <p:val>
                                            <p:strVal val="#ppt_x"/>
                                          </p:val>
                                        </p:tav>
                                      </p:tavLst>
                                    </p:anim>
                                    <p:anim calcmode="lin" valueType="num">
                                      <p:cBhvr additive="base">
                                        <p:cTn id="20" dur="500" fill="hold"/>
                                        <p:tgtEl>
                                          <p:spTgt spid="1904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0474"/>
                                        </p:tgtEl>
                                        <p:attrNameLst>
                                          <p:attrName>style.visibility</p:attrName>
                                        </p:attrNameLst>
                                      </p:cBhvr>
                                      <p:to>
                                        <p:strVal val="visible"/>
                                      </p:to>
                                    </p:set>
                                    <p:anim calcmode="lin" valueType="num">
                                      <p:cBhvr additive="base">
                                        <p:cTn id="25" dur="500" fill="hold"/>
                                        <p:tgtEl>
                                          <p:spTgt spid="190474"/>
                                        </p:tgtEl>
                                        <p:attrNameLst>
                                          <p:attrName>ppt_x</p:attrName>
                                        </p:attrNameLst>
                                      </p:cBhvr>
                                      <p:tavLst>
                                        <p:tav tm="0">
                                          <p:val>
                                            <p:strVal val="1+#ppt_w/2"/>
                                          </p:val>
                                        </p:tav>
                                        <p:tav tm="100000">
                                          <p:val>
                                            <p:strVal val="#ppt_x"/>
                                          </p:val>
                                        </p:tav>
                                      </p:tavLst>
                                    </p:anim>
                                    <p:anim calcmode="lin" valueType="num">
                                      <p:cBhvr additive="base">
                                        <p:cTn id="26" dur="500" fill="hold"/>
                                        <p:tgtEl>
                                          <p:spTgt spid="1904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0475"/>
                                        </p:tgtEl>
                                        <p:attrNameLst>
                                          <p:attrName>style.visibility</p:attrName>
                                        </p:attrNameLst>
                                      </p:cBhvr>
                                      <p:to>
                                        <p:strVal val="visible"/>
                                      </p:to>
                                    </p:set>
                                    <p:anim calcmode="lin" valueType="num">
                                      <p:cBhvr additive="base">
                                        <p:cTn id="31" dur="500" fill="hold"/>
                                        <p:tgtEl>
                                          <p:spTgt spid="190475"/>
                                        </p:tgtEl>
                                        <p:attrNameLst>
                                          <p:attrName>ppt_x</p:attrName>
                                        </p:attrNameLst>
                                      </p:cBhvr>
                                      <p:tavLst>
                                        <p:tav tm="0">
                                          <p:val>
                                            <p:strVal val="1+#ppt_w/2"/>
                                          </p:val>
                                        </p:tav>
                                        <p:tav tm="100000">
                                          <p:val>
                                            <p:strVal val="#ppt_x"/>
                                          </p:val>
                                        </p:tav>
                                      </p:tavLst>
                                    </p:anim>
                                    <p:anim calcmode="lin" valueType="num">
                                      <p:cBhvr additive="base">
                                        <p:cTn id="32" dur="500" fill="hold"/>
                                        <p:tgtEl>
                                          <p:spTgt spid="190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1" grpId="0" autoUpdateAnimBg="0"/>
      <p:bldP spid="190472" grpId="0" autoUpdateAnimBg="0"/>
      <p:bldP spid="190473" grpId="0" autoUpdateAnimBg="0"/>
      <p:bldP spid="190474" grpId="0" autoUpdateAnimBg="0"/>
      <p:bldP spid="19047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59395" name="Rectangle 29"/>
          <p:cNvSpPr>
            <a:spLocks noChangeArrowheads="1"/>
          </p:cNvSpPr>
          <p:nvPr/>
        </p:nvSpPr>
        <p:spPr bwMode="auto">
          <a:xfrm>
            <a:off x="5867400" y="2971800"/>
            <a:ext cx="4343400" cy="25146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59396" name="Text Box 3"/>
          <p:cNvSpPr txBox="1">
            <a:spLocks noChangeArrowheads="1"/>
          </p:cNvSpPr>
          <p:nvPr/>
        </p:nvSpPr>
        <p:spPr bwMode="auto">
          <a:xfrm>
            <a:off x="2133600" y="1752600"/>
            <a:ext cx="7848600" cy="3046988"/>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1. For the full-adder shown, assume the input bits are as shown with</a:t>
            </a:r>
            <a:r>
              <a:rPr lang="en-US" altLang="zh-CN">
                <a:ea typeface="宋体" charset="-122"/>
              </a:rPr>
              <a:t> </a:t>
            </a:r>
            <a:r>
              <a:rPr lang="en-US" altLang="zh-CN" i="1">
                <a:solidFill>
                  <a:schemeClr val="tx2"/>
                </a:solidFill>
                <a:ea typeface="宋体" charset="-122"/>
              </a:rPr>
              <a:t>A</a:t>
            </a:r>
            <a:r>
              <a:rPr lang="en-US" altLang="zh-CN">
                <a:solidFill>
                  <a:schemeClr val="tx2"/>
                </a:solidFill>
                <a:ea typeface="宋体" charset="-122"/>
              </a:rPr>
              <a:t> = 0, </a:t>
            </a:r>
            <a:r>
              <a:rPr lang="en-US" altLang="zh-CN" i="1">
                <a:solidFill>
                  <a:schemeClr val="tx2"/>
                </a:solidFill>
                <a:ea typeface="宋体" charset="-122"/>
              </a:rPr>
              <a:t>B</a:t>
            </a:r>
            <a:r>
              <a:rPr lang="en-US" altLang="zh-CN">
                <a:solidFill>
                  <a:schemeClr val="tx2"/>
                </a:solidFill>
                <a:ea typeface="宋体" charset="-122"/>
              </a:rPr>
              <a:t> = 0, </a:t>
            </a:r>
            <a:r>
              <a:rPr lang="en-US" altLang="zh-CN" i="1">
                <a:solidFill>
                  <a:schemeClr val="tx2"/>
                </a:solidFill>
                <a:ea typeface="宋体" charset="-122"/>
              </a:rPr>
              <a:t>C</a:t>
            </a:r>
            <a:r>
              <a:rPr lang="en-US" altLang="zh-CN" baseline="-25000">
                <a:solidFill>
                  <a:schemeClr val="tx2"/>
                </a:solidFill>
                <a:ea typeface="宋体" charset="-122"/>
              </a:rPr>
              <a:t>in</a:t>
            </a:r>
            <a:r>
              <a:rPr lang="en-US" altLang="zh-CN">
                <a:solidFill>
                  <a:schemeClr val="tx2"/>
                </a:solidFill>
                <a:ea typeface="宋体" charset="-122"/>
              </a:rPr>
              <a:t> = 1. The </a:t>
            </a:r>
            <a:r>
              <a:rPr lang="en-US" altLang="zh-CN">
                <a:solidFill>
                  <a:srgbClr val="FF0000"/>
                </a:solidFill>
                <a:ea typeface="宋体" charset="-122"/>
              </a:rPr>
              <a:t>Sum</a:t>
            </a:r>
            <a:r>
              <a:rPr lang="en-US" altLang="zh-CN">
                <a:solidFill>
                  <a:schemeClr val="tx2"/>
                </a:solidFill>
                <a:ea typeface="宋体" charset="-122"/>
              </a:rPr>
              <a:t> and </a:t>
            </a:r>
            <a:r>
              <a:rPr lang="en-US" altLang="zh-CN" i="1">
                <a:solidFill>
                  <a:srgbClr val="FF0000"/>
                </a:solidFill>
                <a:ea typeface="宋体" charset="-122"/>
              </a:rPr>
              <a:t>C</a:t>
            </a:r>
            <a:r>
              <a:rPr lang="en-US" altLang="zh-CN" baseline="-25000">
                <a:solidFill>
                  <a:srgbClr val="FF0000"/>
                </a:solidFill>
                <a:ea typeface="宋体" charset="-122"/>
              </a:rPr>
              <a:t>out</a:t>
            </a:r>
            <a:r>
              <a:rPr lang="en-US" altLang="zh-CN">
                <a:solidFill>
                  <a:schemeClr val="tx2"/>
                </a:solidFill>
                <a:ea typeface="宋体" charset="-122"/>
              </a:rPr>
              <a:t> will be</a:t>
            </a:r>
          </a:p>
          <a:p>
            <a:pPr eaLnBrk="1" hangingPunct="1">
              <a:spcBef>
                <a:spcPct val="50000"/>
              </a:spcBef>
            </a:pPr>
            <a:r>
              <a:rPr lang="en-US" altLang="zh-CN">
                <a:solidFill>
                  <a:schemeClr val="tx2"/>
                </a:solidFill>
                <a:ea typeface="宋体" charset="-122"/>
              </a:rPr>
              <a:t>	a. Sum = 0 </a:t>
            </a:r>
            <a:r>
              <a:rPr lang="en-US" altLang="zh-CN" i="1">
                <a:solidFill>
                  <a:schemeClr val="tx2"/>
                </a:solidFill>
                <a:ea typeface="宋体" charset="-122"/>
              </a:rPr>
              <a:t>C</a:t>
            </a:r>
            <a:r>
              <a:rPr lang="en-US" altLang="zh-CN" baseline="-25000">
                <a:solidFill>
                  <a:schemeClr val="tx2"/>
                </a:solidFill>
                <a:ea typeface="宋体" charset="-122"/>
              </a:rPr>
              <a:t>out</a:t>
            </a:r>
            <a:r>
              <a:rPr lang="en-US" altLang="zh-CN">
                <a:solidFill>
                  <a:schemeClr val="tx2"/>
                </a:solidFill>
                <a:ea typeface="宋体" charset="-122"/>
              </a:rPr>
              <a:t> = 0</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Sum = 0 </a:t>
            </a:r>
            <a:r>
              <a:rPr lang="en-US" altLang="zh-CN" i="1">
                <a:solidFill>
                  <a:schemeClr val="tx2"/>
                </a:solidFill>
                <a:ea typeface="宋体" charset="-122"/>
              </a:rPr>
              <a:t>C</a:t>
            </a:r>
            <a:r>
              <a:rPr lang="en-US" altLang="zh-CN" baseline="-25000">
                <a:solidFill>
                  <a:schemeClr val="tx2"/>
                </a:solidFill>
                <a:ea typeface="宋体" charset="-122"/>
              </a:rPr>
              <a:t>out</a:t>
            </a:r>
            <a:r>
              <a:rPr lang="en-US" altLang="zh-CN">
                <a:solidFill>
                  <a:schemeClr val="tx2"/>
                </a:solidFill>
                <a:ea typeface="宋体" charset="-122"/>
              </a:rPr>
              <a:t> = 1</a:t>
            </a:r>
          </a:p>
          <a:p>
            <a:pPr eaLnBrk="1" hangingPunct="1">
              <a:spcBef>
                <a:spcPct val="50000"/>
              </a:spcBef>
            </a:pPr>
            <a:r>
              <a:rPr lang="en-US" altLang="zh-CN">
                <a:solidFill>
                  <a:schemeClr val="tx2"/>
                </a:solidFill>
                <a:ea typeface="宋体" charset="-122"/>
              </a:rPr>
              <a:t>	c. Sum = 1 </a:t>
            </a:r>
            <a:r>
              <a:rPr lang="en-US" altLang="zh-CN" i="1">
                <a:solidFill>
                  <a:schemeClr val="tx2"/>
                </a:solidFill>
                <a:ea typeface="宋体" charset="-122"/>
              </a:rPr>
              <a:t>C</a:t>
            </a:r>
            <a:r>
              <a:rPr lang="en-US" altLang="zh-CN" baseline="-25000">
                <a:solidFill>
                  <a:schemeClr val="tx2"/>
                </a:solidFill>
                <a:ea typeface="宋体" charset="-122"/>
              </a:rPr>
              <a:t>out</a:t>
            </a:r>
            <a:r>
              <a:rPr lang="en-US" altLang="zh-CN">
                <a:solidFill>
                  <a:schemeClr val="tx2"/>
                </a:solidFill>
                <a:ea typeface="宋体" charset="-122"/>
              </a:rPr>
              <a:t> = 0</a:t>
            </a:r>
            <a:r>
              <a:rPr lang="en-US" altLang="zh-CN">
                <a:ea typeface="宋体" charset="-122"/>
              </a:rPr>
              <a:t> </a:t>
            </a:r>
          </a:p>
          <a:p>
            <a:pPr eaLnBrk="1" hangingPunct="1">
              <a:spcBef>
                <a:spcPct val="50000"/>
              </a:spcBef>
            </a:pPr>
            <a:r>
              <a:rPr lang="en-US" altLang="zh-CN">
                <a:solidFill>
                  <a:schemeClr val="tx2"/>
                </a:solidFill>
                <a:ea typeface="宋体" charset="-122"/>
              </a:rPr>
              <a:t>	d. Sum = 1 </a:t>
            </a:r>
            <a:r>
              <a:rPr lang="en-US" altLang="zh-CN" i="1">
                <a:solidFill>
                  <a:schemeClr val="tx2"/>
                </a:solidFill>
                <a:ea typeface="宋体" charset="-122"/>
              </a:rPr>
              <a:t>C</a:t>
            </a:r>
            <a:r>
              <a:rPr lang="en-US" altLang="zh-CN" baseline="-25000">
                <a:solidFill>
                  <a:schemeClr val="tx2"/>
                </a:solidFill>
                <a:ea typeface="宋体" charset="-122"/>
              </a:rPr>
              <a:t>out</a:t>
            </a:r>
            <a:r>
              <a:rPr lang="en-US" altLang="zh-CN">
                <a:solidFill>
                  <a:schemeClr val="tx2"/>
                </a:solidFill>
                <a:ea typeface="宋体" charset="-122"/>
              </a:rPr>
              <a:t> = 1</a:t>
            </a:r>
          </a:p>
        </p:txBody>
      </p:sp>
      <p:sp>
        <p:nvSpPr>
          <p:cNvPr id="59398"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grpSp>
        <p:nvGrpSpPr>
          <p:cNvPr id="59399" name="Group 6"/>
          <p:cNvGrpSpPr>
            <a:grpSpLocks/>
          </p:cNvGrpSpPr>
          <p:nvPr/>
        </p:nvGrpSpPr>
        <p:grpSpPr bwMode="auto">
          <a:xfrm>
            <a:off x="6172200" y="3143250"/>
            <a:ext cx="3581400" cy="2190750"/>
            <a:chOff x="1028" y="2496"/>
            <a:chExt cx="2256" cy="1380"/>
          </a:xfrm>
        </p:grpSpPr>
        <p:graphicFrame>
          <p:nvGraphicFramePr>
            <p:cNvPr id="59405" name="Object 7"/>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spid="_x0000_s59438" name="CorelDRAW" r:id="rId5" imgW="2134242" imgH="1305357" progId="">
                    <p:embed/>
                  </p:oleObj>
                </mc:Choice>
                <mc:Fallback>
                  <p:oleObj name="CorelDRAW" r:id="rId5" imgW="2134242" imgH="1305357"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6" name="Text Box 8"/>
            <p:cNvSpPr txBox="1">
              <a:spLocks noChangeArrowheads="1"/>
            </p:cNvSpPr>
            <p:nvPr/>
          </p:nvSpPr>
          <p:spPr bwMode="auto">
            <a:xfrm>
              <a:off x="1228" y="2592"/>
              <a:ext cx="19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A</a:t>
              </a:r>
            </a:p>
          </p:txBody>
        </p:sp>
        <p:sp>
          <p:nvSpPr>
            <p:cNvPr id="59407" name="Text Box 9"/>
            <p:cNvSpPr txBox="1">
              <a:spLocks noChangeArrowheads="1"/>
            </p:cNvSpPr>
            <p:nvPr/>
          </p:nvSpPr>
          <p:spPr bwMode="auto">
            <a:xfrm>
              <a:off x="1228" y="2956"/>
              <a:ext cx="19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B</a:t>
              </a:r>
            </a:p>
          </p:txBody>
        </p:sp>
        <p:sp>
          <p:nvSpPr>
            <p:cNvPr id="59408" name="Text Box 10"/>
            <p:cNvSpPr txBox="1">
              <a:spLocks noChangeArrowheads="1"/>
            </p:cNvSpPr>
            <p:nvPr/>
          </p:nvSpPr>
          <p:spPr bwMode="auto">
            <a:xfrm>
              <a:off x="1392" y="2496"/>
              <a:ext cx="240" cy="212"/>
            </a:xfrm>
            <a:prstGeom prst="rect">
              <a:avLst/>
            </a:prstGeom>
            <a:noFill/>
            <a:ln w="9525">
              <a:noFill/>
              <a:miter lim="800000"/>
              <a:headEnd/>
              <a:tailEnd/>
            </a:ln>
            <a:effectLst/>
          </p:spPr>
          <p:txBody>
            <a:bodyPr>
              <a:spAutoFit/>
            </a:bodyPr>
            <a:lstStyle/>
            <a:p>
              <a:pPr>
                <a:spcBef>
                  <a:spcPct val="50000"/>
                </a:spcBef>
              </a:pPr>
              <a:r>
                <a:rPr lang="en-US" altLang="zh-CN" sz="1600">
                  <a:latin typeface="Symbol" pitchFamily="18" charset="2"/>
                  <a:ea typeface="宋体" charset="-122"/>
                </a:rPr>
                <a:t>S</a:t>
              </a:r>
            </a:p>
          </p:txBody>
        </p:sp>
        <p:sp>
          <p:nvSpPr>
            <p:cNvPr id="59409" name="Text Box 11"/>
            <p:cNvSpPr txBox="1">
              <a:spLocks noChangeArrowheads="1"/>
            </p:cNvSpPr>
            <p:nvPr/>
          </p:nvSpPr>
          <p:spPr bwMode="auto">
            <a:xfrm>
              <a:off x="1468" y="2956"/>
              <a:ext cx="43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59410" name="Text Box 12"/>
            <p:cNvSpPr txBox="1">
              <a:spLocks noChangeArrowheads="1"/>
            </p:cNvSpPr>
            <p:nvPr/>
          </p:nvSpPr>
          <p:spPr bwMode="auto">
            <a:xfrm>
              <a:off x="1564" y="2572"/>
              <a:ext cx="240" cy="212"/>
            </a:xfrm>
            <a:prstGeom prst="rect">
              <a:avLst/>
            </a:prstGeom>
            <a:noFill/>
            <a:ln w="9525">
              <a:noFill/>
              <a:miter lim="800000"/>
              <a:headEnd/>
              <a:tailEnd/>
            </a:ln>
            <a:effectLst/>
          </p:spPr>
          <p:txBody>
            <a:bodyPr>
              <a:spAutoFit/>
            </a:bodyPr>
            <a:lstStyle/>
            <a:p>
              <a:pPr>
                <a:spcBef>
                  <a:spcPct val="50000"/>
                </a:spcBef>
              </a:pPr>
              <a:r>
                <a:rPr lang="en-US" altLang="zh-CN" sz="1600">
                  <a:latin typeface="Symbol" pitchFamily="18" charset="2"/>
                  <a:ea typeface="宋体" charset="-122"/>
                </a:rPr>
                <a:t>S</a:t>
              </a:r>
            </a:p>
          </p:txBody>
        </p:sp>
        <p:grpSp>
          <p:nvGrpSpPr>
            <p:cNvPr id="59411" name="Group 13"/>
            <p:cNvGrpSpPr>
              <a:grpSpLocks/>
            </p:cNvGrpSpPr>
            <p:nvPr/>
          </p:nvGrpSpPr>
          <p:grpSpPr bwMode="auto">
            <a:xfrm>
              <a:off x="2072" y="2496"/>
              <a:ext cx="672" cy="672"/>
              <a:chOff x="2112" y="2496"/>
              <a:chExt cx="672" cy="672"/>
            </a:xfrm>
          </p:grpSpPr>
          <p:sp>
            <p:nvSpPr>
              <p:cNvPr id="59412" name="Text Box 14"/>
              <p:cNvSpPr txBox="1">
                <a:spLocks noChangeArrowheads="1"/>
              </p:cNvSpPr>
              <p:nvPr/>
            </p:nvSpPr>
            <p:spPr bwMode="auto">
              <a:xfrm>
                <a:off x="2112" y="2592"/>
                <a:ext cx="19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A</a:t>
                </a:r>
              </a:p>
            </p:txBody>
          </p:sp>
          <p:sp>
            <p:nvSpPr>
              <p:cNvPr id="59413" name="Text Box 15"/>
              <p:cNvSpPr txBox="1">
                <a:spLocks noChangeArrowheads="1"/>
              </p:cNvSpPr>
              <p:nvPr/>
            </p:nvSpPr>
            <p:spPr bwMode="auto">
              <a:xfrm>
                <a:off x="2112" y="2956"/>
                <a:ext cx="19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B</a:t>
                </a:r>
              </a:p>
            </p:txBody>
          </p:sp>
          <p:sp>
            <p:nvSpPr>
              <p:cNvPr id="59414" name="Text Box 16"/>
              <p:cNvSpPr txBox="1">
                <a:spLocks noChangeArrowheads="1"/>
              </p:cNvSpPr>
              <p:nvPr/>
            </p:nvSpPr>
            <p:spPr bwMode="auto">
              <a:xfrm>
                <a:off x="2276" y="2496"/>
                <a:ext cx="240" cy="212"/>
              </a:xfrm>
              <a:prstGeom prst="rect">
                <a:avLst/>
              </a:prstGeom>
              <a:noFill/>
              <a:ln w="9525">
                <a:noFill/>
                <a:miter lim="800000"/>
                <a:headEnd/>
                <a:tailEnd/>
              </a:ln>
              <a:effectLst/>
            </p:spPr>
            <p:txBody>
              <a:bodyPr>
                <a:spAutoFit/>
              </a:bodyPr>
              <a:lstStyle/>
              <a:p>
                <a:pPr>
                  <a:spcBef>
                    <a:spcPct val="50000"/>
                  </a:spcBef>
                </a:pPr>
                <a:r>
                  <a:rPr lang="en-US" altLang="zh-CN" sz="1600">
                    <a:latin typeface="Symbol" pitchFamily="18" charset="2"/>
                    <a:ea typeface="宋体" charset="-122"/>
                  </a:rPr>
                  <a:t>S</a:t>
                </a:r>
              </a:p>
            </p:txBody>
          </p:sp>
          <p:sp>
            <p:nvSpPr>
              <p:cNvPr id="59415" name="Text Box 17"/>
              <p:cNvSpPr txBox="1">
                <a:spLocks noChangeArrowheads="1"/>
              </p:cNvSpPr>
              <p:nvPr/>
            </p:nvSpPr>
            <p:spPr bwMode="auto">
              <a:xfrm>
                <a:off x="2352" y="2956"/>
                <a:ext cx="43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59416" name="Text Box 18"/>
              <p:cNvSpPr txBox="1">
                <a:spLocks noChangeArrowheads="1"/>
              </p:cNvSpPr>
              <p:nvPr/>
            </p:nvSpPr>
            <p:spPr bwMode="auto">
              <a:xfrm>
                <a:off x="2448" y="2572"/>
                <a:ext cx="240" cy="212"/>
              </a:xfrm>
              <a:prstGeom prst="rect">
                <a:avLst/>
              </a:prstGeom>
              <a:noFill/>
              <a:ln w="9525">
                <a:noFill/>
                <a:miter lim="800000"/>
                <a:headEnd/>
                <a:tailEnd/>
              </a:ln>
              <a:effectLst/>
            </p:spPr>
            <p:txBody>
              <a:bodyPr>
                <a:spAutoFit/>
              </a:bodyPr>
              <a:lstStyle/>
              <a:p>
                <a:pPr>
                  <a:spcBef>
                    <a:spcPct val="50000"/>
                  </a:spcBef>
                </a:pPr>
                <a:r>
                  <a:rPr lang="en-US" altLang="zh-CN" sz="1600">
                    <a:latin typeface="Symbol" pitchFamily="18" charset="2"/>
                    <a:ea typeface="宋体" charset="-122"/>
                  </a:rPr>
                  <a:t>S</a:t>
                </a:r>
              </a:p>
            </p:txBody>
          </p:sp>
        </p:grpSp>
      </p:grpSp>
      <p:sp>
        <p:nvSpPr>
          <p:cNvPr id="59400" name="Text Box 19"/>
          <p:cNvSpPr txBox="1">
            <a:spLocks noChangeArrowheads="1"/>
          </p:cNvSpPr>
          <p:nvPr/>
        </p:nvSpPr>
        <p:spPr bwMode="auto">
          <a:xfrm>
            <a:off x="5943600" y="3295650"/>
            <a:ext cx="3048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0</a:t>
            </a:r>
          </a:p>
        </p:txBody>
      </p:sp>
      <p:sp>
        <p:nvSpPr>
          <p:cNvPr id="59401" name="Text Box 20"/>
          <p:cNvSpPr txBox="1">
            <a:spLocks noChangeArrowheads="1"/>
          </p:cNvSpPr>
          <p:nvPr/>
        </p:nvSpPr>
        <p:spPr bwMode="auto">
          <a:xfrm>
            <a:off x="6553200" y="4419600"/>
            <a:ext cx="3048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1</a:t>
            </a:r>
          </a:p>
        </p:txBody>
      </p:sp>
      <p:sp>
        <p:nvSpPr>
          <p:cNvPr id="59402" name="Text Box 21"/>
          <p:cNvSpPr txBox="1">
            <a:spLocks noChangeArrowheads="1"/>
          </p:cNvSpPr>
          <p:nvPr/>
        </p:nvSpPr>
        <p:spPr bwMode="auto">
          <a:xfrm>
            <a:off x="5943600" y="3905250"/>
            <a:ext cx="3048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0</a:t>
            </a:r>
          </a:p>
        </p:txBody>
      </p:sp>
      <p:sp>
        <p:nvSpPr>
          <p:cNvPr id="59403" name="Text Box 27"/>
          <p:cNvSpPr txBox="1">
            <a:spLocks noChangeArrowheads="1"/>
          </p:cNvSpPr>
          <p:nvPr/>
        </p:nvSpPr>
        <p:spPr bwMode="auto">
          <a:xfrm>
            <a:off x="9296400" y="3143250"/>
            <a:ext cx="7620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Sum</a:t>
            </a:r>
          </a:p>
        </p:txBody>
      </p:sp>
      <p:sp>
        <p:nvSpPr>
          <p:cNvPr id="59404" name="Text Box 28"/>
          <p:cNvSpPr txBox="1">
            <a:spLocks noChangeArrowheads="1"/>
          </p:cNvSpPr>
          <p:nvPr/>
        </p:nvSpPr>
        <p:spPr bwMode="auto">
          <a:xfrm>
            <a:off x="9525000" y="4743450"/>
            <a:ext cx="6858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out</a:t>
            </a:r>
          </a:p>
        </p:txBody>
      </p:sp>
      <p:sp>
        <p:nvSpPr>
          <p:cNvPr id="24" name="矩形 23">
            <a:extLst>
              <a:ext uri="{FF2B5EF4-FFF2-40B4-BE49-F238E27FC236}">
                <a16:creationId xmlns:a16="http://schemas.microsoft.com/office/drawing/2014/main" id="{C004FF69-AA65-4BF4-9415-2E7FA11FC9C8}"/>
              </a:ext>
            </a:extLst>
          </p:cNvPr>
          <p:cNvSpPr/>
          <p:nvPr/>
        </p:nvSpPr>
        <p:spPr bwMode="auto">
          <a:xfrm>
            <a:off x="2992288" y="3813175"/>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0419" name="Rectangle 12"/>
          <p:cNvSpPr>
            <a:spLocks noChangeArrowheads="1"/>
          </p:cNvSpPr>
          <p:nvPr/>
        </p:nvSpPr>
        <p:spPr bwMode="auto">
          <a:xfrm>
            <a:off x="5943600" y="2362200"/>
            <a:ext cx="4343400" cy="25146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0420" name="Text Box 3"/>
          <p:cNvSpPr txBox="1">
            <a:spLocks noChangeArrowheads="1"/>
          </p:cNvSpPr>
          <p:nvPr/>
        </p:nvSpPr>
        <p:spPr bwMode="auto">
          <a:xfrm>
            <a:off x="2286000" y="1752600"/>
            <a:ext cx="74676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2. The output will be LOW if</a:t>
            </a:r>
          </a:p>
          <a:p>
            <a:pPr eaLnBrk="1" hangingPunct="1">
              <a:spcBef>
                <a:spcPct val="50000"/>
              </a:spcBef>
            </a:pPr>
            <a:r>
              <a:rPr lang="en-US" altLang="zh-CN">
                <a:solidFill>
                  <a:schemeClr val="tx2"/>
                </a:solidFill>
                <a:ea typeface="宋体" charset="-122"/>
              </a:rPr>
              <a:t>	a. </a:t>
            </a:r>
            <a:r>
              <a:rPr lang="en-US" altLang="zh-CN" i="1">
                <a:solidFill>
                  <a:schemeClr val="tx2"/>
                </a:solidFill>
                <a:ea typeface="宋体" charset="-122"/>
              </a:rPr>
              <a:t>A</a:t>
            </a:r>
            <a:r>
              <a:rPr lang="en-US" altLang="zh-CN">
                <a:solidFill>
                  <a:schemeClr val="tx2"/>
                </a:solidFill>
                <a:ea typeface="宋体" charset="-122"/>
              </a:rPr>
              <a:t> &lt; </a:t>
            </a:r>
            <a:r>
              <a:rPr lang="en-US" altLang="zh-CN" i="1">
                <a:solidFill>
                  <a:schemeClr val="tx2"/>
                </a:solidFill>
                <a:ea typeface="宋体" charset="-122"/>
              </a:rPr>
              <a:t>B</a:t>
            </a:r>
            <a:endParaRPr lang="en-US" altLang="zh-CN" i="1" baseline="30000">
              <a:solidFill>
                <a:schemeClr val="tx2"/>
              </a:solidFill>
              <a:ea typeface="宋体" charset="-122"/>
            </a:endParaRPr>
          </a:p>
          <a:p>
            <a:pPr eaLnBrk="1" hangingPunct="1">
              <a:spcBef>
                <a:spcPct val="50000"/>
              </a:spcBef>
            </a:pPr>
            <a:r>
              <a:rPr lang="en-US" altLang="zh-CN">
                <a:solidFill>
                  <a:schemeClr val="tx2"/>
                </a:solidFill>
                <a:ea typeface="宋体" charset="-122"/>
              </a:rPr>
              <a:t>	b. </a:t>
            </a:r>
            <a:r>
              <a:rPr lang="en-US" altLang="zh-CN" i="1">
                <a:solidFill>
                  <a:schemeClr val="tx2"/>
                </a:solidFill>
                <a:ea typeface="宋体" charset="-122"/>
              </a:rPr>
              <a:t>A</a:t>
            </a:r>
            <a:r>
              <a:rPr lang="en-US" altLang="zh-CN">
                <a:solidFill>
                  <a:schemeClr val="tx2"/>
                </a:solidFill>
                <a:ea typeface="宋体" charset="-122"/>
              </a:rPr>
              <a:t> &gt; </a:t>
            </a:r>
            <a:r>
              <a:rPr lang="en-US" altLang="zh-CN" i="1">
                <a:solidFill>
                  <a:schemeClr val="tx2"/>
                </a:solidFill>
                <a:ea typeface="宋体" charset="-122"/>
              </a:rPr>
              <a:t>B</a:t>
            </a:r>
          </a:p>
          <a:p>
            <a:pPr eaLnBrk="1" hangingPunct="1">
              <a:spcBef>
                <a:spcPct val="50000"/>
              </a:spcBef>
            </a:pPr>
            <a:endParaRPr lang="en-US" altLang="zh-CN" sz="800" i="1">
              <a:solidFill>
                <a:schemeClr val="tx2"/>
              </a:solidFill>
              <a:ea typeface="宋体" charset="-122"/>
            </a:endParaRPr>
          </a:p>
          <a:p>
            <a:pPr eaLnBrk="1" hangingPunct="1"/>
            <a:r>
              <a:rPr lang="en-US" altLang="zh-CN">
                <a:solidFill>
                  <a:schemeClr val="tx2"/>
                </a:solidFill>
                <a:ea typeface="宋体" charset="-122"/>
              </a:rPr>
              <a:t>	c. both a and b are</a:t>
            </a:r>
          </a:p>
          <a:p>
            <a:pPr eaLnBrk="1" hangingPunct="1"/>
            <a:r>
              <a:rPr lang="en-US" altLang="zh-CN">
                <a:solidFill>
                  <a:schemeClr val="tx2"/>
                </a:solidFill>
                <a:ea typeface="宋体" charset="-122"/>
              </a:rPr>
              <a:t>	    correct</a:t>
            </a:r>
          </a:p>
          <a:p>
            <a:pPr eaLnBrk="1" hangingPunct="1">
              <a:spcBef>
                <a:spcPct val="50000"/>
              </a:spcBef>
            </a:pPr>
            <a:r>
              <a:rPr lang="en-US" altLang="zh-CN">
                <a:solidFill>
                  <a:schemeClr val="tx2"/>
                </a:solidFill>
                <a:ea typeface="宋体" charset="-122"/>
              </a:rPr>
              <a:t>	d. </a:t>
            </a:r>
            <a:r>
              <a:rPr lang="en-US" altLang="zh-CN" i="1">
                <a:solidFill>
                  <a:schemeClr val="tx2"/>
                </a:solidFill>
                <a:ea typeface="宋体" charset="-122"/>
              </a:rPr>
              <a:t>A</a:t>
            </a:r>
            <a:r>
              <a:rPr lang="en-US" altLang="zh-CN">
                <a:solidFill>
                  <a:schemeClr val="tx2"/>
                </a:solidFill>
                <a:ea typeface="宋体" charset="-122"/>
              </a:rPr>
              <a:t> = </a:t>
            </a:r>
            <a:r>
              <a:rPr lang="en-US" altLang="zh-CN" i="1">
                <a:solidFill>
                  <a:schemeClr val="tx2"/>
                </a:solidFill>
                <a:ea typeface="宋体" charset="-122"/>
              </a:rPr>
              <a:t>B</a:t>
            </a:r>
          </a:p>
          <a:p>
            <a:pPr eaLnBrk="1" hangingPunct="1">
              <a:spcBef>
                <a:spcPct val="50000"/>
              </a:spcBef>
            </a:pPr>
            <a:endParaRPr lang="en-US" altLang="zh-CN">
              <a:solidFill>
                <a:schemeClr val="tx2"/>
              </a:solidFill>
              <a:ea typeface="宋体" charset="-122"/>
            </a:endParaRPr>
          </a:p>
        </p:txBody>
      </p:sp>
      <p:sp>
        <p:nvSpPr>
          <p:cNvPr id="60422"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graphicFrame>
        <p:nvGraphicFramePr>
          <p:cNvPr id="60423" name="Object 6"/>
          <p:cNvGraphicFramePr>
            <a:graphicFrameLocks noChangeAspect="1"/>
          </p:cNvGraphicFramePr>
          <p:nvPr>
            <p:extLst>
              <p:ext uri="{D42A27DB-BD31-4B8C-83A1-F6EECF244321}">
                <p14:modId xmlns:p14="http://schemas.microsoft.com/office/powerpoint/2010/main" val="4264719827"/>
              </p:ext>
            </p:extLst>
          </p:nvPr>
        </p:nvGraphicFramePr>
        <p:xfrm>
          <a:off x="6858000" y="2514601"/>
          <a:ext cx="3048000" cy="2206625"/>
        </p:xfrm>
        <a:graphic>
          <a:graphicData uri="http://schemas.openxmlformats.org/presentationml/2006/ole">
            <mc:AlternateContent xmlns:mc="http://schemas.openxmlformats.org/markup-compatibility/2006">
              <mc:Choice xmlns:v="urn:schemas-microsoft-com:vml" Requires="v">
                <p:oleObj spid="_x0000_s60455" name="CorelDRAW" r:id="rId5" imgW="1454377" imgH="1053064" progId="">
                  <p:embed/>
                </p:oleObj>
              </mc:Choice>
              <mc:Fallback>
                <p:oleObj name="CorelDRAW" r:id="rId5" imgW="1454377" imgH="1053064"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514601"/>
                        <a:ext cx="30480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4" name="Text Box 7"/>
          <p:cNvSpPr txBox="1">
            <a:spLocks noChangeArrowheads="1"/>
          </p:cNvSpPr>
          <p:nvPr/>
        </p:nvSpPr>
        <p:spPr bwMode="auto">
          <a:xfrm>
            <a:off x="6532563" y="2384426"/>
            <a:ext cx="533400" cy="581025"/>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1</a:t>
            </a:r>
          </a:p>
        </p:txBody>
      </p:sp>
      <p:sp>
        <p:nvSpPr>
          <p:cNvPr id="60425" name="Text Box 8"/>
          <p:cNvSpPr txBox="1">
            <a:spLocks noChangeArrowheads="1"/>
          </p:cNvSpPr>
          <p:nvPr/>
        </p:nvSpPr>
        <p:spPr bwMode="auto">
          <a:xfrm>
            <a:off x="6532563" y="2994026"/>
            <a:ext cx="533400" cy="581025"/>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2</a:t>
            </a:r>
          </a:p>
        </p:txBody>
      </p:sp>
      <p:sp>
        <p:nvSpPr>
          <p:cNvPr id="60426" name="Text Box 9"/>
          <p:cNvSpPr txBox="1">
            <a:spLocks noChangeArrowheads="1"/>
          </p:cNvSpPr>
          <p:nvPr/>
        </p:nvSpPr>
        <p:spPr bwMode="auto">
          <a:xfrm>
            <a:off x="6518275" y="3554414"/>
            <a:ext cx="533400" cy="581025"/>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3</a:t>
            </a:r>
          </a:p>
        </p:txBody>
      </p:sp>
      <p:sp>
        <p:nvSpPr>
          <p:cNvPr id="60427" name="Text Box 10"/>
          <p:cNvSpPr txBox="1">
            <a:spLocks noChangeArrowheads="1"/>
          </p:cNvSpPr>
          <p:nvPr/>
        </p:nvSpPr>
        <p:spPr bwMode="auto">
          <a:xfrm>
            <a:off x="6503988" y="4114801"/>
            <a:ext cx="533400" cy="581025"/>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4</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4</a:t>
            </a:r>
          </a:p>
        </p:txBody>
      </p:sp>
      <p:sp>
        <p:nvSpPr>
          <p:cNvPr id="60428" name="Text Box 11"/>
          <p:cNvSpPr txBox="1">
            <a:spLocks noChangeArrowheads="1"/>
          </p:cNvSpPr>
          <p:nvPr/>
        </p:nvSpPr>
        <p:spPr bwMode="auto">
          <a:xfrm>
            <a:off x="9456708" y="3089575"/>
            <a:ext cx="12192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FF0000"/>
                </a:solidFill>
                <a:ea typeface="宋体" charset="-122"/>
              </a:rPr>
              <a:t>Output</a:t>
            </a:r>
          </a:p>
        </p:txBody>
      </p:sp>
      <p:sp>
        <p:nvSpPr>
          <p:cNvPr id="13" name="矩形 12">
            <a:extLst>
              <a:ext uri="{FF2B5EF4-FFF2-40B4-BE49-F238E27FC236}">
                <a16:creationId xmlns:a16="http://schemas.microsoft.com/office/drawing/2014/main" id="{7CC770DD-F88E-47F8-8EC6-EB4E8B1A498C}"/>
              </a:ext>
            </a:extLst>
          </p:cNvPr>
          <p:cNvSpPr/>
          <p:nvPr/>
        </p:nvSpPr>
        <p:spPr bwMode="auto">
          <a:xfrm>
            <a:off x="3124200" y="3426125"/>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2178733" y="418238"/>
            <a:ext cx="485883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dirty="0">
                <a:solidFill>
                  <a:srgbClr val="FFFF99"/>
                </a:solidFill>
                <a:ea typeface="宋体" charset="-122"/>
              </a:rPr>
              <a:t>Parallel Adders </a:t>
            </a:r>
            <a:r>
              <a:rPr lang="zh-CN" altLang="en-US" sz="3200" dirty="0">
                <a:solidFill>
                  <a:srgbClr val="FFFF99"/>
                </a:solidFill>
                <a:ea typeface="宋体" charset="-122"/>
              </a:rPr>
              <a:t>并行加法器</a:t>
            </a:r>
            <a:endParaRPr lang="en-US" altLang="zh-CN" sz="3200" dirty="0">
              <a:solidFill>
                <a:srgbClr val="FFFF99"/>
              </a:solidFill>
              <a:ea typeface="宋体" charset="-122"/>
            </a:endParaRPr>
          </a:p>
        </p:txBody>
      </p:sp>
      <p:sp>
        <p:nvSpPr>
          <p:cNvPr id="11269" name="Text Box 31"/>
          <p:cNvSpPr txBox="1">
            <a:spLocks noChangeArrowheads="1"/>
          </p:cNvSpPr>
          <p:nvPr/>
        </p:nvSpPr>
        <p:spPr bwMode="auto">
          <a:xfrm>
            <a:off x="685800" y="1377048"/>
            <a:ext cx="109728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Full adders are combined into parallel adders that can add binary numbers with multiple bits. A 4-bit adder is shown.</a:t>
            </a:r>
          </a:p>
        </p:txBody>
      </p:sp>
      <p:grpSp>
        <p:nvGrpSpPr>
          <p:cNvPr id="11270" name="Group 94"/>
          <p:cNvGrpSpPr>
            <a:grpSpLocks/>
          </p:cNvGrpSpPr>
          <p:nvPr/>
        </p:nvGrpSpPr>
        <p:grpSpPr bwMode="auto">
          <a:xfrm>
            <a:off x="2286000" y="2438402"/>
            <a:ext cx="7543800" cy="2882901"/>
            <a:chOff x="1152" y="1920"/>
            <a:chExt cx="3800" cy="1816"/>
          </a:xfrm>
        </p:grpSpPr>
        <p:graphicFrame>
          <p:nvGraphicFramePr>
            <p:cNvPr id="11272" name="Object 86"/>
            <p:cNvGraphicFramePr>
              <a:graphicFrameLocks noChangeAspect="1"/>
            </p:cNvGraphicFramePr>
            <p:nvPr/>
          </p:nvGraphicFramePr>
          <p:xfrm>
            <a:off x="1376" y="2136"/>
            <a:ext cx="3280" cy="1376"/>
          </p:xfrm>
          <a:graphic>
            <a:graphicData uri="http://schemas.openxmlformats.org/presentationml/2006/ole">
              <mc:AlternateContent xmlns:mc="http://schemas.openxmlformats.org/markup-compatibility/2006">
                <mc:Choice xmlns:v="urn:schemas-microsoft-com:vml" Requires="v">
                  <p:oleObj spid="_x0000_s11308" name="CorelDRAW" r:id="rId4" imgW="2642776" imgH="1108334" progId="">
                    <p:embed/>
                  </p:oleObj>
                </mc:Choice>
                <mc:Fallback>
                  <p:oleObj name="CorelDRAW" r:id="rId4" imgW="2642776" imgH="1108334" progId="">
                    <p:embed/>
                    <p:pic>
                      <p:nvPicPr>
                        <p:cNvPr id="0"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6" y="2136"/>
                          <a:ext cx="3280" cy="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3" name="Group 58"/>
            <p:cNvGrpSpPr>
              <a:grpSpLocks/>
            </p:cNvGrpSpPr>
            <p:nvPr/>
          </p:nvGrpSpPr>
          <p:grpSpPr bwMode="auto">
            <a:xfrm>
              <a:off x="1480" y="2640"/>
              <a:ext cx="632" cy="588"/>
              <a:chOff x="1576" y="2400"/>
              <a:chExt cx="632" cy="588"/>
            </a:xfrm>
          </p:grpSpPr>
          <p:sp>
            <p:nvSpPr>
              <p:cNvPr id="11305" name="Text Box 36"/>
              <p:cNvSpPr txBox="1">
                <a:spLocks noChangeArrowheads="1"/>
              </p:cNvSpPr>
              <p:nvPr/>
            </p:nvSpPr>
            <p:spPr bwMode="auto">
              <a:xfrm>
                <a:off x="1584"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1306" name="Text Box 37"/>
              <p:cNvSpPr txBox="1">
                <a:spLocks noChangeArrowheads="1"/>
              </p:cNvSpPr>
              <p:nvPr/>
            </p:nvSpPr>
            <p:spPr bwMode="auto">
              <a:xfrm>
                <a:off x="1776"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1307" name="Text Box 38"/>
              <p:cNvSpPr txBox="1">
                <a:spLocks noChangeArrowheads="1"/>
              </p:cNvSpPr>
              <p:nvPr/>
            </p:nvSpPr>
            <p:spPr bwMode="auto">
              <a:xfrm>
                <a:off x="1968" y="2736"/>
                <a:ext cx="240" cy="252"/>
              </a:xfrm>
              <a:prstGeom prst="rect">
                <a:avLst/>
              </a:prstGeom>
              <a:noFill/>
              <a:ln w="9525">
                <a:noFill/>
                <a:miter lim="800000"/>
                <a:headEnd/>
                <a:tailEnd/>
              </a:ln>
              <a:effectLst/>
            </p:spPr>
            <p:txBody>
              <a:bodyPr>
                <a:spAutoFit/>
              </a:bodyPr>
              <a:lstStyle/>
              <a:p>
                <a:pPr>
                  <a:spcBef>
                    <a:spcPct val="50000"/>
                  </a:spcBef>
                </a:pPr>
                <a:r>
                  <a:rPr lang="en-US" altLang="zh-CN" sz="2000" dirty="0">
                    <a:latin typeface="Symbol" pitchFamily="18" charset="2"/>
                    <a:ea typeface="宋体" charset="-122"/>
                  </a:rPr>
                  <a:t>S</a:t>
                </a:r>
              </a:p>
            </p:txBody>
          </p:sp>
          <p:sp>
            <p:nvSpPr>
              <p:cNvPr id="11308" name="Text Box 39"/>
              <p:cNvSpPr txBox="1">
                <a:spLocks noChangeArrowheads="1"/>
              </p:cNvSpPr>
              <p:nvPr/>
            </p:nvSpPr>
            <p:spPr bwMode="auto">
              <a:xfrm>
                <a:off x="1576" y="2724"/>
                <a:ext cx="344"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11309" name="Text Box 57"/>
              <p:cNvSpPr txBox="1">
                <a:spLocks noChangeArrowheads="1"/>
              </p:cNvSpPr>
              <p:nvPr/>
            </p:nvSpPr>
            <p:spPr bwMode="auto">
              <a:xfrm>
                <a:off x="1912" y="2400"/>
                <a:ext cx="296"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grpSp>
        <p:grpSp>
          <p:nvGrpSpPr>
            <p:cNvPr id="11274" name="Group 59"/>
            <p:cNvGrpSpPr>
              <a:grpSpLocks/>
            </p:cNvGrpSpPr>
            <p:nvPr/>
          </p:nvGrpSpPr>
          <p:grpSpPr bwMode="auto">
            <a:xfrm>
              <a:off x="2296" y="2640"/>
              <a:ext cx="632" cy="588"/>
              <a:chOff x="1576" y="2400"/>
              <a:chExt cx="632" cy="588"/>
            </a:xfrm>
          </p:grpSpPr>
          <p:sp>
            <p:nvSpPr>
              <p:cNvPr id="11300" name="Text Box 60"/>
              <p:cNvSpPr txBox="1">
                <a:spLocks noChangeArrowheads="1"/>
              </p:cNvSpPr>
              <p:nvPr/>
            </p:nvSpPr>
            <p:spPr bwMode="auto">
              <a:xfrm>
                <a:off x="1584"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1301" name="Text Box 61"/>
              <p:cNvSpPr txBox="1">
                <a:spLocks noChangeArrowheads="1"/>
              </p:cNvSpPr>
              <p:nvPr/>
            </p:nvSpPr>
            <p:spPr bwMode="auto">
              <a:xfrm>
                <a:off x="1776"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1302" name="Text Box 62"/>
              <p:cNvSpPr txBox="1">
                <a:spLocks noChangeArrowheads="1"/>
              </p:cNvSpPr>
              <p:nvPr/>
            </p:nvSpPr>
            <p:spPr bwMode="auto">
              <a:xfrm>
                <a:off x="1968" y="273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1303" name="Text Box 63"/>
              <p:cNvSpPr txBox="1">
                <a:spLocks noChangeArrowheads="1"/>
              </p:cNvSpPr>
              <p:nvPr/>
            </p:nvSpPr>
            <p:spPr bwMode="auto">
              <a:xfrm>
                <a:off x="1576" y="2736"/>
                <a:ext cx="344"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11304" name="Text Box 64"/>
              <p:cNvSpPr txBox="1">
                <a:spLocks noChangeArrowheads="1"/>
              </p:cNvSpPr>
              <p:nvPr/>
            </p:nvSpPr>
            <p:spPr bwMode="auto">
              <a:xfrm>
                <a:off x="1912" y="2400"/>
                <a:ext cx="296"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grpSp>
        <p:grpSp>
          <p:nvGrpSpPr>
            <p:cNvPr id="11275" name="Group 65"/>
            <p:cNvGrpSpPr>
              <a:grpSpLocks/>
            </p:cNvGrpSpPr>
            <p:nvPr/>
          </p:nvGrpSpPr>
          <p:grpSpPr bwMode="auto">
            <a:xfrm>
              <a:off x="3112" y="2640"/>
              <a:ext cx="632" cy="588"/>
              <a:chOff x="1576" y="2400"/>
              <a:chExt cx="632" cy="588"/>
            </a:xfrm>
          </p:grpSpPr>
          <p:sp>
            <p:nvSpPr>
              <p:cNvPr id="11295" name="Text Box 66"/>
              <p:cNvSpPr txBox="1">
                <a:spLocks noChangeArrowheads="1"/>
              </p:cNvSpPr>
              <p:nvPr/>
            </p:nvSpPr>
            <p:spPr bwMode="auto">
              <a:xfrm>
                <a:off x="1584"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1296" name="Text Box 67"/>
              <p:cNvSpPr txBox="1">
                <a:spLocks noChangeArrowheads="1"/>
              </p:cNvSpPr>
              <p:nvPr/>
            </p:nvSpPr>
            <p:spPr bwMode="auto">
              <a:xfrm>
                <a:off x="1776"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1297" name="Text Box 68"/>
              <p:cNvSpPr txBox="1">
                <a:spLocks noChangeArrowheads="1"/>
              </p:cNvSpPr>
              <p:nvPr/>
            </p:nvSpPr>
            <p:spPr bwMode="auto">
              <a:xfrm>
                <a:off x="1968" y="273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1298" name="Text Box 69"/>
              <p:cNvSpPr txBox="1">
                <a:spLocks noChangeArrowheads="1"/>
              </p:cNvSpPr>
              <p:nvPr/>
            </p:nvSpPr>
            <p:spPr bwMode="auto">
              <a:xfrm>
                <a:off x="1576" y="2736"/>
                <a:ext cx="344"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out</a:t>
                </a:r>
              </a:p>
            </p:txBody>
          </p:sp>
          <p:sp>
            <p:nvSpPr>
              <p:cNvPr id="11299" name="Text Box 70"/>
              <p:cNvSpPr txBox="1">
                <a:spLocks noChangeArrowheads="1"/>
              </p:cNvSpPr>
              <p:nvPr/>
            </p:nvSpPr>
            <p:spPr bwMode="auto">
              <a:xfrm>
                <a:off x="1912" y="2400"/>
                <a:ext cx="296"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grpSp>
        <p:grpSp>
          <p:nvGrpSpPr>
            <p:cNvPr id="11276" name="Group 71"/>
            <p:cNvGrpSpPr>
              <a:grpSpLocks/>
            </p:cNvGrpSpPr>
            <p:nvPr/>
          </p:nvGrpSpPr>
          <p:grpSpPr bwMode="auto">
            <a:xfrm>
              <a:off x="3928" y="2640"/>
              <a:ext cx="632" cy="588"/>
              <a:chOff x="1576" y="2400"/>
              <a:chExt cx="632" cy="588"/>
            </a:xfrm>
          </p:grpSpPr>
          <p:sp>
            <p:nvSpPr>
              <p:cNvPr id="11290" name="Text Box 72"/>
              <p:cNvSpPr txBox="1">
                <a:spLocks noChangeArrowheads="1"/>
              </p:cNvSpPr>
              <p:nvPr/>
            </p:nvSpPr>
            <p:spPr bwMode="auto">
              <a:xfrm>
                <a:off x="1584"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1291" name="Text Box 73"/>
              <p:cNvSpPr txBox="1">
                <a:spLocks noChangeArrowheads="1"/>
              </p:cNvSpPr>
              <p:nvPr/>
            </p:nvSpPr>
            <p:spPr bwMode="auto">
              <a:xfrm>
                <a:off x="1776"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1292" name="Text Box 74"/>
              <p:cNvSpPr txBox="1">
                <a:spLocks noChangeArrowheads="1"/>
              </p:cNvSpPr>
              <p:nvPr/>
            </p:nvSpPr>
            <p:spPr bwMode="auto">
              <a:xfrm>
                <a:off x="1968" y="273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1293" name="Text Box 75"/>
              <p:cNvSpPr txBox="1">
                <a:spLocks noChangeArrowheads="1"/>
              </p:cNvSpPr>
              <p:nvPr/>
            </p:nvSpPr>
            <p:spPr bwMode="auto">
              <a:xfrm>
                <a:off x="1576" y="2736"/>
                <a:ext cx="344"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out</a:t>
                </a:r>
              </a:p>
            </p:txBody>
          </p:sp>
          <p:sp>
            <p:nvSpPr>
              <p:cNvPr id="11294" name="Text Box 76"/>
              <p:cNvSpPr txBox="1">
                <a:spLocks noChangeArrowheads="1"/>
              </p:cNvSpPr>
              <p:nvPr/>
            </p:nvSpPr>
            <p:spPr bwMode="auto">
              <a:xfrm>
                <a:off x="1912" y="2400"/>
                <a:ext cx="296"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grpSp>
        <p:sp>
          <p:nvSpPr>
            <p:cNvPr id="11277" name="Text Box 78"/>
            <p:cNvSpPr txBox="1">
              <a:spLocks noChangeArrowheads="1"/>
            </p:cNvSpPr>
            <p:nvPr/>
          </p:nvSpPr>
          <p:spPr bwMode="auto">
            <a:xfrm>
              <a:off x="3905" y="1920"/>
              <a:ext cx="528"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r>
                <a:rPr lang="en-US" altLang="zh-CN" sz="2000">
                  <a:solidFill>
                    <a:srgbClr val="FF0000"/>
                  </a:solidFill>
                  <a:latin typeface="Arial" charset="0"/>
                  <a:ea typeface="宋体" charset="-122"/>
                </a:rPr>
                <a:t>   </a:t>
              </a:r>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1</a:t>
              </a:r>
            </a:p>
          </p:txBody>
        </p:sp>
        <p:sp>
          <p:nvSpPr>
            <p:cNvPr id="11278" name="Text Box 80"/>
            <p:cNvSpPr txBox="1">
              <a:spLocks noChangeArrowheads="1"/>
            </p:cNvSpPr>
            <p:nvPr/>
          </p:nvSpPr>
          <p:spPr bwMode="auto">
            <a:xfrm>
              <a:off x="4368" y="3484"/>
              <a:ext cx="384"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r>
                <a:rPr lang="en-US" altLang="zh-CN" sz="2000" baseline="-25000">
                  <a:solidFill>
                    <a:srgbClr val="FF0000"/>
                  </a:solidFill>
                  <a:latin typeface="Symbol" pitchFamily="18" charset="2"/>
                  <a:ea typeface="宋体" charset="-122"/>
                </a:rPr>
                <a:t>1</a:t>
              </a:r>
            </a:p>
          </p:txBody>
        </p:sp>
        <p:sp>
          <p:nvSpPr>
            <p:cNvPr id="11279" name="Text Box 81"/>
            <p:cNvSpPr txBox="1">
              <a:spLocks noChangeArrowheads="1"/>
            </p:cNvSpPr>
            <p:nvPr/>
          </p:nvSpPr>
          <p:spPr bwMode="auto">
            <a:xfrm>
              <a:off x="4608" y="2352"/>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0</a:t>
              </a:r>
            </a:p>
          </p:txBody>
        </p:sp>
        <p:sp>
          <p:nvSpPr>
            <p:cNvPr id="11280" name="Text Box 83"/>
            <p:cNvSpPr txBox="1">
              <a:spLocks noChangeArrowheads="1"/>
            </p:cNvSpPr>
            <p:nvPr/>
          </p:nvSpPr>
          <p:spPr bwMode="auto">
            <a:xfrm>
              <a:off x="3504" y="3484"/>
              <a:ext cx="384"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r>
                <a:rPr lang="en-US" altLang="zh-CN" sz="2000" baseline="-25000">
                  <a:solidFill>
                    <a:srgbClr val="FF0000"/>
                  </a:solidFill>
                  <a:latin typeface="Symbol" pitchFamily="18" charset="2"/>
                  <a:ea typeface="宋体" charset="-122"/>
                </a:rPr>
                <a:t>2</a:t>
              </a:r>
            </a:p>
          </p:txBody>
        </p:sp>
        <p:sp>
          <p:nvSpPr>
            <p:cNvPr id="11281" name="Text Box 84"/>
            <p:cNvSpPr txBox="1">
              <a:spLocks noChangeArrowheads="1"/>
            </p:cNvSpPr>
            <p:nvPr/>
          </p:nvSpPr>
          <p:spPr bwMode="auto">
            <a:xfrm>
              <a:off x="2688" y="3484"/>
              <a:ext cx="384"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r>
                <a:rPr lang="en-US" altLang="zh-CN" sz="2000" baseline="-25000">
                  <a:solidFill>
                    <a:srgbClr val="FF0000"/>
                  </a:solidFill>
                  <a:latin typeface="Symbol" pitchFamily="18" charset="2"/>
                  <a:ea typeface="宋体" charset="-122"/>
                </a:rPr>
                <a:t>3</a:t>
              </a:r>
            </a:p>
          </p:txBody>
        </p:sp>
        <p:sp>
          <p:nvSpPr>
            <p:cNvPr id="11282" name="Text Box 85"/>
            <p:cNvSpPr txBox="1">
              <a:spLocks noChangeArrowheads="1"/>
            </p:cNvSpPr>
            <p:nvPr/>
          </p:nvSpPr>
          <p:spPr bwMode="auto">
            <a:xfrm>
              <a:off x="1872" y="3484"/>
              <a:ext cx="384"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r>
                <a:rPr lang="en-US" altLang="zh-CN" sz="2000" baseline="-25000">
                  <a:solidFill>
                    <a:srgbClr val="FF0000"/>
                  </a:solidFill>
                  <a:latin typeface="Symbol" pitchFamily="18" charset="2"/>
                  <a:ea typeface="宋体" charset="-122"/>
                </a:rPr>
                <a:t>4</a:t>
              </a:r>
            </a:p>
          </p:txBody>
        </p:sp>
        <p:sp>
          <p:nvSpPr>
            <p:cNvPr id="11283" name="Text Box 87"/>
            <p:cNvSpPr txBox="1">
              <a:spLocks noChangeArrowheads="1"/>
            </p:cNvSpPr>
            <p:nvPr/>
          </p:nvSpPr>
          <p:spPr bwMode="auto">
            <a:xfrm>
              <a:off x="3928" y="3360"/>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1</a:t>
              </a:r>
            </a:p>
          </p:txBody>
        </p:sp>
        <p:sp>
          <p:nvSpPr>
            <p:cNvPr id="11284" name="Text Box 88"/>
            <p:cNvSpPr txBox="1">
              <a:spLocks noChangeArrowheads="1"/>
            </p:cNvSpPr>
            <p:nvPr/>
          </p:nvSpPr>
          <p:spPr bwMode="auto">
            <a:xfrm>
              <a:off x="3120" y="3360"/>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2</a:t>
              </a:r>
            </a:p>
          </p:txBody>
        </p:sp>
        <p:sp>
          <p:nvSpPr>
            <p:cNvPr id="11285" name="Text Box 89"/>
            <p:cNvSpPr txBox="1">
              <a:spLocks noChangeArrowheads="1"/>
            </p:cNvSpPr>
            <p:nvPr/>
          </p:nvSpPr>
          <p:spPr bwMode="auto">
            <a:xfrm>
              <a:off x="2312" y="3360"/>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3</a:t>
              </a:r>
            </a:p>
          </p:txBody>
        </p:sp>
        <p:sp>
          <p:nvSpPr>
            <p:cNvPr id="11286" name="Text Box 90"/>
            <p:cNvSpPr txBox="1">
              <a:spLocks noChangeArrowheads="1"/>
            </p:cNvSpPr>
            <p:nvPr/>
          </p:nvSpPr>
          <p:spPr bwMode="auto">
            <a:xfrm>
              <a:off x="1152" y="3264"/>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4</a:t>
              </a:r>
            </a:p>
          </p:txBody>
        </p:sp>
        <p:sp>
          <p:nvSpPr>
            <p:cNvPr id="11287" name="Text Box 91"/>
            <p:cNvSpPr txBox="1">
              <a:spLocks noChangeArrowheads="1"/>
            </p:cNvSpPr>
            <p:nvPr/>
          </p:nvSpPr>
          <p:spPr bwMode="auto">
            <a:xfrm>
              <a:off x="3072" y="1920"/>
              <a:ext cx="528"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r>
                <a:rPr lang="en-US" altLang="zh-CN" sz="2000">
                  <a:solidFill>
                    <a:srgbClr val="FF0000"/>
                  </a:solidFill>
                  <a:latin typeface="Arial" charset="0"/>
                  <a:ea typeface="宋体" charset="-122"/>
                </a:rPr>
                <a:t>   </a:t>
              </a:r>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2</a:t>
              </a:r>
            </a:p>
          </p:txBody>
        </p:sp>
        <p:sp>
          <p:nvSpPr>
            <p:cNvPr id="11288" name="Text Box 92"/>
            <p:cNvSpPr txBox="1">
              <a:spLocks noChangeArrowheads="1"/>
            </p:cNvSpPr>
            <p:nvPr/>
          </p:nvSpPr>
          <p:spPr bwMode="auto">
            <a:xfrm>
              <a:off x="2239" y="1920"/>
              <a:ext cx="528"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r>
                <a:rPr lang="en-US" altLang="zh-CN" sz="2000">
                  <a:solidFill>
                    <a:srgbClr val="FF0000"/>
                  </a:solidFill>
                  <a:latin typeface="Arial" charset="0"/>
                  <a:ea typeface="宋体" charset="-122"/>
                </a:rPr>
                <a:t>   </a:t>
              </a:r>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3</a:t>
              </a:r>
            </a:p>
          </p:txBody>
        </p:sp>
        <p:sp>
          <p:nvSpPr>
            <p:cNvPr id="11289" name="Text Box 93"/>
            <p:cNvSpPr txBox="1">
              <a:spLocks noChangeArrowheads="1"/>
            </p:cNvSpPr>
            <p:nvPr/>
          </p:nvSpPr>
          <p:spPr bwMode="auto">
            <a:xfrm>
              <a:off x="1406" y="1920"/>
              <a:ext cx="528"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4</a:t>
              </a:r>
              <a:r>
                <a:rPr lang="en-US" altLang="zh-CN" sz="2000">
                  <a:solidFill>
                    <a:srgbClr val="FF0000"/>
                  </a:solidFill>
                  <a:latin typeface="Arial" charset="0"/>
                  <a:ea typeface="宋体" charset="-122"/>
                </a:rPr>
                <a:t>   </a:t>
              </a:r>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4</a:t>
              </a:r>
            </a:p>
          </p:txBody>
        </p:sp>
      </p:grpSp>
      <p:sp>
        <p:nvSpPr>
          <p:cNvPr id="114783" name="Text Box 95"/>
          <p:cNvSpPr txBox="1">
            <a:spLocks noChangeArrowheads="1"/>
          </p:cNvSpPr>
          <p:nvPr/>
        </p:nvSpPr>
        <p:spPr bwMode="auto">
          <a:xfrm>
            <a:off x="685800" y="5370493"/>
            <a:ext cx="10972800" cy="954107"/>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The carry (</a:t>
            </a:r>
            <a:r>
              <a:rPr lang="en-US" altLang="zh-CN" sz="2800" b="1" i="1" dirty="0">
                <a:ea typeface="宋体" charset="-122"/>
              </a:rPr>
              <a:t>C</a:t>
            </a:r>
            <a:r>
              <a:rPr lang="en-US" altLang="zh-CN" sz="2800" b="1" baseline="-25000" dirty="0">
                <a:ea typeface="宋体" charset="-122"/>
              </a:rPr>
              <a:t>4</a:t>
            </a:r>
            <a:r>
              <a:rPr lang="en-US" altLang="zh-CN" sz="2800" b="1" dirty="0">
                <a:ea typeface="宋体" charset="-122"/>
              </a:rPr>
              <a:t>) is not ready until it propagates through all of the full adders. This is called </a:t>
            </a:r>
            <a:r>
              <a:rPr lang="en-US" altLang="zh-CN" sz="2800" b="1" i="1" dirty="0">
                <a:solidFill>
                  <a:srgbClr val="FF0000"/>
                </a:solidFill>
                <a:ea typeface="宋体" charset="-122"/>
              </a:rPr>
              <a:t>ripple carry</a:t>
            </a:r>
            <a:r>
              <a:rPr lang="en-US" altLang="zh-CN" sz="2800" b="1" dirty="0">
                <a:ea typeface="宋体" charset="-122"/>
              </a:rPr>
              <a:t>, delaying the addition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14783"/>
                                        </p:tgtEl>
                                        <p:attrNameLst>
                                          <p:attrName>style.visibility</p:attrName>
                                        </p:attrNameLst>
                                      </p:cBhvr>
                                      <p:to>
                                        <p:strVal val="visible"/>
                                      </p:to>
                                    </p:set>
                                    <p:animEffect transition="in" filter="fade">
                                      <p:cBhvr>
                                        <p:cTn id="7" dur="1000"/>
                                        <p:tgtEl>
                                          <p:spTgt spid="114783"/>
                                        </p:tgtEl>
                                      </p:cBhvr>
                                    </p:animEffect>
                                    <p:anim calcmode="lin" valueType="num">
                                      <p:cBhvr>
                                        <p:cTn id="8" dur="1000" fill="hold"/>
                                        <p:tgtEl>
                                          <p:spTgt spid="114783"/>
                                        </p:tgtEl>
                                        <p:attrNameLst>
                                          <p:attrName>ppt_x</p:attrName>
                                        </p:attrNameLst>
                                      </p:cBhvr>
                                      <p:tavLst>
                                        <p:tav tm="0">
                                          <p:val>
                                            <p:strVal val="#ppt_x"/>
                                          </p:val>
                                        </p:tav>
                                        <p:tav tm="100000">
                                          <p:val>
                                            <p:strVal val="#ppt_x"/>
                                          </p:val>
                                        </p:tav>
                                      </p:tavLst>
                                    </p:anim>
                                    <p:anim calcmode="lin" valueType="num">
                                      <p:cBhvr>
                                        <p:cTn id="9" dur="900" decel="100000" fill="hold"/>
                                        <p:tgtEl>
                                          <p:spTgt spid="11478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478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83"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1443" name="Text Box 3"/>
          <p:cNvSpPr txBox="1">
            <a:spLocks noChangeArrowheads="1"/>
          </p:cNvSpPr>
          <p:nvPr/>
        </p:nvSpPr>
        <p:spPr bwMode="auto">
          <a:xfrm>
            <a:off x="2438400" y="1600200"/>
            <a:ext cx="7467600" cy="4330700"/>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3.  If you expand two 4-bit comparators to accept two 8-bit numbers, the output of the least significant comparator is</a:t>
            </a:r>
          </a:p>
          <a:p>
            <a:pPr eaLnBrk="1" hangingPunct="1">
              <a:spcBef>
                <a:spcPct val="50000"/>
              </a:spcBef>
            </a:pPr>
            <a:r>
              <a:rPr lang="en-US" altLang="zh-CN">
                <a:solidFill>
                  <a:schemeClr val="tx2"/>
                </a:solidFill>
                <a:ea typeface="宋体" charset="-122"/>
              </a:rPr>
              <a:t>	a. equal to the final output</a:t>
            </a:r>
          </a:p>
          <a:p>
            <a:pPr eaLnBrk="1" hangingPunct="1">
              <a:spcBef>
                <a:spcPct val="50000"/>
              </a:spcBef>
            </a:pPr>
            <a:endParaRPr lang="en-US" altLang="zh-CN" sz="1000" baseline="30000">
              <a:solidFill>
                <a:schemeClr val="tx2"/>
              </a:solidFill>
              <a:ea typeface="宋体" charset="-122"/>
            </a:endParaRPr>
          </a:p>
          <a:p>
            <a:pPr eaLnBrk="1" hangingPunct="1"/>
            <a:r>
              <a:rPr lang="en-US" altLang="zh-CN">
                <a:solidFill>
                  <a:schemeClr val="tx2"/>
                </a:solidFill>
                <a:ea typeface="宋体" charset="-122"/>
              </a:rPr>
              <a:t>	b. connected to the cascading inputs of the most  </a:t>
            </a:r>
          </a:p>
          <a:p>
            <a:pPr eaLnBrk="1" hangingPunct="1"/>
            <a:r>
              <a:rPr lang="en-US" altLang="zh-CN">
                <a:solidFill>
                  <a:schemeClr val="tx2"/>
                </a:solidFill>
                <a:ea typeface="宋体" charset="-122"/>
              </a:rPr>
              <a:t>                significant comparator</a:t>
            </a:r>
          </a:p>
          <a:p>
            <a:pPr eaLnBrk="1" hangingPunct="1"/>
            <a:endParaRPr lang="en-US" altLang="zh-CN" sz="1600">
              <a:solidFill>
                <a:schemeClr val="tx2"/>
              </a:solidFill>
              <a:ea typeface="宋体" charset="-122"/>
            </a:endParaRPr>
          </a:p>
          <a:p>
            <a:pPr eaLnBrk="1" hangingPunct="1"/>
            <a:r>
              <a:rPr lang="en-US" altLang="zh-CN">
                <a:solidFill>
                  <a:schemeClr val="tx2"/>
                </a:solidFill>
                <a:ea typeface="宋体" charset="-122"/>
              </a:rPr>
              <a:t>	c. connected to the output of the most significant </a:t>
            </a:r>
          </a:p>
          <a:p>
            <a:pPr eaLnBrk="1" hangingPunct="1"/>
            <a:r>
              <a:rPr lang="en-US" altLang="zh-CN">
                <a:solidFill>
                  <a:schemeClr val="tx2"/>
                </a:solidFill>
                <a:ea typeface="宋体" charset="-122"/>
              </a:rPr>
              <a:t>                comparator</a:t>
            </a:r>
          </a:p>
          <a:p>
            <a:pPr eaLnBrk="1" hangingPunct="1">
              <a:spcBef>
                <a:spcPct val="50000"/>
              </a:spcBef>
            </a:pPr>
            <a:r>
              <a:rPr lang="en-US" altLang="zh-CN">
                <a:solidFill>
                  <a:schemeClr val="tx2"/>
                </a:solidFill>
                <a:ea typeface="宋体" charset="-122"/>
              </a:rPr>
              <a:t>	d. not used</a:t>
            </a:r>
          </a:p>
          <a:p>
            <a:pPr eaLnBrk="1" hangingPunct="1">
              <a:spcBef>
                <a:spcPct val="50000"/>
              </a:spcBef>
            </a:pPr>
            <a:endParaRPr lang="en-US" altLang="zh-CN">
              <a:solidFill>
                <a:schemeClr val="tx2"/>
              </a:solidFill>
              <a:ea typeface="宋体" charset="-122"/>
            </a:endParaRPr>
          </a:p>
        </p:txBody>
      </p:sp>
      <p:sp>
        <p:nvSpPr>
          <p:cNvPr id="61445"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6" name="矩形 5">
            <a:extLst>
              <a:ext uri="{FF2B5EF4-FFF2-40B4-BE49-F238E27FC236}">
                <a16:creationId xmlns:a16="http://schemas.microsoft.com/office/drawing/2014/main" id="{C31A99E5-F695-4FB9-AD9D-71B0A5BE4716}"/>
              </a:ext>
            </a:extLst>
          </p:cNvPr>
          <p:cNvSpPr/>
          <p:nvPr/>
        </p:nvSpPr>
        <p:spPr bwMode="auto">
          <a:xfrm>
            <a:off x="3352800" y="3048000"/>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2467" name="Rectangle 13"/>
          <p:cNvSpPr>
            <a:spLocks noChangeArrowheads="1"/>
          </p:cNvSpPr>
          <p:nvPr/>
        </p:nvSpPr>
        <p:spPr bwMode="auto">
          <a:xfrm>
            <a:off x="6248400" y="2667000"/>
            <a:ext cx="3352800" cy="21336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2468" name="Text Box 3"/>
          <p:cNvSpPr txBox="1">
            <a:spLocks noChangeArrowheads="1"/>
          </p:cNvSpPr>
          <p:nvPr/>
        </p:nvSpPr>
        <p:spPr bwMode="auto">
          <a:xfrm>
            <a:off x="2438400" y="1752600"/>
            <a:ext cx="76200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4. Assume you want to decode the binary number 0011 with an active-LOW decoder. The missing gate should be</a:t>
            </a:r>
          </a:p>
          <a:p>
            <a:pPr eaLnBrk="1" hangingPunct="1">
              <a:spcBef>
                <a:spcPct val="50000"/>
              </a:spcBef>
            </a:pPr>
            <a:r>
              <a:rPr lang="en-US" altLang="zh-CN" dirty="0">
                <a:solidFill>
                  <a:schemeClr val="tx2"/>
                </a:solidFill>
                <a:ea typeface="宋体" charset="-122"/>
              </a:rPr>
              <a:t>	a. an AND gate</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an OR gate</a:t>
            </a:r>
          </a:p>
          <a:p>
            <a:pPr eaLnBrk="1" hangingPunct="1">
              <a:spcBef>
                <a:spcPct val="50000"/>
              </a:spcBef>
            </a:pPr>
            <a:r>
              <a:rPr lang="en-US" altLang="zh-CN" dirty="0">
                <a:solidFill>
                  <a:schemeClr val="tx2"/>
                </a:solidFill>
                <a:ea typeface="宋体" charset="-122"/>
              </a:rPr>
              <a:t>	c. a NAND gate</a:t>
            </a:r>
          </a:p>
          <a:p>
            <a:pPr eaLnBrk="1" hangingPunct="1">
              <a:spcBef>
                <a:spcPct val="50000"/>
              </a:spcBef>
            </a:pPr>
            <a:r>
              <a:rPr lang="en-US" altLang="zh-CN" dirty="0">
                <a:solidFill>
                  <a:schemeClr val="tx2"/>
                </a:solidFill>
                <a:ea typeface="宋体" charset="-122"/>
              </a:rPr>
              <a:t>	d. a NOR gate</a:t>
            </a:r>
          </a:p>
          <a:p>
            <a:pPr eaLnBrk="1" hangingPunct="1">
              <a:spcBef>
                <a:spcPct val="50000"/>
              </a:spcBef>
            </a:pPr>
            <a:endParaRPr lang="en-US" altLang="zh-CN" dirty="0">
              <a:solidFill>
                <a:schemeClr val="tx2"/>
              </a:solidFill>
              <a:ea typeface="宋体" charset="-122"/>
            </a:endParaRPr>
          </a:p>
        </p:txBody>
      </p:sp>
      <p:sp>
        <p:nvSpPr>
          <p:cNvPr id="62470"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graphicFrame>
        <p:nvGraphicFramePr>
          <p:cNvPr id="62471" name="Object 6"/>
          <p:cNvGraphicFramePr>
            <a:graphicFrameLocks noChangeAspect="1"/>
          </p:cNvGraphicFramePr>
          <p:nvPr/>
        </p:nvGraphicFramePr>
        <p:xfrm>
          <a:off x="6858000" y="2971800"/>
          <a:ext cx="2362200" cy="1676400"/>
        </p:xfrm>
        <a:graphic>
          <a:graphicData uri="http://schemas.openxmlformats.org/presentationml/2006/ole">
            <mc:AlternateContent xmlns:mc="http://schemas.openxmlformats.org/markup-compatibility/2006">
              <mc:Choice xmlns:v="urn:schemas-microsoft-com:vml" Requires="v">
                <p:oleObj spid="_x0000_s62503" name="CorelDRAW" r:id="rId5" imgW="1163694" imgH="824829" progId="">
                  <p:embed/>
                </p:oleObj>
              </mc:Choice>
              <mc:Fallback>
                <p:oleObj name="CorelDRAW" r:id="rId5" imgW="1163694" imgH="824829"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971800"/>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2" name="Text Box 7"/>
          <p:cNvSpPr txBox="1">
            <a:spLocks noChangeArrowheads="1"/>
          </p:cNvSpPr>
          <p:nvPr/>
        </p:nvSpPr>
        <p:spPr bwMode="auto">
          <a:xfrm>
            <a:off x="6553200" y="31686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2473" name="Text Box 8"/>
          <p:cNvSpPr txBox="1">
            <a:spLocks noChangeArrowheads="1"/>
          </p:cNvSpPr>
          <p:nvPr/>
        </p:nvSpPr>
        <p:spPr bwMode="auto">
          <a:xfrm>
            <a:off x="6553200" y="28194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2474" name="Text Box 9"/>
          <p:cNvSpPr txBox="1">
            <a:spLocks noChangeArrowheads="1"/>
          </p:cNvSpPr>
          <p:nvPr/>
        </p:nvSpPr>
        <p:spPr bwMode="auto">
          <a:xfrm>
            <a:off x="6553200" y="35496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2475" name="Text Box 10"/>
          <p:cNvSpPr txBox="1">
            <a:spLocks noChangeArrowheads="1"/>
          </p:cNvSpPr>
          <p:nvPr/>
        </p:nvSpPr>
        <p:spPr bwMode="auto">
          <a:xfrm>
            <a:off x="6553200" y="41592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2476" name="Text Box 11"/>
          <p:cNvSpPr txBox="1">
            <a:spLocks noChangeArrowheads="1"/>
          </p:cNvSpPr>
          <p:nvPr/>
        </p:nvSpPr>
        <p:spPr bwMode="auto">
          <a:xfrm>
            <a:off x="8915400" y="3124200"/>
            <a:ext cx="457200" cy="304800"/>
          </a:xfrm>
          <a:prstGeom prst="rect">
            <a:avLst/>
          </a:prstGeom>
          <a:noFill/>
          <a:ln w="9525">
            <a:noFill/>
            <a:miter lim="800000"/>
            <a:headEnd/>
            <a:tailEnd/>
          </a:ln>
          <a:effectLst/>
        </p:spPr>
        <p:txBody>
          <a:bodyPr>
            <a:spAutoFit/>
          </a:bodyPr>
          <a:lstStyle/>
          <a:p>
            <a:pPr>
              <a:spcBef>
                <a:spcPct val="50000"/>
              </a:spcBef>
            </a:pPr>
            <a:r>
              <a:rPr lang="en-US" altLang="zh-CN" sz="1400" i="1">
                <a:solidFill>
                  <a:srgbClr val="FF0000"/>
                </a:solidFill>
                <a:ea typeface="宋体" charset="-122"/>
              </a:rPr>
              <a:t>X</a:t>
            </a:r>
          </a:p>
        </p:txBody>
      </p:sp>
      <p:sp>
        <p:nvSpPr>
          <p:cNvPr id="62477" name="Rectangle 14"/>
          <p:cNvSpPr>
            <a:spLocks noChangeArrowheads="1"/>
          </p:cNvSpPr>
          <p:nvPr/>
        </p:nvSpPr>
        <p:spPr bwMode="auto">
          <a:xfrm>
            <a:off x="8153400" y="3048000"/>
            <a:ext cx="762000" cy="7620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2478" name="Text Box 15"/>
          <p:cNvSpPr txBox="1">
            <a:spLocks noChangeArrowheads="1"/>
          </p:cNvSpPr>
          <p:nvPr/>
        </p:nvSpPr>
        <p:spPr bwMode="auto">
          <a:xfrm>
            <a:off x="8305800" y="3124200"/>
            <a:ext cx="6096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a:t>
            </a:r>
          </a:p>
        </p:txBody>
      </p:sp>
      <p:sp>
        <p:nvSpPr>
          <p:cNvPr id="15" name="矩形 14">
            <a:extLst>
              <a:ext uri="{FF2B5EF4-FFF2-40B4-BE49-F238E27FC236}">
                <a16:creationId xmlns:a16="http://schemas.microsoft.com/office/drawing/2014/main" id="{FC1610B6-9C6D-4EE4-8356-ECD7DCAD6E8D}"/>
              </a:ext>
            </a:extLst>
          </p:cNvPr>
          <p:cNvSpPr/>
          <p:nvPr/>
        </p:nvSpPr>
        <p:spPr bwMode="auto">
          <a:xfrm>
            <a:off x="3276600" y="3828631"/>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3491" name="Rectangle 3"/>
          <p:cNvSpPr>
            <a:spLocks noChangeArrowheads="1"/>
          </p:cNvSpPr>
          <p:nvPr/>
        </p:nvSpPr>
        <p:spPr bwMode="auto">
          <a:xfrm>
            <a:off x="6248400" y="2667000"/>
            <a:ext cx="3352800" cy="21336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3492" name="Text Box 4"/>
          <p:cNvSpPr txBox="1">
            <a:spLocks noChangeArrowheads="1"/>
          </p:cNvSpPr>
          <p:nvPr/>
        </p:nvSpPr>
        <p:spPr bwMode="auto">
          <a:xfrm>
            <a:off x="2438400" y="1752600"/>
            <a:ext cx="76200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5. Assume you want to decode the binary number 0011 with an active-HIGH decoder. The missing gate should be</a:t>
            </a:r>
          </a:p>
          <a:p>
            <a:pPr eaLnBrk="1" hangingPunct="1">
              <a:spcBef>
                <a:spcPct val="50000"/>
              </a:spcBef>
            </a:pPr>
            <a:r>
              <a:rPr lang="en-US" altLang="zh-CN">
                <a:solidFill>
                  <a:schemeClr val="tx2"/>
                </a:solidFill>
                <a:ea typeface="宋体" charset="-122"/>
              </a:rPr>
              <a:t>	a. an AND gate</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an OR gate</a:t>
            </a:r>
          </a:p>
          <a:p>
            <a:pPr eaLnBrk="1" hangingPunct="1">
              <a:spcBef>
                <a:spcPct val="50000"/>
              </a:spcBef>
            </a:pPr>
            <a:r>
              <a:rPr lang="en-US" altLang="zh-CN">
                <a:solidFill>
                  <a:schemeClr val="tx2"/>
                </a:solidFill>
                <a:ea typeface="宋体" charset="-122"/>
              </a:rPr>
              <a:t>	c. a NAND gate</a:t>
            </a:r>
          </a:p>
          <a:p>
            <a:pPr eaLnBrk="1" hangingPunct="1">
              <a:spcBef>
                <a:spcPct val="50000"/>
              </a:spcBef>
            </a:pPr>
            <a:r>
              <a:rPr lang="en-US" altLang="zh-CN">
                <a:solidFill>
                  <a:schemeClr val="tx2"/>
                </a:solidFill>
                <a:ea typeface="宋体" charset="-122"/>
              </a:rPr>
              <a:t>	d. a NOR gate</a:t>
            </a:r>
          </a:p>
          <a:p>
            <a:pPr eaLnBrk="1" hangingPunct="1">
              <a:spcBef>
                <a:spcPct val="50000"/>
              </a:spcBef>
            </a:pPr>
            <a:endParaRPr lang="en-US" altLang="zh-CN">
              <a:solidFill>
                <a:schemeClr val="tx2"/>
              </a:solidFill>
              <a:ea typeface="宋体" charset="-122"/>
            </a:endParaRPr>
          </a:p>
        </p:txBody>
      </p:sp>
      <p:sp>
        <p:nvSpPr>
          <p:cNvPr id="63494" name="WordArt 6"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graphicFrame>
        <p:nvGraphicFramePr>
          <p:cNvPr id="63495" name="Object 7"/>
          <p:cNvGraphicFramePr>
            <a:graphicFrameLocks noChangeAspect="1"/>
          </p:cNvGraphicFramePr>
          <p:nvPr/>
        </p:nvGraphicFramePr>
        <p:xfrm>
          <a:off x="6858000" y="2971800"/>
          <a:ext cx="2362200" cy="1676400"/>
        </p:xfrm>
        <a:graphic>
          <a:graphicData uri="http://schemas.openxmlformats.org/presentationml/2006/ole">
            <mc:AlternateContent xmlns:mc="http://schemas.openxmlformats.org/markup-compatibility/2006">
              <mc:Choice xmlns:v="urn:schemas-microsoft-com:vml" Requires="v">
                <p:oleObj spid="_x0000_s63527" name="CorelDRAW" r:id="rId5" imgW="1163694" imgH="824829" progId="">
                  <p:embed/>
                </p:oleObj>
              </mc:Choice>
              <mc:Fallback>
                <p:oleObj name="CorelDRAW" r:id="rId5" imgW="1163694" imgH="824829"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971800"/>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6" name="Text Box 8"/>
          <p:cNvSpPr txBox="1">
            <a:spLocks noChangeArrowheads="1"/>
          </p:cNvSpPr>
          <p:nvPr/>
        </p:nvSpPr>
        <p:spPr bwMode="auto">
          <a:xfrm>
            <a:off x="6553200" y="31686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3497" name="Text Box 9"/>
          <p:cNvSpPr txBox="1">
            <a:spLocks noChangeArrowheads="1"/>
          </p:cNvSpPr>
          <p:nvPr/>
        </p:nvSpPr>
        <p:spPr bwMode="auto">
          <a:xfrm>
            <a:off x="6553200" y="28194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3498" name="Text Box 10"/>
          <p:cNvSpPr txBox="1">
            <a:spLocks noChangeArrowheads="1"/>
          </p:cNvSpPr>
          <p:nvPr/>
        </p:nvSpPr>
        <p:spPr bwMode="auto">
          <a:xfrm>
            <a:off x="6553200" y="35496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3499" name="Text Box 11"/>
          <p:cNvSpPr txBox="1">
            <a:spLocks noChangeArrowheads="1"/>
          </p:cNvSpPr>
          <p:nvPr/>
        </p:nvSpPr>
        <p:spPr bwMode="auto">
          <a:xfrm>
            <a:off x="6553200" y="41592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3500" name="Text Box 12"/>
          <p:cNvSpPr txBox="1">
            <a:spLocks noChangeArrowheads="1"/>
          </p:cNvSpPr>
          <p:nvPr/>
        </p:nvSpPr>
        <p:spPr bwMode="auto">
          <a:xfrm>
            <a:off x="8915400" y="3124200"/>
            <a:ext cx="457200" cy="304800"/>
          </a:xfrm>
          <a:prstGeom prst="rect">
            <a:avLst/>
          </a:prstGeom>
          <a:noFill/>
          <a:ln w="9525">
            <a:noFill/>
            <a:miter lim="800000"/>
            <a:headEnd/>
            <a:tailEnd/>
          </a:ln>
          <a:effectLst/>
        </p:spPr>
        <p:txBody>
          <a:bodyPr>
            <a:spAutoFit/>
          </a:bodyPr>
          <a:lstStyle/>
          <a:p>
            <a:pPr>
              <a:spcBef>
                <a:spcPct val="50000"/>
              </a:spcBef>
            </a:pPr>
            <a:r>
              <a:rPr lang="en-US" altLang="zh-CN" sz="1400" i="1">
                <a:solidFill>
                  <a:srgbClr val="FF0000"/>
                </a:solidFill>
                <a:ea typeface="宋体" charset="-122"/>
              </a:rPr>
              <a:t>X</a:t>
            </a:r>
          </a:p>
        </p:txBody>
      </p:sp>
      <p:sp>
        <p:nvSpPr>
          <p:cNvPr id="63501" name="Rectangle 13"/>
          <p:cNvSpPr>
            <a:spLocks noChangeArrowheads="1"/>
          </p:cNvSpPr>
          <p:nvPr/>
        </p:nvSpPr>
        <p:spPr bwMode="auto">
          <a:xfrm>
            <a:off x="8153400" y="3048000"/>
            <a:ext cx="762000" cy="7620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3502" name="Text Box 14"/>
          <p:cNvSpPr txBox="1">
            <a:spLocks noChangeArrowheads="1"/>
          </p:cNvSpPr>
          <p:nvPr/>
        </p:nvSpPr>
        <p:spPr bwMode="auto">
          <a:xfrm>
            <a:off x="8305800" y="3124200"/>
            <a:ext cx="6096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a:t>
            </a:r>
          </a:p>
        </p:txBody>
      </p:sp>
      <p:sp>
        <p:nvSpPr>
          <p:cNvPr id="15" name="矩形 14">
            <a:extLst>
              <a:ext uri="{FF2B5EF4-FFF2-40B4-BE49-F238E27FC236}">
                <a16:creationId xmlns:a16="http://schemas.microsoft.com/office/drawing/2014/main" id="{5C650433-C17E-4490-A64F-948D1E1829F6}"/>
              </a:ext>
            </a:extLst>
          </p:cNvPr>
          <p:cNvSpPr/>
          <p:nvPr/>
        </p:nvSpPr>
        <p:spPr bwMode="auto">
          <a:xfrm>
            <a:off x="3280913" y="2698750"/>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4515" name="Text Box 3"/>
          <p:cNvSpPr txBox="1">
            <a:spLocks noChangeArrowheads="1"/>
          </p:cNvSpPr>
          <p:nvPr/>
        </p:nvSpPr>
        <p:spPr bwMode="auto">
          <a:xfrm>
            <a:off x="2095500" y="1676400"/>
            <a:ext cx="8001000" cy="3970318"/>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6. The 74138 is a 3-to-8 decoder. Together, two of these ICs can be used to form one 4-to-16 decoder. To do this, connect </a:t>
            </a:r>
          </a:p>
          <a:p>
            <a:pPr eaLnBrk="1" hangingPunct="1">
              <a:spcBef>
                <a:spcPct val="50000"/>
              </a:spcBef>
            </a:pPr>
            <a:r>
              <a:rPr lang="en-US" altLang="zh-CN" dirty="0">
                <a:solidFill>
                  <a:schemeClr val="tx2"/>
                </a:solidFill>
                <a:ea typeface="宋体" charset="-122"/>
              </a:rPr>
              <a:t>	a. one decoder to the LSBs of the input; the other 	 	    decoder to the MSBs of the input</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all chip select lines to ground</a:t>
            </a:r>
          </a:p>
          <a:p>
            <a:pPr eaLnBrk="1" hangingPunct="1">
              <a:spcBef>
                <a:spcPct val="50000"/>
              </a:spcBef>
            </a:pPr>
            <a:r>
              <a:rPr lang="en-US" altLang="zh-CN" dirty="0">
                <a:solidFill>
                  <a:schemeClr val="tx2"/>
                </a:solidFill>
                <a:ea typeface="宋体" charset="-122"/>
              </a:rPr>
              <a:t>	c. all chip select lines to their active levels</a:t>
            </a:r>
          </a:p>
          <a:p>
            <a:pPr eaLnBrk="1" hangingPunct="1">
              <a:spcBef>
                <a:spcPct val="50000"/>
              </a:spcBef>
            </a:pPr>
            <a:r>
              <a:rPr lang="en-US" altLang="zh-CN" dirty="0">
                <a:solidFill>
                  <a:schemeClr val="tx2"/>
                </a:solidFill>
                <a:ea typeface="宋体" charset="-122"/>
              </a:rPr>
              <a:t>	d. one chip select line on each decoder to the input MSB</a:t>
            </a:r>
          </a:p>
          <a:p>
            <a:pPr eaLnBrk="1" hangingPunct="1">
              <a:spcBef>
                <a:spcPct val="50000"/>
              </a:spcBef>
            </a:pPr>
            <a:endParaRPr lang="en-US" altLang="zh-CN" dirty="0">
              <a:solidFill>
                <a:schemeClr val="tx2"/>
              </a:solidFill>
              <a:ea typeface="宋体" charset="-122"/>
            </a:endParaRPr>
          </a:p>
        </p:txBody>
      </p:sp>
      <p:sp>
        <p:nvSpPr>
          <p:cNvPr id="64517"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6" name="矩形 5">
            <a:extLst>
              <a:ext uri="{FF2B5EF4-FFF2-40B4-BE49-F238E27FC236}">
                <a16:creationId xmlns:a16="http://schemas.microsoft.com/office/drawing/2014/main" id="{F7CA23DA-A3E9-4FDE-876A-E2AA3DE693C4}"/>
              </a:ext>
            </a:extLst>
          </p:cNvPr>
          <p:cNvSpPr/>
          <p:nvPr/>
        </p:nvSpPr>
        <p:spPr bwMode="auto">
          <a:xfrm>
            <a:off x="2971800" y="4648200"/>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5539" name="Rectangle 20"/>
          <p:cNvSpPr>
            <a:spLocks noChangeArrowheads="1"/>
          </p:cNvSpPr>
          <p:nvPr/>
        </p:nvSpPr>
        <p:spPr bwMode="auto">
          <a:xfrm>
            <a:off x="6553200" y="2590800"/>
            <a:ext cx="3657600" cy="29718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5540" name="Text Box 3"/>
          <p:cNvSpPr txBox="1">
            <a:spLocks noChangeArrowheads="1"/>
          </p:cNvSpPr>
          <p:nvPr/>
        </p:nvSpPr>
        <p:spPr bwMode="auto">
          <a:xfrm>
            <a:off x="1917700" y="1620838"/>
            <a:ext cx="7467600" cy="4770537"/>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7. The decimal-to-binary encoder shown does not have a zero input. This is because</a:t>
            </a:r>
          </a:p>
          <a:p>
            <a:pPr eaLnBrk="1" hangingPunct="1">
              <a:spcBef>
                <a:spcPct val="50000"/>
              </a:spcBef>
            </a:pPr>
            <a:endParaRPr lang="en-US" altLang="zh-CN" sz="1000" dirty="0">
              <a:solidFill>
                <a:schemeClr val="tx2"/>
              </a:solidFill>
              <a:ea typeface="宋体" charset="-122"/>
            </a:endParaRPr>
          </a:p>
          <a:p>
            <a:r>
              <a:rPr lang="en-US" altLang="zh-CN" dirty="0">
                <a:solidFill>
                  <a:schemeClr val="tx2"/>
                </a:solidFill>
                <a:ea typeface="宋体" charset="-122"/>
              </a:rPr>
              <a:t>	a. when zero is the input,</a:t>
            </a:r>
          </a:p>
          <a:p>
            <a:r>
              <a:rPr lang="en-US" altLang="zh-CN" dirty="0">
                <a:solidFill>
                  <a:schemeClr val="tx2"/>
                </a:solidFill>
                <a:ea typeface="宋体" charset="-122"/>
              </a:rPr>
              <a:t> 	    all lines should be LOW</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zero is not important</a:t>
            </a:r>
          </a:p>
          <a:p>
            <a:pPr eaLnBrk="1" hangingPunct="1">
              <a:spcBef>
                <a:spcPct val="50000"/>
              </a:spcBef>
            </a:pPr>
            <a:endParaRPr lang="en-US" altLang="zh-CN" sz="1000" dirty="0">
              <a:solidFill>
                <a:schemeClr val="tx2"/>
              </a:solidFill>
              <a:ea typeface="宋体" charset="-122"/>
            </a:endParaRPr>
          </a:p>
          <a:p>
            <a:r>
              <a:rPr lang="en-US" altLang="zh-CN" dirty="0">
                <a:solidFill>
                  <a:schemeClr val="tx2"/>
                </a:solidFill>
                <a:ea typeface="宋体" charset="-122"/>
              </a:rPr>
              <a:t>	c. zero will produce </a:t>
            </a:r>
          </a:p>
          <a:p>
            <a:r>
              <a:rPr lang="en-US" altLang="zh-CN" dirty="0">
                <a:solidFill>
                  <a:schemeClr val="tx2"/>
                </a:solidFill>
                <a:ea typeface="宋体" charset="-122"/>
              </a:rPr>
              <a:t>	    illegal logic levels</a:t>
            </a:r>
          </a:p>
          <a:p>
            <a:pPr eaLnBrk="1" hangingPunct="1"/>
            <a:endParaRPr lang="en-US" altLang="zh-CN" sz="1000" dirty="0">
              <a:solidFill>
                <a:schemeClr val="tx2"/>
              </a:solidFill>
              <a:ea typeface="宋体" charset="-122"/>
            </a:endParaRPr>
          </a:p>
          <a:p>
            <a:pPr eaLnBrk="1" hangingPunct="1"/>
            <a:r>
              <a:rPr lang="en-US" altLang="zh-CN" dirty="0">
                <a:solidFill>
                  <a:schemeClr val="tx2"/>
                </a:solidFill>
                <a:ea typeface="宋体" charset="-122"/>
              </a:rPr>
              <a:t>	d. another encoder is used</a:t>
            </a:r>
          </a:p>
          <a:p>
            <a:pPr eaLnBrk="1" hangingPunct="1"/>
            <a:r>
              <a:rPr lang="en-US" altLang="zh-CN" dirty="0">
                <a:solidFill>
                  <a:schemeClr val="tx2"/>
                </a:solidFill>
                <a:ea typeface="宋体" charset="-122"/>
              </a:rPr>
              <a:t>	    for zero</a:t>
            </a:r>
          </a:p>
          <a:p>
            <a:pPr eaLnBrk="1" hangingPunct="1">
              <a:spcBef>
                <a:spcPct val="50000"/>
              </a:spcBef>
            </a:pPr>
            <a:endParaRPr lang="en-US" altLang="zh-CN" dirty="0">
              <a:solidFill>
                <a:schemeClr val="tx2"/>
              </a:solidFill>
              <a:ea typeface="宋体" charset="-122"/>
            </a:endParaRPr>
          </a:p>
        </p:txBody>
      </p:sp>
      <p:sp>
        <p:nvSpPr>
          <p:cNvPr id="65542"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graphicFrame>
        <p:nvGraphicFramePr>
          <p:cNvPr id="65543" name="Object 6"/>
          <p:cNvGraphicFramePr>
            <a:graphicFrameLocks noChangeAspect="1"/>
          </p:cNvGraphicFramePr>
          <p:nvPr>
            <p:extLst>
              <p:ext uri="{D42A27DB-BD31-4B8C-83A1-F6EECF244321}">
                <p14:modId xmlns:p14="http://schemas.microsoft.com/office/powerpoint/2010/main" val="921344363"/>
              </p:ext>
            </p:extLst>
          </p:nvPr>
        </p:nvGraphicFramePr>
        <p:xfrm>
          <a:off x="7010400" y="2819401"/>
          <a:ext cx="2667000" cy="2417763"/>
        </p:xfrm>
        <a:graphic>
          <a:graphicData uri="http://schemas.openxmlformats.org/presentationml/2006/ole">
            <mc:AlternateContent xmlns:mc="http://schemas.openxmlformats.org/markup-compatibility/2006">
              <mc:Choice xmlns:v="urn:schemas-microsoft-com:vml" Requires="v">
                <p:oleObj spid="_x0000_s65575" name="CorelDRAW" r:id="rId5" imgW="1351708" imgH="1224727" progId="">
                  <p:embed/>
                </p:oleObj>
              </mc:Choice>
              <mc:Fallback>
                <p:oleObj name="CorelDRAW" r:id="rId5" imgW="1351708" imgH="1224727"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2819401"/>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4" name="Text Box 7"/>
          <p:cNvSpPr txBox="1">
            <a:spLocks noChangeArrowheads="1"/>
          </p:cNvSpPr>
          <p:nvPr/>
        </p:nvSpPr>
        <p:spPr bwMode="auto">
          <a:xfrm>
            <a:off x="9613900" y="35306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5545" name="Text Box 8"/>
          <p:cNvSpPr txBox="1">
            <a:spLocks noChangeArrowheads="1"/>
          </p:cNvSpPr>
          <p:nvPr/>
        </p:nvSpPr>
        <p:spPr bwMode="auto">
          <a:xfrm>
            <a:off x="9601200" y="28956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5546" name="Text Box 9"/>
          <p:cNvSpPr txBox="1">
            <a:spLocks noChangeArrowheads="1"/>
          </p:cNvSpPr>
          <p:nvPr/>
        </p:nvSpPr>
        <p:spPr bwMode="auto">
          <a:xfrm>
            <a:off x="9613900" y="41656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5547" name="Text Box 10"/>
          <p:cNvSpPr txBox="1">
            <a:spLocks noChangeArrowheads="1"/>
          </p:cNvSpPr>
          <p:nvPr/>
        </p:nvSpPr>
        <p:spPr bwMode="auto">
          <a:xfrm>
            <a:off x="9613900" y="48006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5548" name="Text Box 11"/>
          <p:cNvSpPr txBox="1">
            <a:spLocks noChangeArrowheads="1"/>
          </p:cNvSpPr>
          <p:nvPr/>
        </p:nvSpPr>
        <p:spPr bwMode="auto">
          <a:xfrm>
            <a:off x="6781800" y="2743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1</a:t>
            </a:r>
          </a:p>
        </p:txBody>
      </p:sp>
      <p:sp>
        <p:nvSpPr>
          <p:cNvPr id="65549" name="Text Box 12"/>
          <p:cNvSpPr txBox="1">
            <a:spLocks noChangeArrowheads="1"/>
          </p:cNvSpPr>
          <p:nvPr/>
        </p:nvSpPr>
        <p:spPr bwMode="auto">
          <a:xfrm>
            <a:off x="6781800" y="3124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2</a:t>
            </a:r>
          </a:p>
        </p:txBody>
      </p:sp>
      <p:sp>
        <p:nvSpPr>
          <p:cNvPr id="65550" name="Text Box 13"/>
          <p:cNvSpPr txBox="1">
            <a:spLocks noChangeArrowheads="1"/>
          </p:cNvSpPr>
          <p:nvPr/>
        </p:nvSpPr>
        <p:spPr bwMode="auto">
          <a:xfrm>
            <a:off x="6781800" y="34290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3</a:t>
            </a:r>
          </a:p>
        </p:txBody>
      </p:sp>
      <p:sp>
        <p:nvSpPr>
          <p:cNvPr id="65551" name="Text Box 14"/>
          <p:cNvSpPr txBox="1">
            <a:spLocks noChangeArrowheads="1"/>
          </p:cNvSpPr>
          <p:nvPr/>
        </p:nvSpPr>
        <p:spPr bwMode="auto">
          <a:xfrm>
            <a:off x="6781800" y="39624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4</a:t>
            </a:r>
          </a:p>
        </p:txBody>
      </p:sp>
      <p:sp>
        <p:nvSpPr>
          <p:cNvPr id="65552" name="Text Box 15"/>
          <p:cNvSpPr txBox="1">
            <a:spLocks noChangeArrowheads="1"/>
          </p:cNvSpPr>
          <p:nvPr/>
        </p:nvSpPr>
        <p:spPr bwMode="auto">
          <a:xfrm>
            <a:off x="6781800" y="41148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5</a:t>
            </a:r>
          </a:p>
        </p:txBody>
      </p:sp>
      <p:sp>
        <p:nvSpPr>
          <p:cNvPr id="65553" name="Text Box 16"/>
          <p:cNvSpPr txBox="1">
            <a:spLocks noChangeArrowheads="1"/>
          </p:cNvSpPr>
          <p:nvPr/>
        </p:nvSpPr>
        <p:spPr bwMode="auto">
          <a:xfrm>
            <a:off x="6781800" y="4267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6</a:t>
            </a:r>
          </a:p>
        </p:txBody>
      </p:sp>
      <p:sp>
        <p:nvSpPr>
          <p:cNvPr id="65554" name="Text Box 17"/>
          <p:cNvSpPr txBox="1">
            <a:spLocks noChangeArrowheads="1"/>
          </p:cNvSpPr>
          <p:nvPr/>
        </p:nvSpPr>
        <p:spPr bwMode="auto">
          <a:xfrm>
            <a:off x="6781800" y="44196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7</a:t>
            </a:r>
          </a:p>
        </p:txBody>
      </p:sp>
      <p:sp>
        <p:nvSpPr>
          <p:cNvPr id="65555" name="Text Box 18"/>
          <p:cNvSpPr txBox="1">
            <a:spLocks noChangeArrowheads="1"/>
          </p:cNvSpPr>
          <p:nvPr/>
        </p:nvSpPr>
        <p:spPr bwMode="auto">
          <a:xfrm>
            <a:off x="6781800" y="4648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8</a:t>
            </a:r>
          </a:p>
        </p:txBody>
      </p:sp>
      <p:sp>
        <p:nvSpPr>
          <p:cNvPr id="65556" name="Text Box 19"/>
          <p:cNvSpPr txBox="1">
            <a:spLocks noChangeArrowheads="1"/>
          </p:cNvSpPr>
          <p:nvPr/>
        </p:nvSpPr>
        <p:spPr bwMode="auto">
          <a:xfrm>
            <a:off x="6781800" y="5029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9</a:t>
            </a:r>
          </a:p>
        </p:txBody>
      </p:sp>
      <p:sp>
        <p:nvSpPr>
          <p:cNvPr id="21" name="矩形 20">
            <a:extLst>
              <a:ext uri="{FF2B5EF4-FFF2-40B4-BE49-F238E27FC236}">
                <a16:creationId xmlns:a16="http://schemas.microsoft.com/office/drawing/2014/main" id="{EAF4098B-E79B-42F5-8098-395A7559A272}"/>
              </a:ext>
            </a:extLst>
          </p:cNvPr>
          <p:cNvSpPr/>
          <p:nvPr/>
        </p:nvSpPr>
        <p:spPr bwMode="auto">
          <a:xfrm>
            <a:off x="2775070" y="2644056"/>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6563" name="Rectangle 19"/>
          <p:cNvSpPr>
            <a:spLocks noChangeArrowheads="1"/>
          </p:cNvSpPr>
          <p:nvPr/>
        </p:nvSpPr>
        <p:spPr bwMode="auto">
          <a:xfrm>
            <a:off x="5867400" y="2743200"/>
            <a:ext cx="3886200" cy="25908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6564" name="Text Box 3"/>
          <p:cNvSpPr txBox="1">
            <a:spLocks noChangeArrowheads="1"/>
          </p:cNvSpPr>
          <p:nvPr/>
        </p:nvSpPr>
        <p:spPr bwMode="auto">
          <a:xfrm>
            <a:off x="2438400" y="1752600"/>
            <a:ext cx="7467600" cy="3046988"/>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8. If the data select lines of the MUX are </a:t>
            </a:r>
            <a:r>
              <a:rPr lang="en-US" altLang="zh-CN" i="1">
                <a:solidFill>
                  <a:schemeClr val="tx2"/>
                </a:solidFill>
                <a:ea typeface="宋体" charset="-122"/>
              </a:rPr>
              <a:t>S</a:t>
            </a:r>
            <a:r>
              <a:rPr lang="en-US" altLang="zh-CN" baseline="-25000">
                <a:solidFill>
                  <a:schemeClr val="tx2"/>
                </a:solidFill>
                <a:ea typeface="宋体" charset="-122"/>
              </a:rPr>
              <a:t>1</a:t>
            </a:r>
            <a:r>
              <a:rPr lang="en-US" altLang="zh-CN" i="1">
                <a:solidFill>
                  <a:schemeClr val="tx2"/>
                </a:solidFill>
                <a:ea typeface="宋体" charset="-122"/>
              </a:rPr>
              <a:t>S</a:t>
            </a:r>
            <a:r>
              <a:rPr lang="en-US" altLang="zh-CN" baseline="-25000">
                <a:solidFill>
                  <a:schemeClr val="tx2"/>
                </a:solidFill>
                <a:ea typeface="宋体" charset="-122"/>
              </a:rPr>
              <a:t>0</a:t>
            </a:r>
            <a:r>
              <a:rPr lang="en-US" altLang="zh-CN">
                <a:solidFill>
                  <a:schemeClr val="tx2"/>
                </a:solidFill>
                <a:ea typeface="宋体" charset="-122"/>
              </a:rPr>
              <a:t> = 11, the output will be</a:t>
            </a:r>
          </a:p>
          <a:p>
            <a:pPr eaLnBrk="1" hangingPunct="1">
              <a:spcBef>
                <a:spcPct val="50000"/>
              </a:spcBef>
            </a:pPr>
            <a:r>
              <a:rPr lang="en-US" altLang="zh-CN">
                <a:solidFill>
                  <a:schemeClr val="tx2"/>
                </a:solidFill>
                <a:ea typeface="宋体" charset="-122"/>
              </a:rPr>
              <a:t>	a. LOW</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HIGH</a:t>
            </a:r>
          </a:p>
          <a:p>
            <a:pPr eaLnBrk="1" hangingPunct="1">
              <a:spcBef>
                <a:spcPct val="50000"/>
              </a:spcBef>
            </a:pPr>
            <a:r>
              <a:rPr lang="en-US" altLang="zh-CN">
                <a:solidFill>
                  <a:schemeClr val="tx2"/>
                </a:solidFill>
                <a:ea typeface="宋体" charset="-122"/>
              </a:rPr>
              <a:t>	c. equal to </a:t>
            </a:r>
            <a:r>
              <a:rPr lang="en-US" altLang="zh-CN" i="1">
                <a:solidFill>
                  <a:schemeClr val="tx2"/>
                </a:solidFill>
                <a:ea typeface="宋体" charset="-122"/>
              </a:rPr>
              <a:t>D</a:t>
            </a:r>
            <a:r>
              <a:rPr lang="en-US" altLang="zh-CN" baseline="-25000">
                <a:solidFill>
                  <a:schemeClr val="tx2"/>
                </a:solidFill>
                <a:ea typeface="宋体" charset="-122"/>
              </a:rPr>
              <a:t>0</a:t>
            </a:r>
          </a:p>
          <a:p>
            <a:pPr eaLnBrk="1" hangingPunct="1">
              <a:spcBef>
                <a:spcPct val="50000"/>
              </a:spcBef>
            </a:pPr>
            <a:r>
              <a:rPr lang="en-US" altLang="zh-CN">
                <a:solidFill>
                  <a:schemeClr val="tx2"/>
                </a:solidFill>
                <a:ea typeface="宋体" charset="-122"/>
              </a:rPr>
              <a:t>	d. equal to </a:t>
            </a:r>
            <a:r>
              <a:rPr lang="en-US" altLang="zh-CN" i="1">
                <a:solidFill>
                  <a:schemeClr val="tx2"/>
                </a:solidFill>
                <a:ea typeface="宋体" charset="-122"/>
              </a:rPr>
              <a:t>D</a:t>
            </a:r>
            <a:r>
              <a:rPr lang="en-US" altLang="zh-CN" baseline="-25000">
                <a:solidFill>
                  <a:schemeClr val="tx2"/>
                </a:solidFill>
                <a:ea typeface="宋体" charset="-122"/>
              </a:rPr>
              <a:t>3</a:t>
            </a:r>
          </a:p>
        </p:txBody>
      </p:sp>
      <p:sp>
        <p:nvSpPr>
          <p:cNvPr id="66566"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4"/>
                  <a:srcRect/>
                  <a:tile tx="0" ty="0" sx="100000" sy="100000" flip="none" algn="tl"/>
                </a:blipFill>
                <a:latin typeface="Times New Roman"/>
                <a:cs typeface="Times New Roman"/>
              </a:rPr>
              <a:t>Quiz</a:t>
            </a:r>
            <a:endParaRPr lang="zh-CN" altLang="en-US" sz="3600" kern="10">
              <a:ln w="9525">
                <a:round/>
                <a:headEnd/>
                <a:tailEnd/>
              </a:ln>
              <a:blipFill dpi="0" rotWithShape="0">
                <a:blip r:embed="rId4"/>
                <a:srcRect/>
                <a:tile tx="0" ty="0" sx="100000" sy="100000" flip="none" algn="tl"/>
              </a:blipFill>
              <a:latin typeface="Times New Roman"/>
              <a:cs typeface="Times New Roman"/>
            </a:endParaRPr>
          </a:p>
        </p:txBody>
      </p:sp>
      <p:graphicFrame>
        <p:nvGraphicFramePr>
          <p:cNvPr id="66567" name="Object 6"/>
          <p:cNvGraphicFramePr>
            <a:graphicFrameLocks noChangeAspect="1"/>
          </p:cNvGraphicFramePr>
          <p:nvPr/>
        </p:nvGraphicFramePr>
        <p:xfrm>
          <a:off x="6477000" y="2895600"/>
          <a:ext cx="2438400" cy="2349500"/>
        </p:xfrm>
        <a:graphic>
          <a:graphicData uri="http://schemas.openxmlformats.org/presentationml/2006/ole">
            <mc:AlternateContent xmlns:mc="http://schemas.openxmlformats.org/markup-compatibility/2006">
              <mc:Choice xmlns:v="urn:schemas-microsoft-com:vml" Requires="v">
                <p:oleObj spid="_x0000_s66599" name="CorelDRAW" r:id="rId5" imgW="1364221" imgH="1314785" progId="">
                  <p:embed/>
                </p:oleObj>
              </mc:Choice>
              <mc:Fallback>
                <p:oleObj name="CorelDRAW" r:id="rId5" imgW="1364221" imgH="1314785"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895600"/>
                        <a:ext cx="2438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8" name="Text Box 7"/>
          <p:cNvSpPr txBox="1">
            <a:spLocks noChangeArrowheads="1"/>
          </p:cNvSpPr>
          <p:nvPr/>
        </p:nvSpPr>
        <p:spPr bwMode="auto">
          <a:xfrm>
            <a:off x="5962650" y="3238501"/>
            <a:ext cx="649288" cy="581025"/>
          </a:xfrm>
          <a:prstGeom prst="rect">
            <a:avLst/>
          </a:prstGeom>
          <a:noFill/>
          <a:ln w="9525">
            <a:noFill/>
            <a:miter lim="800000"/>
            <a:headEnd/>
            <a:tailEnd/>
          </a:ln>
          <a:effec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select</a:t>
            </a:r>
          </a:p>
        </p:txBody>
      </p:sp>
      <p:sp>
        <p:nvSpPr>
          <p:cNvPr id="66569" name="Text Box 8"/>
          <p:cNvSpPr txBox="1">
            <a:spLocks noChangeArrowheads="1"/>
          </p:cNvSpPr>
          <p:nvPr/>
        </p:nvSpPr>
        <p:spPr bwMode="auto">
          <a:xfrm>
            <a:off x="5943601" y="4229101"/>
            <a:ext cx="682625" cy="581025"/>
          </a:xfrm>
          <a:prstGeom prst="rect">
            <a:avLst/>
          </a:prstGeom>
          <a:noFill/>
          <a:ln w="9525">
            <a:noFill/>
            <a:miter lim="800000"/>
            <a:headEnd/>
            <a:tailEnd/>
          </a:ln>
          <a:effec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inputs</a:t>
            </a:r>
          </a:p>
        </p:txBody>
      </p:sp>
      <p:sp>
        <p:nvSpPr>
          <p:cNvPr id="66570" name="Text Box 9"/>
          <p:cNvSpPr txBox="1">
            <a:spLocks noChangeArrowheads="1"/>
          </p:cNvSpPr>
          <p:nvPr/>
        </p:nvSpPr>
        <p:spPr bwMode="auto">
          <a:xfrm>
            <a:off x="8991600" y="3848101"/>
            <a:ext cx="704850" cy="581025"/>
          </a:xfrm>
          <a:prstGeom prst="rect">
            <a:avLst/>
          </a:prstGeom>
          <a:noFill/>
          <a:ln w="9525">
            <a:noFill/>
            <a:miter lim="800000"/>
            <a:headEnd/>
            <a:tailEnd/>
          </a:ln>
          <a:effec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output</a:t>
            </a:r>
          </a:p>
        </p:txBody>
      </p:sp>
      <p:sp>
        <p:nvSpPr>
          <p:cNvPr id="66571" name="Text Box 10"/>
          <p:cNvSpPr txBox="1">
            <a:spLocks noChangeArrowheads="1"/>
          </p:cNvSpPr>
          <p:nvPr/>
        </p:nvSpPr>
        <p:spPr bwMode="auto">
          <a:xfrm>
            <a:off x="6553200" y="41021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6572" name="Text Box 11"/>
          <p:cNvSpPr txBox="1">
            <a:spLocks noChangeArrowheads="1"/>
          </p:cNvSpPr>
          <p:nvPr/>
        </p:nvSpPr>
        <p:spPr bwMode="auto">
          <a:xfrm>
            <a:off x="6553200" y="38735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6573" name="Text Box 12"/>
          <p:cNvSpPr txBox="1">
            <a:spLocks noChangeArrowheads="1"/>
          </p:cNvSpPr>
          <p:nvPr/>
        </p:nvSpPr>
        <p:spPr bwMode="auto">
          <a:xfrm>
            <a:off x="6553200" y="43307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6574" name="Text Box 13"/>
          <p:cNvSpPr txBox="1">
            <a:spLocks noChangeArrowheads="1"/>
          </p:cNvSpPr>
          <p:nvPr/>
        </p:nvSpPr>
        <p:spPr bwMode="auto">
          <a:xfrm>
            <a:off x="6553200" y="45593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6575" name="Text Box 14"/>
          <p:cNvSpPr txBox="1">
            <a:spLocks noChangeArrowheads="1"/>
          </p:cNvSpPr>
          <p:nvPr/>
        </p:nvSpPr>
        <p:spPr bwMode="auto">
          <a:xfrm>
            <a:off x="6575425" y="34290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S</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6576" name="Text Box 15"/>
          <p:cNvSpPr txBox="1">
            <a:spLocks noChangeArrowheads="1"/>
          </p:cNvSpPr>
          <p:nvPr/>
        </p:nvSpPr>
        <p:spPr bwMode="auto">
          <a:xfrm>
            <a:off x="6575425" y="31242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S</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17" name="矩形 16">
            <a:extLst>
              <a:ext uri="{FF2B5EF4-FFF2-40B4-BE49-F238E27FC236}">
                <a16:creationId xmlns:a16="http://schemas.microsoft.com/office/drawing/2014/main" id="{3556294B-B9CC-4DF7-A520-C8AA19415BA7}"/>
              </a:ext>
            </a:extLst>
          </p:cNvPr>
          <p:cNvSpPr/>
          <p:nvPr/>
        </p:nvSpPr>
        <p:spPr bwMode="auto">
          <a:xfrm>
            <a:off x="3314700" y="4319587"/>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7587" name="Text Box 3"/>
          <p:cNvSpPr txBox="1">
            <a:spLocks noChangeArrowheads="1"/>
          </p:cNvSpPr>
          <p:nvPr/>
        </p:nvSpPr>
        <p:spPr bwMode="auto">
          <a:xfrm>
            <a:off x="2438400" y="17526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9. The 74138 decoder can also be used as</a:t>
            </a:r>
          </a:p>
          <a:p>
            <a:pPr eaLnBrk="1" hangingPunct="1">
              <a:spcBef>
                <a:spcPct val="50000"/>
              </a:spcBef>
            </a:pPr>
            <a:r>
              <a:rPr lang="en-US" altLang="zh-CN">
                <a:solidFill>
                  <a:schemeClr val="tx2"/>
                </a:solidFill>
                <a:ea typeface="宋体" charset="-122"/>
              </a:rPr>
              <a:t>	a. an encoder</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a DEMUX</a:t>
            </a:r>
          </a:p>
          <a:p>
            <a:pPr eaLnBrk="1" hangingPunct="1">
              <a:spcBef>
                <a:spcPct val="50000"/>
              </a:spcBef>
            </a:pPr>
            <a:r>
              <a:rPr lang="en-US" altLang="zh-CN">
                <a:solidFill>
                  <a:schemeClr val="tx2"/>
                </a:solidFill>
                <a:ea typeface="宋体" charset="-122"/>
              </a:rPr>
              <a:t>	c. a MUX</a:t>
            </a:r>
          </a:p>
          <a:p>
            <a:pPr eaLnBrk="1" hangingPunct="1">
              <a:spcBef>
                <a:spcPct val="50000"/>
              </a:spcBef>
            </a:pPr>
            <a:r>
              <a:rPr lang="en-US" altLang="zh-CN">
                <a:solidFill>
                  <a:schemeClr val="tx2"/>
                </a:solidFill>
                <a:ea typeface="宋体" charset="-122"/>
              </a:rPr>
              <a:t>	d. none of the above</a:t>
            </a:r>
          </a:p>
          <a:p>
            <a:pPr eaLnBrk="1" hangingPunct="1">
              <a:spcBef>
                <a:spcPct val="50000"/>
              </a:spcBef>
            </a:pPr>
            <a:endParaRPr lang="en-US" altLang="zh-CN">
              <a:solidFill>
                <a:schemeClr val="tx2"/>
              </a:solidFill>
              <a:ea typeface="宋体" charset="-122"/>
            </a:endParaRPr>
          </a:p>
        </p:txBody>
      </p:sp>
      <p:sp>
        <p:nvSpPr>
          <p:cNvPr id="67589"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6" name="矩形 5">
            <a:extLst>
              <a:ext uri="{FF2B5EF4-FFF2-40B4-BE49-F238E27FC236}">
                <a16:creationId xmlns:a16="http://schemas.microsoft.com/office/drawing/2014/main" id="{9C370D06-E9BA-44DD-9AEC-FDE45C7032BF}"/>
              </a:ext>
            </a:extLst>
          </p:cNvPr>
          <p:cNvSpPr/>
          <p:nvPr/>
        </p:nvSpPr>
        <p:spPr bwMode="auto">
          <a:xfrm>
            <a:off x="3352800" y="2881717"/>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8611" name="Text Box 3"/>
          <p:cNvSpPr txBox="1">
            <a:spLocks noChangeArrowheads="1"/>
          </p:cNvSpPr>
          <p:nvPr/>
        </p:nvSpPr>
        <p:spPr bwMode="auto">
          <a:xfrm>
            <a:off x="2438400" y="1752600"/>
            <a:ext cx="74676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10. The 74LS280 can generate even or odd parity. It can also be used as </a:t>
            </a:r>
          </a:p>
          <a:p>
            <a:pPr eaLnBrk="1" hangingPunct="1">
              <a:spcBef>
                <a:spcPct val="50000"/>
              </a:spcBef>
            </a:pPr>
            <a:r>
              <a:rPr lang="en-US" altLang="zh-CN" dirty="0">
                <a:solidFill>
                  <a:schemeClr val="tx2"/>
                </a:solidFill>
                <a:ea typeface="宋体" charset="-122"/>
              </a:rPr>
              <a:t>	a. an adder </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a parity tester </a:t>
            </a:r>
          </a:p>
          <a:p>
            <a:pPr eaLnBrk="1" hangingPunct="1">
              <a:spcBef>
                <a:spcPct val="50000"/>
              </a:spcBef>
            </a:pPr>
            <a:r>
              <a:rPr lang="en-US" altLang="zh-CN" dirty="0">
                <a:solidFill>
                  <a:schemeClr val="tx2"/>
                </a:solidFill>
                <a:ea typeface="宋体" charset="-122"/>
              </a:rPr>
              <a:t>	c. a MUX</a:t>
            </a:r>
          </a:p>
          <a:p>
            <a:pPr eaLnBrk="1" hangingPunct="1">
              <a:spcBef>
                <a:spcPct val="50000"/>
              </a:spcBef>
            </a:pPr>
            <a:r>
              <a:rPr lang="en-US" altLang="zh-CN" dirty="0">
                <a:solidFill>
                  <a:schemeClr val="tx2"/>
                </a:solidFill>
                <a:ea typeface="宋体" charset="-122"/>
              </a:rPr>
              <a:t>	d. an encoder</a:t>
            </a:r>
          </a:p>
          <a:p>
            <a:pPr eaLnBrk="1" hangingPunct="1">
              <a:spcBef>
                <a:spcPct val="50000"/>
              </a:spcBef>
            </a:pPr>
            <a:endParaRPr lang="en-US" altLang="zh-CN" dirty="0">
              <a:solidFill>
                <a:schemeClr val="tx2"/>
              </a:solidFill>
              <a:ea typeface="宋体" charset="-122"/>
            </a:endParaRPr>
          </a:p>
        </p:txBody>
      </p:sp>
      <p:sp>
        <p:nvSpPr>
          <p:cNvPr id="68613"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6" name="矩形 5">
            <a:extLst>
              <a:ext uri="{FF2B5EF4-FFF2-40B4-BE49-F238E27FC236}">
                <a16:creationId xmlns:a16="http://schemas.microsoft.com/office/drawing/2014/main" id="{72515810-AC25-4D20-9E69-37E64C340558}"/>
              </a:ext>
            </a:extLst>
          </p:cNvPr>
          <p:cNvSpPr/>
          <p:nvPr/>
        </p:nvSpPr>
        <p:spPr bwMode="auto">
          <a:xfrm>
            <a:off x="3352800" y="3200400"/>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7"/>
          <p:cNvSpPr>
            <a:spLocks noChangeArrowheads="1"/>
          </p:cNvSpPr>
          <p:nvPr/>
        </p:nvSpPr>
        <p:spPr bwMode="auto">
          <a:xfrm>
            <a:off x="4724400" y="1981200"/>
            <a:ext cx="2819400" cy="3429000"/>
          </a:xfrm>
          <a:prstGeom prst="rect">
            <a:avLst/>
          </a:prstGeom>
          <a:solidFill>
            <a:srgbClr val="FFFF00"/>
          </a:solidFill>
          <a:ln w="9525">
            <a:solidFill>
              <a:schemeClr val="tx1"/>
            </a:solidFill>
            <a:miter lim="800000"/>
            <a:headEnd/>
            <a:tailEnd/>
          </a:ln>
          <a:effectLst/>
        </p:spPr>
        <p:txBody>
          <a:bodyPr wrap="none" anchor="ctr"/>
          <a:lstStyle/>
          <a:p>
            <a:endParaRPr lang="zh-CN" altLang="en-US">
              <a:ea typeface="宋体" charset="-122"/>
            </a:endParaRPr>
          </a:p>
        </p:txBody>
      </p:sp>
      <p:sp>
        <p:nvSpPr>
          <p:cNvPr id="69635" name="Text Box 8"/>
          <p:cNvSpPr txBox="1">
            <a:spLocks noChangeArrowheads="1"/>
          </p:cNvSpPr>
          <p:nvPr/>
        </p:nvSpPr>
        <p:spPr bwMode="auto">
          <a:xfrm>
            <a:off x="5181600" y="2057400"/>
            <a:ext cx="1828800" cy="3231654"/>
          </a:xfrm>
          <a:prstGeom prst="rect">
            <a:avLst/>
          </a:prstGeom>
          <a:solidFill>
            <a:srgbClr val="FFFF00"/>
          </a:solidFill>
          <a:ln w="9525">
            <a:noFill/>
            <a:miter lim="800000"/>
            <a:headEnd/>
            <a:tailEnd/>
          </a:ln>
          <a:effectLst/>
        </p:spPr>
        <p:txBody>
          <a:bodyPr>
            <a:spAutoFit/>
          </a:bodyPr>
          <a:lstStyle/>
          <a:p>
            <a:pPr eaLnBrk="1" hangingPunct="1">
              <a:spcBef>
                <a:spcPct val="50000"/>
              </a:spcBef>
            </a:pPr>
            <a:r>
              <a:rPr lang="en-US" altLang="zh-CN">
                <a:ea typeface="宋体" charset="-122"/>
              </a:rPr>
              <a:t>Answers:</a:t>
            </a:r>
          </a:p>
          <a:p>
            <a:pPr eaLnBrk="1" hangingPunct="1">
              <a:spcBef>
                <a:spcPct val="50000"/>
              </a:spcBef>
            </a:pPr>
            <a:r>
              <a:rPr lang="en-US" altLang="zh-CN">
                <a:ea typeface="宋体" charset="-122"/>
              </a:rPr>
              <a:t>1.  c</a:t>
            </a:r>
          </a:p>
          <a:p>
            <a:pPr eaLnBrk="1" hangingPunct="1">
              <a:spcBef>
                <a:spcPct val="50000"/>
              </a:spcBef>
            </a:pPr>
            <a:r>
              <a:rPr lang="en-US" altLang="zh-CN">
                <a:ea typeface="宋体" charset="-122"/>
              </a:rPr>
              <a:t>2.  c</a:t>
            </a:r>
          </a:p>
          <a:p>
            <a:pPr eaLnBrk="1" hangingPunct="1">
              <a:spcBef>
                <a:spcPct val="50000"/>
              </a:spcBef>
            </a:pPr>
            <a:r>
              <a:rPr lang="en-US" altLang="zh-CN">
                <a:ea typeface="宋体" charset="-122"/>
              </a:rPr>
              <a:t>3.  b</a:t>
            </a:r>
          </a:p>
          <a:p>
            <a:pPr eaLnBrk="1" hangingPunct="1">
              <a:spcBef>
                <a:spcPct val="50000"/>
              </a:spcBef>
            </a:pPr>
            <a:r>
              <a:rPr lang="en-US" altLang="zh-CN">
                <a:ea typeface="宋体" charset="-122"/>
              </a:rPr>
              <a:t>4.  c</a:t>
            </a:r>
          </a:p>
          <a:p>
            <a:pPr eaLnBrk="1" hangingPunct="1">
              <a:spcBef>
                <a:spcPct val="50000"/>
              </a:spcBef>
            </a:pPr>
            <a:r>
              <a:rPr lang="en-US" altLang="zh-CN">
                <a:ea typeface="宋体" charset="-122"/>
              </a:rPr>
              <a:t>5.  a</a:t>
            </a:r>
          </a:p>
        </p:txBody>
      </p:sp>
      <p:sp>
        <p:nvSpPr>
          <p:cNvPr id="69636" name="Text Box 9"/>
          <p:cNvSpPr txBox="1">
            <a:spLocks noChangeArrowheads="1"/>
          </p:cNvSpPr>
          <p:nvPr/>
        </p:nvSpPr>
        <p:spPr bwMode="auto">
          <a:xfrm>
            <a:off x="6324600" y="2590800"/>
            <a:ext cx="1752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ea typeface="宋体" charset="-122"/>
              </a:rPr>
              <a:t>6.  d</a:t>
            </a:r>
          </a:p>
          <a:p>
            <a:pPr eaLnBrk="1" hangingPunct="1">
              <a:spcBef>
                <a:spcPct val="50000"/>
              </a:spcBef>
            </a:pPr>
            <a:r>
              <a:rPr lang="en-US" altLang="zh-CN">
                <a:ea typeface="宋体" charset="-122"/>
              </a:rPr>
              <a:t>7.  a</a:t>
            </a:r>
          </a:p>
          <a:p>
            <a:pPr eaLnBrk="1" hangingPunct="1">
              <a:spcBef>
                <a:spcPct val="50000"/>
              </a:spcBef>
            </a:pPr>
            <a:r>
              <a:rPr lang="en-US" altLang="zh-CN">
                <a:ea typeface="宋体" charset="-122"/>
              </a:rPr>
              <a:t>8.  d</a:t>
            </a:r>
          </a:p>
          <a:p>
            <a:pPr eaLnBrk="1" hangingPunct="1">
              <a:spcBef>
                <a:spcPct val="50000"/>
              </a:spcBef>
            </a:pPr>
            <a:r>
              <a:rPr lang="en-US" altLang="zh-CN">
                <a:ea typeface="宋体" charset="-122"/>
              </a:rPr>
              <a:t>9.  b</a:t>
            </a:r>
          </a:p>
          <a:p>
            <a:pPr eaLnBrk="1" hangingPunct="1">
              <a:spcBef>
                <a:spcPct val="50000"/>
              </a:spcBef>
            </a:pPr>
            <a:r>
              <a:rPr lang="en-US" altLang="zh-CN">
                <a:ea typeface="宋体" charset="-122"/>
              </a:rPr>
              <a:t>10. b</a:t>
            </a:r>
          </a:p>
          <a:p>
            <a:pPr eaLnBrk="1" hangingPunct="1">
              <a:spcBef>
                <a:spcPct val="50000"/>
              </a:spcBef>
            </a:pPr>
            <a:endParaRPr lang="en-US" altLang="zh-CN">
              <a:ea typeface="宋体" charset="-122"/>
            </a:endParaRPr>
          </a:p>
        </p:txBody>
      </p:sp>
      <p:sp>
        <p:nvSpPr>
          <p:cNvPr id="69637" name="WordArt 10"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transition>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a:xfrm>
            <a:off x="4495800" y="2133600"/>
            <a:ext cx="3505200" cy="3962400"/>
          </a:xfrm>
        </p:spPr>
        <p:txBody>
          <a:bodyPr/>
          <a:lstStyle/>
          <a:p>
            <a:r>
              <a:rPr lang="en-US" altLang="zh-CN" sz="2800" b="1" dirty="0"/>
              <a:t>self-test</a:t>
            </a:r>
          </a:p>
          <a:p>
            <a:r>
              <a:rPr lang="en-US" altLang="zh-CN" sz="2800" b="1" dirty="0"/>
              <a:t>8</a:t>
            </a:r>
          </a:p>
          <a:p>
            <a:r>
              <a:rPr lang="en-US" altLang="zh-CN" sz="2800" b="1" dirty="0"/>
              <a:t>14</a:t>
            </a:r>
          </a:p>
          <a:p>
            <a:r>
              <a:rPr lang="en-US" altLang="zh-CN" sz="2800" b="1" dirty="0"/>
              <a:t>16</a:t>
            </a:r>
          </a:p>
          <a:p>
            <a:r>
              <a:rPr lang="en-US" altLang="zh-CN" sz="2800" b="1" dirty="0"/>
              <a:t>20</a:t>
            </a:r>
          </a:p>
          <a:p>
            <a:r>
              <a:rPr lang="en-US" altLang="zh-CN" sz="2800" b="1" dirty="0"/>
              <a:t>24</a:t>
            </a:r>
          </a:p>
          <a:p>
            <a:r>
              <a:rPr lang="en-US" altLang="zh-CN" sz="2800" b="1" dirty="0"/>
              <a:t>32</a:t>
            </a:r>
            <a:endParaRPr lang="zh-CN" altLang="en-US" sz="2800" b="1" dirty="0"/>
          </a:p>
        </p:txBody>
      </p:sp>
    </p:spTree>
    <p:extLst>
      <p:ext uri="{BB962C8B-B14F-4D97-AF65-F5344CB8AC3E}">
        <p14:creationId xmlns:p14="http://schemas.microsoft.com/office/powerpoint/2010/main" val="352072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2057400" y="533400"/>
            <a:ext cx="787888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Carry Look ahead Adder(</a:t>
            </a:r>
            <a:r>
              <a:rPr lang="zh-CN" altLang="en-US" sz="3200" b="1" dirty="0">
                <a:solidFill>
                  <a:srgbClr val="FFFF99"/>
                </a:solidFill>
                <a:ea typeface="宋体" charset="-122"/>
              </a:rPr>
              <a:t>超前进位加法器</a:t>
            </a:r>
            <a:r>
              <a:rPr lang="en-US" altLang="zh-CN" sz="3200" b="1" dirty="0">
                <a:solidFill>
                  <a:srgbClr val="FFFF99"/>
                </a:solidFill>
                <a:ea typeface="宋体" charset="-122"/>
              </a:rPr>
              <a:t>) </a:t>
            </a:r>
          </a:p>
        </p:txBody>
      </p:sp>
      <p:sp>
        <p:nvSpPr>
          <p:cNvPr id="12291" name="Text Box 6"/>
          <p:cNvSpPr txBox="1">
            <a:spLocks noChangeArrowheads="1"/>
          </p:cNvSpPr>
          <p:nvPr/>
        </p:nvSpPr>
        <p:spPr bwMode="auto">
          <a:xfrm>
            <a:off x="685800" y="1676401"/>
            <a:ext cx="10668000" cy="1384995"/>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One method of speeding up the addition process by eliminating this ripple carry delay is called </a:t>
            </a:r>
            <a:r>
              <a:rPr lang="en-US" altLang="zh-CN" sz="2800" b="1" dirty="0">
                <a:solidFill>
                  <a:srgbClr val="FF0000"/>
                </a:solidFill>
                <a:ea typeface="宋体" charset="-122"/>
              </a:rPr>
              <a:t>look-ahead carry addition</a:t>
            </a:r>
            <a:r>
              <a:rPr lang="en-US" altLang="zh-CN" sz="2800" b="1" dirty="0">
                <a:ea typeface="宋体" charset="-122"/>
              </a:rPr>
              <a:t>(</a:t>
            </a:r>
            <a:r>
              <a:rPr lang="zh-CN" altLang="en-US" sz="2800" b="1" dirty="0">
                <a:ea typeface="宋体" charset="-122"/>
              </a:rPr>
              <a:t>超前进位加法</a:t>
            </a:r>
            <a:r>
              <a:rPr lang="en-US" altLang="zh-CN" sz="2800" b="1" dirty="0">
                <a:ea typeface="宋体" charset="-122"/>
              </a:rPr>
              <a:t>).</a:t>
            </a:r>
          </a:p>
        </p:txBody>
      </p:sp>
      <p:sp>
        <p:nvSpPr>
          <p:cNvPr id="6" name="矩形 5"/>
          <p:cNvSpPr>
            <a:spLocks noChangeArrowheads="1"/>
          </p:cNvSpPr>
          <p:nvPr/>
        </p:nvSpPr>
        <p:spPr bwMode="auto">
          <a:xfrm>
            <a:off x="2438400" y="3124200"/>
            <a:ext cx="7696200" cy="3323987"/>
          </a:xfrm>
          <a:prstGeom prst="rect">
            <a:avLst/>
          </a:prstGeom>
          <a:noFill/>
          <a:ln w="9525">
            <a:noFill/>
            <a:miter lim="800000"/>
            <a:headEnd/>
            <a:tailEnd/>
          </a:ln>
        </p:spPr>
        <p:txBody>
          <a:bodyPr>
            <a:spAutoFit/>
          </a:bodyPr>
          <a:lstStyle/>
          <a:p>
            <a:pPr>
              <a:lnSpc>
                <a:spcPct val="150000"/>
              </a:lnSpc>
            </a:pPr>
            <a:r>
              <a:rPr lang="en-US" altLang="zh-CN" sz="2800" b="1" dirty="0">
                <a:ea typeface="宋体" charset="-122"/>
              </a:rPr>
              <a:t>Consider</a:t>
            </a:r>
            <a:r>
              <a:rPr lang="zh-CN" altLang="en-US" sz="2800" b="1" dirty="0">
                <a:ea typeface="宋体" charset="-122"/>
              </a:rPr>
              <a:t>：</a:t>
            </a:r>
            <a:r>
              <a:rPr lang="en-US" altLang="zh-CN" sz="2800" b="1" dirty="0">
                <a:ea typeface="宋体" charset="-122"/>
              </a:rPr>
              <a:t>C</a:t>
            </a:r>
            <a:r>
              <a:rPr lang="en-US" altLang="zh-CN" sz="2800" b="1" baseline="-25000" dirty="0">
                <a:ea typeface="宋体" charset="-122"/>
              </a:rPr>
              <a:t>i+1 </a:t>
            </a:r>
            <a:r>
              <a:rPr lang="en-US" altLang="zh-CN" sz="2800" b="1" dirty="0">
                <a:ea typeface="宋体" charset="-122"/>
              </a:rPr>
              <a:t>= </a:t>
            </a:r>
            <a:r>
              <a:rPr lang="en-US" altLang="zh-CN" sz="2800" b="1" dirty="0" err="1">
                <a:solidFill>
                  <a:srgbClr val="FF0000"/>
                </a:solidFill>
                <a:ea typeface="宋体" charset="-122"/>
              </a:rPr>
              <a:t>A</a:t>
            </a:r>
            <a:r>
              <a:rPr lang="en-US" altLang="zh-CN" sz="2800" b="1" baseline="-25000" dirty="0" err="1">
                <a:solidFill>
                  <a:srgbClr val="FF0000"/>
                </a:solidFill>
                <a:ea typeface="宋体" charset="-122"/>
              </a:rPr>
              <a:t>i</a:t>
            </a:r>
            <a:r>
              <a:rPr lang="en-US" altLang="zh-CN" sz="2800" b="1" dirty="0" err="1">
                <a:solidFill>
                  <a:srgbClr val="FF0000"/>
                </a:solidFill>
                <a:ea typeface="宋体" charset="-122"/>
              </a:rPr>
              <a:t>B</a:t>
            </a:r>
            <a:r>
              <a:rPr lang="en-US" altLang="zh-CN" sz="2800" b="1" baseline="-25000" dirty="0" err="1">
                <a:solidFill>
                  <a:srgbClr val="FF0000"/>
                </a:solidFill>
                <a:ea typeface="宋体" charset="-122"/>
              </a:rPr>
              <a:t>i</a:t>
            </a:r>
            <a:r>
              <a:rPr lang="en-US" altLang="zh-CN" sz="2800" b="1" dirty="0">
                <a:solidFill>
                  <a:srgbClr val="FF0000"/>
                </a:solidFill>
                <a:ea typeface="宋体" charset="-122"/>
              </a:rPr>
              <a:t> </a:t>
            </a:r>
            <a:r>
              <a:rPr lang="en-US" altLang="zh-CN" sz="2800" b="1" dirty="0">
                <a:ea typeface="宋体" charset="-122"/>
              </a:rPr>
              <a:t>+ (</a:t>
            </a:r>
            <a:r>
              <a:rPr lang="en-US" altLang="zh-CN" sz="2800" b="1" dirty="0">
                <a:solidFill>
                  <a:srgbClr val="FF0000"/>
                </a:solidFill>
                <a:ea typeface="宋体" charset="-122"/>
              </a:rPr>
              <a:t>A</a:t>
            </a:r>
            <a:r>
              <a:rPr lang="en-US" altLang="zh-CN" sz="2800" b="1" baseline="-25000" dirty="0">
                <a:solidFill>
                  <a:srgbClr val="FF0000"/>
                </a:solidFill>
                <a:ea typeface="宋体" charset="-122"/>
              </a:rPr>
              <a:t>i</a:t>
            </a:r>
            <a:r>
              <a:rPr lang="en-US" altLang="zh-CN" sz="2800" b="1" dirty="0">
                <a:solidFill>
                  <a:srgbClr val="FF0000"/>
                </a:solidFill>
                <a:ea typeface="宋体" charset="-122"/>
              </a:rPr>
              <a:t> </a:t>
            </a:r>
            <a:r>
              <a:rPr lang="en-US" altLang="zh-CN" sz="2800" b="1" dirty="0">
                <a:solidFill>
                  <a:srgbClr val="FF0000"/>
                </a:solidFill>
                <a:ea typeface="宋体" charset="-122"/>
                <a:sym typeface="Symbol" pitchFamily="18" charset="2"/>
              </a:rPr>
              <a:t></a:t>
            </a:r>
            <a:r>
              <a:rPr lang="en-US" altLang="zh-CN" sz="2800" b="1" dirty="0">
                <a:solidFill>
                  <a:srgbClr val="FF0000"/>
                </a:solidFill>
                <a:ea typeface="宋体" charset="-122"/>
              </a:rPr>
              <a:t> B</a:t>
            </a:r>
            <a:r>
              <a:rPr lang="en-US" altLang="zh-CN" sz="2800" b="1" baseline="-25000" dirty="0">
                <a:solidFill>
                  <a:srgbClr val="FF0000"/>
                </a:solidFill>
                <a:ea typeface="宋体" charset="-122"/>
              </a:rPr>
              <a:t>i</a:t>
            </a:r>
            <a:r>
              <a:rPr lang="en-US" altLang="zh-CN" sz="2800" b="1" dirty="0">
                <a:ea typeface="宋体" charset="-122"/>
              </a:rPr>
              <a:t>) C</a:t>
            </a:r>
            <a:r>
              <a:rPr lang="en-US" altLang="zh-CN" sz="2800" b="1" baseline="-25000" dirty="0">
                <a:ea typeface="宋体" charset="-122"/>
              </a:rPr>
              <a:t>i</a:t>
            </a:r>
            <a:endParaRPr lang="en-US" altLang="zh-CN" sz="2800" b="1" dirty="0">
              <a:ea typeface="宋体" charset="-122"/>
            </a:endParaRPr>
          </a:p>
          <a:p>
            <a:pPr>
              <a:lnSpc>
                <a:spcPct val="150000"/>
              </a:lnSpc>
            </a:pPr>
            <a:r>
              <a:rPr lang="en-US" altLang="zh-CN" sz="2800" b="1" dirty="0">
                <a:solidFill>
                  <a:srgbClr val="0000FF"/>
                </a:solidFill>
                <a:ea typeface="宋体" charset="-122"/>
              </a:rPr>
              <a:t>Carry generation(</a:t>
            </a:r>
            <a:r>
              <a:rPr lang="zh-CN" altLang="en-US" sz="2800" b="1" dirty="0">
                <a:solidFill>
                  <a:srgbClr val="0000FF"/>
                </a:solidFill>
                <a:ea typeface="宋体" charset="-122"/>
              </a:rPr>
              <a:t>进位产生</a:t>
            </a:r>
            <a:r>
              <a:rPr lang="en-US" altLang="zh-CN" sz="2800" b="1" dirty="0">
                <a:solidFill>
                  <a:srgbClr val="0000FF"/>
                </a:solidFill>
                <a:ea typeface="宋体" charset="-122"/>
              </a:rPr>
              <a:t>)</a:t>
            </a:r>
            <a:r>
              <a:rPr lang="zh-CN" altLang="en-US" sz="2800" b="1" dirty="0">
                <a:solidFill>
                  <a:srgbClr val="0000FF"/>
                </a:solidFill>
                <a:ea typeface="宋体" charset="-122"/>
              </a:rPr>
              <a:t>：</a:t>
            </a:r>
            <a:endParaRPr lang="en-US" altLang="zh-CN" sz="2800" b="1" dirty="0">
              <a:solidFill>
                <a:srgbClr val="0000FF"/>
              </a:solidFill>
              <a:ea typeface="宋体" charset="-122"/>
            </a:endParaRPr>
          </a:p>
          <a:p>
            <a:pPr lvl="1">
              <a:lnSpc>
                <a:spcPct val="150000"/>
              </a:lnSpc>
            </a:pPr>
            <a:r>
              <a:rPr lang="en-US" altLang="zh-CN" sz="2800" b="1" dirty="0">
                <a:ea typeface="宋体" charset="-122"/>
              </a:rPr>
              <a:t>Let </a:t>
            </a:r>
            <a:r>
              <a:rPr lang="en-US" altLang="zh-CN" sz="2800" b="1" dirty="0" err="1">
                <a:solidFill>
                  <a:srgbClr val="FF0000"/>
                </a:solidFill>
                <a:ea typeface="宋体" charset="-122"/>
              </a:rPr>
              <a:t>G</a:t>
            </a:r>
            <a:r>
              <a:rPr lang="en-US" altLang="zh-CN" sz="2800" b="1" baseline="-25000" dirty="0" err="1">
                <a:solidFill>
                  <a:srgbClr val="FF0000"/>
                </a:solidFill>
                <a:ea typeface="宋体" charset="-122"/>
              </a:rPr>
              <a:t>i</a:t>
            </a:r>
            <a:r>
              <a:rPr lang="en-US" altLang="zh-CN" sz="2800" b="1" dirty="0">
                <a:solidFill>
                  <a:srgbClr val="FF0000"/>
                </a:solidFill>
                <a:ea typeface="宋体" charset="-122"/>
              </a:rPr>
              <a:t> = </a:t>
            </a:r>
            <a:r>
              <a:rPr lang="en-US" altLang="zh-CN" sz="2800" b="1" dirty="0" err="1">
                <a:solidFill>
                  <a:srgbClr val="FF0000"/>
                </a:solidFill>
                <a:ea typeface="宋体" charset="-122"/>
              </a:rPr>
              <a:t>A</a:t>
            </a:r>
            <a:r>
              <a:rPr lang="en-US" altLang="zh-CN" sz="2800" b="1" baseline="-25000" dirty="0" err="1">
                <a:solidFill>
                  <a:srgbClr val="FF0000"/>
                </a:solidFill>
                <a:ea typeface="宋体" charset="-122"/>
              </a:rPr>
              <a:t>i</a:t>
            </a:r>
            <a:r>
              <a:rPr lang="en-US" altLang="zh-CN" sz="2800" b="1" dirty="0" err="1">
                <a:solidFill>
                  <a:srgbClr val="FF0000"/>
                </a:solidFill>
                <a:ea typeface="宋体" charset="-122"/>
              </a:rPr>
              <a:t>B</a:t>
            </a:r>
            <a:r>
              <a:rPr lang="en-US" altLang="zh-CN" sz="2800" b="1" baseline="-25000" dirty="0" err="1">
                <a:solidFill>
                  <a:srgbClr val="FF0000"/>
                </a:solidFill>
                <a:ea typeface="宋体" charset="-122"/>
              </a:rPr>
              <a:t>i</a:t>
            </a:r>
            <a:r>
              <a:rPr lang="en-US" altLang="zh-CN" sz="2800" b="1" dirty="0">
                <a:ea typeface="宋体" charset="-122"/>
              </a:rPr>
              <a:t>= 1</a:t>
            </a:r>
            <a:r>
              <a:rPr lang="zh-CN" altLang="en-US" sz="2800" b="1" dirty="0">
                <a:ea typeface="宋体" charset="-122"/>
              </a:rPr>
              <a:t>，</a:t>
            </a:r>
            <a:r>
              <a:rPr lang="en-US" altLang="zh-CN" sz="2800" b="1" dirty="0">
                <a:ea typeface="宋体" charset="-122"/>
              </a:rPr>
              <a:t>if </a:t>
            </a:r>
            <a:r>
              <a:rPr lang="en-US" altLang="zh-CN" sz="2800" b="1" dirty="0" err="1">
                <a:ea typeface="宋体" charset="-122"/>
              </a:rPr>
              <a:t>G</a:t>
            </a:r>
            <a:r>
              <a:rPr lang="en-US" altLang="zh-CN" sz="2800" b="1" baseline="-25000" dirty="0" err="1">
                <a:ea typeface="宋体" charset="-122"/>
              </a:rPr>
              <a:t>i</a:t>
            </a:r>
            <a:r>
              <a:rPr lang="en-US" altLang="zh-CN" sz="2800" b="1" dirty="0">
                <a:ea typeface="宋体" charset="-122"/>
              </a:rPr>
              <a:t>=1</a:t>
            </a:r>
            <a:r>
              <a:rPr lang="zh-CN" altLang="en-US" sz="2800" b="1" dirty="0">
                <a:ea typeface="宋体" charset="-122"/>
              </a:rPr>
              <a:t>，</a:t>
            </a:r>
            <a:r>
              <a:rPr lang="en-US" altLang="zh-CN" sz="2800" b="1" dirty="0">
                <a:ea typeface="宋体" charset="-122"/>
              </a:rPr>
              <a:t>then C</a:t>
            </a:r>
            <a:r>
              <a:rPr lang="en-US" altLang="zh-CN" sz="2800" b="1" baseline="-25000" dirty="0">
                <a:ea typeface="宋体" charset="-122"/>
              </a:rPr>
              <a:t>i+1</a:t>
            </a:r>
            <a:r>
              <a:rPr lang="en-US" altLang="zh-CN" sz="2800" b="1" dirty="0">
                <a:ea typeface="宋体" charset="-122"/>
              </a:rPr>
              <a:t>=1</a:t>
            </a:r>
            <a:endParaRPr lang="en-US" altLang="zh-CN" sz="2800" b="1" baseline="-25000" dirty="0">
              <a:ea typeface="宋体" charset="-122"/>
            </a:endParaRPr>
          </a:p>
          <a:p>
            <a:pPr>
              <a:lnSpc>
                <a:spcPct val="150000"/>
              </a:lnSpc>
            </a:pPr>
            <a:r>
              <a:rPr lang="en-US" altLang="zh-CN" sz="2800" b="1" dirty="0">
                <a:solidFill>
                  <a:srgbClr val="0000FF"/>
                </a:solidFill>
                <a:ea typeface="宋体" charset="-122"/>
              </a:rPr>
              <a:t>Carry propagation(</a:t>
            </a:r>
            <a:r>
              <a:rPr lang="zh-CN" altLang="en-US" sz="2800" b="1" dirty="0">
                <a:solidFill>
                  <a:srgbClr val="0000FF"/>
                </a:solidFill>
                <a:ea typeface="宋体" charset="-122"/>
              </a:rPr>
              <a:t>进位传递</a:t>
            </a:r>
            <a:r>
              <a:rPr lang="en-US" altLang="zh-CN" sz="2800" b="1" dirty="0">
                <a:solidFill>
                  <a:srgbClr val="0000FF"/>
                </a:solidFill>
                <a:ea typeface="宋体" charset="-122"/>
              </a:rPr>
              <a:t>)</a:t>
            </a:r>
            <a:r>
              <a:rPr lang="zh-CN" altLang="en-US" sz="2800" b="1" dirty="0">
                <a:solidFill>
                  <a:srgbClr val="0000FF"/>
                </a:solidFill>
                <a:ea typeface="宋体" charset="-122"/>
              </a:rPr>
              <a:t>：</a:t>
            </a:r>
            <a:endParaRPr lang="en-US" altLang="zh-CN" sz="2800" b="1" dirty="0">
              <a:solidFill>
                <a:srgbClr val="0000FF"/>
              </a:solidFill>
              <a:ea typeface="宋体" charset="-122"/>
            </a:endParaRPr>
          </a:p>
          <a:p>
            <a:pPr lvl="1">
              <a:lnSpc>
                <a:spcPct val="150000"/>
              </a:lnSpc>
            </a:pPr>
            <a:r>
              <a:rPr lang="en-US" altLang="zh-CN" sz="2800" b="1" dirty="0">
                <a:ea typeface="宋体" charset="-122"/>
              </a:rPr>
              <a:t>Let </a:t>
            </a:r>
            <a:r>
              <a:rPr lang="en-US" altLang="zh-CN" sz="2800" b="1" dirty="0">
                <a:solidFill>
                  <a:srgbClr val="FF0000"/>
                </a:solidFill>
                <a:ea typeface="宋体" charset="-122"/>
              </a:rPr>
              <a:t>P</a:t>
            </a:r>
            <a:r>
              <a:rPr lang="en-US" altLang="zh-CN" sz="2800" b="1" baseline="-25000" dirty="0">
                <a:solidFill>
                  <a:srgbClr val="FF0000"/>
                </a:solidFill>
                <a:ea typeface="宋体" charset="-122"/>
              </a:rPr>
              <a:t>i</a:t>
            </a:r>
            <a:r>
              <a:rPr lang="en-US" altLang="zh-CN" sz="2800" b="1" dirty="0">
                <a:solidFill>
                  <a:srgbClr val="FF0000"/>
                </a:solidFill>
                <a:ea typeface="宋体" charset="-122"/>
              </a:rPr>
              <a:t> = A</a:t>
            </a:r>
            <a:r>
              <a:rPr lang="en-US" altLang="zh-CN" sz="2800" b="1" baseline="-25000" dirty="0">
                <a:solidFill>
                  <a:srgbClr val="FF0000"/>
                </a:solidFill>
                <a:ea typeface="宋体" charset="-122"/>
              </a:rPr>
              <a:t>i</a:t>
            </a:r>
            <a:r>
              <a:rPr lang="en-US" altLang="zh-CN" sz="2800" b="1" dirty="0">
                <a:solidFill>
                  <a:srgbClr val="FF0000"/>
                </a:solidFill>
                <a:ea typeface="宋体" charset="-122"/>
              </a:rPr>
              <a:t> </a:t>
            </a:r>
            <a:r>
              <a:rPr lang="en-US" altLang="zh-CN" sz="2800" b="1" dirty="0">
                <a:solidFill>
                  <a:srgbClr val="FF0000"/>
                </a:solidFill>
                <a:ea typeface="宋体" charset="-122"/>
                <a:sym typeface="Symbol" pitchFamily="18" charset="2"/>
              </a:rPr>
              <a:t></a:t>
            </a:r>
            <a:r>
              <a:rPr lang="en-US" altLang="zh-CN" sz="2800" b="1" dirty="0">
                <a:solidFill>
                  <a:srgbClr val="FF0000"/>
                </a:solidFill>
                <a:ea typeface="宋体" charset="-122"/>
              </a:rPr>
              <a:t> B</a:t>
            </a:r>
            <a:r>
              <a:rPr lang="en-US" altLang="zh-CN" sz="2800" b="1" baseline="-25000" dirty="0">
                <a:solidFill>
                  <a:srgbClr val="FF0000"/>
                </a:solidFill>
                <a:ea typeface="宋体" charset="-122"/>
              </a:rPr>
              <a:t>i </a:t>
            </a:r>
            <a:r>
              <a:rPr lang="zh-CN" altLang="en-US" sz="2800" b="1" dirty="0">
                <a:ea typeface="宋体" charset="-122"/>
              </a:rPr>
              <a:t>，</a:t>
            </a:r>
            <a:r>
              <a:rPr lang="en-US" altLang="zh-CN" sz="2800" b="1" dirty="0">
                <a:ea typeface="宋体" charset="-122"/>
              </a:rPr>
              <a:t>if P</a:t>
            </a:r>
            <a:r>
              <a:rPr lang="en-US" altLang="zh-CN" sz="2800" b="1" baseline="-25000" dirty="0">
                <a:ea typeface="宋体" charset="-122"/>
              </a:rPr>
              <a:t>i</a:t>
            </a:r>
            <a:r>
              <a:rPr lang="en-US" altLang="zh-CN" sz="2800" b="1" dirty="0">
                <a:ea typeface="宋体" charset="-122"/>
              </a:rPr>
              <a:t>=1</a:t>
            </a:r>
            <a:r>
              <a:rPr lang="zh-CN" altLang="en-US" sz="2800" b="1" dirty="0">
                <a:ea typeface="宋体" charset="-122"/>
              </a:rPr>
              <a:t>，</a:t>
            </a:r>
            <a:r>
              <a:rPr lang="en-US" altLang="zh-CN" sz="2800" b="1" dirty="0">
                <a:ea typeface="宋体" charset="-122"/>
              </a:rPr>
              <a:t>then C</a:t>
            </a:r>
            <a:r>
              <a:rPr lang="en-US" altLang="zh-CN" sz="2800" b="1" baseline="-25000" dirty="0">
                <a:ea typeface="宋体" charset="-122"/>
              </a:rPr>
              <a:t>i+1</a:t>
            </a:r>
            <a:r>
              <a:rPr lang="en-US" altLang="zh-CN" sz="2800" b="1" dirty="0">
                <a:ea typeface="宋体" charset="-122"/>
              </a:rPr>
              <a:t>=C</a:t>
            </a:r>
            <a:r>
              <a:rPr lang="en-US" altLang="zh-CN" sz="2800" b="1" baseline="-25000" dirty="0">
                <a:ea typeface="宋体"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4.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5.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6.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7.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heme/theme1.xml><?xml version="1.0" encoding="utf-8"?>
<a:theme xmlns:a="http://schemas.openxmlformats.org/drawingml/2006/main" name="主题1">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E04CCA0B-7B4D-40C2-9A8D-88D878A9EC02}" vid="{3DFFA2C3-ED51-4BC0-A1C9-46DF19DEE3E6}"/>
    </a:ext>
  </a:extLst>
</a:theme>
</file>

<file path=ppt/theme/theme2.xml><?xml version="1.0" encoding="utf-8"?>
<a:theme xmlns:a="http://schemas.openxmlformats.org/drawingml/2006/main" name="1_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主题2">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14816</TotalTime>
  <Words>5146</Words>
  <Application>Microsoft Office PowerPoint</Application>
  <PresentationFormat>宽屏</PresentationFormat>
  <Paragraphs>1228</Paragraphs>
  <Slides>89</Slides>
  <Notes>59</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4</vt:i4>
      </vt:variant>
      <vt:variant>
        <vt:lpstr>幻灯片标题</vt:lpstr>
      </vt:variant>
      <vt:variant>
        <vt:i4>89</vt:i4>
      </vt:variant>
    </vt:vector>
  </HeadingPairs>
  <TitlesOfParts>
    <vt:vector size="107" baseType="lpstr">
      <vt:lpstr>宋体</vt:lpstr>
      <vt:lpstr>Arial</vt:lpstr>
      <vt:lpstr>Cambria Math</vt:lpstr>
      <vt:lpstr>Comic Sans MS</vt:lpstr>
      <vt:lpstr>Courier New</vt:lpstr>
      <vt:lpstr>Impact</vt:lpstr>
      <vt:lpstr>Symbol</vt:lpstr>
      <vt:lpstr>Times</vt:lpstr>
      <vt:lpstr>Times New Roman</vt:lpstr>
      <vt:lpstr>Verdana</vt:lpstr>
      <vt:lpstr>Wingdings</vt:lpstr>
      <vt:lpstr>主题1</vt:lpstr>
      <vt:lpstr>1_主题4</vt:lpstr>
      <vt:lpstr>主题2</vt:lpstr>
      <vt:lpstr>CorelDRAW</vt:lpstr>
      <vt:lpstr>Visio</vt:lpstr>
      <vt:lpstr>公式</vt:lpstr>
      <vt:lpstr>A Equation(公式3.1)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薇 潘</cp:lastModifiedBy>
  <cp:revision>260</cp:revision>
  <dcterms:created xsi:type="dcterms:W3CDTF">2006-09-20T21:54:22Z</dcterms:created>
  <dcterms:modified xsi:type="dcterms:W3CDTF">2020-11-07T03:29:38Z</dcterms:modified>
</cp:coreProperties>
</file>