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1" r:id="rId2"/>
    <p:sldMasterId id="2147483719" r:id="rId3"/>
  </p:sldMasterIdLst>
  <p:notesMasterIdLst>
    <p:notesMasterId r:id="rId52"/>
  </p:notesMasterIdLst>
  <p:sldIdLst>
    <p:sldId id="256" r:id="rId4"/>
    <p:sldId id="331" r:id="rId5"/>
    <p:sldId id="323" r:id="rId6"/>
    <p:sldId id="257" r:id="rId7"/>
    <p:sldId id="304" r:id="rId8"/>
    <p:sldId id="306" r:id="rId9"/>
    <p:sldId id="305" r:id="rId10"/>
    <p:sldId id="307" r:id="rId11"/>
    <p:sldId id="308" r:id="rId12"/>
    <p:sldId id="309" r:id="rId13"/>
    <p:sldId id="311" r:id="rId14"/>
    <p:sldId id="315" r:id="rId15"/>
    <p:sldId id="316" r:id="rId16"/>
    <p:sldId id="317" r:id="rId17"/>
    <p:sldId id="279" r:id="rId18"/>
    <p:sldId id="318" r:id="rId19"/>
    <p:sldId id="280" r:id="rId20"/>
    <p:sldId id="281" r:id="rId21"/>
    <p:sldId id="282" r:id="rId22"/>
    <p:sldId id="319" r:id="rId23"/>
    <p:sldId id="283" r:id="rId24"/>
    <p:sldId id="320" r:id="rId25"/>
    <p:sldId id="284" r:id="rId26"/>
    <p:sldId id="321" r:id="rId27"/>
    <p:sldId id="322" r:id="rId28"/>
    <p:sldId id="313" r:id="rId29"/>
    <p:sldId id="324" r:id="rId30"/>
    <p:sldId id="286" r:id="rId31"/>
    <p:sldId id="302" r:id="rId32"/>
    <p:sldId id="288" r:id="rId33"/>
    <p:sldId id="325" r:id="rId34"/>
    <p:sldId id="327" r:id="rId35"/>
    <p:sldId id="326" r:id="rId36"/>
    <p:sldId id="328" r:id="rId37"/>
    <p:sldId id="329" r:id="rId38"/>
    <p:sldId id="330" r:id="rId39"/>
    <p:sldId id="264" r:id="rId40"/>
    <p:sldId id="289" r:id="rId41"/>
    <p:sldId id="290" r:id="rId42"/>
    <p:sldId id="291" r:id="rId43"/>
    <p:sldId id="292" r:id="rId44"/>
    <p:sldId id="258" r:id="rId45"/>
    <p:sldId id="266" r:id="rId46"/>
    <p:sldId id="267" r:id="rId47"/>
    <p:sldId id="268" r:id="rId48"/>
    <p:sldId id="303" r:id="rId49"/>
    <p:sldId id="265" r:id="rId50"/>
    <p:sldId id="332" r:id="rId5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FFFF"/>
    <a:srgbClr val="FFFF99"/>
    <a:srgbClr val="FF0000"/>
    <a:srgbClr val="FF3399"/>
    <a:srgbClr val="FF0066"/>
    <a:srgbClr val="993300"/>
    <a:srgbClr val="80808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49" autoAdjust="0"/>
    <p:restoredTop sz="92458" autoAdjust="0"/>
  </p:normalViewPr>
  <p:slideViewPr>
    <p:cSldViewPr>
      <p:cViewPr varScale="1">
        <p:scale>
          <a:sx n="84" d="100"/>
          <a:sy n="84" d="100"/>
        </p:scale>
        <p:origin x="39"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2BD0B20F-4035-4049-A8F2-6B2B1C0447A2}" type="slidenum">
              <a:rPr lang="en-US" altLang="zh-CN"/>
              <a:pPr/>
              <a:t>‹#›</a:t>
            </a:fld>
            <a:endParaRPr lang="en-US" altLang="zh-CN"/>
          </a:p>
        </p:txBody>
      </p:sp>
    </p:spTree>
    <p:extLst>
      <p:ext uri="{BB962C8B-B14F-4D97-AF65-F5344CB8AC3E}">
        <p14:creationId xmlns:p14="http://schemas.microsoft.com/office/powerpoint/2010/main" val="374314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miter lim="800000"/>
            <a:headEnd/>
            <a:tailEnd/>
          </a:ln>
        </p:spPr>
        <p:txBody>
          <a:bodyPr/>
          <a:lstStyle/>
          <a:p>
            <a:fld id="{922AE144-31D2-4B50-8AE5-69889F987E5A}" type="slidenum">
              <a:rPr lang="en-US" altLang="zh-CN"/>
              <a:pPr/>
              <a:t>1</a:t>
            </a:fld>
            <a:endParaRPr lang="en-US" altLang="zh-CN"/>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1449126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C35F6908-04F7-4CC7-ACD0-D5A05DAA05D8}" type="slidenum">
              <a:rPr lang="en-US" altLang="zh-CN"/>
              <a:pPr/>
              <a:t>17</a:t>
            </a:fld>
            <a:endParaRPr lang="en-US" altLang="zh-CN"/>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p:spPr>
        <p:txBody>
          <a:bodyPr/>
          <a:lstStyle/>
          <a:p>
            <a:pPr eaLnBrk="1" hangingPunct="1"/>
            <a:r>
              <a:rPr lang="zh-CN" altLang="en-US">
                <a:latin typeface="Arial" charset="0"/>
              </a:rPr>
              <a:t>根据</a:t>
            </a:r>
            <a:r>
              <a:rPr lang="en-US" altLang="zh-CN">
                <a:latin typeface="Arial" charset="0"/>
              </a:rPr>
              <a:t>SR</a:t>
            </a:r>
            <a:r>
              <a:rPr lang="zh-CN" altLang="en-US">
                <a:latin typeface="Arial" charset="0"/>
              </a:rPr>
              <a:t>锁存器的特性，显然能推出</a:t>
            </a:r>
            <a:r>
              <a:rPr lang="en-US" altLang="zh-CN">
                <a:latin typeface="Arial" charset="0"/>
              </a:rPr>
              <a:t>D</a:t>
            </a:r>
            <a:r>
              <a:rPr lang="zh-CN" altLang="en-US">
                <a:latin typeface="Arial" charset="0"/>
              </a:rPr>
              <a:t>锁存器的特性</a:t>
            </a:r>
            <a:endParaRPr lang="en-US" altLang="zh-CN">
              <a:latin typeface="Arial" charset="0"/>
            </a:endParaRPr>
          </a:p>
          <a:p>
            <a:pPr eaLnBrk="1" hangingPunct="1"/>
            <a:r>
              <a:rPr lang="en-US" altLang="zh-CN">
                <a:latin typeface="Arial" charset="0"/>
              </a:rPr>
              <a:t>D</a:t>
            </a:r>
            <a:r>
              <a:rPr lang="zh-CN" altLang="en-US">
                <a:latin typeface="Arial" charset="0"/>
              </a:rPr>
              <a:t>锁存器的特点：让</a:t>
            </a:r>
            <a:r>
              <a:rPr lang="en-US" altLang="zh-CN">
                <a:latin typeface="Arial" charset="0"/>
              </a:rPr>
              <a:t>SR</a:t>
            </a:r>
            <a:r>
              <a:rPr lang="zh-CN" altLang="en-US">
                <a:latin typeface="Arial" charset="0"/>
              </a:rPr>
              <a:t>触发器不会出现不确定状态，，确保</a:t>
            </a:r>
            <a:r>
              <a:rPr lang="en-US" altLang="zh-CN">
                <a:latin typeface="Arial" charset="0"/>
              </a:rPr>
              <a:t>S</a:t>
            </a:r>
            <a:r>
              <a:rPr lang="zh-CN" altLang="en-US">
                <a:latin typeface="Arial" charset="0"/>
              </a:rPr>
              <a:t>和</a:t>
            </a:r>
            <a:r>
              <a:rPr lang="en-US" altLang="zh-CN">
                <a:latin typeface="Arial" charset="0"/>
              </a:rPr>
              <a:t>R</a:t>
            </a:r>
            <a:r>
              <a:rPr lang="zh-CN" altLang="en-US">
                <a:latin typeface="Arial" charset="0"/>
              </a:rPr>
              <a:t>永远不会同时为</a:t>
            </a:r>
            <a:r>
              <a:rPr lang="en-US" altLang="zh-CN">
                <a:latin typeface="Arial" charset="0"/>
              </a:rPr>
              <a:t>1</a:t>
            </a:r>
            <a:r>
              <a:rPr lang="zh-CN" altLang="en-US">
                <a:latin typeface="Arial" charset="0"/>
              </a:rPr>
              <a:t>。</a:t>
            </a:r>
          </a:p>
        </p:txBody>
      </p:sp>
    </p:spTree>
    <p:extLst>
      <p:ext uri="{BB962C8B-B14F-4D97-AF65-F5344CB8AC3E}">
        <p14:creationId xmlns:p14="http://schemas.microsoft.com/office/powerpoint/2010/main" val="235175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2363DD4D-17F8-4EFA-A947-93C9A98AC98B}" type="slidenum">
              <a:rPr lang="en-US" altLang="zh-CN"/>
              <a:pPr/>
              <a:t>18</a:t>
            </a:fld>
            <a:endParaRPr lang="en-US" altLang="zh-CN"/>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94252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9FA8BE43-D053-49D5-B879-1575A1E07F42}" type="slidenum">
              <a:rPr lang="en-US" altLang="zh-CN"/>
              <a:pPr/>
              <a:t>19</a:t>
            </a:fld>
            <a:endParaRPr lang="en-US" altLang="zh-CN"/>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64972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BF449496-B3FC-41A0-9183-9BF40B16A01C}" type="slidenum">
              <a:rPr lang="en-US" altLang="zh-CN"/>
              <a:pPr/>
              <a:t>21</a:t>
            </a:fld>
            <a:endParaRPr lang="en-US" altLang="zh-CN"/>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p:spPr>
        <p:txBody>
          <a:bodyPr/>
          <a:lstStyle/>
          <a:p>
            <a:pPr eaLnBrk="1" hangingPunct="1"/>
            <a:r>
              <a:rPr lang="zh-CN" altLang="en-US">
                <a:latin typeface="Arial" charset="0"/>
              </a:rPr>
              <a:t>边沿触发器，只有在时钟的正边沿或者负边沿，也即时钟的转换瞬间才对输入做出响应。</a:t>
            </a:r>
            <a:endParaRPr lang="zh-CN" altLang="zh-CN">
              <a:latin typeface="Arial" charset="0"/>
            </a:endParaRPr>
          </a:p>
        </p:txBody>
      </p:sp>
    </p:spTree>
    <p:extLst>
      <p:ext uri="{BB962C8B-B14F-4D97-AF65-F5344CB8AC3E}">
        <p14:creationId xmlns:p14="http://schemas.microsoft.com/office/powerpoint/2010/main" val="1861379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6D1F3AB2-2F3C-4C72-B128-8E422C1B6B2C}" type="slidenum">
              <a:rPr lang="en-US" altLang="zh-CN"/>
              <a:pPr/>
              <a:t>23</a:t>
            </a:fld>
            <a:endParaRPr lang="en-US" altLang="zh-CN"/>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p:spPr>
        <p:txBody>
          <a:bodyPr/>
          <a:lstStyle/>
          <a:p>
            <a:pPr eaLnBrk="1" hangingPunct="1"/>
            <a:r>
              <a:rPr lang="zh-CN" altLang="en-US">
                <a:latin typeface="Arial" charset="0"/>
              </a:rPr>
              <a:t>本课程实际使用中，不要求在真值表中对所有触发器都列出时钟信号</a:t>
            </a:r>
            <a:endParaRPr lang="zh-CN" altLang="zh-CN">
              <a:latin typeface="Arial" charset="0"/>
            </a:endParaRPr>
          </a:p>
        </p:txBody>
      </p:sp>
    </p:spTree>
    <p:extLst>
      <p:ext uri="{BB962C8B-B14F-4D97-AF65-F5344CB8AC3E}">
        <p14:creationId xmlns:p14="http://schemas.microsoft.com/office/powerpoint/2010/main" val="372284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7611D948-4500-499E-BE75-822ACD8AB342}" type="slidenum">
              <a:rPr lang="en-US" altLang="zh-CN"/>
              <a:pPr/>
              <a:t>28</a:t>
            </a:fld>
            <a:endParaRPr lang="en-US" altLang="zh-CN"/>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18489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49AD13C5-DC05-4A9F-AE32-7A233973FCA2}" type="slidenum">
              <a:rPr lang="en-US" altLang="zh-CN"/>
              <a:pPr/>
              <a:t>29</a:t>
            </a:fld>
            <a:endParaRPr lang="en-US" altLang="zh-CN"/>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p:spPr>
        <p:txBody>
          <a:bodyPr/>
          <a:lstStyle/>
          <a:p>
            <a:pPr eaLnBrk="1" hangingPunct="1"/>
            <a:r>
              <a:rPr lang="en-US" altLang="zh-CN">
                <a:latin typeface="Arial" charset="0"/>
              </a:rPr>
              <a:t>PRE</a:t>
            </a:r>
            <a:r>
              <a:rPr lang="zh-CN" altLang="en-US">
                <a:latin typeface="Arial" charset="0"/>
              </a:rPr>
              <a:t>：置</a:t>
            </a:r>
            <a:r>
              <a:rPr lang="en-US" altLang="zh-CN">
                <a:latin typeface="Arial" charset="0"/>
              </a:rPr>
              <a:t>1</a:t>
            </a:r>
          </a:p>
          <a:p>
            <a:pPr eaLnBrk="1" hangingPunct="1"/>
            <a:r>
              <a:rPr lang="en-US" altLang="zh-CN">
                <a:latin typeface="Arial" charset="0"/>
              </a:rPr>
              <a:t>CLR</a:t>
            </a:r>
            <a:r>
              <a:rPr lang="zh-CN" altLang="en-US">
                <a:latin typeface="Arial" charset="0"/>
              </a:rPr>
              <a:t>：清</a:t>
            </a:r>
            <a:r>
              <a:rPr lang="en-US" altLang="zh-CN">
                <a:latin typeface="Arial" charset="0"/>
              </a:rPr>
              <a:t>0</a:t>
            </a:r>
            <a:endParaRPr lang="zh-CN" altLang="zh-CN">
              <a:latin typeface="Arial" charset="0"/>
            </a:endParaRPr>
          </a:p>
        </p:txBody>
      </p:sp>
    </p:spTree>
    <p:extLst>
      <p:ext uri="{BB962C8B-B14F-4D97-AF65-F5344CB8AC3E}">
        <p14:creationId xmlns:p14="http://schemas.microsoft.com/office/powerpoint/2010/main" val="3576172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F75C803E-2896-46F2-AE65-7357A59DC806}" type="slidenum">
              <a:rPr lang="en-US" altLang="zh-CN"/>
              <a:pPr/>
              <a:t>30</a:t>
            </a:fld>
            <a:endParaRPr lang="en-US" altLang="zh-CN"/>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201682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A2C450F7-8B3A-4AD5-B734-B0DC0577B7AF}" type="slidenum">
              <a:rPr lang="en-US" altLang="zh-CN"/>
              <a:pPr/>
              <a:t>37</a:t>
            </a:fld>
            <a:endParaRPr lang="en-US" altLang="zh-CN"/>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p:spPr>
        <p:txBody>
          <a:bodyPr/>
          <a:lstStyle/>
          <a:p>
            <a:pPr eaLnBrk="1" hangingPunct="1"/>
            <a:r>
              <a:rPr lang="zh-CN" altLang="en-US" dirty="0">
                <a:latin typeface="Arial" charset="0"/>
              </a:rPr>
              <a:t>传输延迟时间是施加输入信号、导致输出发送变化所需要的时间间隔。</a:t>
            </a:r>
            <a:endParaRPr lang="en-US" altLang="zh-CN" dirty="0">
              <a:latin typeface="Arial" charset="0"/>
            </a:endParaRPr>
          </a:p>
          <a:p>
            <a:pPr eaLnBrk="1" hangingPunct="1"/>
            <a:r>
              <a:rPr lang="zh-CN" altLang="en-US" dirty="0">
                <a:latin typeface="Arial" charset="0"/>
              </a:rPr>
              <a:t>入图所示为：</a:t>
            </a:r>
            <a:endParaRPr lang="en-US" altLang="zh-CN" dirty="0">
              <a:latin typeface="Arial" charset="0"/>
            </a:endParaRPr>
          </a:p>
          <a:p>
            <a:pPr eaLnBrk="1" hangingPunct="1"/>
            <a:r>
              <a:rPr lang="en-US" altLang="zh-CN" dirty="0" err="1">
                <a:latin typeface="Arial" charset="0"/>
              </a:rPr>
              <a:t>t</a:t>
            </a:r>
            <a:r>
              <a:rPr lang="en-US" altLang="zh-CN" baseline="-25000" dirty="0" err="1">
                <a:latin typeface="Arial" charset="0"/>
              </a:rPr>
              <a:t>PLH</a:t>
            </a:r>
            <a:r>
              <a:rPr lang="zh-CN" altLang="en-US" dirty="0">
                <a:latin typeface="Arial" charset="0"/>
              </a:rPr>
              <a:t>：从时钟脉冲的触发边沿到输出的</a:t>
            </a:r>
            <a:r>
              <a:rPr lang="zh-CN" altLang="en-US" b="1" dirty="0">
                <a:latin typeface="Arial" charset="0"/>
              </a:rPr>
              <a:t>低电平到高电平</a:t>
            </a:r>
            <a:r>
              <a:rPr lang="zh-CN" altLang="en-US" dirty="0">
                <a:latin typeface="Arial" charset="0"/>
              </a:rPr>
              <a:t>变换之间所测得的时间。</a:t>
            </a:r>
            <a:endParaRPr lang="en-US" altLang="zh-CN" dirty="0">
              <a:latin typeface="Arial" charset="0"/>
            </a:endParaRPr>
          </a:p>
          <a:p>
            <a:pPr eaLnBrk="1" hangingPunct="1"/>
            <a:r>
              <a:rPr lang="en-US" altLang="zh-CN" dirty="0" err="1">
                <a:latin typeface="Arial" charset="0"/>
              </a:rPr>
              <a:t>t</a:t>
            </a:r>
            <a:r>
              <a:rPr lang="en-US" altLang="zh-CN" baseline="-25000" dirty="0" err="1">
                <a:latin typeface="Arial" charset="0"/>
              </a:rPr>
              <a:t>PHL</a:t>
            </a:r>
            <a:r>
              <a:rPr lang="zh-CN" altLang="en-US" dirty="0">
                <a:latin typeface="Arial" charset="0"/>
              </a:rPr>
              <a:t>：从时钟脉冲的触发边沿到输出的</a:t>
            </a:r>
            <a:r>
              <a:rPr lang="zh-CN" altLang="en-US" b="1" dirty="0">
                <a:latin typeface="Arial" charset="0"/>
              </a:rPr>
              <a:t>高电平到低电平</a:t>
            </a:r>
            <a:r>
              <a:rPr lang="zh-CN" altLang="en-US" dirty="0">
                <a:latin typeface="Arial" charset="0"/>
              </a:rPr>
              <a:t>变换之间所测得的时间。</a:t>
            </a:r>
            <a:endParaRPr lang="en-US" altLang="zh-CN" dirty="0">
              <a:latin typeface="Arial" charset="0"/>
            </a:endParaRPr>
          </a:p>
          <a:p>
            <a:pPr eaLnBrk="1" hangingPunct="1"/>
            <a:endParaRPr lang="zh-CN" altLang="zh-CN" dirty="0">
              <a:latin typeface="Arial" charset="0"/>
            </a:endParaRPr>
          </a:p>
          <a:p>
            <a:pPr eaLnBrk="1" hangingPunct="1"/>
            <a:endParaRPr lang="zh-CN" altLang="zh-CN" dirty="0">
              <a:latin typeface="Arial" charset="0"/>
            </a:endParaRPr>
          </a:p>
        </p:txBody>
      </p:sp>
    </p:spTree>
    <p:extLst>
      <p:ext uri="{BB962C8B-B14F-4D97-AF65-F5344CB8AC3E}">
        <p14:creationId xmlns:p14="http://schemas.microsoft.com/office/powerpoint/2010/main" val="3524287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39C5CBE8-2A29-49D8-84A3-FFC74D051B22}" type="slidenum">
              <a:rPr lang="en-US" altLang="zh-CN"/>
              <a:pPr/>
              <a:t>38</a:t>
            </a:fld>
            <a:endParaRPr lang="en-US" altLang="zh-CN"/>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p:spPr>
        <p:txBody>
          <a:bodyPr/>
          <a:lstStyle/>
          <a:p>
            <a:pPr eaLnBrk="1" hangingPunct="1"/>
            <a:r>
              <a:rPr lang="en-US" altLang="zh-CN">
                <a:latin typeface="Arial" charset="0"/>
              </a:rPr>
              <a:t>t</a:t>
            </a:r>
            <a:r>
              <a:rPr lang="en-US" altLang="zh-CN" baseline="-25000">
                <a:latin typeface="Arial" charset="0"/>
              </a:rPr>
              <a:t>PLH</a:t>
            </a:r>
            <a:r>
              <a:rPr lang="zh-CN" altLang="en-US">
                <a:latin typeface="Arial" charset="0"/>
              </a:rPr>
              <a:t>：从预置位输入的前沿到输出的</a:t>
            </a:r>
            <a:r>
              <a:rPr lang="zh-CN" altLang="en-US" b="1">
                <a:latin typeface="Arial" charset="0"/>
              </a:rPr>
              <a:t>低电平到高电平</a:t>
            </a:r>
            <a:r>
              <a:rPr lang="zh-CN" altLang="en-US">
                <a:latin typeface="Arial" charset="0"/>
              </a:rPr>
              <a:t>变换之间所测得的时间。</a:t>
            </a:r>
            <a:endParaRPr lang="en-US" altLang="zh-CN">
              <a:latin typeface="Arial" charset="0"/>
            </a:endParaRPr>
          </a:p>
          <a:p>
            <a:pPr eaLnBrk="1" hangingPunct="1"/>
            <a:r>
              <a:rPr lang="en-US" altLang="zh-CN">
                <a:latin typeface="Arial" charset="0"/>
              </a:rPr>
              <a:t>t</a:t>
            </a:r>
            <a:r>
              <a:rPr lang="en-US" altLang="zh-CN" baseline="-25000">
                <a:latin typeface="Arial" charset="0"/>
              </a:rPr>
              <a:t>PHL</a:t>
            </a:r>
            <a:r>
              <a:rPr lang="zh-CN" altLang="en-US">
                <a:latin typeface="Arial" charset="0"/>
              </a:rPr>
              <a:t>：从预置位输入的前沿到输出的</a:t>
            </a:r>
            <a:r>
              <a:rPr lang="zh-CN" altLang="en-US" b="1">
                <a:latin typeface="Arial" charset="0"/>
              </a:rPr>
              <a:t>高电平到低电平</a:t>
            </a:r>
            <a:r>
              <a:rPr lang="zh-CN" altLang="en-US">
                <a:latin typeface="Arial" charset="0"/>
              </a:rPr>
              <a:t>变换之间所测得的时间。</a:t>
            </a:r>
            <a:endParaRPr lang="en-US" altLang="zh-CN">
              <a:latin typeface="Arial" charset="0"/>
            </a:endParaRPr>
          </a:p>
          <a:p>
            <a:pPr eaLnBrk="1" hangingPunct="1"/>
            <a:endParaRPr lang="zh-CN" altLang="zh-CN">
              <a:latin typeface="Arial" charset="0"/>
            </a:endParaRPr>
          </a:p>
        </p:txBody>
      </p:sp>
    </p:spTree>
    <p:extLst>
      <p:ext uri="{BB962C8B-B14F-4D97-AF65-F5344CB8AC3E}">
        <p14:creationId xmlns:p14="http://schemas.microsoft.com/office/powerpoint/2010/main" val="410448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D0B20F-4035-4049-A8F2-6B2B1C0447A2}" type="slidenum">
              <a:rPr lang="en-US" altLang="zh-CN" smtClean="0"/>
              <a:pPr/>
              <a:t>3</a:t>
            </a:fld>
            <a:endParaRPr lang="en-US" altLang="zh-CN"/>
          </a:p>
        </p:txBody>
      </p:sp>
    </p:spTree>
    <p:extLst>
      <p:ext uri="{BB962C8B-B14F-4D97-AF65-F5344CB8AC3E}">
        <p14:creationId xmlns:p14="http://schemas.microsoft.com/office/powerpoint/2010/main" val="243237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CF978F70-3F78-497C-8FC6-542541BFA257}" type="slidenum">
              <a:rPr lang="en-US" altLang="zh-CN"/>
              <a:pPr/>
              <a:t>39</a:t>
            </a:fld>
            <a:endParaRPr lang="en-US" altLang="zh-CN"/>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p:spPr>
        <p:txBody>
          <a:bodyPr/>
          <a:lstStyle/>
          <a:p>
            <a:pPr eaLnBrk="1" hangingPunct="1"/>
            <a:r>
              <a:rPr lang="zh-CN" altLang="en-US" dirty="0">
                <a:latin typeface="Arial" charset="0"/>
              </a:rPr>
              <a:t>建立时间：</a:t>
            </a:r>
            <a:r>
              <a:rPr lang="zh-CN" altLang="en-US" b="1" dirty="0">
                <a:latin typeface="Arial" charset="0"/>
              </a:rPr>
              <a:t>输入</a:t>
            </a:r>
            <a:r>
              <a:rPr lang="zh-CN" altLang="en-US" dirty="0">
                <a:latin typeface="Arial" charset="0"/>
              </a:rPr>
              <a:t>先于时钟脉冲触发边沿到达所需要的最小时间间隔</a:t>
            </a:r>
            <a:endParaRPr lang="en-US" altLang="zh-CN" dirty="0">
              <a:latin typeface="Arial" charset="0"/>
            </a:endParaRPr>
          </a:p>
          <a:p>
            <a:pPr eaLnBrk="1" hangingPunct="1"/>
            <a:r>
              <a:rPr lang="zh-CN" altLang="en-US" dirty="0">
                <a:latin typeface="Arial" charset="0"/>
              </a:rPr>
              <a:t>保持时间：在时钟脉冲触发边沿到达之后，</a:t>
            </a:r>
            <a:r>
              <a:rPr lang="zh-CN" altLang="en-US" b="1" dirty="0">
                <a:latin typeface="Arial" charset="0"/>
              </a:rPr>
              <a:t>输入</a:t>
            </a:r>
            <a:r>
              <a:rPr lang="zh-CN" altLang="en-US" dirty="0">
                <a:latin typeface="Arial" charset="0"/>
              </a:rPr>
              <a:t>上的逻辑电平需要保持的最小时间间隔。</a:t>
            </a:r>
            <a:endParaRPr lang="zh-CN" altLang="zh-CN" dirty="0">
              <a:latin typeface="Arial" charset="0"/>
            </a:endParaRPr>
          </a:p>
        </p:txBody>
      </p:sp>
    </p:spTree>
    <p:extLst>
      <p:ext uri="{BB962C8B-B14F-4D97-AF65-F5344CB8AC3E}">
        <p14:creationId xmlns:p14="http://schemas.microsoft.com/office/powerpoint/2010/main" val="109576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69D20CF9-7027-4E7B-B173-8EC8D1571BB3}" type="slidenum">
              <a:rPr lang="en-US" altLang="zh-CN"/>
              <a:pPr/>
              <a:t>40</a:t>
            </a:fld>
            <a:endParaRPr lang="en-US" altLang="zh-CN"/>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p:spPr>
        <p:txBody>
          <a:bodyPr/>
          <a:lstStyle/>
          <a:p>
            <a:pPr eaLnBrk="1" hangingPunct="1"/>
            <a:r>
              <a:rPr lang="zh-CN" altLang="en-US" dirty="0">
                <a:latin typeface="Arial" charset="0"/>
              </a:rPr>
              <a:t>最大时钟频率是触发器可以可靠触发的最高速度。</a:t>
            </a:r>
            <a:endParaRPr lang="en-US" altLang="zh-CN" dirty="0">
              <a:latin typeface="Arial" charset="0"/>
            </a:endParaRPr>
          </a:p>
          <a:p>
            <a:pPr eaLnBrk="1" hangingPunct="1"/>
            <a:r>
              <a:rPr lang="zh-CN" altLang="en-US" dirty="0">
                <a:latin typeface="Arial" charset="0"/>
              </a:rPr>
              <a:t>最小脉冲宽度通常指定的是时钟、异步信号的脉冲宽度。</a:t>
            </a:r>
            <a:endParaRPr lang="en-US" altLang="zh-CN" dirty="0">
              <a:latin typeface="Arial" charset="0"/>
            </a:endParaRPr>
          </a:p>
          <a:p>
            <a:pPr eaLnBrk="1" hangingPunct="1"/>
            <a:endParaRPr lang="zh-CN" altLang="zh-CN" dirty="0">
              <a:latin typeface="Arial" charset="0"/>
            </a:endParaRPr>
          </a:p>
        </p:txBody>
      </p:sp>
    </p:spTree>
    <p:extLst>
      <p:ext uri="{BB962C8B-B14F-4D97-AF65-F5344CB8AC3E}">
        <p14:creationId xmlns:p14="http://schemas.microsoft.com/office/powerpoint/2010/main" val="183745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73ABE981-D021-4C0A-9878-819DA59384E4}" type="slidenum">
              <a:rPr lang="en-US" altLang="zh-CN"/>
              <a:pPr/>
              <a:t>41</a:t>
            </a:fld>
            <a:endParaRPr lang="en-US" altLang="zh-CN"/>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2946784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FAE68780-62C8-4DED-8A8C-9E4C5A4B7BDC}" type="slidenum">
              <a:rPr lang="en-US" altLang="zh-CN"/>
              <a:pPr/>
              <a:t>42</a:t>
            </a:fld>
            <a:endParaRPr lang="en-US" altLang="zh-CN"/>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3332924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071F35C6-3670-49D6-9FAF-85EFF9B4B041}" type="slidenum">
              <a:rPr lang="en-US" altLang="zh-CN"/>
              <a:pPr/>
              <a:t>43</a:t>
            </a:fld>
            <a:endParaRPr lang="en-US" altLang="zh-CN"/>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380045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4265D22D-CF8B-4A55-83FB-6A86AE3C742C}" type="slidenum">
              <a:rPr lang="en-US" altLang="zh-CN"/>
              <a:pPr/>
              <a:t>44</a:t>
            </a:fld>
            <a:endParaRPr lang="en-US" altLang="zh-CN"/>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3764962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82F3969D-692E-4293-A0D8-03D975A134A9}" type="slidenum">
              <a:rPr lang="en-US" altLang="zh-CN"/>
              <a:pPr/>
              <a:t>45</a:t>
            </a:fld>
            <a:endParaRPr lang="en-US" altLang="zh-CN"/>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1299597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C9DEDED5-8913-4025-B17C-BA253D5090CE}" type="slidenum">
              <a:rPr lang="en-US" altLang="zh-CN"/>
              <a:pPr/>
              <a:t>46</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665707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0BC4AE7E-BD75-445F-9E84-60FAD09263ED}" type="slidenum">
              <a:rPr lang="en-US" altLang="zh-CN"/>
              <a:pPr/>
              <a:t>47</a:t>
            </a:fld>
            <a:endParaRPr lang="en-US" altLang="zh-CN"/>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429381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AD6B47F5-0C39-41EE-90BF-AD71624D20FE}" type="slidenum">
              <a:rPr lang="en-US" altLang="zh-CN"/>
              <a:pPr/>
              <a:t>4</a:t>
            </a:fld>
            <a:endParaRPr lang="en-US" altLang="zh-CN"/>
          </a:p>
        </p:txBody>
      </p:sp>
      <p:sp>
        <p:nvSpPr>
          <p:cNvPr id="7171" name="Rectangle 2"/>
          <p:cNvSpPr>
            <a:spLocks noGrp="1" noRot="1" noChangeAspect="1" noChangeArrowheads="1" noTextEdit="1"/>
          </p:cNvSpPr>
          <p:nvPr>
            <p:ph type="sldImg"/>
          </p:nvPr>
        </p:nvSpPr>
        <p:spPr>
          <a:xfrm>
            <a:off x="381000" y="685800"/>
            <a:ext cx="6096000" cy="3429000"/>
          </a:xfrm>
          <a:ln/>
        </p:spPr>
      </p:sp>
      <p:sp>
        <p:nvSpPr>
          <p:cNvPr id="7172" name="Rectangle 3"/>
          <p:cNvSpPr>
            <a:spLocks noGrp="1" noChangeArrowheads="1"/>
          </p:cNvSpPr>
          <p:nvPr>
            <p:ph type="body" idx="1"/>
          </p:nvPr>
        </p:nvSpPr>
        <p:spPr>
          <a:noFill/>
        </p:spPr>
        <p:txBody>
          <a:bodyPr/>
          <a:lstStyle/>
          <a:p>
            <a:pPr eaLnBrk="1" hangingPunct="1"/>
            <a:r>
              <a:rPr lang="zh-CN" altLang="en-US">
                <a:latin typeface="Arial" charset="0"/>
              </a:rPr>
              <a:t>触发器</a:t>
            </a:r>
            <a:r>
              <a:rPr lang="en-US" altLang="zh-CN">
                <a:latin typeface="Arial" charset="0"/>
              </a:rPr>
              <a:t>/</a:t>
            </a:r>
            <a:r>
              <a:rPr lang="zh-CN" altLang="en-US">
                <a:latin typeface="Arial" charset="0"/>
              </a:rPr>
              <a:t>锁存器，基本存储单元，具有存储二进制信息的能力。也即当输入信息消失时，所置成的状态能够保持不变。</a:t>
            </a:r>
          </a:p>
          <a:p>
            <a:pPr eaLnBrk="1" hangingPunct="1"/>
            <a:r>
              <a:rPr lang="zh-CN" altLang="en-US">
                <a:latin typeface="Arial" charset="0"/>
              </a:rPr>
              <a:t>有两个稳定的状态：</a:t>
            </a:r>
            <a:r>
              <a:rPr lang="en-US" altLang="zh-CN">
                <a:latin typeface="Arial" charset="0"/>
              </a:rPr>
              <a:t>0</a:t>
            </a:r>
            <a:r>
              <a:rPr lang="zh-CN" altLang="en-US">
                <a:latin typeface="Arial" charset="0"/>
              </a:rPr>
              <a:t>状态和</a:t>
            </a:r>
            <a:r>
              <a:rPr lang="en-US" altLang="zh-CN">
                <a:latin typeface="Arial" charset="0"/>
              </a:rPr>
              <a:t>1</a:t>
            </a:r>
            <a:r>
              <a:rPr lang="zh-CN" altLang="en-US">
                <a:latin typeface="Arial" charset="0"/>
              </a:rPr>
              <a:t>状态。</a:t>
            </a:r>
          </a:p>
          <a:p>
            <a:pPr eaLnBrk="1" hangingPunct="1"/>
            <a:endParaRPr lang="zh-CN" altLang="en-US">
              <a:latin typeface="Arial" charset="0"/>
            </a:endParaRPr>
          </a:p>
          <a:p>
            <a:pPr eaLnBrk="1" hangingPunct="1"/>
            <a:r>
              <a:rPr lang="zh-CN" altLang="en-US">
                <a:latin typeface="Arial" charset="0"/>
              </a:rPr>
              <a:t>触发器</a:t>
            </a:r>
            <a:r>
              <a:rPr lang="en-US" altLang="zh-CN">
                <a:latin typeface="Arial" charset="0"/>
              </a:rPr>
              <a:t>(flip-flop)</a:t>
            </a:r>
            <a:r>
              <a:rPr lang="zh-CN" altLang="en-US">
                <a:latin typeface="Arial" charset="0"/>
              </a:rPr>
              <a:t>和锁存器</a:t>
            </a:r>
            <a:r>
              <a:rPr lang="en-US" altLang="zh-CN">
                <a:latin typeface="Arial" charset="0"/>
              </a:rPr>
              <a:t>(latch)</a:t>
            </a:r>
            <a:r>
              <a:rPr lang="zh-CN" altLang="en-US">
                <a:latin typeface="Arial" charset="0"/>
              </a:rPr>
              <a:t>有时名称可混用，它们的本质区别在于有无触发方式。</a:t>
            </a:r>
          </a:p>
          <a:p>
            <a:pPr eaLnBrk="1" hangingPunct="1"/>
            <a:r>
              <a:rPr lang="zh-CN" altLang="en-US">
                <a:latin typeface="Arial" charset="0"/>
              </a:rPr>
              <a:t>有些锁存器受“使能”信号控制。</a:t>
            </a:r>
            <a:endParaRPr lang="en-US" altLang="zh-CN">
              <a:latin typeface="Arial" charset="0"/>
            </a:endParaRPr>
          </a:p>
          <a:p>
            <a:pPr eaLnBrk="1" hangingPunct="1"/>
            <a:endParaRPr lang="en-US" altLang="zh-CN">
              <a:latin typeface="Arial" charset="0"/>
            </a:endParaRPr>
          </a:p>
          <a:p>
            <a:pPr eaLnBrk="1" hangingPunct="1"/>
            <a:r>
              <a:rPr lang="zh-CN" altLang="en-US">
                <a:latin typeface="Arial" charset="0"/>
              </a:rPr>
              <a:t>从左到右依次为：</a:t>
            </a:r>
            <a:endParaRPr lang="en-US" altLang="zh-CN">
              <a:latin typeface="Arial" charset="0"/>
            </a:endParaRPr>
          </a:p>
          <a:p>
            <a:pPr eaLnBrk="1" hangingPunct="1"/>
            <a:r>
              <a:rPr lang="en-US" altLang="zh-CN">
                <a:latin typeface="Arial" charset="0"/>
              </a:rPr>
              <a:t>1.</a:t>
            </a:r>
            <a:r>
              <a:rPr lang="zh-CN" altLang="en-US">
                <a:latin typeface="Arial" charset="0"/>
              </a:rPr>
              <a:t>上升沿触发的触发器</a:t>
            </a:r>
          </a:p>
          <a:p>
            <a:pPr eaLnBrk="1" hangingPunct="1"/>
            <a:r>
              <a:rPr lang="en-US" altLang="zh-CN">
                <a:latin typeface="Arial" charset="0"/>
              </a:rPr>
              <a:t>2.</a:t>
            </a:r>
            <a:r>
              <a:rPr lang="zh-CN" altLang="en-US">
                <a:latin typeface="Arial" charset="0"/>
              </a:rPr>
              <a:t>下降沿触发的触发器</a:t>
            </a:r>
          </a:p>
          <a:p>
            <a:pPr eaLnBrk="1" hangingPunct="1"/>
            <a:r>
              <a:rPr lang="en-US" altLang="zh-CN">
                <a:latin typeface="Arial" charset="0"/>
              </a:rPr>
              <a:t>3.</a:t>
            </a:r>
            <a:r>
              <a:rPr lang="zh-CN" altLang="en-US">
                <a:latin typeface="Arial" charset="0"/>
              </a:rPr>
              <a:t>锁存器</a:t>
            </a:r>
            <a:r>
              <a:rPr lang="en-US" altLang="zh-CN">
                <a:latin typeface="Arial" charset="0"/>
              </a:rPr>
              <a:t>(</a:t>
            </a:r>
            <a:r>
              <a:rPr lang="zh-CN" altLang="en-US">
                <a:latin typeface="Arial" charset="0"/>
              </a:rPr>
              <a:t>电平敏感</a:t>
            </a:r>
            <a:r>
              <a:rPr lang="en-US" altLang="zh-CN">
                <a:latin typeface="Arial" charset="0"/>
              </a:rPr>
              <a:t>)</a:t>
            </a:r>
          </a:p>
          <a:p>
            <a:pPr eaLnBrk="1" hangingPunct="1"/>
            <a:endParaRPr lang="en-US" altLang="zh-CN">
              <a:latin typeface="Arial" charset="0"/>
            </a:endParaRPr>
          </a:p>
          <a:p>
            <a:pPr eaLnBrk="1" hangingPunct="1"/>
            <a:endParaRPr lang="zh-CN" altLang="en-US">
              <a:latin typeface="Arial" charset="0"/>
            </a:endParaRPr>
          </a:p>
          <a:p>
            <a:pPr eaLnBrk="1" hangingPunct="1"/>
            <a:endParaRPr lang="zh-CN" altLang="zh-CN">
              <a:latin typeface="Arial" charset="0"/>
            </a:endParaRPr>
          </a:p>
        </p:txBody>
      </p:sp>
    </p:spTree>
    <p:extLst>
      <p:ext uri="{BB962C8B-B14F-4D97-AF65-F5344CB8AC3E}">
        <p14:creationId xmlns:p14="http://schemas.microsoft.com/office/powerpoint/2010/main" val="401771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C77842EC-AFA2-4992-9659-B8A45073063F}" type="slidenum">
              <a:rPr lang="en-US" altLang="zh-CN"/>
              <a:pPr/>
              <a:t>5</a:t>
            </a:fld>
            <a:endParaRPr lang="en-US" altLang="zh-CN"/>
          </a:p>
        </p:txBody>
      </p:sp>
      <p:sp>
        <p:nvSpPr>
          <p:cNvPr id="9219" name="Rectangle 2"/>
          <p:cNvSpPr>
            <a:spLocks noGrp="1" noRot="1" noChangeAspect="1" noChangeArrowheads="1" noTextEdit="1"/>
          </p:cNvSpPr>
          <p:nvPr>
            <p:ph type="sldImg"/>
          </p:nvPr>
        </p:nvSpPr>
        <p:spPr>
          <a:xfrm>
            <a:off x="381000" y="685800"/>
            <a:ext cx="6096000" cy="3429000"/>
          </a:xfrm>
          <a:ln/>
        </p:spPr>
      </p:sp>
      <p:sp>
        <p:nvSpPr>
          <p:cNvPr id="9220" name="Rectangle 3"/>
          <p:cNvSpPr>
            <a:spLocks noGrp="1" noChangeArrowheads="1"/>
          </p:cNvSpPr>
          <p:nvPr>
            <p:ph type="body" idx="1"/>
          </p:nvPr>
        </p:nvSpPr>
        <p:spPr>
          <a:noFill/>
        </p:spPr>
        <p:txBody>
          <a:bodyPr/>
          <a:lstStyle/>
          <a:p>
            <a:pPr eaLnBrk="1" hangingPunct="1"/>
            <a:r>
              <a:rPr lang="zh-CN" altLang="en-US">
                <a:latin typeface="Arial" charset="0"/>
              </a:rPr>
              <a:t>基本</a:t>
            </a:r>
            <a:r>
              <a:rPr lang="en-US" altLang="zh-CN">
                <a:latin typeface="Arial" charset="0"/>
              </a:rPr>
              <a:t>SR</a:t>
            </a:r>
            <a:r>
              <a:rPr lang="zh-CN" altLang="en-US">
                <a:latin typeface="Arial" charset="0"/>
              </a:rPr>
              <a:t>锁存器。有两种配置形式</a:t>
            </a:r>
            <a:endParaRPr lang="en-US" altLang="zh-CN">
              <a:latin typeface="Arial" charset="0"/>
            </a:endParaRPr>
          </a:p>
          <a:p>
            <a:pPr eaLnBrk="1" hangingPunct="1"/>
            <a:r>
              <a:rPr lang="zh-CN" altLang="en-US">
                <a:latin typeface="Arial" charset="0"/>
              </a:rPr>
              <a:t>与非配置</a:t>
            </a:r>
            <a:r>
              <a:rPr lang="en-US" altLang="zh-CN">
                <a:latin typeface="Arial" charset="0"/>
              </a:rPr>
              <a:t>/</a:t>
            </a:r>
            <a:r>
              <a:rPr lang="zh-CN" altLang="en-US">
                <a:latin typeface="Arial" charset="0"/>
              </a:rPr>
              <a:t>或非配置</a:t>
            </a:r>
            <a:endParaRPr lang="en-US" altLang="zh-CN">
              <a:latin typeface="Arial" charset="0"/>
            </a:endParaRPr>
          </a:p>
          <a:p>
            <a:pPr eaLnBrk="1" hangingPunct="1"/>
            <a:r>
              <a:rPr lang="zh-CN" altLang="en-US">
                <a:latin typeface="Arial" charset="0"/>
              </a:rPr>
              <a:t>或非配置，高有效输入。</a:t>
            </a:r>
            <a:endParaRPr lang="en-US" altLang="zh-CN">
              <a:latin typeface="Arial" charset="0"/>
            </a:endParaRPr>
          </a:p>
          <a:p>
            <a:pPr eaLnBrk="1" hangingPunct="1"/>
            <a:r>
              <a:rPr lang="zh-CN" altLang="en-US">
                <a:latin typeface="Arial" charset="0"/>
              </a:rPr>
              <a:t>与非配置，低有效输入</a:t>
            </a:r>
            <a:endParaRPr lang="zh-CN" altLang="zh-CN">
              <a:latin typeface="Arial" charset="0"/>
            </a:endParaRPr>
          </a:p>
        </p:txBody>
      </p:sp>
    </p:spTree>
    <p:extLst>
      <p:ext uri="{BB962C8B-B14F-4D97-AF65-F5344CB8AC3E}">
        <p14:creationId xmlns:p14="http://schemas.microsoft.com/office/powerpoint/2010/main" val="127728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381000" y="685800"/>
            <a:ext cx="6096000" cy="3429000"/>
          </a:xfrm>
          <a:ln/>
        </p:spPr>
      </p:sp>
      <p:sp>
        <p:nvSpPr>
          <p:cNvPr id="14339" name="备注占位符 2"/>
          <p:cNvSpPr>
            <a:spLocks noGrp="1"/>
          </p:cNvSpPr>
          <p:nvPr>
            <p:ph type="body" idx="1"/>
          </p:nvPr>
        </p:nvSpPr>
        <p:spPr>
          <a:noFill/>
        </p:spPr>
        <p:txBody>
          <a:bodyPr/>
          <a:lstStyle/>
          <a:p>
            <a:pPr eaLnBrk="1" hangingPunct="1"/>
            <a:endParaRPr lang="zh-CN" altLang="en-US">
              <a:latin typeface="Arial" charset="0"/>
            </a:endParaRPr>
          </a:p>
        </p:txBody>
      </p:sp>
      <p:sp>
        <p:nvSpPr>
          <p:cNvPr id="14340" name="灯片编号占位符 3"/>
          <p:cNvSpPr>
            <a:spLocks noGrp="1"/>
          </p:cNvSpPr>
          <p:nvPr>
            <p:ph type="sldNum" sz="quarter" idx="5"/>
          </p:nvPr>
        </p:nvSpPr>
        <p:spPr>
          <a:noFill/>
          <a:ln>
            <a:miter lim="800000"/>
            <a:headEnd/>
            <a:tailEnd/>
          </a:ln>
        </p:spPr>
        <p:txBody>
          <a:bodyPr/>
          <a:lstStyle/>
          <a:p>
            <a:fld id="{C5BAD140-004F-41D1-9B80-A5AA3C81E3D6}" type="slidenum">
              <a:rPr lang="en-US" altLang="zh-CN"/>
              <a:pPr/>
              <a:t>7</a:t>
            </a:fld>
            <a:endParaRPr lang="en-US" altLang="zh-CN"/>
          </a:p>
        </p:txBody>
      </p:sp>
    </p:spTree>
    <p:extLst>
      <p:ext uri="{BB962C8B-B14F-4D97-AF65-F5344CB8AC3E}">
        <p14:creationId xmlns:p14="http://schemas.microsoft.com/office/powerpoint/2010/main" val="325321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381000" y="685800"/>
            <a:ext cx="6096000" cy="3429000"/>
          </a:xfrm>
          <a:ln/>
        </p:spPr>
      </p:sp>
      <p:sp>
        <p:nvSpPr>
          <p:cNvPr id="11267" name="备注占位符 2"/>
          <p:cNvSpPr>
            <a:spLocks noGrp="1"/>
          </p:cNvSpPr>
          <p:nvPr>
            <p:ph type="body" idx="1"/>
          </p:nvPr>
        </p:nvSpPr>
        <p:spPr>
          <a:noFill/>
        </p:spPr>
        <p:txBody>
          <a:bodyPr/>
          <a:lstStyle/>
          <a:p>
            <a:pPr eaLnBrk="1" hangingPunct="1"/>
            <a:r>
              <a:rPr lang="zh-CN" altLang="en-US">
                <a:latin typeface="Arial" charset="0"/>
              </a:rPr>
              <a:t>此处用</a:t>
            </a:r>
            <a:r>
              <a:rPr lang="en-US" altLang="zh-CN">
                <a:latin typeface="Arial" charset="0"/>
              </a:rPr>
              <a:t>S’R’</a:t>
            </a:r>
            <a:r>
              <a:rPr lang="zh-CN" altLang="en-US">
                <a:latin typeface="Arial" charset="0"/>
              </a:rPr>
              <a:t>命名，表示该锁存器的输入是低电平有效</a:t>
            </a:r>
            <a:endParaRPr lang="en-US" altLang="zh-CN">
              <a:latin typeface="Arial" charset="0"/>
            </a:endParaRPr>
          </a:p>
          <a:p>
            <a:pPr eaLnBrk="1" hangingPunct="1"/>
            <a:r>
              <a:rPr lang="en-US" altLang="zh-CN">
                <a:latin typeface="Arial" charset="0"/>
              </a:rPr>
              <a:t>Q=Q’</a:t>
            </a:r>
            <a:r>
              <a:rPr lang="zh-CN" altLang="en-US">
                <a:latin typeface="Arial" charset="0"/>
              </a:rPr>
              <a:t>是非法状态</a:t>
            </a:r>
          </a:p>
          <a:p>
            <a:pPr eaLnBrk="1" hangingPunct="1"/>
            <a:r>
              <a:rPr lang="zh-CN" altLang="en-US">
                <a:latin typeface="Arial" charset="0"/>
              </a:rPr>
              <a:t>因此在</a:t>
            </a:r>
            <a:r>
              <a:rPr lang="en-US" altLang="zh-CN">
                <a:latin typeface="Arial" charset="0"/>
              </a:rPr>
              <a:t>S’R’</a:t>
            </a:r>
            <a:r>
              <a:rPr lang="zh-CN" altLang="en-US">
                <a:latin typeface="Arial" charset="0"/>
              </a:rPr>
              <a:t>锁存器中，同时输入</a:t>
            </a:r>
            <a:r>
              <a:rPr lang="en-US" altLang="zh-CN">
                <a:latin typeface="Arial" charset="0"/>
              </a:rPr>
              <a:t>0,0</a:t>
            </a:r>
            <a:r>
              <a:rPr lang="zh-CN" altLang="en-US">
                <a:latin typeface="Arial" charset="0"/>
              </a:rPr>
              <a:t>不允许</a:t>
            </a:r>
          </a:p>
          <a:p>
            <a:pPr eaLnBrk="1" hangingPunct="1"/>
            <a:endParaRPr lang="zh-CN" altLang="en-US">
              <a:latin typeface="Arial" charset="0"/>
            </a:endParaRPr>
          </a:p>
        </p:txBody>
      </p:sp>
      <p:sp>
        <p:nvSpPr>
          <p:cNvPr id="11268" name="灯片编号占位符 3"/>
          <p:cNvSpPr>
            <a:spLocks noGrp="1"/>
          </p:cNvSpPr>
          <p:nvPr>
            <p:ph type="sldNum" sz="quarter" idx="5"/>
          </p:nvPr>
        </p:nvSpPr>
        <p:spPr>
          <a:noFill/>
          <a:ln>
            <a:miter lim="800000"/>
            <a:headEnd/>
            <a:tailEnd/>
          </a:ln>
        </p:spPr>
        <p:txBody>
          <a:bodyPr/>
          <a:lstStyle/>
          <a:p>
            <a:fld id="{C44754BB-4A4C-4BCD-918E-894728429D48}" type="slidenum">
              <a:rPr lang="en-US" altLang="zh-CN"/>
              <a:pPr/>
              <a:t>8</a:t>
            </a:fld>
            <a:endParaRPr lang="en-US" altLang="zh-CN"/>
          </a:p>
        </p:txBody>
      </p:sp>
    </p:spTree>
    <p:extLst>
      <p:ext uri="{BB962C8B-B14F-4D97-AF65-F5344CB8AC3E}">
        <p14:creationId xmlns:p14="http://schemas.microsoft.com/office/powerpoint/2010/main" val="107060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381000" y="685800"/>
            <a:ext cx="6096000" cy="3429000"/>
          </a:xfrm>
          <a:ln/>
        </p:spPr>
      </p:sp>
      <p:sp>
        <p:nvSpPr>
          <p:cNvPr id="16387" name="备注占位符 2"/>
          <p:cNvSpPr>
            <a:spLocks noGrp="1"/>
          </p:cNvSpPr>
          <p:nvPr>
            <p:ph type="body" idx="1"/>
          </p:nvPr>
        </p:nvSpPr>
        <p:spPr>
          <a:noFill/>
        </p:spPr>
        <p:txBody>
          <a:bodyPr/>
          <a:lstStyle/>
          <a:p>
            <a:pPr eaLnBrk="1" hangingPunct="1"/>
            <a:endParaRPr lang="zh-CN" altLang="en-US">
              <a:latin typeface="Arial" charset="0"/>
            </a:endParaRPr>
          </a:p>
        </p:txBody>
      </p:sp>
      <p:sp>
        <p:nvSpPr>
          <p:cNvPr id="16388" name="灯片编号占位符 3"/>
          <p:cNvSpPr>
            <a:spLocks noGrp="1"/>
          </p:cNvSpPr>
          <p:nvPr>
            <p:ph type="sldNum" sz="quarter" idx="5"/>
          </p:nvPr>
        </p:nvSpPr>
        <p:spPr>
          <a:noFill/>
          <a:ln>
            <a:miter lim="800000"/>
            <a:headEnd/>
            <a:tailEnd/>
          </a:ln>
        </p:spPr>
        <p:txBody>
          <a:bodyPr/>
          <a:lstStyle/>
          <a:p>
            <a:fld id="{51F58FEB-DAA4-405C-BFCC-045915191659}" type="slidenum">
              <a:rPr lang="en-US" altLang="zh-CN"/>
              <a:pPr/>
              <a:t>9</a:t>
            </a:fld>
            <a:endParaRPr lang="en-US" altLang="zh-CN"/>
          </a:p>
        </p:txBody>
      </p:sp>
    </p:spTree>
    <p:extLst>
      <p:ext uri="{BB962C8B-B14F-4D97-AF65-F5344CB8AC3E}">
        <p14:creationId xmlns:p14="http://schemas.microsoft.com/office/powerpoint/2010/main" val="296851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p:spPr>
      </p:sp>
      <p:sp>
        <p:nvSpPr>
          <p:cNvPr id="18435" name="备注占位符 2"/>
          <p:cNvSpPr>
            <a:spLocks noGrp="1"/>
          </p:cNvSpPr>
          <p:nvPr>
            <p:ph type="body" idx="1"/>
          </p:nvPr>
        </p:nvSpPr>
        <p:spPr>
          <a:noFill/>
        </p:spPr>
        <p:txBody>
          <a:bodyPr/>
          <a:lstStyle/>
          <a:p>
            <a:pPr eaLnBrk="1" hangingPunct="1"/>
            <a:r>
              <a:rPr lang="zh-CN" altLang="en-US">
                <a:latin typeface="Arial" charset="0"/>
              </a:rPr>
              <a:t>简单概念：</a:t>
            </a:r>
            <a:endParaRPr lang="en-US" altLang="zh-CN">
              <a:latin typeface="Arial" charset="0"/>
            </a:endParaRPr>
          </a:p>
          <a:p>
            <a:pPr eaLnBrk="1" hangingPunct="1"/>
            <a:r>
              <a:rPr lang="zh-CN" altLang="en-US">
                <a:latin typeface="Arial" charset="0"/>
              </a:rPr>
              <a:t>现态</a:t>
            </a:r>
            <a:r>
              <a:rPr lang="en-US" altLang="zh-CN">
                <a:latin typeface="Arial" charset="0"/>
              </a:rPr>
              <a:t>Q</a:t>
            </a:r>
            <a:r>
              <a:rPr lang="en-US" altLang="zh-CN" baseline="30000">
                <a:latin typeface="Arial" charset="0"/>
              </a:rPr>
              <a:t>n</a:t>
            </a:r>
            <a:r>
              <a:rPr lang="zh-CN" altLang="en-US">
                <a:latin typeface="Arial" charset="0"/>
              </a:rPr>
              <a:t>：输入信号发生变化前锁存器的状态</a:t>
            </a:r>
            <a:endParaRPr lang="en-US" altLang="zh-CN">
              <a:latin typeface="Arial" charset="0"/>
            </a:endParaRPr>
          </a:p>
          <a:p>
            <a:pPr eaLnBrk="1" hangingPunct="1"/>
            <a:r>
              <a:rPr lang="zh-CN" altLang="en-US">
                <a:latin typeface="Arial" charset="0"/>
              </a:rPr>
              <a:t>次态</a:t>
            </a:r>
            <a:r>
              <a:rPr lang="en-US" altLang="zh-CN">
                <a:latin typeface="Arial" charset="0"/>
              </a:rPr>
              <a:t>Q</a:t>
            </a:r>
            <a:r>
              <a:rPr lang="en-US" altLang="zh-CN" baseline="30000">
                <a:latin typeface="Arial" charset="0"/>
              </a:rPr>
              <a:t>n+1</a:t>
            </a:r>
            <a:r>
              <a:rPr lang="en-US" altLang="zh-CN">
                <a:latin typeface="Arial" charset="0"/>
              </a:rPr>
              <a:t>: </a:t>
            </a:r>
            <a:r>
              <a:rPr lang="zh-CN" altLang="en-US">
                <a:latin typeface="Arial" charset="0"/>
              </a:rPr>
              <a:t>输入信号发生变化后锁存器的状态</a:t>
            </a:r>
          </a:p>
        </p:txBody>
      </p:sp>
      <p:sp>
        <p:nvSpPr>
          <p:cNvPr id="18436" name="灯片编号占位符 3"/>
          <p:cNvSpPr>
            <a:spLocks noGrp="1"/>
          </p:cNvSpPr>
          <p:nvPr>
            <p:ph type="sldNum" sz="quarter" idx="5"/>
          </p:nvPr>
        </p:nvSpPr>
        <p:spPr>
          <a:noFill/>
          <a:ln>
            <a:miter lim="800000"/>
            <a:headEnd/>
            <a:tailEnd/>
          </a:ln>
        </p:spPr>
        <p:txBody>
          <a:bodyPr/>
          <a:lstStyle/>
          <a:p>
            <a:fld id="{DE2FD6B2-9C08-41BD-A94B-35EB8F1F35AD}" type="slidenum">
              <a:rPr lang="en-US" altLang="zh-CN"/>
              <a:pPr/>
              <a:t>10</a:t>
            </a:fld>
            <a:endParaRPr lang="en-US" altLang="zh-CN"/>
          </a:p>
        </p:txBody>
      </p:sp>
    </p:spTree>
    <p:extLst>
      <p:ext uri="{BB962C8B-B14F-4D97-AF65-F5344CB8AC3E}">
        <p14:creationId xmlns:p14="http://schemas.microsoft.com/office/powerpoint/2010/main" val="39302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C08951A4-BA5A-424F-879B-4ADE7A321AA2}" type="slidenum">
              <a:rPr lang="en-US" altLang="zh-CN"/>
              <a:pPr/>
              <a:t>15</a:t>
            </a:fld>
            <a:endParaRPr lang="en-US" altLang="zh-CN"/>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p:spPr>
        <p:txBody>
          <a:bodyPr/>
          <a:lstStyle/>
          <a:p>
            <a:pPr eaLnBrk="1" hangingPunct="1"/>
            <a:r>
              <a:rPr lang="zh-CN" altLang="en-US">
                <a:latin typeface="Arial" charset="0"/>
              </a:rPr>
              <a:t>门控锁存器，也即之前所说，电平触发方式的锁存器。</a:t>
            </a:r>
            <a:endParaRPr lang="en-US" altLang="zh-CN">
              <a:latin typeface="Arial" charset="0"/>
            </a:endParaRPr>
          </a:p>
          <a:p>
            <a:pPr eaLnBrk="1" hangingPunct="1"/>
            <a:r>
              <a:rPr lang="en-US" altLang="zh-CN">
                <a:latin typeface="Arial" charset="0"/>
              </a:rPr>
              <a:t>EN</a:t>
            </a:r>
            <a:r>
              <a:rPr lang="zh-CN" altLang="en-US">
                <a:latin typeface="Arial" charset="0"/>
              </a:rPr>
              <a:t>：使能信号。图中使能信号为高有效。</a:t>
            </a:r>
            <a:endParaRPr lang="en-US" altLang="zh-CN">
              <a:latin typeface="Arial" charset="0"/>
            </a:endParaRPr>
          </a:p>
          <a:p>
            <a:pPr eaLnBrk="1" hangingPunct="1"/>
            <a:endParaRPr lang="zh-CN" altLang="zh-CN">
              <a:latin typeface="Arial" charset="0"/>
            </a:endParaRPr>
          </a:p>
        </p:txBody>
      </p:sp>
    </p:spTree>
    <p:extLst>
      <p:ext uri="{BB962C8B-B14F-4D97-AF65-F5344CB8AC3E}">
        <p14:creationId xmlns:p14="http://schemas.microsoft.com/office/powerpoint/2010/main" val="1476541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33727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6785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72216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7414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32636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88985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0484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715356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800947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356890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975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84558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198419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85978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58853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89918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293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201429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3802630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0838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56494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7432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32189189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29687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31356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84595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2120295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8361523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099B0C09-2E97-45AE-96DB-279190CFF1E0}" type="slidenum">
              <a:rPr lang="es-ES" altLang="zh-CN"/>
              <a:pPr/>
              <a:t>‹#›</a:t>
            </a:fld>
            <a:endParaRPr lang="es-ES" altLang="zh-CN"/>
          </a:p>
        </p:txBody>
      </p:sp>
    </p:spTree>
    <p:extLst>
      <p:ext uri="{BB962C8B-B14F-4D97-AF65-F5344CB8AC3E}">
        <p14:creationId xmlns:p14="http://schemas.microsoft.com/office/powerpoint/2010/main" val="3061256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8A53F210-9402-4E12-9B39-F927C5C63FF0}" type="slidenum">
              <a:rPr lang="es-ES" altLang="zh-CN"/>
              <a:pPr/>
              <a:t>‹#›</a:t>
            </a:fld>
            <a:endParaRPr lang="es-ES" altLang="zh-CN"/>
          </a:p>
        </p:txBody>
      </p:sp>
    </p:spTree>
    <p:extLst>
      <p:ext uri="{BB962C8B-B14F-4D97-AF65-F5344CB8AC3E}">
        <p14:creationId xmlns:p14="http://schemas.microsoft.com/office/powerpoint/2010/main" val="636088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1E2084CE-7AF9-4887-8980-C3CBFE7ED4C3}" type="slidenum">
              <a:rPr lang="es-ES" altLang="zh-CN"/>
              <a:pPr/>
              <a:t>‹#›</a:t>
            </a:fld>
            <a:endParaRPr lang="es-ES" altLang="zh-CN"/>
          </a:p>
        </p:txBody>
      </p:sp>
    </p:spTree>
    <p:extLst>
      <p:ext uri="{BB962C8B-B14F-4D97-AF65-F5344CB8AC3E}">
        <p14:creationId xmlns:p14="http://schemas.microsoft.com/office/powerpoint/2010/main" val="10299476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05888D7B-0DA5-41F8-873E-28F407E6BA01}" type="slidenum">
              <a:rPr lang="es-ES" altLang="zh-CN"/>
              <a:pPr/>
              <a:t>‹#›</a:t>
            </a:fld>
            <a:endParaRPr lang="es-ES" altLang="zh-CN"/>
          </a:p>
        </p:txBody>
      </p:sp>
    </p:spTree>
    <p:extLst>
      <p:ext uri="{BB962C8B-B14F-4D97-AF65-F5344CB8AC3E}">
        <p14:creationId xmlns:p14="http://schemas.microsoft.com/office/powerpoint/2010/main" val="32567335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s-ES" altLang="zh-CN"/>
          </a:p>
        </p:txBody>
      </p:sp>
      <p:sp>
        <p:nvSpPr>
          <p:cNvPr id="8" name="页脚占位符 7"/>
          <p:cNvSpPr>
            <a:spLocks noGrp="1"/>
          </p:cNvSpPr>
          <p:nvPr>
            <p:ph type="ftr" sz="quarter" idx="11"/>
          </p:nvPr>
        </p:nvSpPr>
        <p:spPr/>
        <p:txBody>
          <a:bodyPr/>
          <a:lstStyle>
            <a:lvl1pPr>
              <a:defRPr/>
            </a:lvl1pPr>
          </a:lstStyle>
          <a:p>
            <a:endParaRPr lang="es-ES" altLang="zh-CN"/>
          </a:p>
        </p:txBody>
      </p:sp>
      <p:sp>
        <p:nvSpPr>
          <p:cNvPr id="9" name="灯片编号占位符 8"/>
          <p:cNvSpPr>
            <a:spLocks noGrp="1"/>
          </p:cNvSpPr>
          <p:nvPr>
            <p:ph type="sldNum" sz="quarter" idx="12"/>
          </p:nvPr>
        </p:nvSpPr>
        <p:spPr/>
        <p:txBody>
          <a:bodyPr/>
          <a:lstStyle>
            <a:lvl1pPr>
              <a:defRPr/>
            </a:lvl1pPr>
          </a:lstStyle>
          <a:p>
            <a:fld id="{DFF30137-F8E1-4D0C-8F45-35D50469526E}" type="slidenum">
              <a:rPr lang="es-ES" altLang="zh-CN"/>
              <a:pPr/>
              <a:t>‹#›</a:t>
            </a:fld>
            <a:endParaRPr lang="es-ES" altLang="zh-CN"/>
          </a:p>
        </p:txBody>
      </p:sp>
    </p:spTree>
    <p:extLst>
      <p:ext uri="{BB962C8B-B14F-4D97-AF65-F5344CB8AC3E}">
        <p14:creationId xmlns:p14="http://schemas.microsoft.com/office/powerpoint/2010/main" val="12434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22106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s-ES" altLang="zh-CN"/>
          </a:p>
        </p:txBody>
      </p:sp>
      <p:sp>
        <p:nvSpPr>
          <p:cNvPr id="4" name="页脚占位符 3"/>
          <p:cNvSpPr>
            <a:spLocks noGrp="1"/>
          </p:cNvSpPr>
          <p:nvPr>
            <p:ph type="ftr" sz="quarter" idx="11"/>
          </p:nvPr>
        </p:nvSpPr>
        <p:spPr/>
        <p:txBody>
          <a:bodyPr/>
          <a:lstStyle>
            <a:lvl1pPr>
              <a:defRPr/>
            </a:lvl1pPr>
          </a:lstStyle>
          <a:p>
            <a:endParaRPr lang="es-ES" altLang="zh-CN"/>
          </a:p>
        </p:txBody>
      </p:sp>
      <p:sp>
        <p:nvSpPr>
          <p:cNvPr id="5" name="灯片编号占位符 4"/>
          <p:cNvSpPr>
            <a:spLocks noGrp="1"/>
          </p:cNvSpPr>
          <p:nvPr>
            <p:ph type="sldNum" sz="quarter" idx="12"/>
          </p:nvPr>
        </p:nvSpPr>
        <p:spPr/>
        <p:txBody>
          <a:bodyPr/>
          <a:lstStyle>
            <a:lvl1pPr>
              <a:defRPr/>
            </a:lvl1pPr>
          </a:lstStyle>
          <a:p>
            <a:fld id="{60B0A686-06E7-4B1A-AACB-A2C42A1FBFE0}" type="slidenum">
              <a:rPr lang="es-ES" altLang="zh-CN"/>
              <a:pPr/>
              <a:t>‹#›</a:t>
            </a:fld>
            <a:endParaRPr lang="es-ES" altLang="zh-CN"/>
          </a:p>
        </p:txBody>
      </p:sp>
    </p:spTree>
    <p:extLst>
      <p:ext uri="{BB962C8B-B14F-4D97-AF65-F5344CB8AC3E}">
        <p14:creationId xmlns:p14="http://schemas.microsoft.com/office/powerpoint/2010/main" val="3618410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s-ES" altLang="zh-CN"/>
          </a:p>
        </p:txBody>
      </p:sp>
      <p:sp>
        <p:nvSpPr>
          <p:cNvPr id="3" name="页脚占位符 2"/>
          <p:cNvSpPr>
            <a:spLocks noGrp="1"/>
          </p:cNvSpPr>
          <p:nvPr>
            <p:ph type="ftr" sz="quarter" idx="11"/>
          </p:nvPr>
        </p:nvSpPr>
        <p:spPr/>
        <p:txBody>
          <a:bodyPr/>
          <a:lstStyle>
            <a:lvl1pPr>
              <a:defRPr/>
            </a:lvl1pPr>
          </a:lstStyle>
          <a:p>
            <a:endParaRPr lang="es-ES" altLang="zh-CN"/>
          </a:p>
        </p:txBody>
      </p:sp>
      <p:sp>
        <p:nvSpPr>
          <p:cNvPr id="4" name="灯片编号占位符 3"/>
          <p:cNvSpPr>
            <a:spLocks noGrp="1"/>
          </p:cNvSpPr>
          <p:nvPr>
            <p:ph type="sldNum" sz="quarter" idx="12"/>
          </p:nvPr>
        </p:nvSpPr>
        <p:spPr/>
        <p:txBody>
          <a:bodyPr/>
          <a:lstStyle>
            <a:lvl1pPr>
              <a:defRPr/>
            </a:lvl1pPr>
          </a:lstStyle>
          <a:p>
            <a:fld id="{B6CDC0B8-B3C1-414B-84D4-AEAB8A5FABE2}" type="slidenum">
              <a:rPr lang="es-ES" altLang="zh-CN"/>
              <a:pPr/>
              <a:t>‹#›</a:t>
            </a:fld>
            <a:endParaRPr lang="es-ES" altLang="zh-CN"/>
          </a:p>
        </p:txBody>
      </p:sp>
    </p:spTree>
    <p:extLst>
      <p:ext uri="{BB962C8B-B14F-4D97-AF65-F5344CB8AC3E}">
        <p14:creationId xmlns:p14="http://schemas.microsoft.com/office/powerpoint/2010/main" val="20129207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B21B28AC-3ABE-43AC-AF47-A02426DAA021}" type="slidenum">
              <a:rPr lang="es-ES" altLang="zh-CN"/>
              <a:pPr/>
              <a:t>‹#›</a:t>
            </a:fld>
            <a:endParaRPr lang="es-ES" altLang="zh-CN"/>
          </a:p>
        </p:txBody>
      </p:sp>
    </p:spTree>
    <p:extLst>
      <p:ext uri="{BB962C8B-B14F-4D97-AF65-F5344CB8AC3E}">
        <p14:creationId xmlns:p14="http://schemas.microsoft.com/office/powerpoint/2010/main" val="37690094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78E1A2BF-39F5-4390-8809-455195160F79}" type="slidenum">
              <a:rPr lang="es-ES" altLang="zh-CN"/>
              <a:pPr/>
              <a:t>‹#›</a:t>
            </a:fld>
            <a:endParaRPr lang="es-ES" altLang="zh-CN"/>
          </a:p>
        </p:txBody>
      </p:sp>
    </p:spTree>
    <p:extLst>
      <p:ext uri="{BB962C8B-B14F-4D97-AF65-F5344CB8AC3E}">
        <p14:creationId xmlns:p14="http://schemas.microsoft.com/office/powerpoint/2010/main" val="5920889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36F357CA-E086-4588-A275-9A01905D9B9E}" type="slidenum">
              <a:rPr lang="es-ES" altLang="zh-CN"/>
              <a:pPr/>
              <a:t>‹#›</a:t>
            </a:fld>
            <a:endParaRPr lang="es-ES" altLang="zh-CN"/>
          </a:p>
        </p:txBody>
      </p:sp>
    </p:spTree>
    <p:extLst>
      <p:ext uri="{BB962C8B-B14F-4D97-AF65-F5344CB8AC3E}">
        <p14:creationId xmlns:p14="http://schemas.microsoft.com/office/powerpoint/2010/main" val="29148563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D4C3FB31-DDFC-4AFE-B40B-52F91A29D313}" type="slidenum">
              <a:rPr lang="es-ES" altLang="zh-CN"/>
              <a:pPr/>
              <a:t>‹#›</a:t>
            </a:fld>
            <a:endParaRPr lang="es-ES" altLang="zh-CN"/>
          </a:p>
        </p:txBody>
      </p:sp>
    </p:spTree>
    <p:extLst>
      <p:ext uri="{BB962C8B-B14F-4D97-AF65-F5344CB8AC3E}">
        <p14:creationId xmlns:p14="http://schemas.microsoft.com/office/powerpoint/2010/main" val="8394226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295827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0556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563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69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84139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85804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
        <p:nvSpPr>
          <p:cNvPr id="8" name="Text Box 8">
            <a:extLst>
              <a:ext uri="{FF2B5EF4-FFF2-40B4-BE49-F238E27FC236}">
                <a16:creationId xmlns:a16="http://schemas.microsoft.com/office/drawing/2014/main" id="{A3025FEB-FA92-4F64-A816-5A5F79A28F74}"/>
              </a:ext>
            </a:extLst>
          </p:cNvPr>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eaLnBrk="1" hangingPunct="1">
              <a:spcBef>
                <a:spcPct val="50000"/>
              </a:spcBef>
            </a:pPr>
            <a:r>
              <a:rPr lang="en-US" altLang="zh-CN" sz="1200">
                <a:solidFill>
                  <a:srgbClr val="996633"/>
                </a:solidFill>
                <a:ea typeface="宋体" charset="-122"/>
              </a:rPr>
              <a:t>© 2009 Pearson Education, Upper Saddle River, NJ 07458. All Rights Reserved</a:t>
            </a:r>
          </a:p>
        </p:txBody>
      </p:sp>
      <p:sp>
        <p:nvSpPr>
          <p:cNvPr id="9" name="Text Box 9">
            <a:extLst>
              <a:ext uri="{FF2B5EF4-FFF2-40B4-BE49-F238E27FC236}">
                <a16:creationId xmlns:a16="http://schemas.microsoft.com/office/drawing/2014/main" id="{F2061D6F-32B8-4E64-A6AF-9702155C5217}"/>
              </a:ext>
            </a:extLst>
          </p:cNvPr>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996633"/>
                </a:solidFill>
                <a:ea typeface="宋体" charset="-122"/>
              </a:rPr>
              <a:t>Floyd, Digital Fundamentals, 10</a:t>
            </a:r>
            <a:r>
              <a:rPr lang="en-US" altLang="zh-CN" sz="1200" baseline="30000">
                <a:solidFill>
                  <a:srgbClr val="996633"/>
                </a:solidFill>
                <a:ea typeface="宋体" charset="-122"/>
              </a:rPr>
              <a:t>th</a:t>
            </a:r>
            <a:r>
              <a:rPr lang="en-US" altLang="zh-CN" sz="1200">
                <a:solidFill>
                  <a:srgbClr val="996633"/>
                </a:solidFill>
                <a:ea typeface="宋体" charset="-122"/>
              </a:rPr>
              <a:t> ed</a:t>
            </a:r>
          </a:p>
        </p:txBody>
      </p:sp>
    </p:spTree>
    <p:extLst>
      <p:ext uri="{BB962C8B-B14F-4D97-AF65-F5344CB8AC3E}">
        <p14:creationId xmlns:p14="http://schemas.microsoft.com/office/powerpoint/2010/main" val="214961393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348526582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ltLang="zh-CN"/>
              <a:t>Haga clic para cambiar el estilo de título	</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ea typeface="宋体" pitchFamily="2" charset="-122"/>
              </a:defRPr>
            </a:lvl1pPr>
          </a:lstStyle>
          <a:p>
            <a:endParaRPr lang="es-E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ea typeface="宋体" pitchFamily="2" charset="-122"/>
              </a:defRPr>
            </a:lvl1pPr>
          </a:lstStyle>
          <a:p>
            <a:endParaRPr lang="es-E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ea typeface="宋体" pitchFamily="2" charset="-122"/>
              </a:defRPr>
            </a:lvl1pPr>
          </a:lstStyle>
          <a:p>
            <a:fld id="{02DE0678-F739-4320-9EB0-3FBD22FA090E}" type="slidenum">
              <a:rPr lang="es-ES" altLang="zh-CN"/>
              <a:pPr/>
              <a:t>‹#›</a:t>
            </a:fld>
            <a:endParaRPr lang="es-ES" altLang="zh-CN"/>
          </a:p>
        </p:txBody>
      </p:sp>
      <p:sp>
        <p:nvSpPr>
          <p:cNvPr id="7"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8"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11093810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cs typeface="Arial" charset="0"/>
        </a:defRPr>
      </a:lvl2pPr>
      <a:lvl3pPr algn="ctr" rtl="0" eaLnBrk="1" fontAlgn="base" hangingPunct="1">
        <a:spcBef>
          <a:spcPct val="0"/>
        </a:spcBef>
        <a:spcAft>
          <a:spcPct val="0"/>
        </a:spcAft>
        <a:defRPr sz="3300">
          <a:solidFill>
            <a:schemeClr val="tx2"/>
          </a:solidFill>
          <a:latin typeface="Arial" charset="0"/>
          <a:cs typeface="Arial" charset="0"/>
        </a:defRPr>
      </a:lvl3pPr>
      <a:lvl4pPr algn="ctr" rtl="0" eaLnBrk="1" fontAlgn="base" hangingPunct="1">
        <a:spcBef>
          <a:spcPct val="0"/>
        </a:spcBef>
        <a:spcAft>
          <a:spcPct val="0"/>
        </a:spcAft>
        <a:defRPr sz="3300">
          <a:solidFill>
            <a:schemeClr val="tx2"/>
          </a:solidFill>
          <a:latin typeface="Arial" charset="0"/>
          <a:cs typeface="Arial" charset="0"/>
        </a:defRPr>
      </a:lvl4pPr>
      <a:lvl5pPr algn="ctr" rtl="0" eaLnBrk="1" fontAlgn="base" hangingPunct="1">
        <a:spcBef>
          <a:spcPct val="0"/>
        </a:spcBef>
        <a:spcAft>
          <a:spcPct val="0"/>
        </a:spcAft>
        <a:defRPr sz="3300">
          <a:solidFill>
            <a:schemeClr val="tx2"/>
          </a:solidFill>
          <a:latin typeface="Arial" charset="0"/>
          <a:cs typeface="Arial" charset="0"/>
        </a:defRPr>
      </a:lvl5pPr>
      <a:lvl6pPr marL="342900" algn="ctr" rtl="0" eaLnBrk="1" fontAlgn="base" hangingPunct="1">
        <a:spcBef>
          <a:spcPct val="0"/>
        </a:spcBef>
        <a:spcAft>
          <a:spcPct val="0"/>
        </a:spcAft>
        <a:defRPr sz="3300">
          <a:solidFill>
            <a:schemeClr val="tx2"/>
          </a:solidFill>
          <a:latin typeface="Arial" charset="0"/>
          <a:cs typeface="Arial" charset="0"/>
        </a:defRPr>
      </a:lvl6pPr>
      <a:lvl7pPr marL="685800" algn="ctr" rtl="0" eaLnBrk="1" fontAlgn="base" hangingPunct="1">
        <a:spcBef>
          <a:spcPct val="0"/>
        </a:spcBef>
        <a:spcAft>
          <a:spcPct val="0"/>
        </a:spcAft>
        <a:defRPr sz="3300">
          <a:solidFill>
            <a:schemeClr val="tx2"/>
          </a:solidFill>
          <a:latin typeface="Arial" charset="0"/>
          <a:cs typeface="Arial" charset="0"/>
        </a:defRPr>
      </a:lvl7pPr>
      <a:lvl8pPr marL="1028700" algn="ctr" rtl="0" eaLnBrk="1" fontAlgn="base" hangingPunct="1">
        <a:spcBef>
          <a:spcPct val="0"/>
        </a:spcBef>
        <a:spcAft>
          <a:spcPct val="0"/>
        </a:spcAft>
        <a:defRPr sz="3300">
          <a:solidFill>
            <a:schemeClr val="tx2"/>
          </a:solidFill>
          <a:latin typeface="Arial" charset="0"/>
          <a:cs typeface="Arial" charset="0"/>
        </a:defRPr>
      </a:lvl8pPr>
      <a:lvl9pPr marL="1371600" algn="ctr" rtl="0" eaLnBrk="1" fontAlgn="base" hangingPunct="1">
        <a:spcBef>
          <a:spcPct val="0"/>
        </a:spcBef>
        <a:spcAft>
          <a:spcPct val="0"/>
        </a:spcAft>
        <a:defRPr sz="3300">
          <a:solidFill>
            <a:schemeClr val="tx2"/>
          </a:solidFill>
          <a:latin typeface="Arial" charset="0"/>
          <a:cs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cs typeface="+mn-cs"/>
        </a:defRPr>
      </a:lvl2pPr>
      <a:lvl3pPr marL="857250" indent="-171450" algn="l" rtl="0" eaLnBrk="1" fontAlgn="base" hangingPunct="1">
        <a:spcBef>
          <a:spcPct val="20000"/>
        </a:spcBef>
        <a:spcAft>
          <a:spcPct val="0"/>
        </a:spcAft>
        <a:buChar char="•"/>
        <a:defRPr sz="1800">
          <a:solidFill>
            <a:schemeClr val="tx1"/>
          </a:solidFill>
          <a:latin typeface="+mn-lt"/>
          <a:cs typeface="+mn-cs"/>
        </a:defRPr>
      </a:lvl3pPr>
      <a:lvl4pPr marL="1200150" indent="-171450" algn="l" rtl="0" eaLnBrk="1" fontAlgn="base" hangingPunct="1">
        <a:spcBef>
          <a:spcPct val="20000"/>
        </a:spcBef>
        <a:spcAft>
          <a:spcPct val="0"/>
        </a:spcAft>
        <a:buChar char="–"/>
        <a:defRPr sz="1500">
          <a:solidFill>
            <a:schemeClr val="tx1"/>
          </a:solidFill>
          <a:latin typeface="+mn-lt"/>
          <a:cs typeface="+mn-cs"/>
        </a:defRPr>
      </a:lvl4pPr>
      <a:lvl5pPr marL="1543050" indent="-171450" algn="l" rtl="0" eaLnBrk="1" fontAlgn="base" hangingPunct="1">
        <a:spcBef>
          <a:spcPct val="20000"/>
        </a:spcBef>
        <a:spcAft>
          <a:spcPct val="0"/>
        </a:spcAft>
        <a:buChar char="»"/>
        <a:defRPr sz="1500">
          <a:solidFill>
            <a:schemeClr val="tx1"/>
          </a:solidFill>
          <a:latin typeface="+mn-lt"/>
          <a:cs typeface="+mn-cs"/>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6.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6.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6.xml"/><Relationship Id="rId1" Type="http://schemas.openxmlformats.org/officeDocument/2006/relationships/vmlDrawing" Target="../drawings/vmlDrawing9.v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46.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7.emf"/><Relationship Id="rId4" Type="http://schemas.openxmlformats.org/officeDocument/2006/relationships/oleObject" Target="../embeddings/oleObject14.bin"/><Relationship Id="rId9"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6.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6.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audio" Target="../media/audio1.wav"/><Relationship Id="rId7" Type="http://schemas.openxmlformats.org/officeDocument/2006/relationships/oleObject" Target="../embeddings/oleObject20.bin"/><Relationship Id="rId2" Type="http://schemas.openxmlformats.org/officeDocument/2006/relationships/slideLayout" Target="../slideLayouts/slideLayout46.xml"/><Relationship Id="rId1" Type="http://schemas.openxmlformats.org/officeDocument/2006/relationships/vmlDrawing" Target="../drawings/vmlDrawing13.vml"/><Relationship Id="rId6" Type="http://schemas.openxmlformats.org/officeDocument/2006/relationships/image" Target="../media/image27.png"/><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9.emf"/><Relationship Id="rId2" Type="http://schemas.openxmlformats.org/officeDocument/2006/relationships/slideLayout" Target="../slideLayouts/slideLayout46.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28.e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6.xml"/><Relationship Id="rId1" Type="http://schemas.openxmlformats.org/officeDocument/2006/relationships/vmlDrawing" Target="../drawings/vmlDrawing15.vml"/><Relationship Id="rId5" Type="http://schemas.openxmlformats.org/officeDocument/2006/relationships/image" Target="../media/image30.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0.emf"/><Relationship Id="rId2" Type="http://schemas.openxmlformats.org/officeDocument/2006/relationships/slideLayout" Target="../slideLayouts/slideLayout46.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31.e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8.wmf"/><Relationship Id="rId3" Type="http://schemas.openxmlformats.org/officeDocument/2006/relationships/audio" Target="../media/audio1.wav"/><Relationship Id="rId7" Type="http://schemas.openxmlformats.org/officeDocument/2006/relationships/image" Target="../media/image35.wmf"/><Relationship Id="rId12" Type="http://schemas.openxmlformats.org/officeDocument/2006/relationships/oleObject" Target="../embeddings/oleObject30.bin"/><Relationship Id="rId2" Type="http://schemas.openxmlformats.org/officeDocument/2006/relationships/slideLayout" Target="../slideLayouts/slideLayout36.xml"/><Relationship Id="rId1" Type="http://schemas.openxmlformats.org/officeDocument/2006/relationships/vmlDrawing" Target="../drawings/vmlDrawing17.vml"/><Relationship Id="rId6" Type="http://schemas.openxmlformats.org/officeDocument/2006/relationships/oleObject" Target="../embeddings/oleObject27.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3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3.wmf"/><Relationship Id="rId2" Type="http://schemas.openxmlformats.org/officeDocument/2006/relationships/slideLayout" Target="../slideLayouts/slideLayout41.xml"/><Relationship Id="rId1" Type="http://schemas.openxmlformats.org/officeDocument/2006/relationships/vmlDrawing" Target="../drawings/vmlDrawing18.vml"/><Relationship Id="rId6" Type="http://schemas.openxmlformats.org/officeDocument/2006/relationships/image" Target="../media/image40.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emf"/><Relationship Id="rId2" Type="http://schemas.openxmlformats.org/officeDocument/2006/relationships/slideLayout" Target="../slideLayouts/slideLayout41.xml"/><Relationship Id="rId1" Type="http://schemas.openxmlformats.org/officeDocument/2006/relationships/vmlDrawing" Target="../drawings/vmlDrawing19.vml"/><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8.png"/><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6.xml"/><Relationship Id="rId1" Type="http://schemas.openxmlformats.org/officeDocument/2006/relationships/vmlDrawing" Target="../drawings/vmlDrawing20.vml"/><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6.xml"/><Relationship Id="rId1" Type="http://schemas.openxmlformats.org/officeDocument/2006/relationships/vmlDrawing" Target="../drawings/vmlDrawing21.vml"/><Relationship Id="rId5" Type="http://schemas.openxmlformats.org/officeDocument/2006/relationships/image" Target="../media/image50.emf"/><Relationship Id="rId4" Type="http://schemas.openxmlformats.org/officeDocument/2006/relationships/oleObject" Target="../embeddings/oleObject3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2.emf"/><Relationship Id="rId2" Type="http://schemas.openxmlformats.org/officeDocument/2006/relationships/slideLayout" Target="../slideLayouts/slideLayout46.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51.emf"/><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6.xml"/><Relationship Id="rId1" Type="http://schemas.openxmlformats.org/officeDocument/2006/relationships/vmlDrawing" Target="../drawings/vmlDrawing23.vml"/><Relationship Id="rId5" Type="http://schemas.openxmlformats.org/officeDocument/2006/relationships/image" Target="../media/image53.emf"/><Relationship Id="rId4"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1.xml"/><Relationship Id="rId1" Type="http://schemas.openxmlformats.org/officeDocument/2006/relationships/vmlDrawing" Target="../drawings/vmlDrawing24.vml"/><Relationship Id="rId6" Type="http://schemas.openxmlformats.org/officeDocument/2006/relationships/image" Target="../media/image55.emf"/><Relationship Id="rId5" Type="http://schemas.openxmlformats.org/officeDocument/2006/relationships/oleObject" Target="../embeddings/oleObject42.bin"/><Relationship Id="rId4" Type="http://schemas.openxmlformats.org/officeDocument/2006/relationships/image" Target="../media/image54.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1.xml"/><Relationship Id="rId1" Type="http://schemas.openxmlformats.org/officeDocument/2006/relationships/vmlDrawing" Target="../drawings/vmlDrawing25.vml"/><Relationship Id="rId6" Type="http://schemas.openxmlformats.org/officeDocument/2006/relationships/image" Target="../media/image30.emf"/><Relationship Id="rId5" Type="http://schemas.openxmlformats.org/officeDocument/2006/relationships/oleObject" Target="../embeddings/oleObject43.bin"/><Relationship Id="rId4" Type="http://schemas.openxmlformats.org/officeDocument/2006/relationships/image" Target="../media/image5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1.xml"/><Relationship Id="rId1" Type="http://schemas.openxmlformats.org/officeDocument/2006/relationships/vmlDrawing" Target="../drawings/vmlDrawing26.vml"/><Relationship Id="rId6" Type="http://schemas.openxmlformats.org/officeDocument/2006/relationships/image" Target="../media/image56.emf"/><Relationship Id="rId5" Type="http://schemas.openxmlformats.org/officeDocument/2006/relationships/oleObject" Target="../embeddings/oleObject44.bin"/><Relationship Id="rId4" Type="http://schemas.openxmlformats.org/officeDocument/2006/relationships/image" Target="../media/image54.jpeg"/></Relationships>
</file>

<file path=ppt/slides/_rels/slide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6.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6.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61" name="Text Box 13"/>
          <p:cNvSpPr txBox="1">
            <a:spLocks noChangeArrowheads="1"/>
          </p:cNvSpPr>
          <p:nvPr/>
        </p:nvSpPr>
        <p:spPr bwMode="auto">
          <a:xfrm>
            <a:off x="1676400" y="2057400"/>
            <a:ext cx="8991600" cy="1938992"/>
          </a:xfrm>
          <a:prstGeom prst="rect">
            <a:avLst/>
          </a:prstGeom>
          <a:noFill/>
          <a:ln w="19050">
            <a:noFill/>
            <a:miter lim="800000"/>
            <a:headEnd/>
            <a:tailEnd/>
          </a:ln>
          <a:effectLst/>
        </p:spPr>
        <p:txBody>
          <a:bodyPr wrap="square">
            <a:spAutoFit/>
          </a:bodyPr>
          <a:lstStyle/>
          <a:p>
            <a:pPr algn="ctr" eaLnBrk="1" hangingPunct="1">
              <a:spcBef>
                <a:spcPct val="50000"/>
              </a:spcBef>
            </a:pPr>
            <a:r>
              <a:rPr lang="en-US" altLang="zh-CN" sz="4800" b="1" dirty="0">
                <a:ea typeface="宋体" charset="-122"/>
              </a:rPr>
              <a:t>Chapter 7  </a:t>
            </a:r>
          </a:p>
          <a:p>
            <a:pPr algn="ctr" eaLnBrk="1" hangingPunct="1">
              <a:spcBef>
                <a:spcPct val="50000"/>
              </a:spcBef>
            </a:pPr>
            <a:r>
              <a:rPr lang="en-US" altLang="zh-CN" sz="4800" b="1" dirty="0">
                <a:ea typeface="宋体" charset="-122"/>
              </a:rPr>
              <a:t>Latches, Flip-Flops, and Timers</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9"/>
          <p:cNvSpPr>
            <a:spLocks noChangeArrowheads="1"/>
          </p:cNvSpPr>
          <p:nvPr/>
        </p:nvSpPr>
        <p:spPr bwMode="auto">
          <a:xfrm>
            <a:off x="3754849" y="477390"/>
            <a:ext cx="452078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p>
        </p:txBody>
      </p:sp>
      <p:graphicFrame>
        <p:nvGraphicFramePr>
          <p:cNvPr id="5" name="Group 127"/>
          <p:cNvGraphicFramePr>
            <a:graphicFrameLocks noGrp="1"/>
          </p:cNvGraphicFramePr>
          <p:nvPr>
            <p:extLst>
              <p:ext uri="{D42A27DB-BD31-4B8C-83A1-F6EECF244321}">
                <p14:modId xmlns:p14="http://schemas.microsoft.com/office/powerpoint/2010/main" val="1910533743"/>
              </p:ext>
            </p:extLst>
          </p:nvPr>
        </p:nvGraphicFramePr>
        <p:xfrm>
          <a:off x="1161129" y="1583152"/>
          <a:ext cx="4572000" cy="4632524"/>
        </p:xfrm>
        <a:graphic>
          <a:graphicData uri="http://schemas.openxmlformats.org/drawingml/2006/table">
            <a:tbl>
              <a:tblPr/>
              <a:tblGrid>
                <a:gridCol w="735013">
                  <a:extLst>
                    <a:ext uri="{9D8B030D-6E8A-4147-A177-3AD203B41FA5}">
                      <a16:colId xmlns:a16="http://schemas.microsoft.com/office/drawing/2014/main" val="20000"/>
                    </a:ext>
                  </a:extLst>
                </a:gridCol>
                <a:gridCol w="731837">
                  <a:extLst>
                    <a:ext uri="{9D8B030D-6E8A-4147-A177-3AD203B41FA5}">
                      <a16:colId xmlns:a16="http://schemas.microsoft.com/office/drawing/2014/main" val="20001"/>
                    </a:ext>
                  </a:extLst>
                </a:gridCol>
                <a:gridCol w="735013">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1636712">
                  <a:extLst>
                    <a:ext uri="{9D8B030D-6E8A-4147-A177-3AD203B41FA5}">
                      <a16:colId xmlns:a16="http://schemas.microsoft.com/office/drawing/2014/main" val="20004"/>
                    </a:ext>
                  </a:extLst>
                </a:gridCol>
              </a:tblGrid>
              <a:tr h="5224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n+1</a:t>
                      </a:r>
                      <a:endParaRPr kumimoji="0" lang="zh-CN" altLang="en-US"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Comments</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Invalid</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hMerge="1">
                  <a:txBody>
                    <a:bodyPr/>
                    <a:lstStyle/>
                    <a:p>
                      <a:endParaRPr lang="zh-CN" altLang="en-US"/>
                    </a:p>
                  </a:txBody>
                  <a:tcPr/>
                </a:tc>
                <a:extLst>
                  <a:ext uri="{0D108BD9-81ED-4DB2-BD59-A6C34878D82A}">
                    <a16:rowId xmlns:a16="http://schemas.microsoft.com/office/drawing/2014/main" val="10001"/>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Reset</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r>
                        <a:rPr kumimoji="0" lang="zh-CN" altLang="en-US" sz="2400" b="0" i="0" u="none" strike="noStrike" cap="none" normalizeH="0" baseline="0">
                          <a:ln>
                            <a:noFill/>
                          </a:ln>
                          <a:solidFill>
                            <a:schemeClr val="tx1"/>
                          </a:solidFill>
                          <a:effectLst/>
                          <a:latin typeface="Times New Roman" pitchFamily="18" charset="0"/>
                          <a:ea typeface="宋体" charset="-122"/>
                        </a:rPr>
                        <a:t>置</a:t>
                      </a: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127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Set</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r>
                        <a:rPr kumimoji="0" lang="zh-CN" altLang="en-US" sz="2400" b="0" i="0" u="none" strike="noStrike" cap="none" normalizeH="0" baseline="0">
                          <a:ln>
                            <a:noFill/>
                          </a:ln>
                          <a:solidFill>
                            <a:schemeClr val="tx1"/>
                          </a:solidFill>
                          <a:effectLst/>
                          <a:latin typeface="Times New Roman" pitchFamily="18" charset="0"/>
                          <a:ea typeface="宋体" charset="-122"/>
                        </a:rPr>
                        <a:t>置</a:t>
                      </a: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Remain</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保持</a:t>
                      </a:r>
                      <a:r>
                        <a:rPr kumimoji="0" lang="en-US" altLang="zh-CN" sz="2400" b="0" i="0" u="none" strike="noStrike" cap="none" normalizeH="0" baseline="0" dirty="0">
                          <a:ln>
                            <a:noFill/>
                          </a:ln>
                          <a:solidFill>
                            <a:schemeClr val="tx1"/>
                          </a:solidFill>
                          <a:effectLst/>
                          <a:latin typeface="Times New Roman" pitchFamily="18" charset="0"/>
                          <a:ea typeface="宋体" charset="-122"/>
                        </a:rPr>
                        <a:t>)</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17458" name="Text Box 113"/>
          <p:cNvSpPr txBox="1">
            <a:spLocks noChangeArrowheads="1"/>
          </p:cNvSpPr>
          <p:nvPr/>
        </p:nvSpPr>
        <p:spPr bwMode="auto">
          <a:xfrm>
            <a:off x="6480175" y="4657725"/>
            <a:ext cx="2663825" cy="1160462"/>
          </a:xfrm>
          <a:prstGeom prst="rect">
            <a:avLst/>
          </a:prstGeom>
          <a:noFill/>
          <a:ln w="9525" algn="ctr">
            <a:noFill/>
            <a:miter lim="800000"/>
            <a:headEnd/>
            <a:tailEnd/>
          </a:ln>
          <a:effectLst/>
        </p:spPr>
        <p:txBody>
          <a:bodyPr>
            <a:spAutoFit/>
          </a:bodyPr>
          <a:lstStyle/>
          <a:p>
            <a:pPr>
              <a:spcBef>
                <a:spcPct val="50000"/>
              </a:spcBef>
            </a:pPr>
            <a:r>
              <a:rPr lang="en-US" altLang="zh-CN" sz="2800" dirty="0" err="1">
                <a:ea typeface="宋体" charset="-122"/>
              </a:rPr>
              <a:t>Q</a:t>
            </a:r>
            <a:r>
              <a:rPr lang="en-US" altLang="zh-CN" sz="2800" baseline="30000" dirty="0" err="1">
                <a:ea typeface="宋体" charset="-122"/>
              </a:rPr>
              <a:t>n+1</a:t>
            </a:r>
            <a:r>
              <a:rPr lang="en-US" altLang="zh-CN" sz="2800" dirty="0">
                <a:ea typeface="宋体" charset="-122"/>
              </a:rPr>
              <a:t>=</a:t>
            </a:r>
            <a:r>
              <a:rPr lang="en-US" altLang="zh-CN" sz="2800" dirty="0" err="1">
                <a:ea typeface="宋体" charset="-122"/>
              </a:rPr>
              <a:t>S+R’Q</a:t>
            </a:r>
            <a:r>
              <a:rPr lang="en-US" altLang="zh-CN" sz="2800" baseline="30000" dirty="0" err="1">
                <a:ea typeface="宋体" charset="-122"/>
              </a:rPr>
              <a:t>n</a:t>
            </a:r>
            <a:endParaRPr lang="en-US" altLang="zh-CN" sz="2800" baseline="30000" dirty="0">
              <a:ea typeface="宋体" charset="-122"/>
            </a:endParaRPr>
          </a:p>
          <a:p>
            <a:pPr>
              <a:spcBef>
                <a:spcPct val="50000"/>
              </a:spcBef>
            </a:pPr>
            <a:r>
              <a:rPr lang="en-US" altLang="zh-CN" sz="2800" dirty="0" err="1">
                <a:ea typeface="宋体" charset="-122"/>
              </a:rPr>
              <a:t>S’+R</a:t>
            </a:r>
            <a:r>
              <a:rPr lang="en-US" altLang="zh-CN" sz="2800" dirty="0">
                <a:ea typeface="宋体" charset="-122"/>
              </a:rPr>
              <a:t>’=1  (</a:t>
            </a:r>
            <a:r>
              <a:rPr lang="zh-CN" altLang="en-US" sz="2800" dirty="0">
                <a:ea typeface="宋体" charset="-122"/>
              </a:rPr>
              <a:t>约束</a:t>
            </a:r>
            <a:r>
              <a:rPr lang="en-US" altLang="zh-CN" sz="2800" dirty="0">
                <a:ea typeface="宋体" charset="-122"/>
              </a:rPr>
              <a:t>)</a:t>
            </a:r>
          </a:p>
        </p:txBody>
      </p:sp>
      <p:sp>
        <p:nvSpPr>
          <p:cNvPr id="17459" name="AutoShape 114"/>
          <p:cNvSpPr>
            <a:spLocks/>
          </p:cNvSpPr>
          <p:nvPr/>
        </p:nvSpPr>
        <p:spPr bwMode="auto">
          <a:xfrm>
            <a:off x="6175374" y="4733925"/>
            <a:ext cx="304800" cy="1003300"/>
          </a:xfrm>
          <a:prstGeom prst="leftBrace">
            <a:avLst>
              <a:gd name="adj1" fmla="val 27431"/>
              <a:gd name="adj2" fmla="val 50000"/>
            </a:avLst>
          </a:prstGeom>
          <a:noFill/>
          <a:ln w="9525">
            <a:solidFill>
              <a:schemeClr val="tx1"/>
            </a:solidFill>
            <a:round/>
            <a:headEnd/>
            <a:tailEnd/>
          </a:ln>
          <a:effectLst/>
        </p:spPr>
        <p:txBody>
          <a:bodyPr wrap="none" anchor="ctr"/>
          <a:lstStyle/>
          <a:p>
            <a:endParaRPr lang="zh-CN" altLang="en-US">
              <a:ea typeface="宋体" charset="-122"/>
            </a:endParaRPr>
          </a:p>
        </p:txBody>
      </p:sp>
      <p:grpSp>
        <p:nvGrpSpPr>
          <p:cNvPr id="17460" name="Group 160"/>
          <p:cNvGrpSpPr>
            <a:grpSpLocks/>
          </p:cNvGrpSpPr>
          <p:nvPr/>
        </p:nvGrpSpPr>
        <p:grpSpPr bwMode="auto">
          <a:xfrm>
            <a:off x="6858000" y="1931824"/>
            <a:ext cx="3270250" cy="1905000"/>
            <a:chOff x="3560" y="1096"/>
            <a:chExt cx="2060" cy="1200"/>
          </a:xfrm>
        </p:grpSpPr>
        <p:grpSp>
          <p:nvGrpSpPr>
            <p:cNvPr id="17465" name="Group 158"/>
            <p:cNvGrpSpPr>
              <a:grpSpLocks/>
            </p:cNvGrpSpPr>
            <p:nvPr/>
          </p:nvGrpSpPr>
          <p:grpSpPr bwMode="auto">
            <a:xfrm>
              <a:off x="3560" y="1096"/>
              <a:ext cx="2060" cy="1200"/>
              <a:chOff x="3560" y="1117"/>
              <a:chExt cx="2060" cy="1200"/>
            </a:xfrm>
          </p:grpSpPr>
          <p:sp>
            <p:nvSpPr>
              <p:cNvPr id="17467" name="Rectangle 129"/>
              <p:cNvSpPr>
                <a:spLocks noChangeArrowheads="1"/>
              </p:cNvSpPr>
              <p:nvPr/>
            </p:nvSpPr>
            <p:spPr bwMode="auto">
              <a:xfrm>
                <a:off x="4860" y="1981"/>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17468" name="Rectangle 130"/>
              <p:cNvSpPr>
                <a:spLocks noChangeArrowheads="1"/>
              </p:cNvSpPr>
              <p:nvPr/>
            </p:nvSpPr>
            <p:spPr bwMode="auto">
              <a:xfrm>
                <a:off x="4453"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17469" name="Rectangle 131"/>
              <p:cNvSpPr>
                <a:spLocks noChangeArrowheads="1"/>
              </p:cNvSpPr>
              <p:nvPr/>
            </p:nvSpPr>
            <p:spPr bwMode="auto">
              <a:xfrm>
                <a:off x="4046"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d</a:t>
                </a:r>
              </a:p>
            </p:txBody>
          </p:sp>
          <p:sp>
            <p:nvSpPr>
              <p:cNvPr id="17470" name="Rectangle 132"/>
              <p:cNvSpPr>
                <a:spLocks noChangeArrowheads="1"/>
              </p:cNvSpPr>
              <p:nvPr/>
            </p:nvSpPr>
            <p:spPr bwMode="auto">
              <a:xfrm>
                <a:off x="524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17471" name="Rectangle 133"/>
              <p:cNvSpPr>
                <a:spLocks noChangeArrowheads="1"/>
              </p:cNvSpPr>
              <p:nvPr/>
            </p:nvSpPr>
            <p:spPr bwMode="auto">
              <a:xfrm>
                <a:off x="486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17472" name="Rectangle 134"/>
              <p:cNvSpPr>
                <a:spLocks noChangeArrowheads="1"/>
              </p:cNvSpPr>
              <p:nvPr/>
            </p:nvSpPr>
            <p:spPr bwMode="auto">
              <a:xfrm>
                <a:off x="4453"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17473" name="Rectangle 135"/>
              <p:cNvSpPr>
                <a:spLocks noChangeArrowheads="1"/>
              </p:cNvSpPr>
              <p:nvPr/>
            </p:nvSpPr>
            <p:spPr bwMode="auto">
              <a:xfrm>
                <a:off x="4046"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d</a:t>
                </a:r>
              </a:p>
            </p:txBody>
          </p:sp>
          <p:sp>
            <p:nvSpPr>
              <p:cNvPr id="17474" name="Line 136"/>
              <p:cNvSpPr>
                <a:spLocks noChangeShapeType="1"/>
              </p:cNvSpPr>
              <p:nvPr/>
            </p:nvSpPr>
            <p:spPr bwMode="auto">
              <a:xfrm>
                <a:off x="4046" y="1981"/>
                <a:ext cx="1574" cy="0"/>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5" name="Line 137"/>
              <p:cNvSpPr>
                <a:spLocks noChangeShapeType="1"/>
              </p:cNvSpPr>
              <p:nvPr/>
            </p:nvSpPr>
            <p:spPr bwMode="auto">
              <a:xfrm>
                <a:off x="4046" y="2317"/>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76" name="Line 138"/>
              <p:cNvSpPr>
                <a:spLocks noChangeShapeType="1"/>
              </p:cNvSpPr>
              <p:nvPr/>
            </p:nvSpPr>
            <p:spPr bwMode="auto">
              <a:xfrm>
                <a:off x="4046" y="1645"/>
                <a:ext cx="0" cy="336"/>
              </a:xfrm>
              <a:prstGeom prst="line">
                <a:avLst/>
              </a:prstGeom>
              <a:noFill/>
              <a:ln w="28575">
                <a:solidFill>
                  <a:schemeClr val="bg2"/>
                </a:solidFill>
                <a:round/>
                <a:headEnd type="none" w="sm" len="sm"/>
                <a:tailEnd type="none" w="sm" len="sm"/>
              </a:ln>
              <a:effectLst/>
            </p:spPr>
            <p:txBody>
              <a:bodyPr wrap="none"/>
              <a:lstStyle/>
              <a:p>
                <a:endParaRPr lang="zh-CN" altLang="en-US"/>
              </a:p>
            </p:txBody>
          </p:sp>
          <p:sp>
            <p:nvSpPr>
              <p:cNvPr id="17477" name="Line 139"/>
              <p:cNvSpPr>
                <a:spLocks noChangeShapeType="1"/>
              </p:cNvSpPr>
              <p:nvPr/>
            </p:nvSpPr>
            <p:spPr bwMode="auto">
              <a:xfrm>
                <a:off x="4453"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8" name="Line 140"/>
              <p:cNvSpPr>
                <a:spLocks noChangeShapeType="1"/>
              </p:cNvSpPr>
              <p:nvPr/>
            </p:nvSpPr>
            <p:spPr bwMode="auto">
              <a:xfrm>
                <a:off x="486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9" name="Line 141"/>
              <p:cNvSpPr>
                <a:spLocks noChangeShapeType="1"/>
              </p:cNvSpPr>
              <p:nvPr/>
            </p:nvSpPr>
            <p:spPr bwMode="auto">
              <a:xfrm>
                <a:off x="524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80" name="Line 142"/>
              <p:cNvSpPr>
                <a:spLocks noChangeShapeType="1"/>
              </p:cNvSpPr>
              <p:nvPr/>
            </p:nvSpPr>
            <p:spPr bwMode="auto">
              <a:xfrm>
                <a:off x="5620" y="1645"/>
                <a:ext cx="0" cy="672"/>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1" name="Line 143"/>
              <p:cNvSpPr>
                <a:spLocks noChangeShapeType="1"/>
              </p:cNvSpPr>
              <p:nvPr/>
            </p:nvSpPr>
            <p:spPr bwMode="auto">
              <a:xfrm>
                <a:off x="4046" y="1645"/>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2" name="Line 144"/>
              <p:cNvSpPr>
                <a:spLocks noChangeShapeType="1"/>
              </p:cNvSpPr>
              <p:nvPr/>
            </p:nvSpPr>
            <p:spPr bwMode="auto">
              <a:xfrm>
                <a:off x="4046" y="1981"/>
                <a:ext cx="0" cy="336"/>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3" name="Line 148"/>
              <p:cNvSpPr>
                <a:spLocks noChangeShapeType="1"/>
              </p:cNvSpPr>
              <p:nvPr/>
            </p:nvSpPr>
            <p:spPr bwMode="auto">
              <a:xfrm flipH="1" flipV="1">
                <a:off x="3758" y="1309"/>
                <a:ext cx="288" cy="336"/>
              </a:xfrm>
              <a:prstGeom prst="line">
                <a:avLst/>
              </a:prstGeom>
              <a:noFill/>
              <a:ln w="9525">
                <a:solidFill>
                  <a:srgbClr val="000000"/>
                </a:solidFill>
                <a:round/>
                <a:headEnd/>
                <a:tailEnd/>
              </a:ln>
              <a:effectLst/>
            </p:spPr>
            <p:txBody>
              <a:bodyPr/>
              <a:lstStyle/>
              <a:p>
                <a:endParaRPr lang="zh-CN" altLang="en-US"/>
              </a:p>
            </p:txBody>
          </p:sp>
          <p:sp>
            <p:nvSpPr>
              <p:cNvPr id="17484" name="Text Box 149"/>
              <p:cNvSpPr txBox="1">
                <a:spLocks noChangeArrowheads="1"/>
              </p:cNvSpPr>
              <p:nvPr/>
            </p:nvSpPr>
            <p:spPr bwMode="auto">
              <a:xfrm>
                <a:off x="3758" y="1207"/>
                <a:ext cx="528"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66" charset="0"/>
                    <a:ea typeface="宋体" charset="-122"/>
                  </a:rPr>
                  <a:t>R’S’</a:t>
                </a:r>
              </a:p>
            </p:txBody>
          </p:sp>
          <p:sp>
            <p:nvSpPr>
              <p:cNvPr id="17485" name="Text Box 150"/>
              <p:cNvSpPr txBox="1">
                <a:spLocks noChangeArrowheads="1"/>
              </p:cNvSpPr>
              <p:nvPr/>
            </p:nvSpPr>
            <p:spPr bwMode="auto">
              <a:xfrm>
                <a:off x="3560" y="1385"/>
                <a:ext cx="347"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66" charset="0"/>
                    <a:ea typeface="宋体" charset="-122"/>
                  </a:rPr>
                  <a:t>Q</a:t>
                </a:r>
                <a:r>
                  <a:rPr lang="en-US" altLang="zh-CN" sz="2000" b="1" baseline="30000">
                    <a:latin typeface="Comic Sans MS" pitchFamily="66" charset="0"/>
                    <a:ea typeface="宋体" charset="-122"/>
                  </a:rPr>
                  <a:t>n</a:t>
                </a:r>
              </a:p>
            </p:txBody>
          </p:sp>
          <p:sp>
            <p:nvSpPr>
              <p:cNvPr id="17486" name="Rectangle 151"/>
              <p:cNvSpPr>
                <a:spLocks noChangeArrowheads="1"/>
              </p:cNvSpPr>
              <p:nvPr/>
            </p:nvSpPr>
            <p:spPr bwMode="auto">
              <a:xfrm>
                <a:off x="5208" y="1117"/>
                <a:ext cx="374"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17487" name="Rectangle 152"/>
              <p:cNvSpPr>
                <a:spLocks noChangeArrowheads="1"/>
              </p:cNvSpPr>
              <p:nvPr/>
            </p:nvSpPr>
            <p:spPr bwMode="auto">
              <a:xfrm>
                <a:off x="4814" y="1117"/>
                <a:ext cx="459"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17488" name="Rectangle 153"/>
              <p:cNvSpPr>
                <a:spLocks noChangeArrowheads="1"/>
              </p:cNvSpPr>
              <p:nvPr/>
            </p:nvSpPr>
            <p:spPr bwMode="auto">
              <a:xfrm>
                <a:off x="4430" y="1117"/>
                <a:ext cx="432"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17489" name="Rectangle 154"/>
              <p:cNvSpPr>
                <a:spLocks noChangeArrowheads="1"/>
              </p:cNvSpPr>
              <p:nvPr/>
            </p:nvSpPr>
            <p:spPr bwMode="auto">
              <a:xfrm>
                <a:off x="4059" y="1117"/>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00</a:t>
                </a:r>
              </a:p>
            </p:txBody>
          </p:sp>
          <p:sp>
            <p:nvSpPr>
              <p:cNvPr id="17490" name="Rectangle 155"/>
              <p:cNvSpPr>
                <a:spLocks noChangeArrowheads="1"/>
              </p:cNvSpPr>
              <p:nvPr/>
            </p:nvSpPr>
            <p:spPr bwMode="auto">
              <a:xfrm>
                <a:off x="3710" y="1741"/>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17491" name="Rectangle 156"/>
              <p:cNvSpPr>
                <a:spLocks noChangeArrowheads="1"/>
              </p:cNvSpPr>
              <p:nvPr/>
            </p:nvSpPr>
            <p:spPr bwMode="auto">
              <a:xfrm>
                <a:off x="3710" y="1422"/>
                <a:ext cx="384" cy="58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a:t>
                </a:r>
              </a:p>
            </p:txBody>
          </p:sp>
        </p:grpSp>
        <p:sp>
          <p:nvSpPr>
            <p:cNvPr id="17466" name="Rectangle 157"/>
            <p:cNvSpPr>
              <a:spLocks noChangeArrowheads="1"/>
            </p:cNvSpPr>
            <p:nvPr/>
          </p:nvSpPr>
          <p:spPr bwMode="auto">
            <a:xfrm>
              <a:off x="5239" y="1958"/>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zh-CN" altLang="en-US">
                  <a:ea typeface="宋体" charset="-122"/>
                </a:rPr>
                <a:t>1</a:t>
              </a:r>
            </a:p>
          </p:txBody>
        </p:sp>
      </p:grpSp>
      <p:sp>
        <p:nvSpPr>
          <p:cNvPr id="17461" name="AutoShape 161"/>
          <p:cNvSpPr>
            <a:spLocks noChangeArrowheads="1"/>
          </p:cNvSpPr>
          <p:nvPr/>
        </p:nvSpPr>
        <p:spPr bwMode="auto">
          <a:xfrm>
            <a:off x="8945564" y="3373274"/>
            <a:ext cx="1081087" cy="360362"/>
          </a:xfrm>
          <a:prstGeom prst="roundRect">
            <a:avLst>
              <a:gd name="adj" fmla="val 16667"/>
            </a:avLst>
          </a:prstGeom>
          <a:noFill/>
          <a:ln w="28575">
            <a:solidFill>
              <a:srgbClr val="FF0000"/>
            </a:solidFill>
            <a:prstDash val="dash"/>
            <a:round/>
            <a:headEnd/>
            <a:tailEnd/>
          </a:ln>
          <a:effectLst/>
        </p:spPr>
        <p:txBody>
          <a:bodyPr wrap="none" anchor="ctr"/>
          <a:lstStyle/>
          <a:p>
            <a:endParaRPr lang="zh-CN" altLang="en-US">
              <a:ea typeface="宋体" charset="-122"/>
            </a:endParaRPr>
          </a:p>
        </p:txBody>
      </p:sp>
      <p:sp>
        <p:nvSpPr>
          <p:cNvPr id="17462" name="AutoShape 162"/>
          <p:cNvSpPr>
            <a:spLocks/>
          </p:cNvSpPr>
          <p:nvPr/>
        </p:nvSpPr>
        <p:spPr bwMode="auto">
          <a:xfrm>
            <a:off x="9593263" y="2797011"/>
            <a:ext cx="684212" cy="935038"/>
          </a:xfrm>
          <a:prstGeom prst="leftBracket">
            <a:avLst>
              <a:gd name="adj" fmla="val 11388"/>
            </a:avLst>
          </a:prstGeom>
          <a:noFill/>
          <a:ln w="28575">
            <a:solidFill>
              <a:srgbClr val="3366FF"/>
            </a:solidFill>
            <a:prstDash val="dash"/>
            <a:round/>
            <a:headEnd/>
            <a:tailEnd/>
          </a:ln>
          <a:effectLst/>
        </p:spPr>
        <p:txBody>
          <a:bodyPr wrap="none" anchor="ctr"/>
          <a:lstStyle/>
          <a:p>
            <a:endParaRPr lang="zh-CN" altLang="en-US">
              <a:ea typeface="宋体" charset="-122"/>
            </a:endParaRPr>
          </a:p>
        </p:txBody>
      </p:sp>
      <p:sp>
        <p:nvSpPr>
          <p:cNvPr id="17463" name="AutoShape 163"/>
          <p:cNvSpPr>
            <a:spLocks/>
          </p:cNvSpPr>
          <p:nvPr/>
        </p:nvSpPr>
        <p:spPr bwMode="auto">
          <a:xfrm flipH="1">
            <a:off x="7505701" y="2797011"/>
            <a:ext cx="504825" cy="935038"/>
          </a:xfrm>
          <a:prstGeom prst="leftBracket">
            <a:avLst>
              <a:gd name="adj" fmla="val 15435"/>
            </a:avLst>
          </a:prstGeom>
          <a:noFill/>
          <a:ln w="28575">
            <a:solidFill>
              <a:srgbClr val="3366FF"/>
            </a:solidFill>
            <a:prstDash val="dash"/>
            <a:round/>
            <a:headEnd/>
            <a:tailEnd/>
          </a:ln>
          <a:effectLst/>
        </p:spPr>
        <p:txBody>
          <a:bodyPr wrap="none" anchor="ctr"/>
          <a:lstStyle/>
          <a:p>
            <a:endParaRPr lang="zh-CN" altLang="en-US">
              <a:ea typeface="宋体" charset="-122"/>
            </a:endParaRPr>
          </a:p>
        </p:txBody>
      </p:sp>
      <p:graphicFrame>
        <p:nvGraphicFramePr>
          <p:cNvPr id="41" name="Object 7"/>
          <p:cNvGraphicFramePr>
            <a:graphicFrameLocks noChangeAspect="1"/>
          </p:cNvGraphicFramePr>
          <p:nvPr>
            <p:extLst>
              <p:ext uri="{D42A27DB-BD31-4B8C-83A1-F6EECF244321}">
                <p14:modId xmlns:p14="http://schemas.microsoft.com/office/powerpoint/2010/main" val="2538257154"/>
              </p:ext>
            </p:extLst>
          </p:nvPr>
        </p:nvGraphicFramePr>
        <p:xfrm>
          <a:off x="9129969" y="4493418"/>
          <a:ext cx="2482850" cy="1582737"/>
        </p:xfrm>
        <a:graphic>
          <a:graphicData uri="http://schemas.openxmlformats.org/presentationml/2006/ole">
            <mc:AlternateContent xmlns:mc="http://schemas.openxmlformats.org/markup-compatibility/2006">
              <mc:Choice xmlns:v="urn:schemas-microsoft-com:vml" Requires="v">
                <p:oleObj spid="_x0000_s17480" name="Visio" r:id="rId4" imgW="1783933" imgH="1135969" progId="">
                  <p:embed/>
                </p:oleObj>
              </mc:Choice>
              <mc:Fallback>
                <p:oleObj name="Visio" r:id="rId4" imgW="1783933" imgH="113596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9969" y="4493418"/>
                        <a:ext cx="2482850"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4038600" y="500600"/>
            <a:ext cx="400622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S-R Latch(SR</a:t>
            </a:r>
            <a:r>
              <a:rPr lang="zh-CN" altLang="en-US" sz="3200" b="1" dirty="0">
                <a:solidFill>
                  <a:srgbClr val="FFFF99"/>
                </a:solidFill>
                <a:ea typeface="宋体" charset="-122"/>
              </a:rPr>
              <a:t>锁存器</a:t>
            </a:r>
            <a:r>
              <a:rPr lang="en-US" altLang="zh-CN" sz="3200" b="1" dirty="0">
                <a:solidFill>
                  <a:srgbClr val="FFFF99"/>
                </a:solidFill>
                <a:ea typeface="宋体" charset="-122"/>
              </a:rPr>
              <a:t>)</a:t>
            </a:r>
          </a:p>
        </p:txBody>
      </p:sp>
      <p:graphicFrame>
        <p:nvGraphicFramePr>
          <p:cNvPr id="5" name="Object 8"/>
          <p:cNvGraphicFramePr>
            <a:graphicFrameLocks noChangeAspect="1"/>
          </p:cNvGraphicFramePr>
          <p:nvPr>
            <p:extLst>
              <p:ext uri="{D42A27DB-BD31-4B8C-83A1-F6EECF244321}">
                <p14:modId xmlns:p14="http://schemas.microsoft.com/office/powerpoint/2010/main" val="2137640424"/>
              </p:ext>
            </p:extLst>
          </p:nvPr>
        </p:nvGraphicFramePr>
        <p:xfrm>
          <a:off x="9278938" y="4737398"/>
          <a:ext cx="2447925" cy="1592262"/>
        </p:xfrm>
        <a:graphic>
          <a:graphicData uri="http://schemas.openxmlformats.org/presentationml/2006/ole">
            <mc:AlternateContent xmlns:mc="http://schemas.openxmlformats.org/markup-compatibility/2006">
              <mc:Choice xmlns:v="urn:schemas-microsoft-com:vml" Requires="v">
                <p:oleObj spid="_x0000_s23570" name="Visio" r:id="rId3" imgW="1747845" imgH="1135969" progId="">
                  <p:embed/>
                </p:oleObj>
              </mc:Choice>
              <mc:Fallback>
                <p:oleObj name="Visio" r:id="rId3" imgW="1747845" imgH="1135969"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938" y="4737398"/>
                        <a:ext cx="2447925"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Group 157"/>
          <p:cNvGraphicFramePr>
            <a:graphicFrameLocks noGrp="1"/>
          </p:cNvGraphicFramePr>
          <p:nvPr>
            <p:extLst>
              <p:ext uri="{D42A27DB-BD31-4B8C-83A1-F6EECF244321}">
                <p14:modId xmlns:p14="http://schemas.microsoft.com/office/powerpoint/2010/main" val="508076835"/>
              </p:ext>
            </p:extLst>
          </p:nvPr>
        </p:nvGraphicFramePr>
        <p:xfrm>
          <a:off x="1278731" y="1676400"/>
          <a:ext cx="4495800" cy="4624389"/>
        </p:xfrm>
        <a:graphic>
          <a:graphicData uri="http://schemas.openxmlformats.org/drawingml/2006/table">
            <a:tbl>
              <a:tblPr/>
              <a:tblGrid>
                <a:gridCol w="735013">
                  <a:extLst>
                    <a:ext uri="{9D8B030D-6E8A-4147-A177-3AD203B41FA5}">
                      <a16:colId xmlns:a16="http://schemas.microsoft.com/office/drawing/2014/main" val="20000"/>
                    </a:ext>
                  </a:extLst>
                </a:gridCol>
                <a:gridCol w="731837">
                  <a:extLst>
                    <a:ext uri="{9D8B030D-6E8A-4147-A177-3AD203B41FA5}">
                      <a16:colId xmlns:a16="http://schemas.microsoft.com/office/drawing/2014/main" val="20001"/>
                    </a:ext>
                  </a:extLst>
                </a:gridCol>
                <a:gridCol w="735013">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R</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n+1</a:t>
                      </a:r>
                      <a:endParaRPr kumimoji="0" lang="zh-CN" altLang="en-US"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Comments</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Hold</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extLst>
                  <a:ext uri="{0D108BD9-81ED-4DB2-BD59-A6C34878D82A}">
                    <a16:rowId xmlns:a16="http://schemas.microsoft.com/office/drawing/2014/main" val="10002"/>
                  </a:ext>
                </a:extLst>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Reset</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置</a:t>
                      </a: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127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Set</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置</a:t>
                      </a: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Invalid</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hMerge="1">
                  <a:txBody>
                    <a:bodyPr/>
                    <a:lstStyle/>
                    <a:p>
                      <a:endParaRPr lang="zh-CN" altLang="en-US"/>
                    </a:p>
                  </a:txBody>
                  <a:tcPr/>
                </a:tc>
                <a:extLst>
                  <a:ext uri="{0D108BD9-81ED-4DB2-BD59-A6C34878D82A}">
                    <a16:rowId xmlns:a16="http://schemas.microsoft.com/office/drawing/2014/main" val="10007"/>
                  </a:ext>
                </a:extLst>
              </a:tr>
              <a:tr h="5143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23602" name="Text Box 50"/>
          <p:cNvSpPr txBox="1">
            <a:spLocks noChangeArrowheads="1"/>
          </p:cNvSpPr>
          <p:nvPr/>
        </p:nvSpPr>
        <p:spPr bwMode="auto">
          <a:xfrm>
            <a:off x="6551455" y="4840290"/>
            <a:ext cx="2663825" cy="1160463"/>
          </a:xfrm>
          <a:prstGeom prst="rect">
            <a:avLst/>
          </a:prstGeom>
          <a:noFill/>
          <a:ln w="9525" algn="ctr">
            <a:noFill/>
            <a:miter lim="800000"/>
            <a:headEnd/>
            <a:tailEnd/>
          </a:ln>
          <a:effectLst/>
        </p:spPr>
        <p:txBody>
          <a:bodyPr>
            <a:spAutoFit/>
          </a:bodyPr>
          <a:lstStyle/>
          <a:p>
            <a:pPr>
              <a:spcBef>
                <a:spcPct val="50000"/>
              </a:spcBef>
            </a:pPr>
            <a:r>
              <a:rPr lang="en-US" altLang="zh-CN" sz="2800" dirty="0" err="1">
                <a:ea typeface="宋体" charset="-122"/>
              </a:rPr>
              <a:t>Q</a:t>
            </a:r>
            <a:r>
              <a:rPr lang="en-US" altLang="zh-CN" sz="2800" baseline="30000" dirty="0" err="1">
                <a:ea typeface="宋体" charset="-122"/>
              </a:rPr>
              <a:t>n+1</a:t>
            </a:r>
            <a:r>
              <a:rPr lang="en-US" altLang="zh-CN" sz="2800" dirty="0">
                <a:ea typeface="宋体" charset="-122"/>
              </a:rPr>
              <a:t>=</a:t>
            </a:r>
            <a:r>
              <a:rPr lang="en-US" altLang="zh-CN" sz="2800" dirty="0" err="1">
                <a:ea typeface="宋体" charset="-122"/>
              </a:rPr>
              <a:t>S+R’Q</a:t>
            </a:r>
            <a:r>
              <a:rPr lang="en-US" altLang="zh-CN" sz="2800" baseline="30000" dirty="0" err="1">
                <a:ea typeface="宋体" charset="-122"/>
              </a:rPr>
              <a:t>n</a:t>
            </a:r>
            <a:endParaRPr lang="en-US" altLang="zh-CN" sz="2800" baseline="30000" dirty="0">
              <a:ea typeface="宋体" charset="-122"/>
            </a:endParaRPr>
          </a:p>
          <a:p>
            <a:pPr>
              <a:spcBef>
                <a:spcPct val="50000"/>
              </a:spcBef>
            </a:pPr>
            <a:r>
              <a:rPr lang="en-US" altLang="zh-CN" sz="2800" dirty="0">
                <a:ea typeface="宋体" charset="-122"/>
              </a:rPr>
              <a:t>SR=0  (</a:t>
            </a:r>
            <a:r>
              <a:rPr lang="zh-CN" altLang="en-US" sz="2800" dirty="0">
                <a:ea typeface="宋体" charset="-122"/>
              </a:rPr>
              <a:t>约束</a:t>
            </a:r>
            <a:r>
              <a:rPr lang="en-US" altLang="zh-CN" sz="2800" dirty="0">
                <a:ea typeface="宋体" charset="-122"/>
              </a:rPr>
              <a:t>)</a:t>
            </a:r>
          </a:p>
        </p:txBody>
      </p:sp>
      <p:sp>
        <p:nvSpPr>
          <p:cNvPr id="23603" name="AutoShape 51"/>
          <p:cNvSpPr>
            <a:spLocks/>
          </p:cNvSpPr>
          <p:nvPr/>
        </p:nvSpPr>
        <p:spPr bwMode="auto">
          <a:xfrm>
            <a:off x="6246654" y="4916489"/>
            <a:ext cx="304800" cy="1003300"/>
          </a:xfrm>
          <a:prstGeom prst="leftBrace">
            <a:avLst>
              <a:gd name="adj1" fmla="val 27431"/>
              <a:gd name="adj2" fmla="val 50000"/>
            </a:avLst>
          </a:prstGeom>
          <a:noFill/>
          <a:ln w="9525">
            <a:solidFill>
              <a:schemeClr val="tx1"/>
            </a:solidFill>
            <a:round/>
            <a:headEnd/>
            <a:tailEnd/>
          </a:ln>
          <a:effectLst/>
        </p:spPr>
        <p:txBody>
          <a:bodyPr wrap="none" anchor="ctr"/>
          <a:lstStyle/>
          <a:p>
            <a:endParaRPr lang="zh-CN" altLang="en-US">
              <a:ea typeface="宋体" charset="-122"/>
            </a:endParaRPr>
          </a:p>
        </p:txBody>
      </p:sp>
      <p:grpSp>
        <p:nvGrpSpPr>
          <p:cNvPr id="23604" name="Group 52"/>
          <p:cNvGrpSpPr>
            <a:grpSpLocks/>
          </p:cNvGrpSpPr>
          <p:nvPr/>
        </p:nvGrpSpPr>
        <p:grpSpPr bwMode="auto">
          <a:xfrm>
            <a:off x="6781800" y="2120602"/>
            <a:ext cx="3270250" cy="1905000"/>
            <a:chOff x="3560" y="1096"/>
            <a:chExt cx="2060" cy="1200"/>
          </a:xfrm>
        </p:grpSpPr>
        <p:grpSp>
          <p:nvGrpSpPr>
            <p:cNvPr id="23607" name="Group 53"/>
            <p:cNvGrpSpPr>
              <a:grpSpLocks/>
            </p:cNvGrpSpPr>
            <p:nvPr/>
          </p:nvGrpSpPr>
          <p:grpSpPr bwMode="auto">
            <a:xfrm>
              <a:off x="3560" y="1096"/>
              <a:ext cx="2060" cy="1200"/>
              <a:chOff x="3560" y="1117"/>
              <a:chExt cx="2060" cy="1200"/>
            </a:xfrm>
          </p:grpSpPr>
          <p:sp>
            <p:nvSpPr>
              <p:cNvPr id="23609" name="Rectangle 54"/>
              <p:cNvSpPr>
                <a:spLocks noChangeArrowheads="1"/>
              </p:cNvSpPr>
              <p:nvPr/>
            </p:nvSpPr>
            <p:spPr bwMode="auto">
              <a:xfrm>
                <a:off x="4860" y="1981"/>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d</a:t>
                </a:r>
              </a:p>
            </p:txBody>
          </p:sp>
          <p:sp>
            <p:nvSpPr>
              <p:cNvPr id="23610" name="Rectangle 55"/>
              <p:cNvSpPr>
                <a:spLocks noChangeArrowheads="1"/>
              </p:cNvSpPr>
              <p:nvPr/>
            </p:nvSpPr>
            <p:spPr bwMode="auto">
              <a:xfrm>
                <a:off x="4453"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23611" name="Rectangle 56"/>
              <p:cNvSpPr>
                <a:spLocks noChangeArrowheads="1"/>
              </p:cNvSpPr>
              <p:nvPr/>
            </p:nvSpPr>
            <p:spPr bwMode="auto">
              <a:xfrm>
                <a:off x="4046"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23612" name="Rectangle 57"/>
              <p:cNvSpPr>
                <a:spLocks noChangeArrowheads="1"/>
              </p:cNvSpPr>
              <p:nvPr/>
            </p:nvSpPr>
            <p:spPr bwMode="auto">
              <a:xfrm>
                <a:off x="524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23613" name="Rectangle 58"/>
              <p:cNvSpPr>
                <a:spLocks noChangeArrowheads="1"/>
              </p:cNvSpPr>
              <p:nvPr/>
            </p:nvSpPr>
            <p:spPr bwMode="auto">
              <a:xfrm>
                <a:off x="486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d</a:t>
                </a:r>
              </a:p>
            </p:txBody>
          </p:sp>
          <p:sp>
            <p:nvSpPr>
              <p:cNvPr id="23614" name="Rectangle 59"/>
              <p:cNvSpPr>
                <a:spLocks noChangeArrowheads="1"/>
              </p:cNvSpPr>
              <p:nvPr/>
            </p:nvSpPr>
            <p:spPr bwMode="auto">
              <a:xfrm>
                <a:off x="4453"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23615" name="Rectangle 60"/>
              <p:cNvSpPr>
                <a:spLocks noChangeArrowheads="1"/>
              </p:cNvSpPr>
              <p:nvPr/>
            </p:nvSpPr>
            <p:spPr bwMode="auto">
              <a:xfrm>
                <a:off x="4046"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23616" name="Line 61"/>
              <p:cNvSpPr>
                <a:spLocks noChangeShapeType="1"/>
              </p:cNvSpPr>
              <p:nvPr/>
            </p:nvSpPr>
            <p:spPr bwMode="auto">
              <a:xfrm>
                <a:off x="4046" y="1981"/>
                <a:ext cx="1574" cy="0"/>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17" name="Line 62"/>
              <p:cNvSpPr>
                <a:spLocks noChangeShapeType="1"/>
              </p:cNvSpPr>
              <p:nvPr/>
            </p:nvSpPr>
            <p:spPr bwMode="auto">
              <a:xfrm>
                <a:off x="4046" y="2317"/>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18" name="Line 63"/>
              <p:cNvSpPr>
                <a:spLocks noChangeShapeType="1"/>
              </p:cNvSpPr>
              <p:nvPr/>
            </p:nvSpPr>
            <p:spPr bwMode="auto">
              <a:xfrm>
                <a:off x="4046" y="1645"/>
                <a:ext cx="0" cy="336"/>
              </a:xfrm>
              <a:prstGeom prst="line">
                <a:avLst/>
              </a:prstGeom>
              <a:noFill/>
              <a:ln w="28575">
                <a:solidFill>
                  <a:schemeClr val="bg2"/>
                </a:solidFill>
                <a:round/>
                <a:headEnd type="none" w="sm" len="sm"/>
                <a:tailEnd type="none" w="sm" len="sm"/>
              </a:ln>
              <a:effectLst/>
            </p:spPr>
            <p:txBody>
              <a:bodyPr wrap="none"/>
              <a:lstStyle/>
              <a:p>
                <a:endParaRPr lang="zh-CN" altLang="en-US"/>
              </a:p>
            </p:txBody>
          </p:sp>
          <p:sp>
            <p:nvSpPr>
              <p:cNvPr id="23619" name="Line 64"/>
              <p:cNvSpPr>
                <a:spLocks noChangeShapeType="1"/>
              </p:cNvSpPr>
              <p:nvPr/>
            </p:nvSpPr>
            <p:spPr bwMode="auto">
              <a:xfrm>
                <a:off x="4453"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0" name="Line 65"/>
              <p:cNvSpPr>
                <a:spLocks noChangeShapeType="1"/>
              </p:cNvSpPr>
              <p:nvPr/>
            </p:nvSpPr>
            <p:spPr bwMode="auto">
              <a:xfrm>
                <a:off x="486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1" name="Line 66"/>
              <p:cNvSpPr>
                <a:spLocks noChangeShapeType="1"/>
              </p:cNvSpPr>
              <p:nvPr/>
            </p:nvSpPr>
            <p:spPr bwMode="auto">
              <a:xfrm>
                <a:off x="524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2" name="Line 67"/>
              <p:cNvSpPr>
                <a:spLocks noChangeShapeType="1"/>
              </p:cNvSpPr>
              <p:nvPr/>
            </p:nvSpPr>
            <p:spPr bwMode="auto">
              <a:xfrm>
                <a:off x="5620" y="1645"/>
                <a:ext cx="0" cy="672"/>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3" name="Line 68"/>
              <p:cNvSpPr>
                <a:spLocks noChangeShapeType="1"/>
              </p:cNvSpPr>
              <p:nvPr/>
            </p:nvSpPr>
            <p:spPr bwMode="auto">
              <a:xfrm>
                <a:off x="4046" y="1645"/>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4" name="Line 69"/>
              <p:cNvSpPr>
                <a:spLocks noChangeShapeType="1"/>
              </p:cNvSpPr>
              <p:nvPr/>
            </p:nvSpPr>
            <p:spPr bwMode="auto">
              <a:xfrm>
                <a:off x="4046" y="1981"/>
                <a:ext cx="0" cy="336"/>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5" name="Line 70"/>
              <p:cNvSpPr>
                <a:spLocks noChangeShapeType="1"/>
              </p:cNvSpPr>
              <p:nvPr/>
            </p:nvSpPr>
            <p:spPr bwMode="auto">
              <a:xfrm flipH="1" flipV="1">
                <a:off x="3758" y="1309"/>
                <a:ext cx="288" cy="336"/>
              </a:xfrm>
              <a:prstGeom prst="line">
                <a:avLst/>
              </a:prstGeom>
              <a:noFill/>
              <a:ln w="9525">
                <a:solidFill>
                  <a:srgbClr val="000000"/>
                </a:solidFill>
                <a:round/>
                <a:headEnd/>
                <a:tailEnd/>
              </a:ln>
              <a:effectLst/>
            </p:spPr>
            <p:txBody>
              <a:bodyPr/>
              <a:lstStyle/>
              <a:p>
                <a:endParaRPr lang="zh-CN" altLang="en-US"/>
              </a:p>
            </p:txBody>
          </p:sp>
          <p:sp>
            <p:nvSpPr>
              <p:cNvPr id="23626" name="Text Box 71"/>
              <p:cNvSpPr txBox="1">
                <a:spLocks noChangeArrowheads="1"/>
              </p:cNvSpPr>
              <p:nvPr/>
            </p:nvSpPr>
            <p:spPr bwMode="auto">
              <a:xfrm>
                <a:off x="3758" y="1207"/>
                <a:ext cx="528"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66" charset="0"/>
                    <a:ea typeface="宋体" charset="-122"/>
                  </a:rPr>
                  <a:t>RS</a:t>
                </a:r>
              </a:p>
            </p:txBody>
          </p:sp>
          <p:sp>
            <p:nvSpPr>
              <p:cNvPr id="23627" name="Text Box 72"/>
              <p:cNvSpPr txBox="1">
                <a:spLocks noChangeArrowheads="1"/>
              </p:cNvSpPr>
              <p:nvPr/>
            </p:nvSpPr>
            <p:spPr bwMode="auto">
              <a:xfrm>
                <a:off x="3560" y="1385"/>
                <a:ext cx="347"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66" charset="0"/>
                    <a:ea typeface="宋体" charset="-122"/>
                  </a:rPr>
                  <a:t>Q</a:t>
                </a:r>
                <a:r>
                  <a:rPr lang="en-US" altLang="zh-CN" sz="2000" b="1" baseline="30000">
                    <a:latin typeface="Comic Sans MS" pitchFamily="66" charset="0"/>
                    <a:ea typeface="宋体" charset="-122"/>
                  </a:rPr>
                  <a:t>n</a:t>
                </a:r>
              </a:p>
            </p:txBody>
          </p:sp>
          <p:sp>
            <p:nvSpPr>
              <p:cNvPr id="23628" name="Rectangle 73"/>
              <p:cNvSpPr>
                <a:spLocks noChangeArrowheads="1"/>
              </p:cNvSpPr>
              <p:nvPr/>
            </p:nvSpPr>
            <p:spPr bwMode="auto">
              <a:xfrm>
                <a:off x="5208" y="1117"/>
                <a:ext cx="374"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23629" name="Rectangle 74"/>
              <p:cNvSpPr>
                <a:spLocks noChangeArrowheads="1"/>
              </p:cNvSpPr>
              <p:nvPr/>
            </p:nvSpPr>
            <p:spPr bwMode="auto">
              <a:xfrm>
                <a:off x="4814" y="1117"/>
                <a:ext cx="459"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23630" name="Rectangle 75"/>
              <p:cNvSpPr>
                <a:spLocks noChangeArrowheads="1"/>
              </p:cNvSpPr>
              <p:nvPr/>
            </p:nvSpPr>
            <p:spPr bwMode="auto">
              <a:xfrm>
                <a:off x="4430" y="1117"/>
                <a:ext cx="432"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23631" name="Rectangle 76"/>
              <p:cNvSpPr>
                <a:spLocks noChangeArrowheads="1"/>
              </p:cNvSpPr>
              <p:nvPr/>
            </p:nvSpPr>
            <p:spPr bwMode="auto">
              <a:xfrm>
                <a:off x="4059" y="1117"/>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00</a:t>
                </a:r>
              </a:p>
            </p:txBody>
          </p:sp>
          <p:sp>
            <p:nvSpPr>
              <p:cNvPr id="23632" name="Rectangle 77"/>
              <p:cNvSpPr>
                <a:spLocks noChangeArrowheads="1"/>
              </p:cNvSpPr>
              <p:nvPr/>
            </p:nvSpPr>
            <p:spPr bwMode="auto">
              <a:xfrm>
                <a:off x="3710" y="1741"/>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23633" name="Rectangle 78"/>
              <p:cNvSpPr>
                <a:spLocks noChangeArrowheads="1"/>
              </p:cNvSpPr>
              <p:nvPr/>
            </p:nvSpPr>
            <p:spPr bwMode="auto">
              <a:xfrm>
                <a:off x="3710" y="1422"/>
                <a:ext cx="384" cy="58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a:t>
                </a:r>
              </a:p>
            </p:txBody>
          </p:sp>
        </p:grpSp>
        <p:sp>
          <p:nvSpPr>
            <p:cNvPr id="23608" name="Rectangle 79"/>
            <p:cNvSpPr>
              <a:spLocks noChangeArrowheads="1"/>
            </p:cNvSpPr>
            <p:nvPr/>
          </p:nvSpPr>
          <p:spPr bwMode="auto">
            <a:xfrm>
              <a:off x="5239" y="1958"/>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pitchFamily="2" charset="2"/>
                <a:buNone/>
              </a:pPr>
              <a:r>
                <a:rPr lang="en-US" altLang="zh-CN">
                  <a:ea typeface="宋体" charset="-122"/>
                </a:rPr>
                <a:t>0</a:t>
              </a:r>
            </a:p>
          </p:txBody>
        </p:sp>
      </p:grpSp>
      <p:sp>
        <p:nvSpPr>
          <p:cNvPr id="23605" name="AutoShape 158"/>
          <p:cNvSpPr>
            <a:spLocks noChangeArrowheads="1"/>
          </p:cNvSpPr>
          <p:nvPr/>
        </p:nvSpPr>
        <p:spPr bwMode="auto">
          <a:xfrm>
            <a:off x="7573964" y="3538242"/>
            <a:ext cx="1081087" cy="360363"/>
          </a:xfrm>
          <a:prstGeom prst="roundRect">
            <a:avLst>
              <a:gd name="adj" fmla="val 16667"/>
            </a:avLst>
          </a:prstGeom>
          <a:noFill/>
          <a:ln w="28575">
            <a:solidFill>
              <a:srgbClr val="FF0000"/>
            </a:solidFill>
            <a:prstDash val="dash"/>
            <a:round/>
            <a:headEnd/>
            <a:tailEnd/>
          </a:ln>
          <a:effectLst/>
        </p:spPr>
        <p:txBody>
          <a:bodyPr wrap="none" anchor="ctr"/>
          <a:lstStyle/>
          <a:p>
            <a:endParaRPr lang="zh-CN" altLang="en-US">
              <a:ea typeface="宋体" charset="-122"/>
            </a:endParaRPr>
          </a:p>
        </p:txBody>
      </p:sp>
      <p:sp>
        <p:nvSpPr>
          <p:cNvPr id="23606" name="AutoShape 159"/>
          <p:cNvSpPr>
            <a:spLocks noChangeArrowheads="1"/>
          </p:cNvSpPr>
          <p:nvPr/>
        </p:nvSpPr>
        <p:spPr bwMode="auto">
          <a:xfrm>
            <a:off x="8150225" y="2961980"/>
            <a:ext cx="1081088" cy="935037"/>
          </a:xfrm>
          <a:prstGeom prst="roundRect">
            <a:avLst>
              <a:gd name="adj" fmla="val 16667"/>
            </a:avLst>
          </a:prstGeom>
          <a:noFill/>
          <a:ln w="28575">
            <a:solidFill>
              <a:srgbClr val="3366FF"/>
            </a:solidFill>
            <a:prstDash val="dash"/>
            <a:round/>
            <a:headEnd/>
            <a:tailEnd/>
          </a:ln>
          <a:effectLst/>
        </p:spPr>
        <p:txBody>
          <a:bodyPr wrap="none" anchor="ctr"/>
          <a:lstStyle/>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The Timing Diagram of S-R Latch</a:t>
            </a:r>
            <a:endParaRPr lang="zh-CN" altLang="en-US" sz="3200" b="1" dirty="0"/>
          </a:p>
        </p:txBody>
      </p:sp>
      <p:graphicFrame>
        <p:nvGraphicFramePr>
          <p:cNvPr id="43" name="Group 84"/>
          <p:cNvGraphicFramePr>
            <a:graphicFrameLocks noGrp="1"/>
          </p:cNvGraphicFramePr>
          <p:nvPr>
            <p:ph idx="1"/>
            <p:extLst>
              <p:ext uri="{D42A27DB-BD31-4B8C-83A1-F6EECF244321}">
                <p14:modId xmlns:p14="http://schemas.microsoft.com/office/powerpoint/2010/main" val="212498253"/>
              </p:ext>
            </p:extLst>
          </p:nvPr>
        </p:nvGraphicFramePr>
        <p:xfrm>
          <a:off x="1406525" y="4095750"/>
          <a:ext cx="3262313" cy="1981200"/>
        </p:xfrm>
        <a:graphic>
          <a:graphicData uri="http://schemas.openxmlformats.org/drawingml/2006/table">
            <a:tbl>
              <a:tblPr/>
              <a:tblGrid>
                <a:gridCol w="716160">
                  <a:extLst>
                    <a:ext uri="{9D8B030D-6E8A-4147-A177-3AD203B41FA5}">
                      <a16:colId xmlns:a16="http://schemas.microsoft.com/office/drawing/2014/main" val="20000"/>
                    </a:ext>
                  </a:extLst>
                </a:gridCol>
                <a:gridCol w="731997">
                  <a:extLst>
                    <a:ext uri="{9D8B030D-6E8A-4147-A177-3AD203B41FA5}">
                      <a16:colId xmlns:a16="http://schemas.microsoft.com/office/drawing/2014/main" val="20001"/>
                    </a:ext>
                  </a:extLst>
                </a:gridCol>
                <a:gridCol w="871006">
                  <a:extLst>
                    <a:ext uri="{9D8B030D-6E8A-4147-A177-3AD203B41FA5}">
                      <a16:colId xmlns:a16="http://schemas.microsoft.com/office/drawing/2014/main" val="20002"/>
                    </a:ext>
                  </a:extLst>
                </a:gridCol>
                <a:gridCol w="943150">
                  <a:extLst>
                    <a:ext uri="{9D8B030D-6E8A-4147-A177-3AD203B41FA5}">
                      <a16:colId xmlns:a16="http://schemas.microsoft.com/office/drawing/2014/main" val="20003"/>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Q</a:t>
                      </a:r>
                      <a:r>
                        <a:rPr kumimoji="0" lang="en-US" altLang="zh-CN" sz="2000" b="1" i="0" u="none" strike="noStrike" cap="none" normalizeH="0" baseline="30000">
                          <a:ln>
                            <a:noFill/>
                          </a:ln>
                          <a:solidFill>
                            <a:schemeClr val="tx1"/>
                          </a:solidFill>
                          <a:effectLst/>
                          <a:latin typeface="Verdana" pitchFamily="34" charset="0"/>
                          <a:ea typeface="黑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reset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6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36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Verdana" pitchFamily="34" charset="0"/>
                          <a:ea typeface="黑体" pitchFamily="2" charset="-122"/>
                        </a:rPr>
                        <a:t>invalid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pic>
        <p:nvPicPr>
          <p:cNvPr id="4" name="Picture 43"/>
          <p:cNvPicPr>
            <a:picLocks noChangeAspect="1" noChangeArrowheads="1"/>
          </p:cNvPicPr>
          <p:nvPr/>
        </p:nvPicPr>
        <p:blipFill>
          <a:blip r:embed="rId2" cstate="print"/>
          <a:srcRect/>
          <a:stretch>
            <a:fillRect/>
          </a:stretch>
        </p:blipFill>
        <p:spPr bwMode="auto">
          <a:xfrm>
            <a:off x="2029620" y="1548607"/>
            <a:ext cx="2735262" cy="2449512"/>
          </a:xfrm>
          <a:prstGeom prst="rect">
            <a:avLst/>
          </a:prstGeom>
          <a:noFill/>
          <a:ln w="9525">
            <a:noFill/>
            <a:miter lim="800000"/>
            <a:headEnd/>
            <a:tailEnd/>
          </a:ln>
        </p:spPr>
      </p:pic>
      <p:sp>
        <p:nvSpPr>
          <p:cNvPr id="5" name="Text Box 5"/>
          <p:cNvSpPr txBox="1">
            <a:spLocks noChangeArrowheads="1"/>
          </p:cNvSpPr>
          <p:nvPr/>
        </p:nvSpPr>
        <p:spPr bwMode="auto">
          <a:xfrm>
            <a:off x="1481932" y="1621631"/>
            <a:ext cx="457200" cy="396875"/>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dirty="0">
                <a:latin typeface="Garamond" pitchFamily="18" charset="0"/>
                <a:ea typeface="宋体" pitchFamily="2" charset="-122"/>
              </a:rPr>
              <a:t>S’</a:t>
            </a:r>
          </a:p>
        </p:txBody>
      </p:sp>
      <p:grpSp>
        <p:nvGrpSpPr>
          <p:cNvPr id="6" name="Group 6"/>
          <p:cNvGrpSpPr>
            <a:grpSpLocks/>
          </p:cNvGrpSpPr>
          <p:nvPr/>
        </p:nvGrpSpPr>
        <p:grpSpPr bwMode="auto">
          <a:xfrm>
            <a:off x="5318918" y="4334669"/>
            <a:ext cx="914400" cy="2301875"/>
            <a:chOff x="2064" y="2544"/>
            <a:chExt cx="576" cy="1450"/>
          </a:xfrm>
        </p:grpSpPr>
        <p:sp>
          <p:nvSpPr>
            <p:cNvPr id="7" name="Text Box 7"/>
            <p:cNvSpPr txBox="1">
              <a:spLocks noChangeArrowheads="1"/>
            </p:cNvSpPr>
            <p:nvPr/>
          </p:nvSpPr>
          <p:spPr bwMode="auto">
            <a:xfrm>
              <a:off x="2064" y="2544"/>
              <a:ext cx="480" cy="250"/>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a:latin typeface="Garamond" pitchFamily="18" charset="0"/>
                  <a:ea typeface="宋体" pitchFamily="2" charset="-122"/>
                </a:rPr>
                <a:t>Q</a:t>
              </a:r>
            </a:p>
          </p:txBody>
        </p:sp>
        <p:sp>
          <p:nvSpPr>
            <p:cNvPr id="8" name="Text Box 8"/>
            <p:cNvSpPr txBox="1">
              <a:spLocks noChangeArrowheads="1"/>
            </p:cNvSpPr>
            <p:nvPr/>
          </p:nvSpPr>
          <p:spPr bwMode="auto">
            <a:xfrm>
              <a:off x="2160" y="3744"/>
              <a:ext cx="480" cy="250"/>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a:latin typeface="Garamond" pitchFamily="18" charset="0"/>
                  <a:ea typeface="宋体" pitchFamily="2" charset="-122"/>
                </a:rPr>
                <a:t>Q’</a:t>
              </a:r>
            </a:p>
          </p:txBody>
        </p:sp>
      </p:grpSp>
      <p:sp>
        <p:nvSpPr>
          <p:cNvPr id="9" name="Text Box 9"/>
          <p:cNvSpPr txBox="1">
            <a:spLocks noChangeArrowheads="1"/>
          </p:cNvSpPr>
          <p:nvPr/>
        </p:nvSpPr>
        <p:spPr bwMode="auto">
          <a:xfrm>
            <a:off x="1481932" y="3350419"/>
            <a:ext cx="457200" cy="396875"/>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a:latin typeface="Garamond" pitchFamily="18" charset="0"/>
                <a:ea typeface="宋体" pitchFamily="2" charset="-122"/>
              </a:rPr>
              <a:t>R’</a:t>
            </a:r>
          </a:p>
        </p:txBody>
      </p:sp>
      <p:grpSp>
        <p:nvGrpSpPr>
          <p:cNvPr id="10" name="Group 10"/>
          <p:cNvGrpSpPr>
            <a:grpSpLocks/>
          </p:cNvGrpSpPr>
          <p:nvPr/>
        </p:nvGrpSpPr>
        <p:grpSpPr bwMode="auto">
          <a:xfrm>
            <a:off x="5471318" y="1880394"/>
            <a:ext cx="5238750" cy="2117725"/>
            <a:chOff x="2160" y="1104"/>
            <a:chExt cx="3300" cy="1334"/>
          </a:xfrm>
        </p:grpSpPr>
        <p:sp>
          <p:nvSpPr>
            <p:cNvPr id="11" name="Text Box 11"/>
            <p:cNvSpPr txBox="1">
              <a:spLocks noChangeArrowheads="1"/>
            </p:cNvSpPr>
            <p:nvPr/>
          </p:nvSpPr>
          <p:spPr bwMode="auto">
            <a:xfrm>
              <a:off x="2189" y="1104"/>
              <a:ext cx="288" cy="250"/>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dirty="0">
                  <a:latin typeface="Garamond" pitchFamily="18" charset="0"/>
                  <a:ea typeface="宋体" pitchFamily="2" charset="-122"/>
                </a:rPr>
                <a:t>R’</a:t>
              </a:r>
            </a:p>
          </p:txBody>
        </p:sp>
        <p:sp>
          <p:nvSpPr>
            <p:cNvPr id="12" name="Text Box 12"/>
            <p:cNvSpPr txBox="1">
              <a:spLocks noChangeArrowheads="1"/>
            </p:cNvSpPr>
            <p:nvPr/>
          </p:nvSpPr>
          <p:spPr bwMode="auto">
            <a:xfrm>
              <a:off x="2160" y="2188"/>
              <a:ext cx="288" cy="250"/>
            </a:xfrm>
            <a:prstGeom prst="rect">
              <a:avLst/>
            </a:prstGeom>
            <a:noFill/>
            <a:ln w="9525" algn="ctr">
              <a:noFill/>
              <a:miter lim="800000"/>
              <a:headEnd/>
              <a:tailEnd/>
            </a:ln>
          </p:spPr>
          <p:txBody>
            <a:bodyPr>
              <a:spAutoFit/>
            </a:bodyPr>
            <a:lstStyle/>
            <a:p>
              <a:pPr algn="ctr" eaLnBrk="0" hangingPunct="0">
                <a:spcBef>
                  <a:spcPct val="50000"/>
                </a:spcBef>
              </a:pPr>
              <a:r>
                <a:rPr lang="en-US" altLang="zh-CN" sz="2000" b="1">
                  <a:latin typeface="Garamond" pitchFamily="18" charset="0"/>
                  <a:ea typeface="宋体" pitchFamily="2" charset="-122"/>
                </a:rPr>
                <a:t>S’</a:t>
              </a:r>
            </a:p>
          </p:txBody>
        </p:sp>
        <p:sp>
          <p:nvSpPr>
            <p:cNvPr id="13" name="Freeform 13"/>
            <p:cNvSpPr>
              <a:spLocks/>
            </p:cNvSpPr>
            <p:nvPr/>
          </p:nvSpPr>
          <p:spPr bwMode="auto">
            <a:xfrm>
              <a:off x="2671" y="1135"/>
              <a:ext cx="2789" cy="507"/>
            </a:xfrm>
            <a:custGeom>
              <a:avLst/>
              <a:gdLst>
                <a:gd name="T0" fmla="*/ 0 w 2789"/>
                <a:gd name="T1" fmla="*/ 0 h 507"/>
                <a:gd name="T2" fmla="*/ 507 w 2789"/>
                <a:gd name="T3" fmla="*/ 0 h 507"/>
                <a:gd name="T4" fmla="*/ 507 w 2789"/>
                <a:gd name="T5" fmla="*/ 507 h 507"/>
                <a:gd name="T6" fmla="*/ 1015 w 2789"/>
                <a:gd name="T7" fmla="*/ 507 h 507"/>
                <a:gd name="T8" fmla="*/ 1015 w 2789"/>
                <a:gd name="T9" fmla="*/ 0 h 507"/>
                <a:gd name="T10" fmla="*/ 1521 w 2789"/>
                <a:gd name="T11" fmla="*/ 0 h 507"/>
                <a:gd name="T12" fmla="*/ 1521 w 2789"/>
                <a:gd name="T13" fmla="*/ 507 h 507"/>
                <a:gd name="T14" fmla="*/ 2029 w 2789"/>
                <a:gd name="T15" fmla="*/ 507 h 507"/>
                <a:gd name="T16" fmla="*/ 2029 w 2789"/>
                <a:gd name="T17" fmla="*/ 0 h 507"/>
                <a:gd name="T18" fmla="*/ 2789 w 2789"/>
                <a:gd name="T19" fmla="*/ 0 h 5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9"/>
                <a:gd name="T31" fmla="*/ 0 h 507"/>
                <a:gd name="T32" fmla="*/ 2789 w 2789"/>
                <a:gd name="T33" fmla="*/ 507 h 5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9" h="507">
                  <a:moveTo>
                    <a:pt x="0" y="0"/>
                  </a:moveTo>
                  <a:lnTo>
                    <a:pt x="507" y="0"/>
                  </a:lnTo>
                  <a:lnTo>
                    <a:pt x="507" y="507"/>
                  </a:lnTo>
                  <a:lnTo>
                    <a:pt x="1015" y="507"/>
                  </a:lnTo>
                  <a:lnTo>
                    <a:pt x="1015" y="0"/>
                  </a:lnTo>
                  <a:lnTo>
                    <a:pt x="1521" y="0"/>
                  </a:lnTo>
                  <a:lnTo>
                    <a:pt x="1521" y="507"/>
                  </a:lnTo>
                  <a:lnTo>
                    <a:pt x="2029" y="507"/>
                  </a:lnTo>
                  <a:lnTo>
                    <a:pt x="2029" y="0"/>
                  </a:lnTo>
                  <a:lnTo>
                    <a:pt x="2789" y="0"/>
                  </a:lnTo>
                </a:path>
              </a:pathLst>
            </a:custGeom>
            <a:noFill/>
            <a:ln w="34925" cap="rnd">
              <a:solidFill>
                <a:srgbClr val="000000"/>
              </a:solidFill>
              <a:round/>
              <a:headEnd/>
              <a:tailEnd/>
            </a:ln>
          </p:spPr>
          <p:txBody>
            <a:bodyPr/>
            <a:lstStyle/>
            <a:p>
              <a:endParaRPr lang="zh-CN" altLang="en-US"/>
            </a:p>
          </p:txBody>
        </p:sp>
        <p:sp>
          <p:nvSpPr>
            <p:cNvPr id="14" name="Freeform 14"/>
            <p:cNvSpPr>
              <a:spLocks/>
            </p:cNvSpPr>
            <p:nvPr/>
          </p:nvSpPr>
          <p:spPr bwMode="auto">
            <a:xfrm>
              <a:off x="2671" y="1896"/>
              <a:ext cx="2789" cy="507"/>
            </a:xfrm>
            <a:custGeom>
              <a:avLst/>
              <a:gdLst>
                <a:gd name="T0" fmla="*/ 0 w 2789"/>
                <a:gd name="T1" fmla="*/ 507 h 507"/>
                <a:gd name="T2" fmla="*/ 254 w 2789"/>
                <a:gd name="T3" fmla="*/ 507 h 507"/>
                <a:gd name="T4" fmla="*/ 254 w 2789"/>
                <a:gd name="T5" fmla="*/ 0 h 507"/>
                <a:gd name="T6" fmla="*/ 1268 w 2789"/>
                <a:gd name="T7" fmla="*/ 0 h 507"/>
                <a:gd name="T8" fmla="*/ 1268 w 2789"/>
                <a:gd name="T9" fmla="*/ 507 h 507"/>
                <a:gd name="T10" fmla="*/ 1775 w 2789"/>
                <a:gd name="T11" fmla="*/ 507 h 507"/>
                <a:gd name="T12" fmla="*/ 1775 w 2789"/>
                <a:gd name="T13" fmla="*/ 0 h 507"/>
                <a:gd name="T14" fmla="*/ 2789 w 2789"/>
                <a:gd name="T15" fmla="*/ 0 h 507"/>
                <a:gd name="T16" fmla="*/ 0 60000 65536"/>
                <a:gd name="T17" fmla="*/ 0 60000 65536"/>
                <a:gd name="T18" fmla="*/ 0 60000 65536"/>
                <a:gd name="T19" fmla="*/ 0 60000 65536"/>
                <a:gd name="T20" fmla="*/ 0 60000 65536"/>
                <a:gd name="T21" fmla="*/ 0 60000 65536"/>
                <a:gd name="T22" fmla="*/ 0 60000 65536"/>
                <a:gd name="T23" fmla="*/ 0 60000 65536"/>
                <a:gd name="T24" fmla="*/ 0 w 2789"/>
                <a:gd name="T25" fmla="*/ 0 h 507"/>
                <a:gd name="T26" fmla="*/ 2789 w 2789"/>
                <a:gd name="T27" fmla="*/ 507 h 5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89" h="507">
                  <a:moveTo>
                    <a:pt x="0" y="507"/>
                  </a:moveTo>
                  <a:lnTo>
                    <a:pt x="254" y="507"/>
                  </a:lnTo>
                  <a:lnTo>
                    <a:pt x="254" y="0"/>
                  </a:lnTo>
                  <a:lnTo>
                    <a:pt x="1268" y="0"/>
                  </a:lnTo>
                  <a:lnTo>
                    <a:pt x="1268" y="507"/>
                  </a:lnTo>
                  <a:lnTo>
                    <a:pt x="1775" y="507"/>
                  </a:lnTo>
                  <a:lnTo>
                    <a:pt x="1775" y="0"/>
                  </a:lnTo>
                  <a:lnTo>
                    <a:pt x="2789" y="0"/>
                  </a:lnTo>
                </a:path>
              </a:pathLst>
            </a:custGeom>
            <a:noFill/>
            <a:ln w="34925" cap="rnd">
              <a:solidFill>
                <a:srgbClr val="000000"/>
              </a:solidFill>
              <a:round/>
              <a:headEnd/>
              <a:tailEnd/>
            </a:ln>
          </p:spPr>
          <p:txBody>
            <a:bodyPr/>
            <a:lstStyle/>
            <a:p>
              <a:endParaRPr lang="zh-CN" altLang="en-US"/>
            </a:p>
          </p:txBody>
        </p:sp>
      </p:grpSp>
      <p:sp>
        <p:nvSpPr>
          <p:cNvPr id="15" name="Freeform 15"/>
          <p:cNvSpPr>
            <a:spLocks noEditPoints="1"/>
          </p:cNvSpPr>
          <p:nvPr/>
        </p:nvSpPr>
        <p:spPr bwMode="auto">
          <a:xfrm>
            <a:off x="6674644" y="1896269"/>
            <a:ext cx="22225" cy="4430713"/>
          </a:xfrm>
          <a:custGeom>
            <a:avLst/>
            <a:gdLst>
              <a:gd name="T0" fmla="*/ 0 w 16"/>
              <a:gd name="T1" fmla="*/ 2147483647 h 3328"/>
              <a:gd name="T2" fmla="*/ 2147483647 w 16"/>
              <a:gd name="T3" fmla="*/ 2147483647 h 3328"/>
              <a:gd name="T4" fmla="*/ 0 w 16"/>
              <a:gd name="T5" fmla="*/ 2147483647 h 3328"/>
              <a:gd name="T6" fmla="*/ 2147483647 w 16"/>
              <a:gd name="T7" fmla="*/ 2147483647 h 3328"/>
              <a:gd name="T8" fmla="*/ 2147483647 w 16"/>
              <a:gd name="T9" fmla="*/ 2147483647 h 3328"/>
              <a:gd name="T10" fmla="*/ 2147483647 w 16"/>
              <a:gd name="T11" fmla="*/ 2147483647 h 3328"/>
              <a:gd name="T12" fmla="*/ 2147483647 w 16"/>
              <a:gd name="T13" fmla="*/ 2147483647 h 3328"/>
              <a:gd name="T14" fmla="*/ 0 w 16"/>
              <a:gd name="T15" fmla="*/ 2147483647 h 3328"/>
              <a:gd name="T16" fmla="*/ 2147483647 w 16"/>
              <a:gd name="T17" fmla="*/ 2147483647 h 3328"/>
              <a:gd name="T18" fmla="*/ 0 w 16"/>
              <a:gd name="T19" fmla="*/ 2147483647 h 3328"/>
              <a:gd name="T20" fmla="*/ 2147483647 w 16"/>
              <a:gd name="T21" fmla="*/ 2147483647 h 3328"/>
              <a:gd name="T22" fmla="*/ 2147483647 w 16"/>
              <a:gd name="T23" fmla="*/ 2147483647 h 3328"/>
              <a:gd name="T24" fmla="*/ 2147483647 w 16"/>
              <a:gd name="T25" fmla="*/ 2147483647 h 3328"/>
              <a:gd name="T26" fmla="*/ 2147483647 w 16"/>
              <a:gd name="T27" fmla="*/ 2147483647 h 3328"/>
              <a:gd name="T28" fmla="*/ 0 w 16"/>
              <a:gd name="T29" fmla="*/ 2147483647 h 3328"/>
              <a:gd name="T30" fmla="*/ 2147483647 w 16"/>
              <a:gd name="T31" fmla="*/ 2147483647 h 3328"/>
              <a:gd name="T32" fmla="*/ 0 w 16"/>
              <a:gd name="T33" fmla="*/ 2147483647 h 3328"/>
              <a:gd name="T34" fmla="*/ 2147483647 w 16"/>
              <a:gd name="T35" fmla="*/ 2147483647 h 3328"/>
              <a:gd name="T36" fmla="*/ 2147483647 w 16"/>
              <a:gd name="T37" fmla="*/ 2147483647 h 3328"/>
              <a:gd name="T38" fmla="*/ 2147483647 w 16"/>
              <a:gd name="T39" fmla="*/ 2147483647 h 3328"/>
              <a:gd name="T40" fmla="*/ 2147483647 w 16"/>
              <a:gd name="T41" fmla="*/ 2147483647 h 3328"/>
              <a:gd name="T42" fmla="*/ 0 w 16"/>
              <a:gd name="T43" fmla="*/ 2147483647 h 3328"/>
              <a:gd name="T44" fmla="*/ 2147483647 w 16"/>
              <a:gd name="T45" fmla="*/ 2147483647 h 3328"/>
              <a:gd name="T46" fmla="*/ 0 w 16"/>
              <a:gd name="T47" fmla="*/ 2147483647 h 3328"/>
              <a:gd name="T48" fmla="*/ 2147483647 w 16"/>
              <a:gd name="T49" fmla="*/ 2147483647 h 3328"/>
              <a:gd name="T50" fmla="*/ 2147483647 w 16"/>
              <a:gd name="T51" fmla="*/ 2147483647 h 3328"/>
              <a:gd name="T52" fmla="*/ 2147483647 w 16"/>
              <a:gd name="T53" fmla="*/ 2147483647 h 3328"/>
              <a:gd name="T54" fmla="*/ 2147483647 w 16"/>
              <a:gd name="T55" fmla="*/ 2147483647 h 3328"/>
              <a:gd name="T56" fmla="*/ 0 w 16"/>
              <a:gd name="T57" fmla="*/ 2147483647 h 3328"/>
              <a:gd name="T58" fmla="*/ 2147483647 w 16"/>
              <a:gd name="T59" fmla="*/ 2147483647 h 3328"/>
              <a:gd name="T60" fmla="*/ 0 w 16"/>
              <a:gd name="T61" fmla="*/ 2147483647 h 3328"/>
              <a:gd name="T62" fmla="*/ 2147483647 w 16"/>
              <a:gd name="T63" fmla="*/ 2147483647 h 3328"/>
              <a:gd name="T64" fmla="*/ 2147483647 w 16"/>
              <a:gd name="T65" fmla="*/ 2147483647 h 3328"/>
              <a:gd name="T66" fmla="*/ 2147483647 w 16"/>
              <a:gd name="T67" fmla="*/ 2147483647 h 3328"/>
              <a:gd name="T68" fmla="*/ 2147483647 w 16"/>
              <a:gd name="T69" fmla="*/ 2147483647 h 3328"/>
              <a:gd name="T70" fmla="*/ 0 w 16"/>
              <a:gd name="T71" fmla="*/ 2147483647 h 3328"/>
              <a:gd name="T72" fmla="*/ 2147483647 w 16"/>
              <a:gd name="T73" fmla="*/ 2147483647 h 3328"/>
              <a:gd name="T74" fmla="*/ 0 w 16"/>
              <a:gd name="T75" fmla="*/ 2147483647 h 3328"/>
              <a:gd name="T76" fmla="*/ 2147483647 w 16"/>
              <a:gd name="T77" fmla="*/ 2147483647 h 3328"/>
              <a:gd name="T78" fmla="*/ 2147483647 w 16"/>
              <a:gd name="T79" fmla="*/ 2147483647 h 3328"/>
              <a:gd name="T80" fmla="*/ 2147483647 w 16"/>
              <a:gd name="T81" fmla="*/ 2147483647 h 3328"/>
              <a:gd name="T82" fmla="*/ 2147483647 w 16"/>
              <a:gd name="T83" fmla="*/ 2147483647 h 3328"/>
              <a:gd name="T84" fmla="*/ 0 w 16"/>
              <a:gd name="T85" fmla="*/ 2147483647 h 3328"/>
              <a:gd name="T86" fmla="*/ 2147483647 w 16"/>
              <a:gd name="T87" fmla="*/ 2147483647 h 3328"/>
              <a:gd name="T88" fmla="*/ 0 w 16"/>
              <a:gd name="T89" fmla="*/ 2147483647 h 3328"/>
              <a:gd name="T90" fmla="*/ 2147483647 w 16"/>
              <a:gd name="T91" fmla="*/ 2147483647 h 3328"/>
              <a:gd name="T92" fmla="*/ 2147483647 w 16"/>
              <a:gd name="T93" fmla="*/ 2147483647 h 3328"/>
              <a:gd name="T94" fmla="*/ 2147483647 w 16"/>
              <a:gd name="T95" fmla="*/ 2147483647 h 3328"/>
              <a:gd name="T96" fmla="*/ 2147483647 w 16"/>
              <a:gd name="T97" fmla="*/ 2147483647 h 3328"/>
              <a:gd name="T98" fmla="*/ 0 w 16"/>
              <a:gd name="T99" fmla="*/ 2147483647 h 3328"/>
              <a:gd name="T100" fmla="*/ 2147483647 w 16"/>
              <a:gd name="T101" fmla="*/ 2147483647 h 3328"/>
              <a:gd name="T102" fmla="*/ 0 w 16"/>
              <a:gd name="T103" fmla="*/ 2147483647 h 3328"/>
              <a:gd name="T104" fmla="*/ 2147483647 w 16"/>
              <a:gd name="T105" fmla="*/ 2147483647 h 3328"/>
              <a:gd name="T106" fmla="*/ 2147483647 w 16"/>
              <a:gd name="T107" fmla="*/ 2147483647 h 3328"/>
              <a:gd name="T108" fmla="*/ 2147483647 w 16"/>
              <a:gd name="T109" fmla="*/ 2147483647 h 3328"/>
              <a:gd name="T110" fmla="*/ 2147483647 w 16"/>
              <a:gd name="T111" fmla="*/ 2147483647 h 3328"/>
              <a:gd name="T112" fmla="*/ 0 w 16"/>
              <a:gd name="T113" fmla="*/ 2147483647 h 3328"/>
              <a:gd name="T114" fmla="*/ 2147483647 w 16"/>
              <a:gd name="T115" fmla="*/ 2147483647 h 3328"/>
              <a:gd name="T116" fmla="*/ 0 w 16"/>
              <a:gd name="T117" fmla="*/ 2147483647 h 3328"/>
              <a:gd name="T118" fmla="*/ 2147483647 w 16"/>
              <a:gd name="T119" fmla="*/ 2147483647 h 3328"/>
              <a:gd name="T120" fmla="*/ 2147483647 w 16"/>
              <a:gd name="T121" fmla="*/ 2147483647 h 33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
              <a:gd name="T184" fmla="*/ 0 h 3328"/>
              <a:gd name="T185" fmla="*/ 16 w 16"/>
              <a:gd name="T186" fmla="*/ 3328 h 33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 h="3328">
                <a:moveTo>
                  <a:pt x="16" y="8"/>
                </a:moveTo>
                <a:lnTo>
                  <a:pt x="16" y="56"/>
                </a:lnTo>
                <a:cubicBezTo>
                  <a:pt x="16" y="61"/>
                  <a:pt x="12" y="64"/>
                  <a:pt x="8" y="64"/>
                </a:cubicBezTo>
                <a:cubicBezTo>
                  <a:pt x="3" y="64"/>
                  <a:pt x="0" y="61"/>
                  <a:pt x="0" y="56"/>
                </a:cubicBezTo>
                <a:lnTo>
                  <a:pt x="0" y="8"/>
                </a:lnTo>
                <a:cubicBezTo>
                  <a:pt x="0" y="4"/>
                  <a:pt x="3" y="0"/>
                  <a:pt x="8" y="0"/>
                </a:cubicBezTo>
                <a:cubicBezTo>
                  <a:pt x="12" y="0"/>
                  <a:pt x="16" y="4"/>
                  <a:pt x="16" y="8"/>
                </a:cubicBezTo>
                <a:close/>
                <a:moveTo>
                  <a:pt x="16" y="104"/>
                </a:moveTo>
                <a:lnTo>
                  <a:pt x="16" y="152"/>
                </a:lnTo>
                <a:cubicBezTo>
                  <a:pt x="16" y="157"/>
                  <a:pt x="12" y="160"/>
                  <a:pt x="8" y="160"/>
                </a:cubicBezTo>
                <a:cubicBezTo>
                  <a:pt x="3" y="160"/>
                  <a:pt x="0" y="157"/>
                  <a:pt x="0" y="152"/>
                </a:cubicBezTo>
                <a:lnTo>
                  <a:pt x="0" y="104"/>
                </a:lnTo>
                <a:cubicBezTo>
                  <a:pt x="0" y="100"/>
                  <a:pt x="3" y="96"/>
                  <a:pt x="8" y="96"/>
                </a:cubicBezTo>
                <a:cubicBezTo>
                  <a:pt x="12" y="96"/>
                  <a:pt x="16" y="100"/>
                  <a:pt x="16" y="104"/>
                </a:cubicBezTo>
                <a:close/>
                <a:moveTo>
                  <a:pt x="16" y="200"/>
                </a:moveTo>
                <a:lnTo>
                  <a:pt x="16" y="248"/>
                </a:lnTo>
                <a:cubicBezTo>
                  <a:pt x="16" y="253"/>
                  <a:pt x="12" y="256"/>
                  <a:pt x="8" y="256"/>
                </a:cubicBezTo>
                <a:cubicBezTo>
                  <a:pt x="3" y="256"/>
                  <a:pt x="0" y="253"/>
                  <a:pt x="0" y="248"/>
                </a:cubicBezTo>
                <a:lnTo>
                  <a:pt x="0" y="200"/>
                </a:lnTo>
                <a:cubicBezTo>
                  <a:pt x="0" y="196"/>
                  <a:pt x="3" y="192"/>
                  <a:pt x="8" y="192"/>
                </a:cubicBezTo>
                <a:cubicBezTo>
                  <a:pt x="12" y="192"/>
                  <a:pt x="16" y="196"/>
                  <a:pt x="16" y="200"/>
                </a:cubicBezTo>
                <a:close/>
                <a:moveTo>
                  <a:pt x="16" y="296"/>
                </a:moveTo>
                <a:lnTo>
                  <a:pt x="16" y="344"/>
                </a:lnTo>
                <a:cubicBezTo>
                  <a:pt x="16" y="349"/>
                  <a:pt x="12" y="352"/>
                  <a:pt x="8" y="352"/>
                </a:cubicBezTo>
                <a:cubicBezTo>
                  <a:pt x="3" y="352"/>
                  <a:pt x="0" y="349"/>
                  <a:pt x="0" y="344"/>
                </a:cubicBezTo>
                <a:lnTo>
                  <a:pt x="0" y="296"/>
                </a:lnTo>
                <a:cubicBezTo>
                  <a:pt x="0" y="292"/>
                  <a:pt x="3" y="288"/>
                  <a:pt x="8" y="288"/>
                </a:cubicBezTo>
                <a:cubicBezTo>
                  <a:pt x="12" y="288"/>
                  <a:pt x="16" y="292"/>
                  <a:pt x="16" y="296"/>
                </a:cubicBezTo>
                <a:close/>
                <a:moveTo>
                  <a:pt x="16" y="392"/>
                </a:moveTo>
                <a:lnTo>
                  <a:pt x="16" y="440"/>
                </a:lnTo>
                <a:cubicBezTo>
                  <a:pt x="16" y="445"/>
                  <a:pt x="12" y="448"/>
                  <a:pt x="8" y="448"/>
                </a:cubicBezTo>
                <a:cubicBezTo>
                  <a:pt x="3" y="448"/>
                  <a:pt x="0" y="445"/>
                  <a:pt x="0" y="440"/>
                </a:cubicBezTo>
                <a:lnTo>
                  <a:pt x="0" y="392"/>
                </a:lnTo>
                <a:cubicBezTo>
                  <a:pt x="0" y="388"/>
                  <a:pt x="3" y="384"/>
                  <a:pt x="8" y="384"/>
                </a:cubicBezTo>
                <a:cubicBezTo>
                  <a:pt x="12" y="384"/>
                  <a:pt x="16" y="388"/>
                  <a:pt x="16" y="392"/>
                </a:cubicBezTo>
                <a:close/>
                <a:moveTo>
                  <a:pt x="16" y="488"/>
                </a:moveTo>
                <a:lnTo>
                  <a:pt x="16" y="536"/>
                </a:lnTo>
                <a:cubicBezTo>
                  <a:pt x="16" y="541"/>
                  <a:pt x="12" y="544"/>
                  <a:pt x="8" y="544"/>
                </a:cubicBezTo>
                <a:cubicBezTo>
                  <a:pt x="3" y="544"/>
                  <a:pt x="0" y="541"/>
                  <a:pt x="0" y="536"/>
                </a:cubicBezTo>
                <a:lnTo>
                  <a:pt x="0" y="488"/>
                </a:lnTo>
                <a:cubicBezTo>
                  <a:pt x="0" y="484"/>
                  <a:pt x="3" y="480"/>
                  <a:pt x="8" y="480"/>
                </a:cubicBezTo>
                <a:cubicBezTo>
                  <a:pt x="12" y="480"/>
                  <a:pt x="16" y="484"/>
                  <a:pt x="16" y="488"/>
                </a:cubicBezTo>
                <a:close/>
                <a:moveTo>
                  <a:pt x="16" y="584"/>
                </a:moveTo>
                <a:lnTo>
                  <a:pt x="16" y="632"/>
                </a:lnTo>
                <a:cubicBezTo>
                  <a:pt x="16" y="637"/>
                  <a:pt x="12" y="640"/>
                  <a:pt x="8" y="640"/>
                </a:cubicBezTo>
                <a:cubicBezTo>
                  <a:pt x="3" y="640"/>
                  <a:pt x="0" y="637"/>
                  <a:pt x="0" y="632"/>
                </a:cubicBezTo>
                <a:lnTo>
                  <a:pt x="0" y="584"/>
                </a:lnTo>
                <a:cubicBezTo>
                  <a:pt x="0" y="580"/>
                  <a:pt x="3" y="576"/>
                  <a:pt x="8" y="576"/>
                </a:cubicBezTo>
                <a:cubicBezTo>
                  <a:pt x="12" y="576"/>
                  <a:pt x="16" y="580"/>
                  <a:pt x="16" y="584"/>
                </a:cubicBezTo>
                <a:close/>
                <a:moveTo>
                  <a:pt x="16" y="680"/>
                </a:moveTo>
                <a:lnTo>
                  <a:pt x="16" y="728"/>
                </a:lnTo>
                <a:cubicBezTo>
                  <a:pt x="16" y="733"/>
                  <a:pt x="12" y="736"/>
                  <a:pt x="8" y="736"/>
                </a:cubicBezTo>
                <a:cubicBezTo>
                  <a:pt x="3" y="736"/>
                  <a:pt x="0" y="733"/>
                  <a:pt x="0" y="728"/>
                </a:cubicBezTo>
                <a:lnTo>
                  <a:pt x="0" y="680"/>
                </a:lnTo>
                <a:cubicBezTo>
                  <a:pt x="0" y="676"/>
                  <a:pt x="3" y="672"/>
                  <a:pt x="8" y="672"/>
                </a:cubicBezTo>
                <a:cubicBezTo>
                  <a:pt x="12" y="672"/>
                  <a:pt x="16" y="676"/>
                  <a:pt x="16" y="680"/>
                </a:cubicBezTo>
                <a:close/>
                <a:moveTo>
                  <a:pt x="16" y="776"/>
                </a:moveTo>
                <a:lnTo>
                  <a:pt x="16" y="824"/>
                </a:lnTo>
                <a:cubicBezTo>
                  <a:pt x="16" y="829"/>
                  <a:pt x="12" y="832"/>
                  <a:pt x="8" y="832"/>
                </a:cubicBezTo>
                <a:cubicBezTo>
                  <a:pt x="3" y="832"/>
                  <a:pt x="0" y="829"/>
                  <a:pt x="0" y="824"/>
                </a:cubicBezTo>
                <a:lnTo>
                  <a:pt x="0" y="776"/>
                </a:lnTo>
                <a:cubicBezTo>
                  <a:pt x="0" y="772"/>
                  <a:pt x="3" y="768"/>
                  <a:pt x="8" y="768"/>
                </a:cubicBezTo>
                <a:cubicBezTo>
                  <a:pt x="12" y="768"/>
                  <a:pt x="16" y="772"/>
                  <a:pt x="16" y="776"/>
                </a:cubicBezTo>
                <a:close/>
                <a:moveTo>
                  <a:pt x="16" y="872"/>
                </a:moveTo>
                <a:lnTo>
                  <a:pt x="16" y="920"/>
                </a:lnTo>
                <a:cubicBezTo>
                  <a:pt x="16" y="925"/>
                  <a:pt x="12" y="928"/>
                  <a:pt x="8" y="928"/>
                </a:cubicBezTo>
                <a:cubicBezTo>
                  <a:pt x="3" y="928"/>
                  <a:pt x="0" y="925"/>
                  <a:pt x="0" y="920"/>
                </a:cubicBezTo>
                <a:lnTo>
                  <a:pt x="0" y="872"/>
                </a:lnTo>
                <a:cubicBezTo>
                  <a:pt x="0" y="868"/>
                  <a:pt x="3" y="864"/>
                  <a:pt x="8" y="864"/>
                </a:cubicBezTo>
                <a:cubicBezTo>
                  <a:pt x="12" y="864"/>
                  <a:pt x="16" y="868"/>
                  <a:pt x="16" y="872"/>
                </a:cubicBezTo>
                <a:close/>
                <a:moveTo>
                  <a:pt x="16" y="968"/>
                </a:moveTo>
                <a:lnTo>
                  <a:pt x="16" y="1016"/>
                </a:lnTo>
                <a:cubicBezTo>
                  <a:pt x="16" y="1021"/>
                  <a:pt x="12" y="1024"/>
                  <a:pt x="8" y="1024"/>
                </a:cubicBezTo>
                <a:cubicBezTo>
                  <a:pt x="3" y="1024"/>
                  <a:pt x="0" y="1021"/>
                  <a:pt x="0" y="1016"/>
                </a:cubicBezTo>
                <a:lnTo>
                  <a:pt x="0" y="968"/>
                </a:lnTo>
                <a:cubicBezTo>
                  <a:pt x="0" y="964"/>
                  <a:pt x="3" y="960"/>
                  <a:pt x="8" y="960"/>
                </a:cubicBezTo>
                <a:cubicBezTo>
                  <a:pt x="12" y="960"/>
                  <a:pt x="16" y="964"/>
                  <a:pt x="16" y="968"/>
                </a:cubicBezTo>
                <a:close/>
                <a:moveTo>
                  <a:pt x="16" y="1064"/>
                </a:moveTo>
                <a:lnTo>
                  <a:pt x="16" y="1112"/>
                </a:lnTo>
                <a:cubicBezTo>
                  <a:pt x="16" y="1117"/>
                  <a:pt x="12" y="1120"/>
                  <a:pt x="8" y="1120"/>
                </a:cubicBezTo>
                <a:cubicBezTo>
                  <a:pt x="3" y="1120"/>
                  <a:pt x="0" y="1117"/>
                  <a:pt x="0" y="1112"/>
                </a:cubicBezTo>
                <a:lnTo>
                  <a:pt x="0" y="1064"/>
                </a:lnTo>
                <a:cubicBezTo>
                  <a:pt x="0" y="1060"/>
                  <a:pt x="3" y="1056"/>
                  <a:pt x="8" y="1056"/>
                </a:cubicBezTo>
                <a:cubicBezTo>
                  <a:pt x="12" y="1056"/>
                  <a:pt x="16" y="1060"/>
                  <a:pt x="16" y="1064"/>
                </a:cubicBezTo>
                <a:close/>
                <a:moveTo>
                  <a:pt x="16" y="1160"/>
                </a:moveTo>
                <a:lnTo>
                  <a:pt x="16" y="1208"/>
                </a:lnTo>
                <a:cubicBezTo>
                  <a:pt x="16" y="1213"/>
                  <a:pt x="12" y="1216"/>
                  <a:pt x="8" y="1216"/>
                </a:cubicBezTo>
                <a:cubicBezTo>
                  <a:pt x="3" y="1216"/>
                  <a:pt x="0" y="1213"/>
                  <a:pt x="0" y="1208"/>
                </a:cubicBezTo>
                <a:lnTo>
                  <a:pt x="0" y="1160"/>
                </a:lnTo>
                <a:cubicBezTo>
                  <a:pt x="0" y="1156"/>
                  <a:pt x="3" y="1152"/>
                  <a:pt x="8" y="1152"/>
                </a:cubicBezTo>
                <a:cubicBezTo>
                  <a:pt x="12" y="1152"/>
                  <a:pt x="16" y="1156"/>
                  <a:pt x="16" y="1160"/>
                </a:cubicBezTo>
                <a:close/>
                <a:moveTo>
                  <a:pt x="16" y="1256"/>
                </a:moveTo>
                <a:lnTo>
                  <a:pt x="16" y="1304"/>
                </a:lnTo>
                <a:cubicBezTo>
                  <a:pt x="16" y="1309"/>
                  <a:pt x="12" y="1312"/>
                  <a:pt x="8" y="1312"/>
                </a:cubicBezTo>
                <a:cubicBezTo>
                  <a:pt x="3" y="1312"/>
                  <a:pt x="0" y="1309"/>
                  <a:pt x="0" y="1304"/>
                </a:cubicBezTo>
                <a:lnTo>
                  <a:pt x="0" y="1256"/>
                </a:lnTo>
                <a:cubicBezTo>
                  <a:pt x="0" y="1252"/>
                  <a:pt x="3" y="1248"/>
                  <a:pt x="8" y="1248"/>
                </a:cubicBezTo>
                <a:cubicBezTo>
                  <a:pt x="12" y="1248"/>
                  <a:pt x="16" y="1252"/>
                  <a:pt x="16" y="1256"/>
                </a:cubicBezTo>
                <a:close/>
                <a:moveTo>
                  <a:pt x="16" y="1352"/>
                </a:moveTo>
                <a:lnTo>
                  <a:pt x="16" y="1400"/>
                </a:lnTo>
                <a:cubicBezTo>
                  <a:pt x="16" y="1405"/>
                  <a:pt x="12" y="1408"/>
                  <a:pt x="8" y="1408"/>
                </a:cubicBezTo>
                <a:cubicBezTo>
                  <a:pt x="3" y="1408"/>
                  <a:pt x="0" y="1405"/>
                  <a:pt x="0" y="1400"/>
                </a:cubicBezTo>
                <a:lnTo>
                  <a:pt x="0" y="1352"/>
                </a:lnTo>
                <a:cubicBezTo>
                  <a:pt x="0" y="1348"/>
                  <a:pt x="3" y="1344"/>
                  <a:pt x="8" y="1344"/>
                </a:cubicBezTo>
                <a:cubicBezTo>
                  <a:pt x="12" y="1344"/>
                  <a:pt x="16" y="1348"/>
                  <a:pt x="16" y="1352"/>
                </a:cubicBezTo>
                <a:close/>
                <a:moveTo>
                  <a:pt x="16" y="1448"/>
                </a:moveTo>
                <a:lnTo>
                  <a:pt x="16" y="1496"/>
                </a:lnTo>
                <a:cubicBezTo>
                  <a:pt x="16" y="1501"/>
                  <a:pt x="12" y="1504"/>
                  <a:pt x="8" y="1504"/>
                </a:cubicBezTo>
                <a:cubicBezTo>
                  <a:pt x="3" y="1504"/>
                  <a:pt x="0" y="1501"/>
                  <a:pt x="0" y="1496"/>
                </a:cubicBezTo>
                <a:lnTo>
                  <a:pt x="0" y="1448"/>
                </a:lnTo>
                <a:cubicBezTo>
                  <a:pt x="0" y="1444"/>
                  <a:pt x="3" y="1440"/>
                  <a:pt x="8" y="1440"/>
                </a:cubicBezTo>
                <a:cubicBezTo>
                  <a:pt x="12" y="1440"/>
                  <a:pt x="16" y="1444"/>
                  <a:pt x="16" y="1448"/>
                </a:cubicBezTo>
                <a:close/>
                <a:moveTo>
                  <a:pt x="16" y="1544"/>
                </a:moveTo>
                <a:lnTo>
                  <a:pt x="16" y="1592"/>
                </a:lnTo>
                <a:cubicBezTo>
                  <a:pt x="16" y="1597"/>
                  <a:pt x="12" y="1600"/>
                  <a:pt x="8" y="1600"/>
                </a:cubicBezTo>
                <a:cubicBezTo>
                  <a:pt x="3" y="1600"/>
                  <a:pt x="0" y="1597"/>
                  <a:pt x="0" y="1592"/>
                </a:cubicBezTo>
                <a:lnTo>
                  <a:pt x="0" y="1544"/>
                </a:lnTo>
                <a:cubicBezTo>
                  <a:pt x="0" y="1540"/>
                  <a:pt x="3" y="1536"/>
                  <a:pt x="8" y="1536"/>
                </a:cubicBezTo>
                <a:cubicBezTo>
                  <a:pt x="12" y="1536"/>
                  <a:pt x="16" y="1540"/>
                  <a:pt x="16" y="1544"/>
                </a:cubicBezTo>
                <a:close/>
                <a:moveTo>
                  <a:pt x="16" y="1640"/>
                </a:moveTo>
                <a:lnTo>
                  <a:pt x="16" y="1688"/>
                </a:lnTo>
                <a:cubicBezTo>
                  <a:pt x="16" y="1693"/>
                  <a:pt x="12" y="1696"/>
                  <a:pt x="8" y="1696"/>
                </a:cubicBezTo>
                <a:cubicBezTo>
                  <a:pt x="3" y="1696"/>
                  <a:pt x="0" y="1693"/>
                  <a:pt x="0" y="1688"/>
                </a:cubicBezTo>
                <a:lnTo>
                  <a:pt x="0" y="1640"/>
                </a:lnTo>
                <a:cubicBezTo>
                  <a:pt x="0" y="1636"/>
                  <a:pt x="3" y="1632"/>
                  <a:pt x="8" y="1632"/>
                </a:cubicBezTo>
                <a:cubicBezTo>
                  <a:pt x="12" y="1632"/>
                  <a:pt x="16" y="1636"/>
                  <a:pt x="16" y="1640"/>
                </a:cubicBezTo>
                <a:close/>
                <a:moveTo>
                  <a:pt x="16" y="1736"/>
                </a:moveTo>
                <a:lnTo>
                  <a:pt x="16" y="1784"/>
                </a:lnTo>
                <a:cubicBezTo>
                  <a:pt x="16" y="1789"/>
                  <a:pt x="12" y="1792"/>
                  <a:pt x="8" y="1792"/>
                </a:cubicBezTo>
                <a:cubicBezTo>
                  <a:pt x="3" y="1792"/>
                  <a:pt x="0" y="1789"/>
                  <a:pt x="0" y="1784"/>
                </a:cubicBezTo>
                <a:lnTo>
                  <a:pt x="0" y="1736"/>
                </a:lnTo>
                <a:cubicBezTo>
                  <a:pt x="0" y="1732"/>
                  <a:pt x="3" y="1728"/>
                  <a:pt x="8" y="1728"/>
                </a:cubicBezTo>
                <a:cubicBezTo>
                  <a:pt x="12" y="1728"/>
                  <a:pt x="16" y="1732"/>
                  <a:pt x="16" y="1736"/>
                </a:cubicBezTo>
                <a:close/>
                <a:moveTo>
                  <a:pt x="16" y="1832"/>
                </a:moveTo>
                <a:lnTo>
                  <a:pt x="16" y="1880"/>
                </a:lnTo>
                <a:cubicBezTo>
                  <a:pt x="16" y="1885"/>
                  <a:pt x="12" y="1888"/>
                  <a:pt x="8" y="1888"/>
                </a:cubicBezTo>
                <a:cubicBezTo>
                  <a:pt x="3" y="1888"/>
                  <a:pt x="0" y="1885"/>
                  <a:pt x="0" y="1880"/>
                </a:cubicBezTo>
                <a:lnTo>
                  <a:pt x="0" y="1832"/>
                </a:lnTo>
                <a:cubicBezTo>
                  <a:pt x="0" y="1828"/>
                  <a:pt x="3" y="1824"/>
                  <a:pt x="8" y="1824"/>
                </a:cubicBezTo>
                <a:cubicBezTo>
                  <a:pt x="12" y="1824"/>
                  <a:pt x="16" y="1828"/>
                  <a:pt x="16" y="1832"/>
                </a:cubicBezTo>
                <a:close/>
                <a:moveTo>
                  <a:pt x="16" y="1928"/>
                </a:moveTo>
                <a:lnTo>
                  <a:pt x="16" y="1976"/>
                </a:lnTo>
                <a:cubicBezTo>
                  <a:pt x="16" y="1981"/>
                  <a:pt x="12" y="1984"/>
                  <a:pt x="8" y="1984"/>
                </a:cubicBezTo>
                <a:cubicBezTo>
                  <a:pt x="3" y="1984"/>
                  <a:pt x="0" y="1981"/>
                  <a:pt x="0" y="1976"/>
                </a:cubicBezTo>
                <a:lnTo>
                  <a:pt x="0" y="1928"/>
                </a:lnTo>
                <a:cubicBezTo>
                  <a:pt x="0" y="1924"/>
                  <a:pt x="3" y="1920"/>
                  <a:pt x="8" y="1920"/>
                </a:cubicBezTo>
                <a:cubicBezTo>
                  <a:pt x="12" y="1920"/>
                  <a:pt x="16" y="1924"/>
                  <a:pt x="16" y="1928"/>
                </a:cubicBezTo>
                <a:close/>
                <a:moveTo>
                  <a:pt x="16" y="2024"/>
                </a:moveTo>
                <a:lnTo>
                  <a:pt x="16" y="2072"/>
                </a:lnTo>
                <a:cubicBezTo>
                  <a:pt x="16" y="2077"/>
                  <a:pt x="12" y="2080"/>
                  <a:pt x="8" y="2080"/>
                </a:cubicBezTo>
                <a:cubicBezTo>
                  <a:pt x="3" y="2080"/>
                  <a:pt x="0" y="2077"/>
                  <a:pt x="0" y="2072"/>
                </a:cubicBezTo>
                <a:lnTo>
                  <a:pt x="0" y="2024"/>
                </a:lnTo>
                <a:cubicBezTo>
                  <a:pt x="0" y="2020"/>
                  <a:pt x="3" y="2016"/>
                  <a:pt x="8" y="2016"/>
                </a:cubicBezTo>
                <a:cubicBezTo>
                  <a:pt x="12" y="2016"/>
                  <a:pt x="16" y="2020"/>
                  <a:pt x="16" y="2024"/>
                </a:cubicBezTo>
                <a:close/>
                <a:moveTo>
                  <a:pt x="16" y="2120"/>
                </a:moveTo>
                <a:lnTo>
                  <a:pt x="16" y="2168"/>
                </a:lnTo>
                <a:cubicBezTo>
                  <a:pt x="16" y="2173"/>
                  <a:pt x="12" y="2176"/>
                  <a:pt x="8" y="2176"/>
                </a:cubicBezTo>
                <a:cubicBezTo>
                  <a:pt x="3" y="2176"/>
                  <a:pt x="0" y="2173"/>
                  <a:pt x="0" y="2168"/>
                </a:cubicBezTo>
                <a:lnTo>
                  <a:pt x="0" y="2120"/>
                </a:lnTo>
                <a:cubicBezTo>
                  <a:pt x="0" y="2116"/>
                  <a:pt x="3" y="2112"/>
                  <a:pt x="8" y="2112"/>
                </a:cubicBezTo>
                <a:cubicBezTo>
                  <a:pt x="12" y="2112"/>
                  <a:pt x="16" y="2116"/>
                  <a:pt x="16" y="2120"/>
                </a:cubicBezTo>
                <a:close/>
                <a:moveTo>
                  <a:pt x="16" y="2216"/>
                </a:moveTo>
                <a:lnTo>
                  <a:pt x="16" y="2264"/>
                </a:lnTo>
                <a:cubicBezTo>
                  <a:pt x="16" y="2269"/>
                  <a:pt x="12" y="2272"/>
                  <a:pt x="8" y="2272"/>
                </a:cubicBezTo>
                <a:cubicBezTo>
                  <a:pt x="3" y="2272"/>
                  <a:pt x="0" y="2269"/>
                  <a:pt x="0" y="2264"/>
                </a:cubicBezTo>
                <a:lnTo>
                  <a:pt x="0" y="2216"/>
                </a:lnTo>
                <a:cubicBezTo>
                  <a:pt x="0" y="2212"/>
                  <a:pt x="3" y="2208"/>
                  <a:pt x="8" y="2208"/>
                </a:cubicBezTo>
                <a:cubicBezTo>
                  <a:pt x="12" y="2208"/>
                  <a:pt x="16" y="2212"/>
                  <a:pt x="16" y="2216"/>
                </a:cubicBezTo>
                <a:close/>
                <a:moveTo>
                  <a:pt x="16" y="2312"/>
                </a:moveTo>
                <a:lnTo>
                  <a:pt x="16" y="2360"/>
                </a:lnTo>
                <a:cubicBezTo>
                  <a:pt x="16" y="2365"/>
                  <a:pt x="12" y="2368"/>
                  <a:pt x="8" y="2368"/>
                </a:cubicBezTo>
                <a:cubicBezTo>
                  <a:pt x="3" y="2368"/>
                  <a:pt x="0" y="2365"/>
                  <a:pt x="0" y="2360"/>
                </a:cubicBezTo>
                <a:lnTo>
                  <a:pt x="0" y="2312"/>
                </a:lnTo>
                <a:cubicBezTo>
                  <a:pt x="0" y="2308"/>
                  <a:pt x="3" y="2304"/>
                  <a:pt x="8" y="2304"/>
                </a:cubicBezTo>
                <a:cubicBezTo>
                  <a:pt x="12" y="2304"/>
                  <a:pt x="16" y="2308"/>
                  <a:pt x="16" y="2312"/>
                </a:cubicBezTo>
                <a:close/>
                <a:moveTo>
                  <a:pt x="16" y="2408"/>
                </a:moveTo>
                <a:lnTo>
                  <a:pt x="16" y="2456"/>
                </a:lnTo>
                <a:cubicBezTo>
                  <a:pt x="16" y="2461"/>
                  <a:pt x="12" y="2464"/>
                  <a:pt x="8" y="2464"/>
                </a:cubicBezTo>
                <a:cubicBezTo>
                  <a:pt x="3" y="2464"/>
                  <a:pt x="0" y="2461"/>
                  <a:pt x="0" y="2456"/>
                </a:cubicBezTo>
                <a:lnTo>
                  <a:pt x="0" y="2408"/>
                </a:lnTo>
                <a:cubicBezTo>
                  <a:pt x="0" y="2404"/>
                  <a:pt x="3" y="2400"/>
                  <a:pt x="8" y="2400"/>
                </a:cubicBezTo>
                <a:cubicBezTo>
                  <a:pt x="12" y="2400"/>
                  <a:pt x="16" y="2404"/>
                  <a:pt x="16" y="2408"/>
                </a:cubicBezTo>
                <a:close/>
                <a:moveTo>
                  <a:pt x="16" y="2504"/>
                </a:moveTo>
                <a:lnTo>
                  <a:pt x="16" y="2552"/>
                </a:lnTo>
                <a:cubicBezTo>
                  <a:pt x="16" y="2557"/>
                  <a:pt x="12" y="2560"/>
                  <a:pt x="8" y="2560"/>
                </a:cubicBezTo>
                <a:cubicBezTo>
                  <a:pt x="3" y="2560"/>
                  <a:pt x="0" y="2557"/>
                  <a:pt x="0" y="2552"/>
                </a:cubicBezTo>
                <a:lnTo>
                  <a:pt x="0" y="2504"/>
                </a:lnTo>
                <a:cubicBezTo>
                  <a:pt x="0" y="2500"/>
                  <a:pt x="3" y="2496"/>
                  <a:pt x="8" y="2496"/>
                </a:cubicBezTo>
                <a:cubicBezTo>
                  <a:pt x="12" y="2496"/>
                  <a:pt x="16" y="2500"/>
                  <a:pt x="16" y="2504"/>
                </a:cubicBezTo>
                <a:close/>
                <a:moveTo>
                  <a:pt x="16" y="2600"/>
                </a:moveTo>
                <a:lnTo>
                  <a:pt x="16" y="2648"/>
                </a:lnTo>
                <a:cubicBezTo>
                  <a:pt x="16" y="2653"/>
                  <a:pt x="12" y="2656"/>
                  <a:pt x="8" y="2656"/>
                </a:cubicBezTo>
                <a:cubicBezTo>
                  <a:pt x="3" y="2656"/>
                  <a:pt x="0" y="2653"/>
                  <a:pt x="0" y="2648"/>
                </a:cubicBezTo>
                <a:lnTo>
                  <a:pt x="0" y="2600"/>
                </a:lnTo>
                <a:cubicBezTo>
                  <a:pt x="0" y="2596"/>
                  <a:pt x="3" y="2592"/>
                  <a:pt x="8" y="2592"/>
                </a:cubicBezTo>
                <a:cubicBezTo>
                  <a:pt x="12" y="2592"/>
                  <a:pt x="16" y="2596"/>
                  <a:pt x="16" y="2600"/>
                </a:cubicBezTo>
                <a:close/>
                <a:moveTo>
                  <a:pt x="16" y="2696"/>
                </a:moveTo>
                <a:lnTo>
                  <a:pt x="16" y="2744"/>
                </a:lnTo>
                <a:cubicBezTo>
                  <a:pt x="16" y="2749"/>
                  <a:pt x="12" y="2752"/>
                  <a:pt x="8" y="2752"/>
                </a:cubicBezTo>
                <a:cubicBezTo>
                  <a:pt x="3" y="2752"/>
                  <a:pt x="0" y="2749"/>
                  <a:pt x="0" y="2744"/>
                </a:cubicBezTo>
                <a:lnTo>
                  <a:pt x="0" y="2696"/>
                </a:lnTo>
                <a:cubicBezTo>
                  <a:pt x="0" y="2692"/>
                  <a:pt x="3" y="2688"/>
                  <a:pt x="8" y="2688"/>
                </a:cubicBezTo>
                <a:cubicBezTo>
                  <a:pt x="12" y="2688"/>
                  <a:pt x="16" y="2692"/>
                  <a:pt x="16" y="2696"/>
                </a:cubicBezTo>
                <a:close/>
                <a:moveTo>
                  <a:pt x="16" y="2792"/>
                </a:moveTo>
                <a:lnTo>
                  <a:pt x="16" y="2840"/>
                </a:lnTo>
                <a:cubicBezTo>
                  <a:pt x="16" y="2845"/>
                  <a:pt x="12" y="2848"/>
                  <a:pt x="8" y="2848"/>
                </a:cubicBezTo>
                <a:cubicBezTo>
                  <a:pt x="3" y="2848"/>
                  <a:pt x="0" y="2845"/>
                  <a:pt x="0" y="2840"/>
                </a:cubicBezTo>
                <a:lnTo>
                  <a:pt x="0" y="2792"/>
                </a:lnTo>
                <a:cubicBezTo>
                  <a:pt x="0" y="2788"/>
                  <a:pt x="3" y="2784"/>
                  <a:pt x="8" y="2784"/>
                </a:cubicBezTo>
                <a:cubicBezTo>
                  <a:pt x="12" y="2784"/>
                  <a:pt x="16" y="2788"/>
                  <a:pt x="16" y="2792"/>
                </a:cubicBezTo>
                <a:close/>
                <a:moveTo>
                  <a:pt x="16" y="2888"/>
                </a:moveTo>
                <a:lnTo>
                  <a:pt x="16" y="2936"/>
                </a:lnTo>
                <a:cubicBezTo>
                  <a:pt x="16" y="2941"/>
                  <a:pt x="12" y="2944"/>
                  <a:pt x="8" y="2944"/>
                </a:cubicBezTo>
                <a:cubicBezTo>
                  <a:pt x="3" y="2944"/>
                  <a:pt x="0" y="2941"/>
                  <a:pt x="0" y="2936"/>
                </a:cubicBezTo>
                <a:lnTo>
                  <a:pt x="0" y="2888"/>
                </a:lnTo>
                <a:cubicBezTo>
                  <a:pt x="0" y="2884"/>
                  <a:pt x="3" y="2880"/>
                  <a:pt x="8" y="2880"/>
                </a:cubicBezTo>
                <a:cubicBezTo>
                  <a:pt x="12" y="2880"/>
                  <a:pt x="16" y="2884"/>
                  <a:pt x="16" y="2888"/>
                </a:cubicBezTo>
                <a:close/>
                <a:moveTo>
                  <a:pt x="16" y="2984"/>
                </a:moveTo>
                <a:lnTo>
                  <a:pt x="16" y="3032"/>
                </a:lnTo>
                <a:cubicBezTo>
                  <a:pt x="16" y="3037"/>
                  <a:pt x="12" y="3040"/>
                  <a:pt x="8" y="3040"/>
                </a:cubicBezTo>
                <a:cubicBezTo>
                  <a:pt x="3" y="3040"/>
                  <a:pt x="0" y="3037"/>
                  <a:pt x="0" y="3032"/>
                </a:cubicBezTo>
                <a:lnTo>
                  <a:pt x="0" y="2984"/>
                </a:lnTo>
                <a:cubicBezTo>
                  <a:pt x="0" y="2980"/>
                  <a:pt x="3" y="2976"/>
                  <a:pt x="8" y="2976"/>
                </a:cubicBezTo>
                <a:cubicBezTo>
                  <a:pt x="12" y="2976"/>
                  <a:pt x="16" y="2980"/>
                  <a:pt x="16" y="2984"/>
                </a:cubicBezTo>
                <a:close/>
                <a:moveTo>
                  <a:pt x="16" y="3080"/>
                </a:moveTo>
                <a:lnTo>
                  <a:pt x="16" y="3128"/>
                </a:lnTo>
                <a:cubicBezTo>
                  <a:pt x="16" y="3133"/>
                  <a:pt x="12" y="3136"/>
                  <a:pt x="8" y="3136"/>
                </a:cubicBezTo>
                <a:cubicBezTo>
                  <a:pt x="3" y="3136"/>
                  <a:pt x="0" y="3133"/>
                  <a:pt x="0" y="3128"/>
                </a:cubicBezTo>
                <a:lnTo>
                  <a:pt x="0" y="3080"/>
                </a:lnTo>
                <a:cubicBezTo>
                  <a:pt x="0" y="3076"/>
                  <a:pt x="3" y="3072"/>
                  <a:pt x="8" y="3072"/>
                </a:cubicBezTo>
                <a:cubicBezTo>
                  <a:pt x="12" y="3072"/>
                  <a:pt x="16" y="3076"/>
                  <a:pt x="16" y="3080"/>
                </a:cubicBezTo>
                <a:close/>
                <a:moveTo>
                  <a:pt x="16" y="3176"/>
                </a:moveTo>
                <a:lnTo>
                  <a:pt x="16" y="3224"/>
                </a:lnTo>
                <a:cubicBezTo>
                  <a:pt x="16" y="3229"/>
                  <a:pt x="12" y="3232"/>
                  <a:pt x="8" y="3232"/>
                </a:cubicBezTo>
                <a:cubicBezTo>
                  <a:pt x="3" y="3232"/>
                  <a:pt x="0" y="3229"/>
                  <a:pt x="0" y="3224"/>
                </a:cubicBezTo>
                <a:lnTo>
                  <a:pt x="0" y="3176"/>
                </a:lnTo>
                <a:cubicBezTo>
                  <a:pt x="0" y="3172"/>
                  <a:pt x="3" y="3168"/>
                  <a:pt x="8" y="3168"/>
                </a:cubicBezTo>
                <a:cubicBezTo>
                  <a:pt x="12" y="3168"/>
                  <a:pt x="16" y="3172"/>
                  <a:pt x="16" y="3176"/>
                </a:cubicBezTo>
                <a:close/>
                <a:moveTo>
                  <a:pt x="16" y="3272"/>
                </a:moveTo>
                <a:lnTo>
                  <a:pt x="16" y="3320"/>
                </a:lnTo>
                <a:cubicBezTo>
                  <a:pt x="16" y="3325"/>
                  <a:pt x="12" y="3328"/>
                  <a:pt x="8" y="3328"/>
                </a:cubicBezTo>
                <a:cubicBezTo>
                  <a:pt x="3" y="3328"/>
                  <a:pt x="0" y="3325"/>
                  <a:pt x="0" y="3320"/>
                </a:cubicBezTo>
                <a:lnTo>
                  <a:pt x="0" y="3272"/>
                </a:lnTo>
                <a:cubicBezTo>
                  <a:pt x="0" y="3268"/>
                  <a:pt x="3" y="3264"/>
                  <a:pt x="8" y="3264"/>
                </a:cubicBezTo>
                <a:cubicBezTo>
                  <a:pt x="12" y="3264"/>
                  <a:pt x="16" y="3268"/>
                  <a:pt x="16" y="3272"/>
                </a:cubicBezTo>
                <a:close/>
              </a:path>
            </a:pathLst>
          </a:custGeom>
          <a:solidFill>
            <a:srgbClr val="FF0000"/>
          </a:solidFill>
          <a:ln w="20638">
            <a:solidFill>
              <a:srgbClr val="FF0000"/>
            </a:solidFill>
            <a:bevel/>
            <a:headEnd/>
            <a:tailEnd/>
          </a:ln>
        </p:spPr>
        <p:txBody>
          <a:bodyPr/>
          <a:lstStyle/>
          <a:p>
            <a:endParaRPr lang="zh-CN" altLang="en-US"/>
          </a:p>
        </p:txBody>
      </p:sp>
      <p:sp>
        <p:nvSpPr>
          <p:cNvPr id="16" name="Freeform 16"/>
          <p:cNvSpPr>
            <a:spLocks noEditPoints="1"/>
          </p:cNvSpPr>
          <p:nvPr/>
        </p:nvSpPr>
        <p:spPr bwMode="auto">
          <a:xfrm>
            <a:off x="7077868" y="2702719"/>
            <a:ext cx="42862"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2" y="64"/>
                  <a:pt x="8" y="64"/>
                </a:cubicBezTo>
                <a:cubicBezTo>
                  <a:pt x="4" y="64"/>
                  <a:pt x="0" y="60"/>
                  <a:pt x="0" y="56"/>
                </a:cubicBezTo>
                <a:lnTo>
                  <a:pt x="0" y="8"/>
                </a:lnTo>
                <a:cubicBezTo>
                  <a:pt x="0" y="4"/>
                  <a:pt x="4" y="0"/>
                  <a:pt x="8" y="0"/>
                </a:cubicBezTo>
                <a:cubicBezTo>
                  <a:pt x="12" y="0"/>
                  <a:pt x="16" y="4"/>
                  <a:pt x="16" y="8"/>
                </a:cubicBezTo>
                <a:close/>
                <a:moveTo>
                  <a:pt x="16" y="104"/>
                </a:moveTo>
                <a:lnTo>
                  <a:pt x="16" y="152"/>
                </a:lnTo>
                <a:cubicBezTo>
                  <a:pt x="16" y="156"/>
                  <a:pt x="12" y="160"/>
                  <a:pt x="8" y="160"/>
                </a:cubicBezTo>
                <a:cubicBezTo>
                  <a:pt x="4" y="160"/>
                  <a:pt x="0" y="156"/>
                  <a:pt x="0" y="152"/>
                </a:cubicBezTo>
                <a:lnTo>
                  <a:pt x="0" y="104"/>
                </a:lnTo>
                <a:cubicBezTo>
                  <a:pt x="0" y="100"/>
                  <a:pt x="4" y="96"/>
                  <a:pt x="8" y="96"/>
                </a:cubicBezTo>
                <a:cubicBezTo>
                  <a:pt x="12" y="96"/>
                  <a:pt x="16" y="100"/>
                  <a:pt x="16" y="104"/>
                </a:cubicBezTo>
                <a:close/>
                <a:moveTo>
                  <a:pt x="16" y="200"/>
                </a:moveTo>
                <a:lnTo>
                  <a:pt x="16" y="248"/>
                </a:lnTo>
                <a:cubicBezTo>
                  <a:pt x="16" y="252"/>
                  <a:pt x="12" y="256"/>
                  <a:pt x="8" y="256"/>
                </a:cubicBezTo>
                <a:cubicBezTo>
                  <a:pt x="4" y="256"/>
                  <a:pt x="0" y="252"/>
                  <a:pt x="0" y="248"/>
                </a:cubicBezTo>
                <a:lnTo>
                  <a:pt x="0" y="200"/>
                </a:lnTo>
                <a:cubicBezTo>
                  <a:pt x="0" y="196"/>
                  <a:pt x="4" y="192"/>
                  <a:pt x="8" y="192"/>
                </a:cubicBezTo>
                <a:cubicBezTo>
                  <a:pt x="12" y="192"/>
                  <a:pt x="16" y="196"/>
                  <a:pt x="16" y="200"/>
                </a:cubicBezTo>
                <a:close/>
                <a:moveTo>
                  <a:pt x="16" y="296"/>
                </a:moveTo>
                <a:lnTo>
                  <a:pt x="16" y="344"/>
                </a:lnTo>
                <a:cubicBezTo>
                  <a:pt x="16" y="348"/>
                  <a:pt x="12" y="352"/>
                  <a:pt x="8" y="352"/>
                </a:cubicBezTo>
                <a:cubicBezTo>
                  <a:pt x="4" y="352"/>
                  <a:pt x="0" y="348"/>
                  <a:pt x="0" y="344"/>
                </a:cubicBezTo>
                <a:lnTo>
                  <a:pt x="0" y="296"/>
                </a:lnTo>
                <a:cubicBezTo>
                  <a:pt x="0" y="292"/>
                  <a:pt x="4" y="288"/>
                  <a:pt x="8" y="288"/>
                </a:cubicBezTo>
                <a:cubicBezTo>
                  <a:pt x="12" y="288"/>
                  <a:pt x="16" y="292"/>
                  <a:pt x="16" y="296"/>
                </a:cubicBezTo>
                <a:close/>
                <a:moveTo>
                  <a:pt x="16" y="392"/>
                </a:moveTo>
                <a:lnTo>
                  <a:pt x="16" y="440"/>
                </a:lnTo>
                <a:cubicBezTo>
                  <a:pt x="16" y="444"/>
                  <a:pt x="12" y="448"/>
                  <a:pt x="8" y="448"/>
                </a:cubicBezTo>
                <a:cubicBezTo>
                  <a:pt x="4" y="448"/>
                  <a:pt x="0" y="444"/>
                  <a:pt x="0" y="440"/>
                </a:cubicBezTo>
                <a:lnTo>
                  <a:pt x="0" y="392"/>
                </a:lnTo>
                <a:cubicBezTo>
                  <a:pt x="0" y="388"/>
                  <a:pt x="4" y="384"/>
                  <a:pt x="8" y="384"/>
                </a:cubicBezTo>
                <a:cubicBezTo>
                  <a:pt x="12" y="384"/>
                  <a:pt x="16" y="388"/>
                  <a:pt x="16" y="392"/>
                </a:cubicBezTo>
                <a:close/>
                <a:moveTo>
                  <a:pt x="16" y="488"/>
                </a:moveTo>
                <a:lnTo>
                  <a:pt x="16" y="536"/>
                </a:lnTo>
                <a:cubicBezTo>
                  <a:pt x="16" y="540"/>
                  <a:pt x="12" y="544"/>
                  <a:pt x="8" y="544"/>
                </a:cubicBezTo>
                <a:cubicBezTo>
                  <a:pt x="4" y="544"/>
                  <a:pt x="0" y="540"/>
                  <a:pt x="0" y="536"/>
                </a:cubicBezTo>
                <a:lnTo>
                  <a:pt x="0" y="488"/>
                </a:lnTo>
                <a:cubicBezTo>
                  <a:pt x="0" y="484"/>
                  <a:pt x="4" y="480"/>
                  <a:pt x="8" y="480"/>
                </a:cubicBezTo>
                <a:cubicBezTo>
                  <a:pt x="12" y="480"/>
                  <a:pt x="16" y="484"/>
                  <a:pt x="16" y="488"/>
                </a:cubicBezTo>
                <a:close/>
                <a:moveTo>
                  <a:pt x="16" y="584"/>
                </a:moveTo>
                <a:lnTo>
                  <a:pt x="16" y="632"/>
                </a:lnTo>
                <a:cubicBezTo>
                  <a:pt x="16" y="636"/>
                  <a:pt x="12" y="640"/>
                  <a:pt x="8" y="640"/>
                </a:cubicBezTo>
                <a:cubicBezTo>
                  <a:pt x="4" y="640"/>
                  <a:pt x="0" y="636"/>
                  <a:pt x="0" y="632"/>
                </a:cubicBezTo>
                <a:lnTo>
                  <a:pt x="0" y="584"/>
                </a:lnTo>
                <a:cubicBezTo>
                  <a:pt x="0" y="580"/>
                  <a:pt x="4" y="576"/>
                  <a:pt x="8" y="576"/>
                </a:cubicBezTo>
                <a:cubicBezTo>
                  <a:pt x="12" y="576"/>
                  <a:pt x="16" y="580"/>
                  <a:pt x="16" y="584"/>
                </a:cubicBezTo>
                <a:close/>
                <a:moveTo>
                  <a:pt x="16" y="680"/>
                </a:moveTo>
                <a:lnTo>
                  <a:pt x="16" y="728"/>
                </a:lnTo>
                <a:cubicBezTo>
                  <a:pt x="16" y="732"/>
                  <a:pt x="12" y="736"/>
                  <a:pt x="8" y="736"/>
                </a:cubicBezTo>
                <a:cubicBezTo>
                  <a:pt x="4" y="736"/>
                  <a:pt x="0" y="732"/>
                  <a:pt x="0" y="728"/>
                </a:cubicBezTo>
                <a:lnTo>
                  <a:pt x="0" y="680"/>
                </a:lnTo>
                <a:cubicBezTo>
                  <a:pt x="0" y="676"/>
                  <a:pt x="4" y="672"/>
                  <a:pt x="8" y="672"/>
                </a:cubicBezTo>
                <a:cubicBezTo>
                  <a:pt x="12" y="672"/>
                  <a:pt x="16" y="676"/>
                  <a:pt x="16" y="680"/>
                </a:cubicBezTo>
                <a:close/>
                <a:moveTo>
                  <a:pt x="16" y="776"/>
                </a:moveTo>
                <a:lnTo>
                  <a:pt x="16" y="824"/>
                </a:lnTo>
                <a:cubicBezTo>
                  <a:pt x="16" y="828"/>
                  <a:pt x="12" y="832"/>
                  <a:pt x="8" y="832"/>
                </a:cubicBezTo>
                <a:cubicBezTo>
                  <a:pt x="4" y="832"/>
                  <a:pt x="0" y="828"/>
                  <a:pt x="0" y="824"/>
                </a:cubicBezTo>
                <a:lnTo>
                  <a:pt x="0" y="776"/>
                </a:lnTo>
                <a:cubicBezTo>
                  <a:pt x="0" y="772"/>
                  <a:pt x="4" y="768"/>
                  <a:pt x="8" y="768"/>
                </a:cubicBezTo>
                <a:cubicBezTo>
                  <a:pt x="12" y="768"/>
                  <a:pt x="16" y="772"/>
                  <a:pt x="16" y="776"/>
                </a:cubicBezTo>
                <a:close/>
                <a:moveTo>
                  <a:pt x="16" y="872"/>
                </a:moveTo>
                <a:lnTo>
                  <a:pt x="16" y="920"/>
                </a:lnTo>
                <a:cubicBezTo>
                  <a:pt x="16" y="924"/>
                  <a:pt x="12" y="928"/>
                  <a:pt x="8" y="928"/>
                </a:cubicBezTo>
                <a:cubicBezTo>
                  <a:pt x="4" y="928"/>
                  <a:pt x="0" y="924"/>
                  <a:pt x="0" y="920"/>
                </a:cubicBezTo>
                <a:lnTo>
                  <a:pt x="0" y="872"/>
                </a:lnTo>
                <a:cubicBezTo>
                  <a:pt x="0" y="868"/>
                  <a:pt x="4" y="864"/>
                  <a:pt x="8" y="864"/>
                </a:cubicBezTo>
                <a:cubicBezTo>
                  <a:pt x="12" y="864"/>
                  <a:pt x="16" y="868"/>
                  <a:pt x="16" y="872"/>
                </a:cubicBezTo>
                <a:close/>
                <a:moveTo>
                  <a:pt x="16" y="968"/>
                </a:moveTo>
                <a:lnTo>
                  <a:pt x="16" y="1016"/>
                </a:lnTo>
                <a:cubicBezTo>
                  <a:pt x="16" y="1020"/>
                  <a:pt x="12" y="1024"/>
                  <a:pt x="8" y="1024"/>
                </a:cubicBezTo>
                <a:cubicBezTo>
                  <a:pt x="4" y="1024"/>
                  <a:pt x="0" y="1020"/>
                  <a:pt x="0" y="1016"/>
                </a:cubicBezTo>
                <a:lnTo>
                  <a:pt x="0" y="968"/>
                </a:lnTo>
                <a:cubicBezTo>
                  <a:pt x="0" y="964"/>
                  <a:pt x="4" y="960"/>
                  <a:pt x="8" y="960"/>
                </a:cubicBezTo>
                <a:cubicBezTo>
                  <a:pt x="12" y="960"/>
                  <a:pt x="16" y="964"/>
                  <a:pt x="16" y="968"/>
                </a:cubicBezTo>
                <a:close/>
                <a:moveTo>
                  <a:pt x="16" y="1064"/>
                </a:moveTo>
                <a:lnTo>
                  <a:pt x="16" y="1112"/>
                </a:lnTo>
                <a:cubicBezTo>
                  <a:pt x="16" y="1116"/>
                  <a:pt x="12" y="1120"/>
                  <a:pt x="8" y="1120"/>
                </a:cubicBezTo>
                <a:cubicBezTo>
                  <a:pt x="4" y="1120"/>
                  <a:pt x="0" y="1116"/>
                  <a:pt x="0" y="1112"/>
                </a:cubicBezTo>
                <a:lnTo>
                  <a:pt x="0" y="1064"/>
                </a:lnTo>
                <a:cubicBezTo>
                  <a:pt x="0" y="1060"/>
                  <a:pt x="4" y="1056"/>
                  <a:pt x="8" y="1056"/>
                </a:cubicBezTo>
                <a:cubicBezTo>
                  <a:pt x="12" y="1056"/>
                  <a:pt x="16" y="1060"/>
                  <a:pt x="16" y="1064"/>
                </a:cubicBezTo>
                <a:close/>
                <a:moveTo>
                  <a:pt x="16" y="1160"/>
                </a:moveTo>
                <a:lnTo>
                  <a:pt x="16" y="1208"/>
                </a:lnTo>
                <a:cubicBezTo>
                  <a:pt x="16" y="1212"/>
                  <a:pt x="12" y="1216"/>
                  <a:pt x="8" y="1216"/>
                </a:cubicBezTo>
                <a:cubicBezTo>
                  <a:pt x="4" y="1216"/>
                  <a:pt x="0" y="1212"/>
                  <a:pt x="0" y="1208"/>
                </a:cubicBezTo>
                <a:lnTo>
                  <a:pt x="0" y="1160"/>
                </a:lnTo>
                <a:cubicBezTo>
                  <a:pt x="0" y="1156"/>
                  <a:pt x="4" y="1152"/>
                  <a:pt x="8" y="1152"/>
                </a:cubicBezTo>
                <a:cubicBezTo>
                  <a:pt x="12" y="1152"/>
                  <a:pt x="16" y="1156"/>
                  <a:pt x="16" y="1160"/>
                </a:cubicBezTo>
                <a:close/>
                <a:moveTo>
                  <a:pt x="16" y="1256"/>
                </a:moveTo>
                <a:lnTo>
                  <a:pt x="16" y="1304"/>
                </a:lnTo>
                <a:cubicBezTo>
                  <a:pt x="16" y="1308"/>
                  <a:pt x="12" y="1312"/>
                  <a:pt x="8" y="1312"/>
                </a:cubicBezTo>
                <a:cubicBezTo>
                  <a:pt x="4" y="1312"/>
                  <a:pt x="0" y="1308"/>
                  <a:pt x="0" y="1304"/>
                </a:cubicBezTo>
                <a:lnTo>
                  <a:pt x="0" y="1256"/>
                </a:lnTo>
                <a:cubicBezTo>
                  <a:pt x="0" y="1252"/>
                  <a:pt x="4" y="1248"/>
                  <a:pt x="8" y="1248"/>
                </a:cubicBezTo>
                <a:cubicBezTo>
                  <a:pt x="12" y="1248"/>
                  <a:pt x="16" y="1252"/>
                  <a:pt x="16" y="1256"/>
                </a:cubicBezTo>
                <a:close/>
                <a:moveTo>
                  <a:pt x="16" y="1352"/>
                </a:moveTo>
                <a:lnTo>
                  <a:pt x="16" y="1400"/>
                </a:lnTo>
                <a:cubicBezTo>
                  <a:pt x="16" y="1404"/>
                  <a:pt x="12" y="1408"/>
                  <a:pt x="8" y="1408"/>
                </a:cubicBezTo>
                <a:cubicBezTo>
                  <a:pt x="4" y="1408"/>
                  <a:pt x="0" y="1404"/>
                  <a:pt x="0" y="1400"/>
                </a:cubicBezTo>
                <a:lnTo>
                  <a:pt x="0" y="1352"/>
                </a:lnTo>
                <a:cubicBezTo>
                  <a:pt x="0" y="1348"/>
                  <a:pt x="4" y="1344"/>
                  <a:pt x="8" y="1344"/>
                </a:cubicBezTo>
                <a:cubicBezTo>
                  <a:pt x="12" y="1344"/>
                  <a:pt x="16" y="1348"/>
                  <a:pt x="16" y="1352"/>
                </a:cubicBezTo>
                <a:close/>
                <a:moveTo>
                  <a:pt x="16" y="1448"/>
                </a:moveTo>
                <a:lnTo>
                  <a:pt x="16" y="1496"/>
                </a:lnTo>
                <a:cubicBezTo>
                  <a:pt x="16" y="1500"/>
                  <a:pt x="12" y="1504"/>
                  <a:pt x="8" y="1504"/>
                </a:cubicBezTo>
                <a:cubicBezTo>
                  <a:pt x="4" y="1504"/>
                  <a:pt x="0" y="1500"/>
                  <a:pt x="0" y="1496"/>
                </a:cubicBezTo>
                <a:lnTo>
                  <a:pt x="0" y="1448"/>
                </a:lnTo>
                <a:cubicBezTo>
                  <a:pt x="0" y="1444"/>
                  <a:pt x="4" y="1440"/>
                  <a:pt x="8" y="1440"/>
                </a:cubicBezTo>
                <a:cubicBezTo>
                  <a:pt x="12" y="1440"/>
                  <a:pt x="16" y="1444"/>
                  <a:pt x="16" y="1448"/>
                </a:cubicBezTo>
                <a:close/>
                <a:moveTo>
                  <a:pt x="16" y="1544"/>
                </a:moveTo>
                <a:lnTo>
                  <a:pt x="16" y="1592"/>
                </a:lnTo>
                <a:cubicBezTo>
                  <a:pt x="16" y="1596"/>
                  <a:pt x="12" y="1600"/>
                  <a:pt x="8" y="1600"/>
                </a:cubicBezTo>
                <a:cubicBezTo>
                  <a:pt x="4" y="1600"/>
                  <a:pt x="0" y="1596"/>
                  <a:pt x="0" y="1592"/>
                </a:cubicBezTo>
                <a:lnTo>
                  <a:pt x="0" y="1544"/>
                </a:lnTo>
                <a:cubicBezTo>
                  <a:pt x="0" y="1540"/>
                  <a:pt x="4" y="1536"/>
                  <a:pt x="8" y="1536"/>
                </a:cubicBezTo>
                <a:cubicBezTo>
                  <a:pt x="12" y="1536"/>
                  <a:pt x="16" y="1540"/>
                  <a:pt x="16" y="1544"/>
                </a:cubicBezTo>
                <a:close/>
                <a:moveTo>
                  <a:pt x="16" y="1640"/>
                </a:moveTo>
                <a:lnTo>
                  <a:pt x="16" y="1688"/>
                </a:lnTo>
                <a:cubicBezTo>
                  <a:pt x="16" y="1692"/>
                  <a:pt x="12" y="1696"/>
                  <a:pt x="8" y="1696"/>
                </a:cubicBezTo>
                <a:cubicBezTo>
                  <a:pt x="4" y="1696"/>
                  <a:pt x="0" y="1692"/>
                  <a:pt x="0" y="1688"/>
                </a:cubicBezTo>
                <a:lnTo>
                  <a:pt x="0" y="1640"/>
                </a:lnTo>
                <a:cubicBezTo>
                  <a:pt x="0" y="1636"/>
                  <a:pt x="4" y="1632"/>
                  <a:pt x="8" y="1632"/>
                </a:cubicBezTo>
                <a:cubicBezTo>
                  <a:pt x="12" y="1632"/>
                  <a:pt x="16" y="1636"/>
                  <a:pt x="16" y="1640"/>
                </a:cubicBezTo>
                <a:close/>
                <a:moveTo>
                  <a:pt x="16" y="1736"/>
                </a:moveTo>
                <a:lnTo>
                  <a:pt x="16" y="1784"/>
                </a:lnTo>
                <a:cubicBezTo>
                  <a:pt x="16" y="1788"/>
                  <a:pt x="12" y="1792"/>
                  <a:pt x="8" y="1792"/>
                </a:cubicBezTo>
                <a:cubicBezTo>
                  <a:pt x="4" y="1792"/>
                  <a:pt x="0" y="1788"/>
                  <a:pt x="0" y="1784"/>
                </a:cubicBezTo>
                <a:lnTo>
                  <a:pt x="0" y="1736"/>
                </a:lnTo>
                <a:cubicBezTo>
                  <a:pt x="0" y="1732"/>
                  <a:pt x="4" y="1728"/>
                  <a:pt x="8" y="1728"/>
                </a:cubicBezTo>
                <a:cubicBezTo>
                  <a:pt x="12" y="1728"/>
                  <a:pt x="16" y="1732"/>
                  <a:pt x="16" y="1736"/>
                </a:cubicBezTo>
                <a:close/>
                <a:moveTo>
                  <a:pt x="16" y="1832"/>
                </a:moveTo>
                <a:lnTo>
                  <a:pt x="16" y="1880"/>
                </a:lnTo>
                <a:cubicBezTo>
                  <a:pt x="16" y="1884"/>
                  <a:pt x="12" y="1888"/>
                  <a:pt x="8" y="1888"/>
                </a:cubicBezTo>
                <a:cubicBezTo>
                  <a:pt x="4" y="1888"/>
                  <a:pt x="0" y="1884"/>
                  <a:pt x="0" y="1880"/>
                </a:cubicBezTo>
                <a:lnTo>
                  <a:pt x="0" y="1832"/>
                </a:lnTo>
                <a:cubicBezTo>
                  <a:pt x="0" y="1828"/>
                  <a:pt x="4" y="1824"/>
                  <a:pt x="8" y="1824"/>
                </a:cubicBezTo>
                <a:cubicBezTo>
                  <a:pt x="12" y="1824"/>
                  <a:pt x="16" y="1828"/>
                  <a:pt x="16" y="1832"/>
                </a:cubicBezTo>
                <a:close/>
                <a:moveTo>
                  <a:pt x="16" y="1928"/>
                </a:moveTo>
                <a:lnTo>
                  <a:pt x="16" y="1976"/>
                </a:lnTo>
                <a:cubicBezTo>
                  <a:pt x="16" y="1980"/>
                  <a:pt x="12" y="1984"/>
                  <a:pt x="8" y="1984"/>
                </a:cubicBezTo>
                <a:cubicBezTo>
                  <a:pt x="4" y="1984"/>
                  <a:pt x="0" y="1980"/>
                  <a:pt x="0" y="1976"/>
                </a:cubicBezTo>
                <a:lnTo>
                  <a:pt x="0" y="1928"/>
                </a:lnTo>
                <a:cubicBezTo>
                  <a:pt x="0" y="1924"/>
                  <a:pt x="4" y="1920"/>
                  <a:pt x="8" y="1920"/>
                </a:cubicBezTo>
                <a:cubicBezTo>
                  <a:pt x="12" y="1920"/>
                  <a:pt x="16" y="1924"/>
                  <a:pt x="16" y="1928"/>
                </a:cubicBezTo>
                <a:close/>
                <a:moveTo>
                  <a:pt x="16" y="2024"/>
                </a:moveTo>
                <a:lnTo>
                  <a:pt x="16" y="2072"/>
                </a:lnTo>
                <a:cubicBezTo>
                  <a:pt x="16" y="2076"/>
                  <a:pt x="12" y="2080"/>
                  <a:pt x="8" y="2080"/>
                </a:cubicBezTo>
                <a:cubicBezTo>
                  <a:pt x="4" y="2080"/>
                  <a:pt x="0" y="2076"/>
                  <a:pt x="0" y="2072"/>
                </a:cubicBezTo>
                <a:lnTo>
                  <a:pt x="0" y="2024"/>
                </a:lnTo>
                <a:cubicBezTo>
                  <a:pt x="0" y="2020"/>
                  <a:pt x="4" y="2016"/>
                  <a:pt x="8" y="2016"/>
                </a:cubicBezTo>
                <a:cubicBezTo>
                  <a:pt x="12" y="2016"/>
                  <a:pt x="16" y="2020"/>
                  <a:pt x="16" y="2024"/>
                </a:cubicBezTo>
                <a:close/>
                <a:moveTo>
                  <a:pt x="16" y="2120"/>
                </a:moveTo>
                <a:lnTo>
                  <a:pt x="16" y="2125"/>
                </a:lnTo>
                <a:cubicBezTo>
                  <a:pt x="16" y="2129"/>
                  <a:pt x="12" y="2133"/>
                  <a:pt x="8" y="2133"/>
                </a:cubicBezTo>
                <a:cubicBezTo>
                  <a:pt x="4" y="2133"/>
                  <a:pt x="0" y="2129"/>
                  <a:pt x="0" y="2125"/>
                </a:cubicBezTo>
                <a:lnTo>
                  <a:pt x="0" y="2120"/>
                </a:lnTo>
                <a:cubicBezTo>
                  <a:pt x="0" y="2116"/>
                  <a:pt x="4" y="2112"/>
                  <a:pt x="8" y="2112"/>
                </a:cubicBezTo>
                <a:cubicBezTo>
                  <a:pt x="12" y="2112"/>
                  <a:pt x="16" y="2116"/>
                  <a:pt x="16" y="2120"/>
                </a:cubicBezTo>
                <a:close/>
              </a:path>
            </a:pathLst>
          </a:custGeom>
          <a:solidFill>
            <a:srgbClr val="FF0000"/>
          </a:solidFill>
          <a:ln w="20638">
            <a:solidFill>
              <a:srgbClr val="FF0000"/>
            </a:solidFill>
            <a:bevel/>
            <a:headEnd/>
            <a:tailEnd/>
          </a:ln>
        </p:spPr>
        <p:txBody>
          <a:bodyPr/>
          <a:lstStyle/>
          <a:p>
            <a:endParaRPr lang="zh-CN" altLang="en-US"/>
          </a:p>
        </p:txBody>
      </p:sp>
      <p:sp>
        <p:nvSpPr>
          <p:cNvPr id="17" name="Freeform 17"/>
          <p:cNvSpPr>
            <a:spLocks noEditPoints="1"/>
          </p:cNvSpPr>
          <p:nvPr/>
        </p:nvSpPr>
        <p:spPr bwMode="auto">
          <a:xfrm>
            <a:off x="7860506" y="2702719"/>
            <a:ext cx="42863"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moveTo>
                  <a:pt x="16" y="1832"/>
                </a:moveTo>
                <a:lnTo>
                  <a:pt x="16" y="1880"/>
                </a:lnTo>
                <a:cubicBezTo>
                  <a:pt x="16" y="1884"/>
                  <a:pt x="12" y="1888"/>
                  <a:pt x="8" y="1888"/>
                </a:cubicBezTo>
                <a:cubicBezTo>
                  <a:pt x="3" y="1888"/>
                  <a:pt x="0" y="1884"/>
                  <a:pt x="0" y="1880"/>
                </a:cubicBezTo>
                <a:lnTo>
                  <a:pt x="0" y="1832"/>
                </a:lnTo>
                <a:cubicBezTo>
                  <a:pt x="0" y="1828"/>
                  <a:pt x="3" y="1824"/>
                  <a:pt x="8" y="1824"/>
                </a:cubicBezTo>
                <a:cubicBezTo>
                  <a:pt x="12" y="1824"/>
                  <a:pt x="16" y="1828"/>
                  <a:pt x="16" y="1832"/>
                </a:cubicBezTo>
                <a:close/>
                <a:moveTo>
                  <a:pt x="16" y="1928"/>
                </a:moveTo>
                <a:lnTo>
                  <a:pt x="16" y="1976"/>
                </a:lnTo>
                <a:cubicBezTo>
                  <a:pt x="16" y="1980"/>
                  <a:pt x="12" y="1984"/>
                  <a:pt x="8" y="1984"/>
                </a:cubicBezTo>
                <a:cubicBezTo>
                  <a:pt x="3" y="1984"/>
                  <a:pt x="0" y="1980"/>
                  <a:pt x="0" y="1976"/>
                </a:cubicBezTo>
                <a:lnTo>
                  <a:pt x="0" y="1928"/>
                </a:lnTo>
                <a:cubicBezTo>
                  <a:pt x="0" y="1924"/>
                  <a:pt x="3" y="1920"/>
                  <a:pt x="8" y="1920"/>
                </a:cubicBezTo>
                <a:cubicBezTo>
                  <a:pt x="12" y="1920"/>
                  <a:pt x="16" y="1924"/>
                  <a:pt x="16" y="1928"/>
                </a:cubicBezTo>
                <a:close/>
                <a:moveTo>
                  <a:pt x="16" y="2024"/>
                </a:moveTo>
                <a:lnTo>
                  <a:pt x="16" y="2072"/>
                </a:lnTo>
                <a:cubicBezTo>
                  <a:pt x="16" y="2076"/>
                  <a:pt x="12" y="2080"/>
                  <a:pt x="8" y="2080"/>
                </a:cubicBezTo>
                <a:cubicBezTo>
                  <a:pt x="3" y="2080"/>
                  <a:pt x="0" y="2076"/>
                  <a:pt x="0" y="2072"/>
                </a:cubicBezTo>
                <a:lnTo>
                  <a:pt x="0" y="2024"/>
                </a:lnTo>
                <a:cubicBezTo>
                  <a:pt x="0" y="2020"/>
                  <a:pt x="3" y="2016"/>
                  <a:pt x="8" y="2016"/>
                </a:cubicBezTo>
                <a:cubicBezTo>
                  <a:pt x="12" y="2016"/>
                  <a:pt x="16" y="2020"/>
                  <a:pt x="16" y="2024"/>
                </a:cubicBezTo>
                <a:close/>
                <a:moveTo>
                  <a:pt x="16" y="2120"/>
                </a:moveTo>
                <a:lnTo>
                  <a:pt x="16" y="2125"/>
                </a:lnTo>
                <a:cubicBezTo>
                  <a:pt x="16" y="2129"/>
                  <a:pt x="12" y="2133"/>
                  <a:pt x="8" y="2133"/>
                </a:cubicBezTo>
                <a:cubicBezTo>
                  <a:pt x="3" y="2133"/>
                  <a:pt x="0" y="2129"/>
                  <a:pt x="0" y="2125"/>
                </a:cubicBezTo>
                <a:lnTo>
                  <a:pt x="0" y="2120"/>
                </a:lnTo>
                <a:cubicBezTo>
                  <a:pt x="0" y="2116"/>
                  <a:pt x="3" y="2112"/>
                  <a:pt x="8" y="2112"/>
                </a:cubicBezTo>
                <a:cubicBezTo>
                  <a:pt x="12" y="2112"/>
                  <a:pt x="16" y="2116"/>
                  <a:pt x="16" y="2120"/>
                </a:cubicBezTo>
                <a:close/>
              </a:path>
            </a:pathLst>
          </a:custGeom>
          <a:solidFill>
            <a:srgbClr val="FF0000"/>
          </a:solidFill>
          <a:ln w="20638">
            <a:solidFill>
              <a:srgbClr val="FF0000"/>
            </a:solidFill>
            <a:bevel/>
            <a:headEnd/>
            <a:tailEnd/>
          </a:ln>
        </p:spPr>
        <p:txBody>
          <a:bodyPr/>
          <a:lstStyle/>
          <a:p>
            <a:endParaRPr lang="zh-CN" altLang="en-US"/>
          </a:p>
        </p:txBody>
      </p:sp>
      <p:sp>
        <p:nvSpPr>
          <p:cNvPr id="18" name="Freeform 19"/>
          <p:cNvSpPr>
            <a:spLocks noEditPoints="1"/>
          </p:cNvSpPr>
          <p:nvPr/>
        </p:nvSpPr>
        <p:spPr bwMode="auto">
          <a:xfrm>
            <a:off x="8687593" y="2702718"/>
            <a:ext cx="42862" cy="3582988"/>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25"/>
                </a:lnTo>
                <a:cubicBezTo>
                  <a:pt x="16" y="2129"/>
                  <a:pt x="13" y="2133"/>
                  <a:pt x="8" y="2133"/>
                </a:cubicBezTo>
                <a:cubicBezTo>
                  <a:pt x="4" y="2133"/>
                  <a:pt x="0" y="2129"/>
                  <a:pt x="0" y="2125"/>
                </a:cubicBezTo>
                <a:lnTo>
                  <a:pt x="0" y="2120"/>
                </a:lnTo>
                <a:cubicBezTo>
                  <a:pt x="0" y="2116"/>
                  <a:pt x="4" y="2112"/>
                  <a:pt x="8" y="2112"/>
                </a:cubicBezTo>
                <a:cubicBezTo>
                  <a:pt x="13" y="2112"/>
                  <a:pt x="16" y="2116"/>
                  <a:pt x="16" y="2120"/>
                </a:cubicBezTo>
                <a:close/>
              </a:path>
            </a:pathLst>
          </a:custGeom>
          <a:solidFill>
            <a:srgbClr val="FF0000"/>
          </a:solidFill>
          <a:ln w="20638">
            <a:solidFill>
              <a:srgbClr val="FF0000"/>
            </a:solidFill>
            <a:bevel/>
            <a:headEnd/>
            <a:tailEnd/>
          </a:ln>
        </p:spPr>
        <p:txBody>
          <a:bodyPr/>
          <a:lstStyle/>
          <a:p>
            <a:endParaRPr lang="zh-CN" altLang="en-US"/>
          </a:p>
        </p:txBody>
      </p:sp>
      <p:sp>
        <p:nvSpPr>
          <p:cNvPr id="19" name="Freeform 20"/>
          <p:cNvSpPr>
            <a:spLocks noEditPoints="1"/>
          </p:cNvSpPr>
          <p:nvPr/>
        </p:nvSpPr>
        <p:spPr bwMode="auto">
          <a:xfrm>
            <a:off x="9068593" y="2702718"/>
            <a:ext cx="42862" cy="3582988"/>
          </a:xfrm>
          <a:custGeom>
            <a:avLst/>
            <a:gdLst>
              <a:gd name="T0" fmla="*/ 2147483647 w 16"/>
              <a:gd name="T1" fmla="*/ 2147483647 h 1792"/>
              <a:gd name="T2" fmla="*/ 2147483647 w 16"/>
              <a:gd name="T3" fmla="*/ 0 h 1792"/>
              <a:gd name="T4" fmla="*/ 2147483647 w 16"/>
              <a:gd name="T5" fmla="*/ 2147483647 h 1792"/>
              <a:gd name="T6" fmla="*/ 0 w 16"/>
              <a:gd name="T7" fmla="*/ 2147483647 h 1792"/>
              <a:gd name="T8" fmla="*/ 2147483647 w 16"/>
              <a:gd name="T9" fmla="*/ 2147483647 h 1792"/>
              <a:gd name="T10" fmla="*/ 0 w 16"/>
              <a:gd name="T11" fmla="*/ 2147483647 h 1792"/>
              <a:gd name="T12" fmla="*/ 2147483647 w 16"/>
              <a:gd name="T13" fmla="*/ 2147483647 h 1792"/>
              <a:gd name="T14" fmla="*/ 2147483647 w 16"/>
              <a:gd name="T15" fmla="*/ 2147483647 h 1792"/>
              <a:gd name="T16" fmla="*/ 2147483647 w 16"/>
              <a:gd name="T17" fmla="*/ 2147483647 h 1792"/>
              <a:gd name="T18" fmla="*/ 2147483647 w 16"/>
              <a:gd name="T19" fmla="*/ 2147483647 h 1792"/>
              <a:gd name="T20" fmla="*/ 0 w 16"/>
              <a:gd name="T21" fmla="*/ 2147483647 h 1792"/>
              <a:gd name="T22" fmla="*/ 2147483647 w 16"/>
              <a:gd name="T23" fmla="*/ 2147483647 h 1792"/>
              <a:gd name="T24" fmla="*/ 0 w 16"/>
              <a:gd name="T25" fmla="*/ 2147483647 h 1792"/>
              <a:gd name="T26" fmla="*/ 2147483647 w 16"/>
              <a:gd name="T27" fmla="*/ 2147483647 h 1792"/>
              <a:gd name="T28" fmla="*/ 2147483647 w 16"/>
              <a:gd name="T29" fmla="*/ 2147483647 h 1792"/>
              <a:gd name="T30" fmla="*/ 2147483647 w 16"/>
              <a:gd name="T31" fmla="*/ 2147483647 h 1792"/>
              <a:gd name="T32" fmla="*/ 2147483647 w 16"/>
              <a:gd name="T33" fmla="*/ 2147483647 h 1792"/>
              <a:gd name="T34" fmla="*/ 0 w 16"/>
              <a:gd name="T35" fmla="*/ 2147483647 h 1792"/>
              <a:gd name="T36" fmla="*/ 2147483647 w 16"/>
              <a:gd name="T37" fmla="*/ 2147483647 h 1792"/>
              <a:gd name="T38" fmla="*/ 0 w 16"/>
              <a:gd name="T39" fmla="*/ 2147483647 h 1792"/>
              <a:gd name="T40" fmla="*/ 2147483647 w 16"/>
              <a:gd name="T41" fmla="*/ 2147483647 h 1792"/>
              <a:gd name="T42" fmla="*/ 2147483647 w 16"/>
              <a:gd name="T43" fmla="*/ 2147483647 h 1792"/>
              <a:gd name="T44" fmla="*/ 2147483647 w 16"/>
              <a:gd name="T45" fmla="*/ 2147483647 h 1792"/>
              <a:gd name="T46" fmla="*/ 2147483647 w 16"/>
              <a:gd name="T47" fmla="*/ 2147483647 h 1792"/>
              <a:gd name="T48" fmla="*/ 0 w 16"/>
              <a:gd name="T49" fmla="*/ 2147483647 h 1792"/>
              <a:gd name="T50" fmla="*/ 2147483647 w 16"/>
              <a:gd name="T51" fmla="*/ 2147483647 h 1792"/>
              <a:gd name="T52" fmla="*/ 0 w 16"/>
              <a:gd name="T53" fmla="*/ 2147483647 h 1792"/>
              <a:gd name="T54" fmla="*/ 2147483647 w 16"/>
              <a:gd name="T55" fmla="*/ 2147483647 h 1792"/>
              <a:gd name="T56" fmla="*/ 2147483647 w 16"/>
              <a:gd name="T57" fmla="*/ 2147483647 h 1792"/>
              <a:gd name="T58" fmla="*/ 2147483647 w 16"/>
              <a:gd name="T59" fmla="*/ 2147483647 h 1792"/>
              <a:gd name="T60" fmla="*/ 2147483647 w 16"/>
              <a:gd name="T61" fmla="*/ 2147483647 h 1792"/>
              <a:gd name="T62" fmla="*/ 0 w 16"/>
              <a:gd name="T63" fmla="*/ 2147483647 h 1792"/>
              <a:gd name="T64" fmla="*/ 2147483647 w 16"/>
              <a:gd name="T65" fmla="*/ 2147483647 h 1792"/>
              <a:gd name="T66" fmla="*/ 0 w 16"/>
              <a:gd name="T67" fmla="*/ 2147483647 h 1792"/>
              <a:gd name="T68" fmla="*/ 2147483647 w 16"/>
              <a:gd name="T69" fmla="*/ 2147483647 h 1792"/>
              <a:gd name="T70" fmla="*/ 2147483647 w 16"/>
              <a:gd name="T71" fmla="*/ 2147483647 h 1792"/>
              <a:gd name="T72" fmla="*/ 2147483647 w 16"/>
              <a:gd name="T73" fmla="*/ 2147483647 h 1792"/>
              <a:gd name="T74" fmla="*/ 2147483647 w 16"/>
              <a:gd name="T75" fmla="*/ 2147483647 h 1792"/>
              <a:gd name="T76" fmla="*/ 0 w 16"/>
              <a:gd name="T77" fmla="*/ 2147483647 h 1792"/>
              <a:gd name="T78" fmla="*/ 2147483647 w 16"/>
              <a:gd name="T79" fmla="*/ 2147483647 h 1792"/>
              <a:gd name="T80" fmla="*/ 0 w 16"/>
              <a:gd name="T81" fmla="*/ 2147483647 h 1792"/>
              <a:gd name="T82" fmla="*/ 2147483647 w 16"/>
              <a:gd name="T83" fmla="*/ 2147483647 h 1792"/>
              <a:gd name="T84" fmla="*/ 2147483647 w 16"/>
              <a:gd name="T85" fmla="*/ 2147483647 h 1792"/>
              <a:gd name="T86" fmla="*/ 2147483647 w 16"/>
              <a:gd name="T87" fmla="*/ 2147483647 h 17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
              <a:gd name="T133" fmla="*/ 0 h 1792"/>
              <a:gd name="T134" fmla="*/ 16 w 16"/>
              <a:gd name="T135" fmla="*/ 1792 h 17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 h="1792">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path>
            </a:pathLst>
          </a:custGeom>
          <a:solidFill>
            <a:srgbClr val="FF0000"/>
          </a:solidFill>
          <a:ln w="20638">
            <a:solidFill>
              <a:srgbClr val="FF0000"/>
            </a:solidFill>
            <a:bevel/>
            <a:headEnd/>
            <a:tailEnd/>
          </a:ln>
        </p:spPr>
        <p:txBody>
          <a:bodyPr/>
          <a:lstStyle/>
          <a:p>
            <a:endParaRPr lang="zh-CN" altLang="en-US"/>
          </a:p>
        </p:txBody>
      </p:sp>
      <p:sp>
        <p:nvSpPr>
          <p:cNvPr id="20" name="Freeform 21"/>
          <p:cNvSpPr>
            <a:spLocks noEditPoints="1"/>
          </p:cNvSpPr>
          <p:nvPr/>
        </p:nvSpPr>
        <p:spPr bwMode="auto">
          <a:xfrm flipH="1">
            <a:off x="9513093" y="2702719"/>
            <a:ext cx="42862"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25"/>
                </a:lnTo>
                <a:cubicBezTo>
                  <a:pt x="16" y="2129"/>
                  <a:pt x="13" y="2133"/>
                  <a:pt x="8" y="2133"/>
                </a:cubicBezTo>
                <a:cubicBezTo>
                  <a:pt x="4" y="2133"/>
                  <a:pt x="0" y="2129"/>
                  <a:pt x="0" y="2125"/>
                </a:cubicBezTo>
                <a:lnTo>
                  <a:pt x="0" y="2120"/>
                </a:lnTo>
                <a:cubicBezTo>
                  <a:pt x="0" y="2116"/>
                  <a:pt x="4" y="2112"/>
                  <a:pt x="8" y="2112"/>
                </a:cubicBezTo>
                <a:cubicBezTo>
                  <a:pt x="13" y="2112"/>
                  <a:pt x="16" y="2116"/>
                  <a:pt x="16" y="2120"/>
                </a:cubicBezTo>
                <a:close/>
              </a:path>
            </a:pathLst>
          </a:custGeom>
          <a:solidFill>
            <a:srgbClr val="FF0000"/>
          </a:solidFill>
          <a:ln w="20638">
            <a:solidFill>
              <a:srgbClr val="FF0000"/>
            </a:solidFill>
            <a:bevel/>
            <a:headEnd/>
            <a:tailEnd/>
          </a:ln>
        </p:spPr>
        <p:txBody>
          <a:bodyPr/>
          <a:lstStyle/>
          <a:p>
            <a:endParaRPr lang="zh-CN" altLang="en-US"/>
          </a:p>
        </p:txBody>
      </p:sp>
      <p:sp>
        <p:nvSpPr>
          <p:cNvPr id="21" name="Line 22"/>
          <p:cNvSpPr>
            <a:spLocks noChangeShapeType="1"/>
          </p:cNvSpPr>
          <p:nvPr/>
        </p:nvSpPr>
        <p:spPr bwMode="auto">
          <a:xfrm>
            <a:off x="7100094" y="5199856"/>
            <a:ext cx="803275" cy="0"/>
          </a:xfrm>
          <a:prstGeom prst="line">
            <a:avLst/>
          </a:prstGeom>
          <a:noFill/>
          <a:ln w="38100">
            <a:solidFill>
              <a:schemeClr val="tx1"/>
            </a:solidFill>
            <a:round/>
            <a:headEnd/>
            <a:tailEnd/>
          </a:ln>
        </p:spPr>
        <p:txBody>
          <a:bodyPr/>
          <a:lstStyle/>
          <a:p>
            <a:endParaRPr lang="zh-CN" altLang="en-US"/>
          </a:p>
        </p:txBody>
      </p:sp>
      <p:sp>
        <p:nvSpPr>
          <p:cNvPr id="22" name="Line 23"/>
          <p:cNvSpPr>
            <a:spLocks noChangeShapeType="1"/>
          </p:cNvSpPr>
          <p:nvPr/>
        </p:nvSpPr>
        <p:spPr bwMode="auto">
          <a:xfrm>
            <a:off x="7889080" y="5199856"/>
            <a:ext cx="369888" cy="0"/>
          </a:xfrm>
          <a:prstGeom prst="line">
            <a:avLst/>
          </a:prstGeom>
          <a:noFill/>
          <a:ln w="38100">
            <a:solidFill>
              <a:schemeClr val="tx1"/>
            </a:solidFill>
            <a:round/>
            <a:headEnd/>
            <a:tailEnd/>
          </a:ln>
        </p:spPr>
        <p:txBody>
          <a:bodyPr/>
          <a:lstStyle/>
          <a:p>
            <a:endParaRPr lang="zh-CN" altLang="en-US"/>
          </a:p>
        </p:txBody>
      </p:sp>
      <p:sp>
        <p:nvSpPr>
          <p:cNvPr id="23" name="Line 24"/>
          <p:cNvSpPr>
            <a:spLocks noChangeShapeType="1"/>
          </p:cNvSpPr>
          <p:nvPr/>
        </p:nvSpPr>
        <p:spPr bwMode="auto">
          <a:xfrm>
            <a:off x="8317705" y="4390231"/>
            <a:ext cx="369888" cy="0"/>
          </a:xfrm>
          <a:prstGeom prst="line">
            <a:avLst/>
          </a:prstGeom>
          <a:noFill/>
          <a:ln w="38100">
            <a:solidFill>
              <a:schemeClr val="tx1"/>
            </a:solidFill>
            <a:round/>
            <a:headEnd/>
            <a:tailEnd/>
          </a:ln>
        </p:spPr>
        <p:txBody>
          <a:bodyPr/>
          <a:lstStyle/>
          <a:p>
            <a:endParaRPr lang="zh-CN" altLang="en-US"/>
          </a:p>
        </p:txBody>
      </p:sp>
      <p:sp>
        <p:nvSpPr>
          <p:cNvPr id="24" name="Line 25"/>
          <p:cNvSpPr>
            <a:spLocks noChangeShapeType="1"/>
          </p:cNvSpPr>
          <p:nvPr/>
        </p:nvSpPr>
        <p:spPr bwMode="auto">
          <a:xfrm>
            <a:off x="9111455" y="5199856"/>
            <a:ext cx="369888" cy="0"/>
          </a:xfrm>
          <a:prstGeom prst="line">
            <a:avLst/>
          </a:prstGeom>
          <a:noFill/>
          <a:ln w="38100">
            <a:solidFill>
              <a:schemeClr val="tx1"/>
            </a:solidFill>
            <a:round/>
            <a:headEnd/>
            <a:tailEnd/>
          </a:ln>
        </p:spPr>
        <p:txBody>
          <a:bodyPr/>
          <a:lstStyle/>
          <a:p>
            <a:endParaRPr lang="zh-CN" altLang="en-US"/>
          </a:p>
        </p:txBody>
      </p:sp>
      <p:sp>
        <p:nvSpPr>
          <p:cNvPr id="25" name="Rectangle 26"/>
          <p:cNvSpPr>
            <a:spLocks noChangeArrowheads="1"/>
          </p:cNvSpPr>
          <p:nvPr/>
        </p:nvSpPr>
        <p:spPr bwMode="auto">
          <a:xfrm>
            <a:off x="8733631" y="4366418"/>
            <a:ext cx="377825" cy="833438"/>
          </a:xfrm>
          <a:prstGeom prst="rect">
            <a:avLst/>
          </a:prstGeom>
          <a:solidFill>
            <a:srgbClr val="FF0000">
              <a:alpha val="58038"/>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26" name="Line 27"/>
          <p:cNvSpPr>
            <a:spLocks noChangeShapeType="1"/>
          </p:cNvSpPr>
          <p:nvPr/>
        </p:nvSpPr>
        <p:spPr bwMode="auto">
          <a:xfrm>
            <a:off x="6299994" y="4390231"/>
            <a:ext cx="414337" cy="0"/>
          </a:xfrm>
          <a:prstGeom prst="line">
            <a:avLst/>
          </a:prstGeom>
          <a:noFill/>
          <a:ln w="38100">
            <a:solidFill>
              <a:schemeClr val="tx1"/>
            </a:solidFill>
            <a:round/>
            <a:headEnd/>
            <a:tailEnd/>
          </a:ln>
        </p:spPr>
        <p:txBody>
          <a:bodyPr/>
          <a:lstStyle/>
          <a:p>
            <a:endParaRPr lang="zh-CN" altLang="en-US"/>
          </a:p>
        </p:txBody>
      </p:sp>
      <p:sp>
        <p:nvSpPr>
          <p:cNvPr id="27" name="Line 28"/>
          <p:cNvSpPr>
            <a:spLocks noChangeShapeType="1"/>
          </p:cNvSpPr>
          <p:nvPr/>
        </p:nvSpPr>
        <p:spPr bwMode="auto">
          <a:xfrm>
            <a:off x="6680994" y="4387056"/>
            <a:ext cx="414337" cy="0"/>
          </a:xfrm>
          <a:prstGeom prst="line">
            <a:avLst/>
          </a:prstGeom>
          <a:noFill/>
          <a:ln w="38100">
            <a:solidFill>
              <a:schemeClr val="tx1"/>
            </a:solidFill>
            <a:round/>
            <a:headEnd/>
            <a:tailEnd/>
          </a:ln>
        </p:spPr>
        <p:txBody>
          <a:bodyPr/>
          <a:lstStyle/>
          <a:p>
            <a:endParaRPr lang="zh-CN" altLang="en-US"/>
          </a:p>
        </p:txBody>
      </p:sp>
      <p:sp>
        <p:nvSpPr>
          <p:cNvPr id="28" name="Line 29"/>
          <p:cNvSpPr>
            <a:spLocks noChangeShapeType="1"/>
          </p:cNvSpPr>
          <p:nvPr/>
        </p:nvSpPr>
        <p:spPr bwMode="auto">
          <a:xfrm>
            <a:off x="9540080" y="5199856"/>
            <a:ext cx="1112838" cy="0"/>
          </a:xfrm>
          <a:prstGeom prst="line">
            <a:avLst/>
          </a:prstGeom>
          <a:noFill/>
          <a:ln w="38100">
            <a:solidFill>
              <a:schemeClr val="tx1"/>
            </a:solidFill>
            <a:round/>
            <a:headEnd/>
            <a:tailEnd/>
          </a:ln>
        </p:spPr>
        <p:txBody>
          <a:bodyPr/>
          <a:lstStyle/>
          <a:p>
            <a:endParaRPr lang="zh-CN" altLang="en-US"/>
          </a:p>
        </p:txBody>
      </p:sp>
      <p:sp>
        <p:nvSpPr>
          <p:cNvPr id="29" name="Line 30"/>
          <p:cNvSpPr>
            <a:spLocks noChangeShapeType="1"/>
          </p:cNvSpPr>
          <p:nvPr/>
        </p:nvSpPr>
        <p:spPr bwMode="auto">
          <a:xfrm>
            <a:off x="7106443" y="4387056"/>
            <a:ext cx="0" cy="812800"/>
          </a:xfrm>
          <a:prstGeom prst="line">
            <a:avLst/>
          </a:prstGeom>
          <a:noFill/>
          <a:ln w="38100">
            <a:solidFill>
              <a:schemeClr val="tx1"/>
            </a:solidFill>
            <a:round/>
            <a:headEnd/>
            <a:tailEnd/>
          </a:ln>
        </p:spPr>
        <p:txBody>
          <a:bodyPr/>
          <a:lstStyle/>
          <a:p>
            <a:endParaRPr lang="zh-CN" altLang="en-US"/>
          </a:p>
        </p:txBody>
      </p:sp>
      <p:sp>
        <p:nvSpPr>
          <p:cNvPr id="30" name="Line 31"/>
          <p:cNvSpPr>
            <a:spLocks noChangeShapeType="1"/>
          </p:cNvSpPr>
          <p:nvPr/>
        </p:nvSpPr>
        <p:spPr bwMode="auto">
          <a:xfrm>
            <a:off x="8265318" y="4390231"/>
            <a:ext cx="0" cy="812800"/>
          </a:xfrm>
          <a:prstGeom prst="line">
            <a:avLst/>
          </a:prstGeom>
          <a:noFill/>
          <a:ln w="38100">
            <a:solidFill>
              <a:schemeClr val="tx1"/>
            </a:solidFill>
            <a:round/>
            <a:headEnd/>
            <a:tailEnd/>
          </a:ln>
        </p:spPr>
        <p:txBody>
          <a:bodyPr/>
          <a:lstStyle/>
          <a:p>
            <a:endParaRPr lang="zh-CN" altLang="en-US"/>
          </a:p>
        </p:txBody>
      </p:sp>
      <p:sp>
        <p:nvSpPr>
          <p:cNvPr id="31" name="Line 32"/>
          <p:cNvSpPr>
            <a:spLocks noChangeShapeType="1"/>
          </p:cNvSpPr>
          <p:nvPr/>
        </p:nvSpPr>
        <p:spPr bwMode="auto">
          <a:xfrm>
            <a:off x="9089230" y="4391818"/>
            <a:ext cx="0" cy="812800"/>
          </a:xfrm>
          <a:prstGeom prst="line">
            <a:avLst/>
          </a:prstGeom>
          <a:noFill/>
          <a:ln w="38100">
            <a:solidFill>
              <a:schemeClr val="tx1"/>
            </a:solidFill>
            <a:prstDash val="sysDot"/>
            <a:round/>
            <a:headEnd/>
            <a:tailEnd/>
          </a:ln>
        </p:spPr>
        <p:txBody>
          <a:bodyPr/>
          <a:lstStyle/>
          <a:p>
            <a:endParaRPr lang="zh-CN" altLang="en-US"/>
          </a:p>
        </p:txBody>
      </p:sp>
      <p:sp>
        <p:nvSpPr>
          <p:cNvPr id="32" name="Line 33"/>
          <p:cNvSpPr>
            <a:spLocks noChangeShapeType="1"/>
          </p:cNvSpPr>
          <p:nvPr/>
        </p:nvSpPr>
        <p:spPr bwMode="auto">
          <a:xfrm>
            <a:off x="8687594" y="4391818"/>
            <a:ext cx="414337" cy="0"/>
          </a:xfrm>
          <a:prstGeom prst="line">
            <a:avLst/>
          </a:prstGeom>
          <a:noFill/>
          <a:ln w="38100">
            <a:solidFill>
              <a:schemeClr val="tx1"/>
            </a:solidFill>
            <a:prstDash val="sysDot"/>
            <a:round/>
            <a:headEnd/>
            <a:tailEnd/>
          </a:ln>
        </p:spPr>
        <p:txBody>
          <a:bodyPr/>
          <a:lstStyle/>
          <a:p>
            <a:endParaRPr lang="zh-CN" altLang="en-US"/>
          </a:p>
        </p:txBody>
      </p:sp>
      <p:grpSp>
        <p:nvGrpSpPr>
          <p:cNvPr id="33" name="Group 34"/>
          <p:cNvGrpSpPr>
            <a:grpSpLocks/>
          </p:cNvGrpSpPr>
          <p:nvPr/>
        </p:nvGrpSpPr>
        <p:grpSpPr bwMode="auto">
          <a:xfrm>
            <a:off x="6233318" y="5739607"/>
            <a:ext cx="4419600" cy="644525"/>
            <a:chOff x="2640" y="3549"/>
            <a:chExt cx="2784" cy="406"/>
          </a:xfrm>
        </p:grpSpPr>
        <p:sp>
          <p:nvSpPr>
            <p:cNvPr id="34" name="Line 35"/>
            <p:cNvSpPr>
              <a:spLocks noChangeShapeType="1"/>
            </p:cNvSpPr>
            <p:nvPr/>
          </p:nvSpPr>
          <p:spPr bwMode="auto">
            <a:xfrm>
              <a:off x="2640" y="3955"/>
              <a:ext cx="532" cy="0"/>
            </a:xfrm>
            <a:prstGeom prst="line">
              <a:avLst/>
            </a:prstGeom>
            <a:noFill/>
            <a:ln w="38100">
              <a:solidFill>
                <a:schemeClr val="tx1"/>
              </a:solidFill>
              <a:round/>
              <a:headEnd/>
              <a:tailEnd/>
            </a:ln>
          </p:spPr>
          <p:txBody>
            <a:bodyPr/>
            <a:lstStyle/>
            <a:p>
              <a:endParaRPr lang="zh-CN" altLang="en-US"/>
            </a:p>
          </p:txBody>
        </p:sp>
        <p:sp>
          <p:nvSpPr>
            <p:cNvPr id="35" name="Line 36"/>
            <p:cNvSpPr>
              <a:spLocks noChangeShapeType="1"/>
            </p:cNvSpPr>
            <p:nvPr/>
          </p:nvSpPr>
          <p:spPr bwMode="auto">
            <a:xfrm flipV="1">
              <a:off x="3172" y="3549"/>
              <a:ext cx="0" cy="406"/>
            </a:xfrm>
            <a:prstGeom prst="line">
              <a:avLst/>
            </a:prstGeom>
            <a:noFill/>
            <a:ln w="38100">
              <a:solidFill>
                <a:schemeClr val="tx1"/>
              </a:solidFill>
              <a:round/>
              <a:headEnd/>
              <a:tailEnd/>
            </a:ln>
          </p:spPr>
          <p:txBody>
            <a:bodyPr/>
            <a:lstStyle/>
            <a:p>
              <a:endParaRPr lang="zh-CN" altLang="en-US"/>
            </a:p>
          </p:txBody>
        </p:sp>
        <p:sp>
          <p:nvSpPr>
            <p:cNvPr id="36" name="Line 37"/>
            <p:cNvSpPr>
              <a:spLocks noChangeShapeType="1"/>
            </p:cNvSpPr>
            <p:nvPr/>
          </p:nvSpPr>
          <p:spPr bwMode="auto">
            <a:xfrm>
              <a:off x="3172" y="3549"/>
              <a:ext cx="744" cy="0"/>
            </a:xfrm>
            <a:prstGeom prst="line">
              <a:avLst/>
            </a:prstGeom>
            <a:noFill/>
            <a:ln w="38100">
              <a:solidFill>
                <a:schemeClr val="tx1"/>
              </a:solidFill>
              <a:round/>
              <a:headEnd/>
              <a:tailEnd/>
            </a:ln>
          </p:spPr>
          <p:txBody>
            <a:bodyPr/>
            <a:lstStyle/>
            <a:p>
              <a:endParaRPr lang="zh-CN" altLang="en-US"/>
            </a:p>
          </p:txBody>
        </p:sp>
        <p:sp>
          <p:nvSpPr>
            <p:cNvPr id="37" name="Line 38"/>
            <p:cNvSpPr>
              <a:spLocks noChangeShapeType="1"/>
            </p:cNvSpPr>
            <p:nvPr/>
          </p:nvSpPr>
          <p:spPr bwMode="auto">
            <a:xfrm flipH="1">
              <a:off x="3916" y="3549"/>
              <a:ext cx="4" cy="393"/>
            </a:xfrm>
            <a:prstGeom prst="line">
              <a:avLst/>
            </a:prstGeom>
            <a:noFill/>
            <a:ln w="38100">
              <a:solidFill>
                <a:schemeClr val="tx1"/>
              </a:solidFill>
              <a:round/>
              <a:headEnd/>
              <a:tailEnd/>
            </a:ln>
          </p:spPr>
          <p:txBody>
            <a:bodyPr/>
            <a:lstStyle/>
            <a:p>
              <a:endParaRPr lang="zh-CN" altLang="en-US"/>
            </a:p>
          </p:txBody>
        </p:sp>
        <p:sp>
          <p:nvSpPr>
            <p:cNvPr id="38" name="Line 39"/>
            <p:cNvSpPr>
              <a:spLocks noChangeShapeType="1"/>
            </p:cNvSpPr>
            <p:nvPr/>
          </p:nvSpPr>
          <p:spPr bwMode="auto">
            <a:xfrm>
              <a:off x="3925" y="3946"/>
              <a:ext cx="261" cy="0"/>
            </a:xfrm>
            <a:prstGeom prst="line">
              <a:avLst/>
            </a:prstGeom>
            <a:noFill/>
            <a:ln w="38100">
              <a:solidFill>
                <a:schemeClr val="tx1"/>
              </a:solidFill>
              <a:round/>
              <a:headEnd/>
              <a:tailEnd/>
            </a:ln>
          </p:spPr>
          <p:txBody>
            <a:bodyPr/>
            <a:lstStyle/>
            <a:p>
              <a:endParaRPr lang="zh-CN" altLang="en-US"/>
            </a:p>
          </p:txBody>
        </p:sp>
        <p:sp>
          <p:nvSpPr>
            <p:cNvPr id="39" name="Line 40"/>
            <p:cNvSpPr>
              <a:spLocks noChangeShapeType="1"/>
            </p:cNvSpPr>
            <p:nvPr/>
          </p:nvSpPr>
          <p:spPr bwMode="auto">
            <a:xfrm>
              <a:off x="4207" y="3942"/>
              <a:ext cx="261" cy="0"/>
            </a:xfrm>
            <a:prstGeom prst="line">
              <a:avLst/>
            </a:prstGeom>
            <a:noFill/>
            <a:ln w="38100">
              <a:solidFill>
                <a:schemeClr val="tx1"/>
              </a:solidFill>
              <a:prstDash val="sysDot"/>
              <a:round/>
              <a:headEnd/>
              <a:tailEnd/>
            </a:ln>
          </p:spPr>
          <p:txBody>
            <a:bodyPr/>
            <a:lstStyle/>
            <a:p>
              <a:endParaRPr lang="zh-CN" altLang="en-US"/>
            </a:p>
          </p:txBody>
        </p:sp>
        <p:sp>
          <p:nvSpPr>
            <p:cNvPr id="40" name="Line 41"/>
            <p:cNvSpPr>
              <a:spLocks noChangeShapeType="1"/>
            </p:cNvSpPr>
            <p:nvPr/>
          </p:nvSpPr>
          <p:spPr bwMode="auto">
            <a:xfrm flipV="1">
              <a:off x="4439" y="3549"/>
              <a:ext cx="0" cy="397"/>
            </a:xfrm>
            <a:prstGeom prst="line">
              <a:avLst/>
            </a:prstGeom>
            <a:noFill/>
            <a:ln w="38100">
              <a:solidFill>
                <a:schemeClr val="tx1"/>
              </a:solidFill>
              <a:prstDash val="sysDot"/>
              <a:round/>
              <a:headEnd/>
              <a:tailEnd/>
            </a:ln>
          </p:spPr>
          <p:txBody>
            <a:bodyPr/>
            <a:lstStyle/>
            <a:p>
              <a:endParaRPr lang="zh-CN" altLang="en-US"/>
            </a:p>
          </p:txBody>
        </p:sp>
        <p:sp>
          <p:nvSpPr>
            <p:cNvPr id="41" name="Line 42"/>
            <p:cNvSpPr>
              <a:spLocks noChangeShapeType="1"/>
            </p:cNvSpPr>
            <p:nvPr/>
          </p:nvSpPr>
          <p:spPr bwMode="auto">
            <a:xfrm>
              <a:off x="4447" y="3549"/>
              <a:ext cx="977" cy="0"/>
            </a:xfrm>
            <a:prstGeom prst="line">
              <a:avLst/>
            </a:prstGeom>
            <a:noFill/>
            <a:ln w="38100">
              <a:solidFill>
                <a:schemeClr val="tx1"/>
              </a:solidFill>
              <a:round/>
              <a:headEnd/>
              <a:tailEnd/>
            </a:ln>
          </p:spPr>
          <p:txBody>
            <a:bodyPr/>
            <a:lstStyle/>
            <a:p>
              <a:endParaRPr lang="zh-CN" altLang="en-US"/>
            </a:p>
          </p:txBody>
        </p:sp>
      </p:grpSp>
      <p:sp>
        <p:nvSpPr>
          <p:cNvPr id="42" name="Freeform 44"/>
          <p:cNvSpPr>
            <a:spLocks noEditPoints="1"/>
          </p:cNvSpPr>
          <p:nvPr/>
        </p:nvSpPr>
        <p:spPr bwMode="auto">
          <a:xfrm>
            <a:off x="8239919" y="1897856"/>
            <a:ext cx="22225" cy="4430712"/>
          </a:xfrm>
          <a:custGeom>
            <a:avLst/>
            <a:gdLst>
              <a:gd name="T0" fmla="*/ 0 w 16"/>
              <a:gd name="T1" fmla="*/ 2147483647 h 3328"/>
              <a:gd name="T2" fmla="*/ 2147483647 w 16"/>
              <a:gd name="T3" fmla="*/ 2147483647 h 3328"/>
              <a:gd name="T4" fmla="*/ 0 w 16"/>
              <a:gd name="T5" fmla="*/ 2147483647 h 3328"/>
              <a:gd name="T6" fmla="*/ 2147483647 w 16"/>
              <a:gd name="T7" fmla="*/ 2147483647 h 3328"/>
              <a:gd name="T8" fmla="*/ 2147483647 w 16"/>
              <a:gd name="T9" fmla="*/ 2147483647 h 3328"/>
              <a:gd name="T10" fmla="*/ 2147483647 w 16"/>
              <a:gd name="T11" fmla="*/ 2147483647 h 3328"/>
              <a:gd name="T12" fmla="*/ 2147483647 w 16"/>
              <a:gd name="T13" fmla="*/ 2147483647 h 3328"/>
              <a:gd name="T14" fmla="*/ 0 w 16"/>
              <a:gd name="T15" fmla="*/ 2147483647 h 3328"/>
              <a:gd name="T16" fmla="*/ 2147483647 w 16"/>
              <a:gd name="T17" fmla="*/ 2147483647 h 3328"/>
              <a:gd name="T18" fmla="*/ 0 w 16"/>
              <a:gd name="T19" fmla="*/ 2147483647 h 3328"/>
              <a:gd name="T20" fmla="*/ 2147483647 w 16"/>
              <a:gd name="T21" fmla="*/ 2147483647 h 3328"/>
              <a:gd name="T22" fmla="*/ 2147483647 w 16"/>
              <a:gd name="T23" fmla="*/ 2147483647 h 3328"/>
              <a:gd name="T24" fmla="*/ 2147483647 w 16"/>
              <a:gd name="T25" fmla="*/ 2147483647 h 3328"/>
              <a:gd name="T26" fmla="*/ 2147483647 w 16"/>
              <a:gd name="T27" fmla="*/ 2147483647 h 3328"/>
              <a:gd name="T28" fmla="*/ 0 w 16"/>
              <a:gd name="T29" fmla="*/ 2147483647 h 3328"/>
              <a:gd name="T30" fmla="*/ 2147483647 w 16"/>
              <a:gd name="T31" fmla="*/ 2147483647 h 3328"/>
              <a:gd name="T32" fmla="*/ 0 w 16"/>
              <a:gd name="T33" fmla="*/ 2147483647 h 3328"/>
              <a:gd name="T34" fmla="*/ 2147483647 w 16"/>
              <a:gd name="T35" fmla="*/ 2147483647 h 3328"/>
              <a:gd name="T36" fmla="*/ 2147483647 w 16"/>
              <a:gd name="T37" fmla="*/ 2147483647 h 3328"/>
              <a:gd name="T38" fmla="*/ 2147483647 w 16"/>
              <a:gd name="T39" fmla="*/ 2147483647 h 3328"/>
              <a:gd name="T40" fmla="*/ 2147483647 w 16"/>
              <a:gd name="T41" fmla="*/ 2147483647 h 3328"/>
              <a:gd name="T42" fmla="*/ 0 w 16"/>
              <a:gd name="T43" fmla="*/ 2147483647 h 3328"/>
              <a:gd name="T44" fmla="*/ 2147483647 w 16"/>
              <a:gd name="T45" fmla="*/ 2147483647 h 3328"/>
              <a:gd name="T46" fmla="*/ 0 w 16"/>
              <a:gd name="T47" fmla="*/ 2147483647 h 3328"/>
              <a:gd name="T48" fmla="*/ 2147483647 w 16"/>
              <a:gd name="T49" fmla="*/ 2147483647 h 3328"/>
              <a:gd name="T50" fmla="*/ 2147483647 w 16"/>
              <a:gd name="T51" fmla="*/ 2147483647 h 3328"/>
              <a:gd name="T52" fmla="*/ 2147483647 w 16"/>
              <a:gd name="T53" fmla="*/ 2147483647 h 3328"/>
              <a:gd name="T54" fmla="*/ 2147483647 w 16"/>
              <a:gd name="T55" fmla="*/ 2147483647 h 3328"/>
              <a:gd name="T56" fmla="*/ 0 w 16"/>
              <a:gd name="T57" fmla="*/ 2147483647 h 3328"/>
              <a:gd name="T58" fmla="*/ 2147483647 w 16"/>
              <a:gd name="T59" fmla="*/ 2147483647 h 3328"/>
              <a:gd name="T60" fmla="*/ 0 w 16"/>
              <a:gd name="T61" fmla="*/ 2147483647 h 3328"/>
              <a:gd name="T62" fmla="*/ 2147483647 w 16"/>
              <a:gd name="T63" fmla="*/ 2147483647 h 3328"/>
              <a:gd name="T64" fmla="*/ 2147483647 w 16"/>
              <a:gd name="T65" fmla="*/ 2147483647 h 3328"/>
              <a:gd name="T66" fmla="*/ 2147483647 w 16"/>
              <a:gd name="T67" fmla="*/ 2147483647 h 3328"/>
              <a:gd name="T68" fmla="*/ 2147483647 w 16"/>
              <a:gd name="T69" fmla="*/ 2147483647 h 3328"/>
              <a:gd name="T70" fmla="*/ 0 w 16"/>
              <a:gd name="T71" fmla="*/ 2147483647 h 3328"/>
              <a:gd name="T72" fmla="*/ 2147483647 w 16"/>
              <a:gd name="T73" fmla="*/ 2147483647 h 3328"/>
              <a:gd name="T74" fmla="*/ 0 w 16"/>
              <a:gd name="T75" fmla="*/ 2147483647 h 3328"/>
              <a:gd name="T76" fmla="*/ 2147483647 w 16"/>
              <a:gd name="T77" fmla="*/ 2147483647 h 3328"/>
              <a:gd name="T78" fmla="*/ 2147483647 w 16"/>
              <a:gd name="T79" fmla="*/ 2147483647 h 3328"/>
              <a:gd name="T80" fmla="*/ 2147483647 w 16"/>
              <a:gd name="T81" fmla="*/ 2147483647 h 3328"/>
              <a:gd name="T82" fmla="*/ 2147483647 w 16"/>
              <a:gd name="T83" fmla="*/ 2147483647 h 3328"/>
              <a:gd name="T84" fmla="*/ 0 w 16"/>
              <a:gd name="T85" fmla="*/ 2147483647 h 3328"/>
              <a:gd name="T86" fmla="*/ 2147483647 w 16"/>
              <a:gd name="T87" fmla="*/ 2147483647 h 3328"/>
              <a:gd name="T88" fmla="*/ 0 w 16"/>
              <a:gd name="T89" fmla="*/ 2147483647 h 3328"/>
              <a:gd name="T90" fmla="*/ 2147483647 w 16"/>
              <a:gd name="T91" fmla="*/ 2147483647 h 3328"/>
              <a:gd name="T92" fmla="*/ 2147483647 w 16"/>
              <a:gd name="T93" fmla="*/ 2147483647 h 3328"/>
              <a:gd name="T94" fmla="*/ 2147483647 w 16"/>
              <a:gd name="T95" fmla="*/ 2147483647 h 3328"/>
              <a:gd name="T96" fmla="*/ 2147483647 w 16"/>
              <a:gd name="T97" fmla="*/ 2147483647 h 3328"/>
              <a:gd name="T98" fmla="*/ 0 w 16"/>
              <a:gd name="T99" fmla="*/ 2147483647 h 3328"/>
              <a:gd name="T100" fmla="*/ 2147483647 w 16"/>
              <a:gd name="T101" fmla="*/ 2147483647 h 3328"/>
              <a:gd name="T102" fmla="*/ 0 w 16"/>
              <a:gd name="T103" fmla="*/ 2147483647 h 3328"/>
              <a:gd name="T104" fmla="*/ 2147483647 w 16"/>
              <a:gd name="T105" fmla="*/ 2147483647 h 3328"/>
              <a:gd name="T106" fmla="*/ 2147483647 w 16"/>
              <a:gd name="T107" fmla="*/ 2147483647 h 3328"/>
              <a:gd name="T108" fmla="*/ 2147483647 w 16"/>
              <a:gd name="T109" fmla="*/ 2147483647 h 3328"/>
              <a:gd name="T110" fmla="*/ 2147483647 w 16"/>
              <a:gd name="T111" fmla="*/ 2147483647 h 3328"/>
              <a:gd name="T112" fmla="*/ 0 w 16"/>
              <a:gd name="T113" fmla="*/ 2147483647 h 3328"/>
              <a:gd name="T114" fmla="*/ 2147483647 w 16"/>
              <a:gd name="T115" fmla="*/ 2147483647 h 3328"/>
              <a:gd name="T116" fmla="*/ 0 w 16"/>
              <a:gd name="T117" fmla="*/ 2147483647 h 3328"/>
              <a:gd name="T118" fmla="*/ 2147483647 w 16"/>
              <a:gd name="T119" fmla="*/ 2147483647 h 3328"/>
              <a:gd name="T120" fmla="*/ 2147483647 w 16"/>
              <a:gd name="T121" fmla="*/ 2147483647 h 33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
              <a:gd name="T184" fmla="*/ 0 h 3328"/>
              <a:gd name="T185" fmla="*/ 16 w 16"/>
              <a:gd name="T186" fmla="*/ 3328 h 33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 h="3328">
                <a:moveTo>
                  <a:pt x="16" y="8"/>
                </a:moveTo>
                <a:lnTo>
                  <a:pt x="16" y="56"/>
                </a:lnTo>
                <a:cubicBezTo>
                  <a:pt x="16" y="61"/>
                  <a:pt x="12" y="64"/>
                  <a:pt x="8" y="64"/>
                </a:cubicBezTo>
                <a:cubicBezTo>
                  <a:pt x="3" y="64"/>
                  <a:pt x="0" y="61"/>
                  <a:pt x="0" y="56"/>
                </a:cubicBezTo>
                <a:lnTo>
                  <a:pt x="0" y="8"/>
                </a:lnTo>
                <a:cubicBezTo>
                  <a:pt x="0" y="4"/>
                  <a:pt x="3" y="0"/>
                  <a:pt x="8" y="0"/>
                </a:cubicBezTo>
                <a:cubicBezTo>
                  <a:pt x="12" y="0"/>
                  <a:pt x="16" y="4"/>
                  <a:pt x="16" y="8"/>
                </a:cubicBezTo>
                <a:close/>
                <a:moveTo>
                  <a:pt x="16" y="104"/>
                </a:moveTo>
                <a:lnTo>
                  <a:pt x="16" y="152"/>
                </a:lnTo>
                <a:cubicBezTo>
                  <a:pt x="16" y="157"/>
                  <a:pt x="12" y="160"/>
                  <a:pt x="8" y="160"/>
                </a:cubicBezTo>
                <a:cubicBezTo>
                  <a:pt x="3" y="160"/>
                  <a:pt x="0" y="157"/>
                  <a:pt x="0" y="152"/>
                </a:cubicBezTo>
                <a:lnTo>
                  <a:pt x="0" y="104"/>
                </a:lnTo>
                <a:cubicBezTo>
                  <a:pt x="0" y="100"/>
                  <a:pt x="3" y="96"/>
                  <a:pt x="8" y="96"/>
                </a:cubicBezTo>
                <a:cubicBezTo>
                  <a:pt x="12" y="96"/>
                  <a:pt x="16" y="100"/>
                  <a:pt x="16" y="104"/>
                </a:cubicBezTo>
                <a:close/>
                <a:moveTo>
                  <a:pt x="16" y="200"/>
                </a:moveTo>
                <a:lnTo>
                  <a:pt x="16" y="248"/>
                </a:lnTo>
                <a:cubicBezTo>
                  <a:pt x="16" y="253"/>
                  <a:pt x="12" y="256"/>
                  <a:pt x="8" y="256"/>
                </a:cubicBezTo>
                <a:cubicBezTo>
                  <a:pt x="3" y="256"/>
                  <a:pt x="0" y="253"/>
                  <a:pt x="0" y="248"/>
                </a:cubicBezTo>
                <a:lnTo>
                  <a:pt x="0" y="200"/>
                </a:lnTo>
                <a:cubicBezTo>
                  <a:pt x="0" y="196"/>
                  <a:pt x="3" y="192"/>
                  <a:pt x="8" y="192"/>
                </a:cubicBezTo>
                <a:cubicBezTo>
                  <a:pt x="12" y="192"/>
                  <a:pt x="16" y="196"/>
                  <a:pt x="16" y="200"/>
                </a:cubicBezTo>
                <a:close/>
                <a:moveTo>
                  <a:pt x="16" y="296"/>
                </a:moveTo>
                <a:lnTo>
                  <a:pt x="16" y="344"/>
                </a:lnTo>
                <a:cubicBezTo>
                  <a:pt x="16" y="349"/>
                  <a:pt x="12" y="352"/>
                  <a:pt x="8" y="352"/>
                </a:cubicBezTo>
                <a:cubicBezTo>
                  <a:pt x="3" y="352"/>
                  <a:pt x="0" y="349"/>
                  <a:pt x="0" y="344"/>
                </a:cubicBezTo>
                <a:lnTo>
                  <a:pt x="0" y="296"/>
                </a:lnTo>
                <a:cubicBezTo>
                  <a:pt x="0" y="292"/>
                  <a:pt x="3" y="288"/>
                  <a:pt x="8" y="288"/>
                </a:cubicBezTo>
                <a:cubicBezTo>
                  <a:pt x="12" y="288"/>
                  <a:pt x="16" y="292"/>
                  <a:pt x="16" y="296"/>
                </a:cubicBezTo>
                <a:close/>
                <a:moveTo>
                  <a:pt x="16" y="392"/>
                </a:moveTo>
                <a:lnTo>
                  <a:pt x="16" y="440"/>
                </a:lnTo>
                <a:cubicBezTo>
                  <a:pt x="16" y="445"/>
                  <a:pt x="12" y="448"/>
                  <a:pt x="8" y="448"/>
                </a:cubicBezTo>
                <a:cubicBezTo>
                  <a:pt x="3" y="448"/>
                  <a:pt x="0" y="445"/>
                  <a:pt x="0" y="440"/>
                </a:cubicBezTo>
                <a:lnTo>
                  <a:pt x="0" y="392"/>
                </a:lnTo>
                <a:cubicBezTo>
                  <a:pt x="0" y="388"/>
                  <a:pt x="3" y="384"/>
                  <a:pt x="8" y="384"/>
                </a:cubicBezTo>
                <a:cubicBezTo>
                  <a:pt x="12" y="384"/>
                  <a:pt x="16" y="388"/>
                  <a:pt x="16" y="392"/>
                </a:cubicBezTo>
                <a:close/>
                <a:moveTo>
                  <a:pt x="16" y="488"/>
                </a:moveTo>
                <a:lnTo>
                  <a:pt x="16" y="536"/>
                </a:lnTo>
                <a:cubicBezTo>
                  <a:pt x="16" y="541"/>
                  <a:pt x="12" y="544"/>
                  <a:pt x="8" y="544"/>
                </a:cubicBezTo>
                <a:cubicBezTo>
                  <a:pt x="3" y="544"/>
                  <a:pt x="0" y="541"/>
                  <a:pt x="0" y="536"/>
                </a:cubicBezTo>
                <a:lnTo>
                  <a:pt x="0" y="488"/>
                </a:lnTo>
                <a:cubicBezTo>
                  <a:pt x="0" y="484"/>
                  <a:pt x="3" y="480"/>
                  <a:pt x="8" y="480"/>
                </a:cubicBezTo>
                <a:cubicBezTo>
                  <a:pt x="12" y="480"/>
                  <a:pt x="16" y="484"/>
                  <a:pt x="16" y="488"/>
                </a:cubicBezTo>
                <a:close/>
                <a:moveTo>
                  <a:pt x="16" y="584"/>
                </a:moveTo>
                <a:lnTo>
                  <a:pt x="16" y="632"/>
                </a:lnTo>
                <a:cubicBezTo>
                  <a:pt x="16" y="637"/>
                  <a:pt x="12" y="640"/>
                  <a:pt x="8" y="640"/>
                </a:cubicBezTo>
                <a:cubicBezTo>
                  <a:pt x="3" y="640"/>
                  <a:pt x="0" y="637"/>
                  <a:pt x="0" y="632"/>
                </a:cubicBezTo>
                <a:lnTo>
                  <a:pt x="0" y="584"/>
                </a:lnTo>
                <a:cubicBezTo>
                  <a:pt x="0" y="580"/>
                  <a:pt x="3" y="576"/>
                  <a:pt x="8" y="576"/>
                </a:cubicBezTo>
                <a:cubicBezTo>
                  <a:pt x="12" y="576"/>
                  <a:pt x="16" y="580"/>
                  <a:pt x="16" y="584"/>
                </a:cubicBezTo>
                <a:close/>
                <a:moveTo>
                  <a:pt x="16" y="680"/>
                </a:moveTo>
                <a:lnTo>
                  <a:pt x="16" y="728"/>
                </a:lnTo>
                <a:cubicBezTo>
                  <a:pt x="16" y="733"/>
                  <a:pt x="12" y="736"/>
                  <a:pt x="8" y="736"/>
                </a:cubicBezTo>
                <a:cubicBezTo>
                  <a:pt x="3" y="736"/>
                  <a:pt x="0" y="733"/>
                  <a:pt x="0" y="728"/>
                </a:cubicBezTo>
                <a:lnTo>
                  <a:pt x="0" y="680"/>
                </a:lnTo>
                <a:cubicBezTo>
                  <a:pt x="0" y="676"/>
                  <a:pt x="3" y="672"/>
                  <a:pt x="8" y="672"/>
                </a:cubicBezTo>
                <a:cubicBezTo>
                  <a:pt x="12" y="672"/>
                  <a:pt x="16" y="676"/>
                  <a:pt x="16" y="680"/>
                </a:cubicBezTo>
                <a:close/>
                <a:moveTo>
                  <a:pt x="16" y="776"/>
                </a:moveTo>
                <a:lnTo>
                  <a:pt x="16" y="824"/>
                </a:lnTo>
                <a:cubicBezTo>
                  <a:pt x="16" y="829"/>
                  <a:pt x="12" y="832"/>
                  <a:pt x="8" y="832"/>
                </a:cubicBezTo>
                <a:cubicBezTo>
                  <a:pt x="3" y="832"/>
                  <a:pt x="0" y="829"/>
                  <a:pt x="0" y="824"/>
                </a:cubicBezTo>
                <a:lnTo>
                  <a:pt x="0" y="776"/>
                </a:lnTo>
                <a:cubicBezTo>
                  <a:pt x="0" y="772"/>
                  <a:pt x="3" y="768"/>
                  <a:pt x="8" y="768"/>
                </a:cubicBezTo>
                <a:cubicBezTo>
                  <a:pt x="12" y="768"/>
                  <a:pt x="16" y="772"/>
                  <a:pt x="16" y="776"/>
                </a:cubicBezTo>
                <a:close/>
                <a:moveTo>
                  <a:pt x="16" y="872"/>
                </a:moveTo>
                <a:lnTo>
                  <a:pt x="16" y="920"/>
                </a:lnTo>
                <a:cubicBezTo>
                  <a:pt x="16" y="925"/>
                  <a:pt x="12" y="928"/>
                  <a:pt x="8" y="928"/>
                </a:cubicBezTo>
                <a:cubicBezTo>
                  <a:pt x="3" y="928"/>
                  <a:pt x="0" y="925"/>
                  <a:pt x="0" y="920"/>
                </a:cubicBezTo>
                <a:lnTo>
                  <a:pt x="0" y="872"/>
                </a:lnTo>
                <a:cubicBezTo>
                  <a:pt x="0" y="868"/>
                  <a:pt x="3" y="864"/>
                  <a:pt x="8" y="864"/>
                </a:cubicBezTo>
                <a:cubicBezTo>
                  <a:pt x="12" y="864"/>
                  <a:pt x="16" y="868"/>
                  <a:pt x="16" y="872"/>
                </a:cubicBezTo>
                <a:close/>
                <a:moveTo>
                  <a:pt x="16" y="968"/>
                </a:moveTo>
                <a:lnTo>
                  <a:pt x="16" y="1016"/>
                </a:lnTo>
                <a:cubicBezTo>
                  <a:pt x="16" y="1021"/>
                  <a:pt x="12" y="1024"/>
                  <a:pt x="8" y="1024"/>
                </a:cubicBezTo>
                <a:cubicBezTo>
                  <a:pt x="3" y="1024"/>
                  <a:pt x="0" y="1021"/>
                  <a:pt x="0" y="1016"/>
                </a:cubicBezTo>
                <a:lnTo>
                  <a:pt x="0" y="968"/>
                </a:lnTo>
                <a:cubicBezTo>
                  <a:pt x="0" y="964"/>
                  <a:pt x="3" y="960"/>
                  <a:pt x="8" y="960"/>
                </a:cubicBezTo>
                <a:cubicBezTo>
                  <a:pt x="12" y="960"/>
                  <a:pt x="16" y="964"/>
                  <a:pt x="16" y="968"/>
                </a:cubicBezTo>
                <a:close/>
                <a:moveTo>
                  <a:pt x="16" y="1064"/>
                </a:moveTo>
                <a:lnTo>
                  <a:pt x="16" y="1112"/>
                </a:lnTo>
                <a:cubicBezTo>
                  <a:pt x="16" y="1117"/>
                  <a:pt x="12" y="1120"/>
                  <a:pt x="8" y="1120"/>
                </a:cubicBezTo>
                <a:cubicBezTo>
                  <a:pt x="3" y="1120"/>
                  <a:pt x="0" y="1117"/>
                  <a:pt x="0" y="1112"/>
                </a:cubicBezTo>
                <a:lnTo>
                  <a:pt x="0" y="1064"/>
                </a:lnTo>
                <a:cubicBezTo>
                  <a:pt x="0" y="1060"/>
                  <a:pt x="3" y="1056"/>
                  <a:pt x="8" y="1056"/>
                </a:cubicBezTo>
                <a:cubicBezTo>
                  <a:pt x="12" y="1056"/>
                  <a:pt x="16" y="1060"/>
                  <a:pt x="16" y="1064"/>
                </a:cubicBezTo>
                <a:close/>
                <a:moveTo>
                  <a:pt x="16" y="1160"/>
                </a:moveTo>
                <a:lnTo>
                  <a:pt x="16" y="1208"/>
                </a:lnTo>
                <a:cubicBezTo>
                  <a:pt x="16" y="1213"/>
                  <a:pt x="12" y="1216"/>
                  <a:pt x="8" y="1216"/>
                </a:cubicBezTo>
                <a:cubicBezTo>
                  <a:pt x="3" y="1216"/>
                  <a:pt x="0" y="1213"/>
                  <a:pt x="0" y="1208"/>
                </a:cubicBezTo>
                <a:lnTo>
                  <a:pt x="0" y="1160"/>
                </a:lnTo>
                <a:cubicBezTo>
                  <a:pt x="0" y="1156"/>
                  <a:pt x="3" y="1152"/>
                  <a:pt x="8" y="1152"/>
                </a:cubicBezTo>
                <a:cubicBezTo>
                  <a:pt x="12" y="1152"/>
                  <a:pt x="16" y="1156"/>
                  <a:pt x="16" y="1160"/>
                </a:cubicBezTo>
                <a:close/>
                <a:moveTo>
                  <a:pt x="16" y="1256"/>
                </a:moveTo>
                <a:lnTo>
                  <a:pt x="16" y="1304"/>
                </a:lnTo>
                <a:cubicBezTo>
                  <a:pt x="16" y="1309"/>
                  <a:pt x="12" y="1312"/>
                  <a:pt x="8" y="1312"/>
                </a:cubicBezTo>
                <a:cubicBezTo>
                  <a:pt x="3" y="1312"/>
                  <a:pt x="0" y="1309"/>
                  <a:pt x="0" y="1304"/>
                </a:cubicBezTo>
                <a:lnTo>
                  <a:pt x="0" y="1256"/>
                </a:lnTo>
                <a:cubicBezTo>
                  <a:pt x="0" y="1252"/>
                  <a:pt x="3" y="1248"/>
                  <a:pt x="8" y="1248"/>
                </a:cubicBezTo>
                <a:cubicBezTo>
                  <a:pt x="12" y="1248"/>
                  <a:pt x="16" y="1252"/>
                  <a:pt x="16" y="1256"/>
                </a:cubicBezTo>
                <a:close/>
                <a:moveTo>
                  <a:pt x="16" y="1352"/>
                </a:moveTo>
                <a:lnTo>
                  <a:pt x="16" y="1400"/>
                </a:lnTo>
                <a:cubicBezTo>
                  <a:pt x="16" y="1405"/>
                  <a:pt x="12" y="1408"/>
                  <a:pt x="8" y="1408"/>
                </a:cubicBezTo>
                <a:cubicBezTo>
                  <a:pt x="3" y="1408"/>
                  <a:pt x="0" y="1405"/>
                  <a:pt x="0" y="1400"/>
                </a:cubicBezTo>
                <a:lnTo>
                  <a:pt x="0" y="1352"/>
                </a:lnTo>
                <a:cubicBezTo>
                  <a:pt x="0" y="1348"/>
                  <a:pt x="3" y="1344"/>
                  <a:pt x="8" y="1344"/>
                </a:cubicBezTo>
                <a:cubicBezTo>
                  <a:pt x="12" y="1344"/>
                  <a:pt x="16" y="1348"/>
                  <a:pt x="16" y="1352"/>
                </a:cubicBezTo>
                <a:close/>
                <a:moveTo>
                  <a:pt x="16" y="1448"/>
                </a:moveTo>
                <a:lnTo>
                  <a:pt x="16" y="1496"/>
                </a:lnTo>
                <a:cubicBezTo>
                  <a:pt x="16" y="1501"/>
                  <a:pt x="12" y="1504"/>
                  <a:pt x="8" y="1504"/>
                </a:cubicBezTo>
                <a:cubicBezTo>
                  <a:pt x="3" y="1504"/>
                  <a:pt x="0" y="1501"/>
                  <a:pt x="0" y="1496"/>
                </a:cubicBezTo>
                <a:lnTo>
                  <a:pt x="0" y="1448"/>
                </a:lnTo>
                <a:cubicBezTo>
                  <a:pt x="0" y="1444"/>
                  <a:pt x="3" y="1440"/>
                  <a:pt x="8" y="1440"/>
                </a:cubicBezTo>
                <a:cubicBezTo>
                  <a:pt x="12" y="1440"/>
                  <a:pt x="16" y="1444"/>
                  <a:pt x="16" y="1448"/>
                </a:cubicBezTo>
                <a:close/>
                <a:moveTo>
                  <a:pt x="16" y="1544"/>
                </a:moveTo>
                <a:lnTo>
                  <a:pt x="16" y="1592"/>
                </a:lnTo>
                <a:cubicBezTo>
                  <a:pt x="16" y="1597"/>
                  <a:pt x="12" y="1600"/>
                  <a:pt x="8" y="1600"/>
                </a:cubicBezTo>
                <a:cubicBezTo>
                  <a:pt x="3" y="1600"/>
                  <a:pt x="0" y="1597"/>
                  <a:pt x="0" y="1592"/>
                </a:cubicBezTo>
                <a:lnTo>
                  <a:pt x="0" y="1544"/>
                </a:lnTo>
                <a:cubicBezTo>
                  <a:pt x="0" y="1540"/>
                  <a:pt x="3" y="1536"/>
                  <a:pt x="8" y="1536"/>
                </a:cubicBezTo>
                <a:cubicBezTo>
                  <a:pt x="12" y="1536"/>
                  <a:pt x="16" y="1540"/>
                  <a:pt x="16" y="1544"/>
                </a:cubicBezTo>
                <a:close/>
                <a:moveTo>
                  <a:pt x="16" y="1640"/>
                </a:moveTo>
                <a:lnTo>
                  <a:pt x="16" y="1688"/>
                </a:lnTo>
                <a:cubicBezTo>
                  <a:pt x="16" y="1693"/>
                  <a:pt x="12" y="1696"/>
                  <a:pt x="8" y="1696"/>
                </a:cubicBezTo>
                <a:cubicBezTo>
                  <a:pt x="3" y="1696"/>
                  <a:pt x="0" y="1693"/>
                  <a:pt x="0" y="1688"/>
                </a:cubicBezTo>
                <a:lnTo>
                  <a:pt x="0" y="1640"/>
                </a:lnTo>
                <a:cubicBezTo>
                  <a:pt x="0" y="1636"/>
                  <a:pt x="3" y="1632"/>
                  <a:pt x="8" y="1632"/>
                </a:cubicBezTo>
                <a:cubicBezTo>
                  <a:pt x="12" y="1632"/>
                  <a:pt x="16" y="1636"/>
                  <a:pt x="16" y="1640"/>
                </a:cubicBezTo>
                <a:close/>
                <a:moveTo>
                  <a:pt x="16" y="1736"/>
                </a:moveTo>
                <a:lnTo>
                  <a:pt x="16" y="1784"/>
                </a:lnTo>
                <a:cubicBezTo>
                  <a:pt x="16" y="1789"/>
                  <a:pt x="12" y="1792"/>
                  <a:pt x="8" y="1792"/>
                </a:cubicBezTo>
                <a:cubicBezTo>
                  <a:pt x="3" y="1792"/>
                  <a:pt x="0" y="1789"/>
                  <a:pt x="0" y="1784"/>
                </a:cubicBezTo>
                <a:lnTo>
                  <a:pt x="0" y="1736"/>
                </a:lnTo>
                <a:cubicBezTo>
                  <a:pt x="0" y="1732"/>
                  <a:pt x="3" y="1728"/>
                  <a:pt x="8" y="1728"/>
                </a:cubicBezTo>
                <a:cubicBezTo>
                  <a:pt x="12" y="1728"/>
                  <a:pt x="16" y="1732"/>
                  <a:pt x="16" y="1736"/>
                </a:cubicBezTo>
                <a:close/>
                <a:moveTo>
                  <a:pt x="16" y="1832"/>
                </a:moveTo>
                <a:lnTo>
                  <a:pt x="16" y="1880"/>
                </a:lnTo>
                <a:cubicBezTo>
                  <a:pt x="16" y="1885"/>
                  <a:pt x="12" y="1888"/>
                  <a:pt x="8" y="1888"/>
                </a:cubicBezTo>
                <a:cubicBezTo>
                  <a:pt x="3" y="1888"/>
                  <a:pt x="0" y="1885"/>
                  <a:pt x="0" y="1880"/>
                </a:cubicBezTo>
                <a:lnTo>
                  <a:pt x="0" y="1832"/>
                </a:lnTo>
                <a:cubicBezTo>
                  <a:pt x="0" y="1828"/>
                  <a:pt x="3" y="1824"/>
                  <a:pt x="8" y="1824"/>
                </a:cubicBezTo>
                <a:cubicBezTo>
                  <a:pt x="12" y="1824"/>
                  <a:pt x="16" y="1828"/>
                  <a:pt x="16" y="1832"/>
                </a:cubicBezTo>
                <a:close/>
                <a:moveTo>
                  <a:pt x="16" y="1928"/>
                </a:moveTo>
                <a:lnTo>
                  <a:pt x="16" y="1976"/>
                </a:lnTo>
                <a:cubicBezTo>
                  <a:pt x="16" y="1981"/>
                  <a:pt x="12" y="1984"/>
                  <a:pt x="8" y="1984"/>
                </a:cubicBezTo>
                <a:cubicBezTo>
                  <a:pt x="3" y="1984"/>
                  <a:pt x="0" y="1981"/>
                  <a:pt x="0" y="1976"/>
                </a:cubicBezTo>
                <a:lnTo>
                  <a:pt x="0" y="1928"/>
                </a:lnTo>
                <a:cubicBezTo>
                  <a:pt x="0" y="1924"/>
                  <a:pt x="3" y="1920"/>
                  <a:pt x="8" y="1920"/>
                </a:cubicBezTo>
                <a:cubicBezTo>
                  <a:pt x="12" y="1920"/>
                  <a:pt x="16" y="1924"/>
                  <a:pt x="16" y="1928"/>
                </a:cubicBezTo>
                <a:close/>
                <a:moveTo>
                  <a:pt x="16" y="2024"/>
                </a:moveTo>
                <a:lnTo>
                  <a:pt x="16" y="2072"/>
                </a:lnTo>
                <a:cubicBezTo>
                  <a:pt x="16" y="2077"/>
                  <a:pt x="12" y="2080"/>
                  <a:pt x="8" y="2080"/>
                </a:cubicBezTo>
                <a:cubicBezTo>
                  <a:pt x="3" y="2080"/>
                  <a:pt x="0" y="2077"/>
                  <a:pt x="0" y="2072"/>
                </a:cubicBezTo>
                <a:lnTo>
                  <a:pt x="0" y="2024"/>
                </a:lnTo>
                <a:cubicBezTo>
                  <a:pt x="0" y="2020"/>
                  <a:pt x="3" y="2016"/>
                  <a:pt x="8" y="2016"/>
                </a:cubicBezTo>
                <a:cubicBezTo>
                  <a:pt x="12" y="2016"/>
                  <a:pt x="16" y="2020"/>
                  <a:pt x="16" y="2024"/>
                </a:cubicBezTo>
                <a:close/>
                <a:moveTo>
                  <a:pt x="16" y="2120"/>
                </a:moveTo>
                <a:lnTo>
                  <a:pt x="16" y="2168"/>
                </a:lnTo>
                <a:cubicBezTo>
                  <a:pt x="16" y="2173"/>
                  <a:pt x="12" y="2176"/>
                  <a:pt x="8" y="2176"/>
                </a:cubicBezTo>
                <a:cubicBezTo>
                  <a:pt x="3" y="2176"/>
                  <a:pt x="0" y="2173"/>
                  <a:pt x="0" y="2168"/>
                </a:cubicBezTo>
                <a:lnTo>
                  <a:pt x="0" y="2120"/>
                </a:lnTo>
                <a:cubicBezTo>
                  <a:pt x="0" y="2116"/>
                  <a:pt x="3" y="2112"/>
                  <a:pt x="8" y="2112"/>
                </a:cubicBezTo>
                <a:cubicBezTo>
                  <a:pt x="12" y="2112"/>
                  <a:pt x="16" y="2116"/>
                  <a:pt x="16" y="2120"/>
                </a:cubicBezTo>
                <a:close/>
                <a:moveTo>
                  <a:pt x="16" y="2216"/>
                </a:moveTo>
                <a:lnTo>
                  <a:pt x="16" y="2264"/>
                </a:lnTo>
                <a:cubicBezTo>
                  <a:pt x="16" y="2269"/>
                  <a:pt x="12" y="2272"/>
                  <a:pt x="8" y="2272"/>
                </a:cubicBezTo>
                <a:cubicBezTo>
                  <a:pt x="3" y="2272"/>
                  <a:pt x="0" y="2269"/>
                  <a:pt x="0" y="2264"/>
                </a:cubicBezTo>
                <a:lnTo>
                  <a:pt x="0" y="2216"/>
                </a:lnTo>
                <a:cubicBezTo>
                  <a:pt x="0" y="2212"/>
                  <a:pt x="3" y="2208"/>
                  <a:pt x="8" y="2208"/>
                </a:cubicBezTo>
                <a:cubicBezTo>
                  <a:pt x="12" y="2208"/>
                  <a:pt x="16" y="2212"/>
                  <a:pt x="16" y="2216"/>
                </a:cubicBezTo>
                <a:close/>
                <a:moveTo>
                  <a:pt x="16" y="2312"/>
                </a:moveTo>
                <a:lnTo>
                  <a:pt x="16" y="2360"/>
                </a:lnTo>
                <a:cubicBezTo>
                  <a:pt x="16" y="2365"/>
                  <a:pt x="12" y="2368"/>
                  <a:pt x="8" y="2368"/>
                </a:cubicBezTo>
                <a:cubicBezTo>
                  <a:pt x="3" y="2368"/>
                  <a:pt x="0" y="2365"/>
                  <a:pt x="0" y="2360"/>
                </a:cubicBezTo>
                <a:lnTo>
                  <a:pt x="0" y="2312"/>
                </a:lnTo>
                <a:cubicBezTo>
                  <a:pt x="0" y="2308"/>
                  <a:pt x="3" y="2304"/>
                  <a:pt x="8" y="2304"/>
                </a:cubicBezTo>
                <a:cubicBezTo>
                  <a:pt x="12" y="2304"/>
                  <a:pt x="16" y="2308"/>
                  <a:pt x="16" y="2312"/>
                </a:cubicBezTo>
                <a:close/>
                <a:moveTo>
                  <a:pt x="16" y="2408"/>
                </a:moveTo>
                <a:lnTo>
                  <a:pt x="16" y="2456"/>
                </a:lnTo>
                <a:cubicBezTo>
                  <a:pt x="16" y="2461"/>
                  <a:pt x="12" y="2464"/>
                  <a:pt x="8" y="2464"/>
                </a:cubicBezTo>
                <a:cubicBezTo>
                  <a:pt x="3" y="2464"/>
                  <a:pt x="0" y="2461"/>
                  <a:pt x="0" y="2456"/>
                </a:cubicBezTo>
                <a:lnTo>
                  <a:pt x="0" y="2408"/>
                </a:lnTo>
                <a:cubicBezTo>
                  <a:pt x="0" y="2404"/>
                  <a:pt x="3" y="2400"/>
                  <a:pt x="8" y="2400"/>
                </a:cubicBezTo>
                <a:cubicBezTo>
                  <a:pt x="12" y="2400"/>
                  <a:pt x="16" y="2404"/>
                  <a:pt x="16" y="2408"/>
                </a:cubicBezTo>
                <a:close/>
                <a:moveTo>
                  <a:pt x="16" y="2504"/>
                </a:moveTo>
                <a:lnTo>
                  <a:pt x="16" y="2552"/>
                </a:lnTo>
                <a:cubicBezTo>
                  <a:pt x="16" y="2557"/>
                  <a:pt x="12" y="2560"/>
                  <a:pt x="8" y="2560"/>
                </a:cubicBezTo>
                <a:cubicBezTo>
                  <a:pt x="3" y="2560"/>
                  <a:pt x="0" y="2557"/>
                  <a:pt x="0" y="2552"/>
                </a:cubicBezTo>
                <a:lnTo>
                  <a:pt x="0" y="2504"/>
                </a:lnTo>
                <a:cubicBezTo>
                  <a:pt x="0" y="2500"/>
                  <a:pt x="3" y="2496"/>
                  <a:pt x="8" y="2496"/>
                </a:cubicBezTo>
                <a:cubicBezTo>
                  <a:pt x="12" y="2496"/>
                  <a:pt x="16" y="2500"/>
                  <a:pt x="16" y="2504"/>
                </a:cubicBezTo>
                <a:close/>
                <a:moveTo>
                  <a:pt x="16" y="2600"/>
                </a:moveTo>
                <a:lnTo>
                  <a:pt x="16" y="2648"/>
                </a:lnTo>
                <a:cubicBezTo>
                  <a:pt x="16" y="2653"/>
                  <a:pt x="12" y="2656"/>
                  <a:pt x="8" y="2656"/>
                </a:cubicBezTo>
                <a:cubicBezTo>
                  <a:pt x="3" y="2656"/>
                  <a:pt x="0" y="2653"/>
                  <a:pt x="0" y="2648"/>
                </a:cubicBezTo>
                <a:lnTo>
                  <a:pt x="0" y="2600"/>
                </a:lnTo>
                <a:cubicBezTo>
                  <a:pt x="0" y="2596"/>
                  <a:pt x="3" y="2592"/>
                  <a:pt x="8" y="2592"/>
                </a:cubicBezTo>
                <a:cubicBezTo>
                  <a:pt x="12" y="2592"/>
                  <a:pt x="16" y="2596"/>
                  <a:pt x="16" y="2600"/>
                </a:cubicBezTo>
                <a:close/>
                <a:moveTo>
                  <a:pt x="16" y="2696"/>
                </a:moveTo>
                <a:lnTo>
                  <a:pt x="16" y="2744"/>
                </a:lnTo>
                <a:cubicBezTo>
                  <a:pt x="16" y="2749"/>
                  <a:pt x="12" y="2752"/>
                  <a:pt x="8" y="2752"/>
                </a:cubicBezTo>
                <a:cubicBezTo>
                  <a:pt x="3" y="2752"/>
                  <a:pt x="0" y="2749"/>
                  <a:pt x="0" y="2744"/>
                </a:cubicBezTo>
                <a:lnTo>
                  <a:pt x="0" y="2696"/>
                </a:lnTo>
                <a:cubicBezTo>
                  <a:pt x="0" y="2692"/>
                  <a:pt x="3" y="2688"/>
                  <a:pt x="8" y="2688"/>
                </a:cubicBezTo>
                <a:cubicBezTo>
                  <a:pt x="12" y="2688"/>
                  <a:pt x="16" y="2692"/>
                  <a:pt x="16" y="2696"/>
                </a:cubicBezTo>
                <a:close/>
                <a:moveTo>
                  <a:pt x="16" y="2792"/>
                </a:moveTo>
                <a:lnTo>
                  <a:pt x="16" y="2840"/>
                </a:lnTo>
                <a:cubicBezTo>
                  <a:pt x="16" y="2845"/>
                  <a:pt x="12" y="2848"/>
                  <a:pt x="8" y="2848"/>
                </a:cubicBezTo>
                <a:cubicBezTo>
                  <a:pt x="3" y="2848"/>
                  <a:pt x="0" y="2845"/>
                  <a:pt x="0" y="2840"/>
                </a:cubicBezTo>
                <a:lnTo>
                  <a:pt x="0" y="2792"/>
                </a:lnTo>
                <a:cubicBezTo>
                  <a:pt x="0" y="2788"/>
                  <a:pt x="3" y="2784"/>
                  <a:pt x="8" y="2784"/>
                </a:cubicBezTo>
                <a:cubicBezTo>
                  <a:pt x="12" y="2784"/>
                  <a:pt x="16" y="2788"/>
                  <a:pt x="16" y="2792"/>
                </a:cubicBezTo>
                <a:close/>
                <a:moveTo>
                  <a:pt x="16" y="2888"/>
                </a:moveTo>
                <a:lnTo>
                  <a:pt x="16" y="2936"/>
                </a:lnTo>
                <a:cubicBezTo>
                  <a:pt x="16" y="2941"/>
                  <a:pt x="12" y="2944"/>
                  <a:pt x="8" y="2944"/>
                </a:cubicBezTo>
                <a:cubicBezTo>
                  <a:pt x="3" y="2944"/>
                  <a:pt x="0" y="2941"/>
                  <a:pt x="0" y="2936"/>
                </a:cubicBezTo>
                <a:lnTo>
                  <a:pt x="0" y="2888"/>
                </a:lnTo>
                <a:cubicBezTo>
                  <a:pt x="0" y="2884"/>
                  <a:pt x="3" y="2880"/>
                  <a:pt x="8" y="2880"/>
                </a:cubicBezTo>
                <a:cubicBezTo>
                  <a:pt x="12" y="2880"/>
                  <a:pt x="16" y="2884"/>
                  <a:pt x="16" y="2888"/>
                </a:cubicBezTo>
                <a:close/>
                <a:moveTo>
                  <a:pt x="16" y="2984"/>
                </a:moveTo>
                <a:lnTo>
                  <a:pt x="16" y="3032"/>
                </a:lnTo>
                <a:cubicBezTo>
                  <a:pt x="16" y="3037"/>
                  <a:pt x="12" y="3040"/>
                  <a:pt x="8" y="3040"/>
                </a:cubicBezTo>
                <a:cubicBezTo>
                  <a:pt x="3" y="3040"/>
                  <a:pt x="0" y="3037"/>
                  <a:pt x="0" y="3032"/>
                </a:cubicBezTo>
                <a:lnTo>
                  <a:pt x="0" y="2984"/>
                </a:lnTo>
                <a:cubicBezTo>
                  <a:pt x="0" y="2980"/>
                  <a:pt x="3" y="2976"/>
                  <a:pt x="8" y="2976"/>
                </a:cubicBezTo>
                <a:cubicBezTo>
                  <a:pt x="12" y="2976"/>
                  <a:pt x="16" y="2980"/>
                  <a:pt x="16" y="2984"/>
                </a:cubicBezTo>
                <a:close/>
                <a:moveTo>
                  <a:pt x="16" y="3080"/>
                </a:moveTo>
                <a:lnTo>
                  <a:pt x="16" y="3128"/>
                </a:lnTo>
                <a:cubicBezTo>
                  <a:pt x="16" y="3133"/>
                  <a:pt x="12" y="3136"/>
                  <a:pt x="8" y="3136"/>
                </a:cubicBezTo>
                <a:cubicBezTo>
                  <a:pt x="3" y="3136"/>
                  <a:pt x="0" y="3133"/>
                  <a:pt x="0" y="3128"/>
                </a:cubicBezTo>
                <a:lnTo>
                  <a:pt x="0" y="3080"/>
                </a:lnTo>
                <a:cubicBezTo>
                  <a:pt x="0" y="3076"/>
                  <a:pt x="3" y="3072"/>
                  <a:pt x="8" y="3072"/>
                </a:cubicBezTo>
                <a:cubicBezTo>
                  <a:pt x="12" y="3072"/>
                  <a:pt x="16" y="3076"/>
                  <a:pt x="16" y="3080"/>
                </a:cubicBezTo>
                <a:close/>
                <a:moveTo>
                  <a:pt x="16" y="3176"/>
                </a:moveTo>
                <a:lnTo>
                  <a:pt x="16" y="3224"/>
                </a:lnTo>
                <a:cubicBezTo>
                  <a:pt x="16" y="3229"/>
                  <a:pt x="12" y="3232"/>
                  <a:pt x="8" y="3232"/>
                </a:cubicBezTo>
                <a:cubicBezTo>
                  <a:pt x="3" y="3232"/>
                  <a:pt x="0" y="3229"/>
                  <a:pt x="0" y="3224"/>
                </a:cubicBezTo>
                <a:lnTo>
                  <a:pt x="0" y="3176"/>
                </a:lnTo>
                <a:cubicBezTo>
                  <a:pt x="0" y="3172"/>
                  <a:pt x="3" y="3168"/>
                  <a:pt x="8" y="3168"/>
                </a:cubicBezTo>
                <a:cubicBezTo>
                  <a:pt x="12" y="3168"/>
                  <a:pt x="16" y="3172"/>
                  <a:pt x="16" y="3176"/>
                </a:cubicBezTo>
                <a:close/>
                <a:moveTo>
                  <a:pt x="16" y="3272"/>
                </a:moveTo>
                <a:lnTo>
                  <a:pt x="16" y="3320"/>
                </a:lnTo>
                <a:cubicBezTo>
                  <a:pt x="16" y="3325"/>
                  <a:pt x="12" y="3328"/>
                  <a:pt x="8" y="3328"/>
                </a:cubicBezTo>
                <a:cubicBezTo>
                  <a:pt x="3" y="3328"/>
                  <a:pt x="0" y="3325"/>
                  <a:pt x="0" y="3320"/>
                </a:cubicBezTo>
                <a:lnTo>
                  <a:pt x="0" y="3272"/>
                </a:lnTo>
                <a:cubicBezTo>
                  <a:pt x="0" y="3268"/>
                  <a:pt x="3" y="3264"/>
                  <a:pt x="8" y="3264"/>
                </a:cubicBezTo>
                <a:cubicBezTo>
                  <a:pt x="12" y="3264"/>
                  <a:pt x="16" y="3268"/>
                  <a:pt x="16" y="3272"/>
                </a:cubicBezTo>
                <a:close/>
              </a:path>
            </a:pathLst>
          </a:custGeom>
          <a:solidFill>
            <a:srgbClr val="FF0000"/>
          </a:solidFill>
          <a:ln w="20638">
            <a:solidFill>
              <a:srgbClr val="FF0000"/>
            </a:solidFill>
            <a:bevel/>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down)">
                                      <p:cBhvr>
                                        <p:cTn id="85" dur="500"/>
                                        <p:tgtEl>
                                          <p:spTgt spid="3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down)">
                                      <p:cBhvr>
                                        <p:cTn id="88" dur="500"/>
                                        <p:tgtEl>
                                          <p:spTgt spid="3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down)">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down)">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6"/>
            <a:ext cx="7886700" cy="625475"/>
          </a:xfrm>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914399" y="1219200"/>
            <a:ext cx="10744199" cy="633412"/>
          </a:xfrm>
          <a:solidFill>
            <a:srgbClr val="FFFFFF"/>
          </a:solidFill>
          <a:ln w="28575">
            <a:solidFill>
              <a:srgbClr val="9999FF"/>
            </a:solidFill>
          </a:ln>
        </p:spPr>
        <p:txBody>
          <a:bodyPr/>
          <a:lstStyle/>
          <a:p>
            <a:r>
              <a:rPr lang="en-US" altLang="zh-CN" sz="2800" b="1" dirty="0"/>
              <a:t>Draw the timing diagram, assume  Q = 0 </a:t>
            </a:r>
            <a:r>
              <a:rPr lang="en-US" altLang="zh-CN" sz="2800" b="1" dirty="0">
                <a:ea typeface="宋体" charset="-122"/>
              </a:rPr>
              <a:t>initially.</a:t>
            </a:r>
            <a:endParaRPr lang="zh-CN" altLang="en-US" sz="2800" b="1" dirty="0"/>
          </a:p>
        </p:txBody>
      </p:sp>
      <p:pic>
        <p:nvPicPr>
          <p:cNvPr id="4" name="Picture 4"/>
          <p:cNvPicPr>
            <a:picLocks noChangeAspect="1" noChangeArrowheads="1"/>
          </p:cNvPicPr>
          <p:nvPr/>
        </p:nvPicPr>
        <p:blipFill>
          <a:blip r:embed="rId2" cstate="print"/>
          <a:srcRect/>
          <a:stretch>
            <a:fillRect/>
          </a:stretch>
        </p:blipFill>
        <p:spPr bwMode="auto">
          <a:xfrm>
            <a:off x="2174876" y="1935164"/>
            <a:ext cx="3690937" cy="291147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712058" y="1977503"/>
            <a:ext cx="3322638" cy="2921000"/>
          </a:xfrm>
          <a:prstGeom prst="rect">
            <a:avLst/>
          </a:prstGeom>
          <a:noFill/>
          <a:ln w="9525">
            <a:noFill/>
            <a:miter lim="800000"/>
            <a:headEnd/>
            <a:tailEnd/>
          </a:ln>
        </p:spPr>
      </p:pic>
      <p:sp>
        <p:nvSpPr>
          <p:cNvPr id="6" name="Line 6"/>
          <p:cNvSpPr>
            <a:spLocks noChangeShapeType="1"/>
          </p:cNvSpPr>
          <p:nvPr/>
        </p:nvSpPr>
        <p:spPr bwMode="auto">
          <a:xfrm>
            <a:off x="3016250" y="3983039"/>
            <a:ext cx="0" cy="2251075"/>
          </a:xfrm>
          <a:prstGeom prst="line">
            <a:avLst/>
          </a:prstGeom>
          <a:noFill/>
          <a:ln w="28575">
            <a:solidFill>
              <a:srgbClr val="FF3300"/>
            </a:solidFill>
            <a:prstDash val="dash"/>
            <a:round/>
            <a:headEnd/>
            <a:tailEnd/>
          </a:ln>
        </p:spPr>
        <p:txBody>
          <a:bodyPr/>
          <a:lstStyle/>
          <a:p>
            <a:endParaRPr lang="zh-CN" altLang="en-US"/>
          </a:p>
        </p:txBody>
      </p:sp>
      <p:sp>
        <p:nvSpPr>
          <p:cNvPr id="7" name="Line 7"/>
          <p:cNvSpPr>
            <a:spLocks noChangeShapeType="1"/>
          </p:cNvSpPr>
          <p:nvPr/>
        </p:nvSpPr>
        <p:spPr bwMode="auto">
          <a:xfrm>
            <a:off x="3330575" y="3983039"/>
            <a:ext cx="0" cy="2251075"/>
          </a:xfrm>
          <a:prstGeom prst="line">
            <a:avLst/>
          </a:prstGeom>
          <a:noFill/>
          <a:ln w="28575">
            <a:solidFill>
              <a:srgbClr val="FF3300"/>
            </a:solidFill>
            <a:prstDash val="dash"/>
            <a:round/>
            <a:headEnd/>
            <a:tailEnd/>
          </a:ln>
        </p:spPr>
        <p:txBody>
          <a:bodyPr/>
          <a:lstStyle/>
          <a:p>
            <a:endParaRPr lang="zh-CN" altLang="en-US"/>
          </a:p>
        </p:txBody>
      </p:sp>
      <p:sp>
        <p:nvSpPr>
          <p:cNvPr id="8" name="Line 8"/>
          <p:cNvSpPr>
            <a:spLocks noChangeShapeType="1"/>
          </p:cNvSpPr>
          <p:nvPr/>
        </p:nvSpPr>
        <p:spPr bwMode="auto">
          <a:xfrm>
            <a:off x="3975100" y="3983039"/>
            <a:ext cx="0" cy="2251075"/>
          </a:xfrm>
          <a:prstGeom prst="line">
            <a:avLst/>
          </a:prstGeom>
          <a:noFill/>
          <a:ln w="28575">
            <a:solidFill>
              <a:srgbClr val="FF3300"/>
            </a:solidFill>
            <a:prstDash val="dash"/>
            <a:round/>
            <a:headEnd/>
            <a:tailEnd/>
          </a:ln>
        </p:spPr>
        <p:txBody>
          <a:bodyPr/>
          <a:lstStyle/>
          <a:p>
            <a:endParaRPr lang="zh-CN" altLang="en-US"/>
          </a:p>
        </p:txBody>
      </p:sp>
      <p:sp>
        <p:nvSpPr>
          <p:cNvPr id="9" name="Line 9"/>
          <p:cNvSpPr>
            <a:spLocks noChangeShapeType="1"/>
          </p:cNvSpPr>
          <p:nvPr/>
        </p:nvSpPr>
        <p:spPr bwMode="auto">
          <a:xfrm>
            <a:off x="4305300" y="3984626"/>
            <a:ext cx="0" cy="2251075"/>
          </a:xfrm>
          <a:prstGeom prst="line">
            <a:avLst/>
          </a:prstGeom>
          <a:noFill/>
          <a:ln w="28575">
            <a:solidFill>
              <a:srgbClr val="FF3300"/>
            </a:solidFill>
            <a:prstDash val="dash"/>
            <a:round/>
            <a:headEnd/>
            <a:tailEnd/>
          </a:ln>
        </p:spPr>
        <p:txBody>
          <a:bodyPr/>
          <a:lstStyle/>
          <a:p>
            <a:endParaRPr lang="zh-CN" altLang="en-US"/>
          </a:p>
        </p:txBody>
      </p:sp>
      <p:sp>
        <p:nvSpPr>
          <p:cNvPr id="10" name="Line 10"/>
          <p:cNvSpPr>
            <a:spLocks noChangeShapeType="1"/>
          </p:cNvSpPr>
          <p:nvPr/>
        </p:nvSpPr>
        <p:spPr bwMode="auto">
          <a:xfrm>
            <a:off x="4635500" y="3995739"/>
            <a:ext cx="0" cy="2251075"/>
          </a:xfrm>
          <a:prstGeom prst="line">
            <a:avLst/>
          </a:prstGeom>
          <a:noFill/>
          <a:ln w="28575">
            <a:solidFill>
              <a:srgbClr val="FF3300"/>
            </a:solidFill>
            <a:prstDash val="dash"/>
            <a:round/>
            <a:headEnd/>
            <a:tailEnd/>
          </a:ln>
        </p:spPr>
        <p:txBody>
          <a:bodyPr/>
          <a:lstStyle/>
          <a:p>
            <a:endParaRPr lang="zh-CN" altLang="en-US"/>
          </a:p>
        </p:txBody>
      </p:sp>
      <p:sp>
        <p:nvSpPr>
          <p:cNvPr id="11" name="Line 11"/>
          <p:cNvSpPr>
            <a:spLocks noChangeShapeType="1"/>
          </p:cNvSpPr>
          <p:nvPr/>
        </p:nvSpPr>
        <p:spPr bwMode="auto">
          <a:xfrm>
            <a:off x="4965700" y="3983039"/>
            <a:ext cx="0" cy="2251075"/>
          </a:xfrm>
          <a:prstGeom prst="line">
            <a:avLst/>
          </a:prstGeom>
          <a:noFill/>
          <a:ln w="28575">
            <a:solidFill>
              <a:srgbClr val="FF3300"/>
            </a:solidFill>
            <a:prstDash val="dash"/>
            <a:round/>
            <a:headEnd/>
            <a:tailEnd/>
          </a:ln>
        </p:spPr>
        <p:txBody>
          <a:bodyPr/>
          <a:lstStyle/>
          <a:p>
            <a:endParaRPr lang="zh-CN" altLang="en-US"/>
          </a:p>
        </p:txBody>
      </p:sp>
      <p:sp>
        <p:nvSpPr>
          <p:cNvPr id="12" name="Line 12"/>
          <p:cNvSpPr>
            <a:spLocks noChangeShapeType="1"/>
          </p:cNvSpPr>
          <p:nvPr/>
        </p:nvSpPr>
        <p:spPr bwMode="auto">
          <a:xfrm>
            <a:off x="5280025" y="3983039"/>
            <a:ext cx="0" cy="2251075"/>
          </a:xfrm>
          <a:prstGeom prst="line">
            <a:avLst/>
          </a:prstGeom>
          <a:noFill/>
          <a:ln w="28575">
            <a:solidFill>
              <a:srgbClr val="FF3300"/>
            </a:solidFill>
            <a:prstDash val="dash"/>
            <a:round/>
            <a:headEnd/>
            <a:tailEnd/>
          </a:ln>
        </p:spPr>
        <p:txBody>
          <a:bodyPr/>
          <a:lstStyle/>
          <a:p>
            <a:endParaRPr lang="zh-CN" altLang="en-US"/>
          </a:p>
        </p:txBody>
      </p:sp>
      <p:sp>
        <p:nvSpPr>
          <p:cNvPr id="13" name="Line 13"/>
          <p:cNvSpPr>
            <a:spLocks noChangeShapeType="1"/>
          </p:cNvSpPr>
          <p:nvPr/>
        </p:nvSpPr>
        <p:spPr bwMode="auto">
          <a:xfrm>
            <a:off x="7488237" y="4002089"/>
            <a:ext cx="0" cy="2251075"/>
          </a:xfrm>
          <a:prstGeom prst="line">
            <a:avLst/>
          </a:prstGeom>
          <a:noFill/>
          <a:ln w="28575">
            <a:solidFill>
              <a:srgbClr val="FF3300"/>
            </a:solidFill>
            <a:prstDash val="dash"/>
            <a:round/>
            <a:headEnd/>
            <a:tailEnd/>
          </a:ln>
        </p:spPr>
        <p:txBody>
          <a:bodyPr/>
          <a:lstStyle/>
          <a:p>
            <a:endParaRPr lang="zh-CN" altLang="en-US"/>
          </a:p>
        </p:txBody>
      </p:sp>
      <p:sp>
        <p:nvSpPr>
          <p:cNvPr id="14" name="Line 14"/>
          <p:cNvSpPr>
            <a:spLocks noChangeShapeType="1"/>
          </p:cNvSpPr>
          <p:nvPr/>
        </p:nvSpPr>
        <p:spPr bwMode="auto">
          <a:xfrm>
            <a:off x="7788275" y="4002089"/>
            <a:ext cx="0" cy="2251075"/>
          </a:xfrm>
          <a:prstGeom prst="line">
            <a:avLst/>
          </a:prstGeom>
          <a:noFill/>
          <a:ln w="28575">
            <a:solidFill>
              <a:srgbClr val="FF3300"/>
            </a:solidFill>
            <a:prstDash val="dash"/>
            <a:round/>
            <a:headEnd/>
            <a:tailEnd/>
          </a:ln>
        </p:spPr>
        <p:txBody>
          <a:bodyPr/>
          <a:lstStyle/>
          <a:p>
            <a:endParaRPr lang="zh-CN" altLang="en-US"/>
          </a:p>
        </p:txBody>
      </p:sp>
      <p:sp>
        <p:nvSpPr>
          <p:cNvPr id="15" name="Line 15"/>
          <p:cNvSpPr>
            <a:spLocks noChangeShapeType="1"/>
          </p:cNvSpPr>
          <p:nvPr/>
        </p:nvSpPr>
        <p:spPr bwMode="auto">
          <a:xfrm>
            <a:off x="8370887" y="4002089"/>
            <a:ext cx="0" cy="2251075"/>
          </a:xfrm>
          <a:prstGeom prst="line">
            <a:avLst/>
          </a:prstGeom>
          <a:noFill/>
          <a:ln w="28575">
            <a:solidFill>
              <a:srgbClr val="FF3300"/>
            </a:solidFill>
            <a:prstDash val="dash"/>
            <a:round/>
            <a:headEnd/>
            <a:tailEnd/>
          </a:ln>
        </p:spPr>
        <p:txBody>
          <a:bodyPr/>
          <a:lstStyle/>
          <a:p>
            <a:endParaRPr lang="zh-CN" altLang="en-US"/>
          </a:p>
        </p:txBody>
      </p:sp>
      <p:sp>
        <p:nvSpPr>
          <p:cNvPr id="16" name="Line 16"/>
          <p:cNvSpPr>
            <a:spLocks noChangeShapeType="1"/>
          </p:cNvSpPr>
          <p:nvPr/>
        </p:nvSpPr>
        <p:spPr bwMode="auto">
          <a:xfrm>
            <a:off x="8686800" y="4003676"/>
            <a:ext cx="0" cy="2251075"/>
          </a:xfrm>
          <a:prstGeom prst="line">
            <a:avLst/>
          </a:prstGeom>
          <a:noFill/>
          <a:ln w="28575">
            <a:solidFill>
              <a:srgbClr val="FF3300"/>
            </a:solidFill>
            <a:prstDash val="dash"/>
            <a:round/>
            <a:headEnd/>
            <a:tailEnd/>
          </a:ln>
        </p:spPr>
        <p:txBody>
          <a:bodyPr/>
          <a:lstStyle/>
          <a:p>
            <a:endParaRPr lang="zh-CN" altLang="en-US"/>
          </a:p>
        </p:txBody>
      </p:sp>
      <p:sp>
        <p:nvSpPr>
          <p:cNvPr id="17" name="Line 17"/>
          <p:cNvSpPr>
            <a:spLocks noChangeShapeType="1"/>
          </p:cNvSpPr>
          <p:nvPr/>
        </p:nvSpPr>
        <p:spPr bwMode="auto">
          <a:xfrm>
            <a:off x="8956675" y="4014789"/>
            <a:ext cx="0" cy="2251075"/>
          </a:xfrm>
          <a:prstGeom prst="line">
            <a:avLst/>
          </a:prstGeom>
          <a:noFill/>
          <a:ln w="28575">
            <a:solidFill>
              <a:srgbClr val="FF3300"/>
            </a:solidFill>
            <a:prstDash val="dash"/>
            <a:round/>
            <a:headEnd/>
            <a:tailEnd/>
          </a:ln>
        </p:spPr>
        <p:txBody>
          <a:bodyPr/>
          <a:lstStyle/>
          <a:p>
            <a:endParaRPr lang="zh-CN" altLang="en-US"/>
          </a:p>
        </p:txBody>
      </p:sp>
      <p:sp>
        <p:nvSpPr>
          <p:cNvPr id="18" name="Line 18"/>
          <p:cNvSpPr>
            <a:spLocks noChangeShapeType="1"/>
          </p:cNvSpPr>
          <p:nvPr/>
        </p:nvSpPr>
        <p:spPr bwMode="auto">
          <a:xfrm>
            <a:off x="9258300" y="4002089"/>
            <a:ext cx="0" cy="2251075"/>
          </a:xfrm>
          <a:prstGeom prst="line">
            <a:avLst/>
          </a:prstGeom>
          <a:noFill/>
          <a:ln w="28575">
            <a:solidFill>
              <a:srgbClr val="FF3300"/>
            </a:solidFill>
            <a:prstDash val="dash"/>
            <a:round/>
            <a:headEnd/>
            <a:tailEnd/>
          </a:ln>
        </p:spPr>
        <p:txBody>
          <a:bodyPr/>
          <a:lstStyle/>
          <a:p>
            <a:endParaRPr lang="zh-CN" altLang="en-US"/>
          </a:p>
        </p:txBody>
      </p:sp>
      <p:sp>
        <p:nvSpPr>
          <p:cNvPr id="19" name="Line 19"/>
          <p:cNvSpPr>
            <a:spLocks noChangeShapeType="1"/>
          </p:cNvSpPr>
          <p:nvPr/>
        </p:nvSpPr>
        <p:spPr bwMode="auto">
          <a:xfrm>
            <a:off x="9574212" y="4002089"/>
            <a:ext cx="0" cy="2251075"/>
          </a:xfrm>
          <a:prstGeom prst="line">
            <a:avLst/>
          </a:prstGeom>
          <a:noFill/>
          <a:ln w="28575">
            <a:solidFill>
              <a:srgbClr val="FF3300"/>
            </a:solidFill>
            <a:prstDash val="dash"/>
            <a:round/>
            <a:headEnd/>
            <a:tailEnd/>
          </a:ln>
        </p:spPr>
        <p:txBody>
          <a:bodyPr/>
          <a:lstStyle/>
          <a:p>
            <a:endParaRPr lang="zh-CN" altLang="en-US"/>
          </a:p>
        </p:txBody>
      </p:sp>
      <p:sp>
        <p:nvSpPr>
          <p:cNvPr id="20" name="Text Box 20"/>
          <p:cNvSpPr txBox="1">
            <a:spLocks noChangeArrowheads="1"/>
          </p:cNvSpPr>
          <p:nvPr/>
        </p:nvSpPr>
        <p:spPr bwMode="auto">
          <a:xfrm>
            <a:off x="2162175" y="4997450"/>
            <a:ext cx="381000"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21" name="Text Box 21"/>
          <p:cNvSpPr txBox="1">
            <a:spLocks noChangeArrowheads="1"/>
          </p:cNvSpPr>
          <p:nvPr/>
        </p:nvSpPr>
        <p:spPr bwMode="auto">
          <a:xfrm>
            <a:off x="2133600" y="5559425"/>
            <a:ext cx="481012"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22" name="Text Box 22"/>
          <p:cNvSpPr txBox="1">
            <a:spLocks noChangeArrowheads="1"/>
          </p:cNvSpPr>
          <p:nvPr/>
        </p:nvSpPr>
        <p:spPr bwMode="auto">
          <a:xfrm>
            <a:off x="6704012" y="5005388"/>
            <a:ext cx="381000"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23" name="Text Box 23"/>
          <p:cNvSpPr txBox="1">
            <a:spLocks noChangeArrowheads="1"/>
          </p:cNvSpPr>
          <p:nvPr/>
        </p:nvSpPr>
        <p:spPr bwMode="auto">
          <a:xfrm>
            <a:off x="6675438" y="5567363"/>
            <a:ext cx="481013"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24" name="Line 24"/>
          <p:cNvSpPr>
            <a:spLocks noChangeShapeType="1"/>
          </p:cNvSpPr>
          <p:nvPr/>
        </p:nvSpPr>
        <p:spPr bwMode="auto">
          <a:xfrm>
            <a:off x="2628901" y="5419725"/>
            <a:ext cx="401637" cy="0"/>
          </a:xfrm>
          <a:prstGeom prst="line">
            <a:avLst/>
          </a:prstGeom>
          <a:noFill/>
          <a:ln w="28575">
            <a:solidFill>
              <a:schemeClr val="tx1"/>
            </a:solidFill>
            <a:round/>
            <a:headEnd/>
            <a:tailEnd/>
          </a:ln>
        </p:spPr>
        <p:txBody>
          <a:bodyPr/>
          <a:lstStyle/>
          <a:p>
            <a:endParaRPr lang="zh-CN" altLang="en-US"/>
          </a:p>
        </p:txBody>
      </p:sp>
      <p:sp>
        <p:nvSpPr>
          <p:cNvPr id="25" name="Line 25"/>
          <p:cNvSpPr>
            <a:spLocks noChangeShapeType="1"/>
          </p:cNvSpPr>
          <p:nvPr/>
        </p:nvSpPr>
        <p:spPr bwMode="auto">
          <a:xfrm>
            <a:off x="3014662" y="5410200"/>
            <a:ext cx="323850" cy="0"/>
          </a:xfrm>
          <a:prstGeom prst="line">
            <a:avLst/>
          </a:prstGeom>
          <a:noFill/>
          <a:ln w="28575">
            <a:solidFill>
              <a:schemeClr val="tx1"/>
            </a:solidFill>
            <a:round/>
            <a:headEnd/>
            <a:tailEnd/>
          </a:ln>
        </p:spPr>
        <p:txBody>
          <a:bodyPr/>
          <a:lstStyle/>
          <a:p>
            <a:endParaRPr lang="zh-CN" altLang="en-US"/>
          </a:p>
        </p:txBody>
      </p:sp>
      <p:sp>
        <p:nvSpPr>
          <p:cNvPr id="26" name="Line 26"/>
          <p:cNvSpPr>
            <a:spLocks noChangeShapeType="1"/>
          </p:cNvSpPr>
          <p:nvPr/>
        </p:nvSpPr>
        <p:spPr bwMode="auto">
          <a:xfrm>
            <a:off x="3294063" y="5108575"/>
            <a:ext cx="684213" cy="0"/>
          </a:xfrm>
          <a:prstGeom prst="line">
            <a:avLst/>
          </a:prstGeom>
          <a:noFill/>
          <a:ln w="28575">
            <a:solidFill>
              <a:schemeClr val="tx1"/>
            </a:solidFill>
            <a:round/>
            <a:headEnd/>
            <a:tailEnd/>
          </a:ln>
        </p:spPr>
        <p:txBody>
          <a:bodyPr/>
          <a:lstStyle/>
          <a:p>
            <a:endParaRPr lang="zh-CN" altLang="en-US"/>
          </a:p>
        </p:txBody>
      </p:sp>
      <p:sp>
        <p:nvSpPr>
          <p:cNvPr id="27" name="Line 27"/>
          <p:cNvSpPr>
            <a:spLocks noChangeShapeType="1"/>
          </p:cNvSpPr>
          <p:nvPr/>
        </p:nvSpPr>
        <p:spPr bwMode="auto">
          <a:xfrm>
            <a:off x="3943350" y="5111750"/>
            <a:ext cx="361950" cy="0"/>
          </a:xfrm>
          <a:prstGeom prst="line">
            <a:avLst/>
          </a:prstGeom>
          <a:noFill/>
          <a:ln w="28575">
            <a:solidFill>
              <a:schemeClr val="tx1"/>
            </a:solidFill>
            <a:round/>
            <a:headEnd/>
            <a:tailEnd/>
          </a:ln>
        </p:spPr>
        <p:txBody>
          <a:bodyPr/>
          <a:lstStyle/>
          <a:p>
            <a:endParaRPr lang="zh-CN" altLang="en-US"/>
          </a:p>
        </p:txBody>
      </p:sp>
      <p:sp>
        <p:nvSpPr>
          <p:cNvPr id="28" name="Line 28"/>
          <p:cNvSpPr>
            <a:spLocks noChangeShapeType="1"/>
          </p:cNvSpPr>
          <p:nvPr/>
        </p:nvSpPr>
        <p:spPr bwMode="auto">
          <a:xfrm>
            <a:off x="4287837" y="5395913"/>
            <a:ext cx="361950" cy="0"/>
          </a:xfrm>
          <a:prstGeom prst="line">
            <a:avLst/>
          </a:prstGeom>
          <a:noFill/>
          <a:ln w="28575">
            <a:solidFill>
              <a:schemeClr val="tx1"/>
            </a:solidFill>
            <a:round/>
            <a:headEnd/>
            <a:tailEnd/>
          </a:ln>
        </p:spPr>
        <p:txBody>
          <a:bodyPr/>
          <a:lstStyle/>
          <a:p>
            <a:endParaRPr lang="zh-CN" altLang="en-US"/>
          </a:p>
        </p:txBody>
      </p:sp>
      <p:sp>
        <p:nvSpPr>
          <p:cNvPr id="29" name="Line 29"/>
          <p:cNvSpPr>
            <a:spLocks noChangeShapeType="1"/>
          </p:cNvSpPr>
          <p:nvPr/>
        </p:nvSpPr>
        <p:spPr bwMode="auto">
          <a:xfrm>
            <a:off x="4949825" y="5108575"/>
            <a:ext cx="361950" cy="0"/>
          </a:xfrm>
          <a:prstGeom prst="line">
            <a:avLst/>
          </a:prstGeom>
          <a:noFill/>
          <a:ln w="28575">
            <a:solidFill>
              <a:schemeClr val="tx1"/>
            </a:solidFill>
            <a:round/>
            <a:headEnd/>
            <a:tailEnd/>
          </a:ln>
        </p:spPr>
        <p:txBody>
          <a:bodyPr/>
          <a:lstStyle/>
          <a:p>
            <a:endParaRPr lang="zh-CN" altLang="en-US"/>
          </a:p>
        </p:txBody>
      </p:sp>
      <p:sp>
        <p:nvSpPr>
          <p:cNvPr id="30" name="Line 30"/>
          <p:cNvSpPr>
            <a:spLocks noChangeShapeType="1"/>
          </p:cNvSpPr>
          <p:nvPr/>
        </p:nvSpPr>
        <p:spPr bwMode="auto">
          <a:xfrm>
            <a:off x="5280026" y="5111750"/>
            <a:ext cx="390525" cy="0"/>
          </a:xfrm>
          <a:prstGeom prst="line">
            <a:avLst/>
          </a:prstGeom>
          <a:noFill/>
          <a:ln w="28575">
            <a:solidFill>
              <a:schemeClr val="tx1"/>
            </a:solidFill>
            <a:round/>
            <a:headEnd/>
            <a:tailEnd/>
          </a:ln>
        </p:spPr>
        <p:txBody>
          <a:bodyPr/>
          <a:lstStyle/>
          <a:p>
            <a:endParaRPr lang="zh-CN" altLang="en-US"/>
          </a:p>
        </p:txBody>
      </p:sp>
      <p:sp>
        <p:nvSpPr>
          <p:cNvPr id="31" name="Rectangle 31"/>
          <p:cNvSpPr>
            <a:spLocks noChangeArrowheads="1"/>
          </p:cNvSpPr>
          <p:nvPr/>
        </p:nvSpPr>
        <p:spPr bwMode="auto">
          <a:xfrm>
            <a:off x="4627562" y="5108575"/>
            <a:ext cx="292100" cy="304800"/>
          </a:xfrm>
          <a:prstGeom prst="rect">
            <a:avLst/>
          </a:prstGeom>
          <a:solidFill>
            <a:srgbClr val="FF0000">
              <a:alpha val="58038"/>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32" name="Line 32"/>
          <p:cNvSpPr>
            <a:spLocks noChangeShapeType="1"/>
          </p:cNvSpPr>
          <p:nvPr/>
        </p:nvSpPr>
        <p:spPr bwMode="auto">
          <a:xfrm>
            <a:off x="3328987" y="5108575"/>
            <a:ext cx="0" cy="311150"/>
          </a:xfrm>
          <a:prstGeom prst="line">
            <a:avLst/>
          </a:prstGeom>
          <a:noFill/>
          <a:ln w="38100">
            <a:solidFill>
              <a:schemeClr val="tx1"/>
            </a:solidFill>
            <a:round/>
            <a:headEnd/>
            <a:tailEnd/>
          </a:ln>
        </p:spPr>
        <p:txBody>
          <a:bodyPr/>
          <a:lstStyle/>
          <a:p>
            <a:endParaRPr lang="zh-CN" altLang="en-US"/>
          </a:p>
        </p:txBody>
      </p:sp>
      <p:sp>
        <p:nvSpPr>
          <p:cNvPr id="33" name="Line 33"/>
          <p:cNvSpPr>
            <a:spLocks noChangeShapeType="1"/>
          </p:cNvSpPr>
          <p:nvPr/>
        </p:nvSpPr>
        <p:spPr bwMode="auto">
          <a:xfrm>
            <a:off x="4306887" y="5108575"/>
            <a:ext cx="0" cy="311150"/>
          </a:xfrm>
          <a:prstGeom prst="line">
            <a:avLst/>
          </a:prstGeom>
          <a:noFill/>
          <a:ln w="28575">
            <a:solidFill>
              <a:schemeClr val="tx1"/>
            </a:solidFill>
            <a:round/>
            <a:headEnd/>
            <a:tailEnd/>
          </a:ln>
        </p:spPr>
        <p:txBody>
          <a:bodyPr/>
          <a:lstStyle/>
          <a:p>
            <a:endParaRPr lang="zh-CN" altLang="en-US"/>
          </a:p>
        </p:txBody>
      </p:sp>
      <p:sp>
        <p:nvSpPr>
          <p:cNvPr id="34" name="Line 34"/>
          <p:cNvSpPr>
            <a:spLocks noChangeShapeType="1"/>
          </p:cNvSpPr>
          <p:nvPr/>
        </p:nvSpPr>
        <p:spPr bwMode="auto">
          <a:xfrm>
            <a:off x="4965700" y="5108575"/>
            <a:ext cx="0" cy="311150"/>
          </a:xfrm>
          <a:prstGeom prst="line">
            <a:avLst/>
          </a:prstGeom>
          <a:noFill/>
          <a:ln w="38100">
            <a:solidFill>
              <a:schemeClr val="tx1"/>
            </a:solidFill>
            <a:prstDash val="sysDot"/>
            <a:round/>
            <a:headEnd/>
            <a:tailEnd/>
          </a:ln>
        </p:spPr>
        <p:txBody>
          <a:bodyPr/>
          <a:lstStyle/>
          <a:p>
            <a:endParaRPr lang="zh-CN" altLang="en-US"/>
          </a:p>
        </p:txBody>
      </p:sp>
      <p:sp>
        <p:nvSpPr>
          <p:cNvPr id="35" name="Line 35"/>
          <p:cNvSpPr>
            <a:spLocks noChangeShapeType="1"/>
          </p:cNvSpPr>
          <p:nvPr/>
        </p:nvSpPr>
        <p:spPr bwMode="auto">
          <a:xfrm>
            <a:off x="4603750" y="5392738"/>
            <a:ext cx="361950" cy="0"/>
          </a:xfrm>
          <a:prstGeom prst="line">
            <a:avLst/>
          </a:prstGeom>
          <a:noFill/>
          <a:ln w="38100">
            <a:solidFill>
              <a:schemeClr val="tx1"/>
            </a:solidFill>
            <a:prstDash val="sysDot"/>
            <a:round/>
            <a:headEnd/>
            <a:tailEnd/>
          </a:ln>
        </p:spPr>
        <p:txBody>
          <a:bodyPr/>
          <a:lstStyle/>
          <a:p>
            <a:endParaRPr lang="zh-CN" altLang="en-US"/>
          </a:p>
        </p:txBody>
      </p:sp>
      <p:grpSp>
        <p:nvGrpSpPr>
          <p:cNvPr id="36" name="Group 36"/>
          <p:cNvGrpSpPr>
            <a:grpSpLocks/>
          </p:cNvGrpSpPr>
          <p:nvPr/>
        </p:nvGrpSpPr>
        <p:grpSpPr bwMode="auto">
          <a:xfrm>
            <a:off x="2628900" y="5559425"/>
            <a:ext cx="3041650" cy="336550"/>
            <a:chOff x="501" y="3861"/>
            <a:chExt cx="1916" cy="212"/>
          </a:xfrm>
        </p:grpSpPr>
        <p:sp>
          <p:nvSpPr>
            <p:cNvPr id="37" name="Line 37"/>
            <p:cNvSpPr>
              <a:spLocks noChangeShapeType="1"/>
            </p:cNvSpPr>
            <p:nvPr/>
          </p:nvSpPr>
          <p:spPr bwMode="auto">
            <a:xfrm>
              <a:off x="501" y="3861"/>
              <a:ext cx="442" cy="0"/>
            </a:xfrm>
            <a:prstGeom prst="line">
              <a:avLst/>
            </a:prstGeom>
            <a:noFill/>
            <a:ln w="28575">
              <a:solidFill>
                <a:schemeClr val="tx1"/>
              </a:solidFill>
              <a:round/>
              <a:headEnd/>
              <a:tailEnd/>
            </a:ln>
          </p:spPr>
          <p:txBody>
            <a:bodyPr/>
            <a:lstStyle/>
            <a:p>
              <a:endParaRPr lang="zh-CN" altLang="en-US"/>
            </a:p>
          </p:txBody>
        </p:sp>
        <p:sp>
          <p:nvSpPr>
            <p:cNvPr id="38" name="Line 38"/>
            <p:cNvSpPr>
              <a:spLocks noChangeShapeType="1"/>
            </p:cNvSpPr>
            <p:nvPr/>
          </p:nvSpPr>
          <p:spPr bwMode="auto">
            <a:xfrm>
              <a:off x="942" y="3861"/>
              <a:ext cx="1" cy="197"/>
            </a:xfrm>
            <a:prstGeom prst="line">
              <a:avLst/>
            </a:prstGeom>
            <a:noFill/>
            <a:ln w="28575">
              <a:solidFill>
                <a:schemeClr val="tx1"/>
              </a:solidFill>
              <a:round/>
              <a:headEnd/>
              <a:tailEnd/>
            </a:ln>
          </p:spPr>
          <p:txBody>
            <a:bodyPr/>
            <a:lstStyle/>
            <a:p>
              <a:endParaRPr lang="zh-CN" altLang="en-US"/>
            </a:p>
          </p:txBody>
        </p:sp>
        <p:sp>
          <p:nvSpPr>
            <p:cNvPr id="39" name="Line 39"/>
            <p:cNvSpPr>
              <a:spLocks noChangeShapeType="1"/>
            </p:cNvSpPr>
            <p:nvPr/>
          </p:nvSpPr>
          <p:spPr bwMode="auto">
            <a:xfrm>
              <a:off x="943" y="4073"/>
              <a:ext cx="614" cy="0"/>
            </a:xfrm>
            <a:prstGeom prst="line">
              <a:avLst/>
            </a:prstGeom>
            <a:noFill/>
            <a:ln w="28575">
              <a:solidFill>
                <a:schemeClr val="tx1"/>
              </a:solidFill>
              <a:round/>
              <a:headEnd/>
              <a:tailEnd/>
            </a:ln>
          </p:spPr>
          <p:txBody>
            <a:bodyPr/>
            <a:lstStyle/>
            <a:p>
              <a:endParaRPr lang="zh-CN" altLang="en-US"/>
            </a:p>
          </p:txBody>
        </p:sp>
        <p:sp>
          <p:nvSpPr>
            <p:cNvPr id="40" name="Line 40"/>
            <p:cNvSpPr>
              <a:spLocks noChangeShapeType="1"/>
            </p:cNvSpPr>
            <p:nvPr/>
          </p:nvSpPr>
          <p:spPr bwMode="auto">
            <a:xfrm flipV="1">
              <a:off x="1557" y="3861"/>
              <a:ext cx="0" cy="212"/>
            </a:xfrm>
            <a:prstGeom prst="line">
              <a:avLst/>
            </a:prstGeom>
            <a:noFill/>
            <a:ln w="28575">
              <a:solidFill>
                <a:schemeClr val="tx1"/>
              </a:solidFill>
              <a:round/>
              <a:headEnd/>
              <a:tailEnd/>
            </a:ln>
          </p:spPr>
          <p:txBody>
            <a:bodyPr/>
            <a:lstStyle/>
            <a:p>
              <a:endParaRPr lang="zh-CN" altLang="en-US"/>
            </a:p>
          </p:txBody>
        </p:sp>
        <p:sp>
          <p:nvSpPr>
            <p:cNvPr id="41" name="Line 41"/>
            <p:cNvSpPr>
              <a:spLocks noChangeShapeType="1"/>
            </p:cNvSpPr>
            <p:nvPr/>
          </p:nvSpPr>
          <p:spPr bwMode="auto">
            <a:xfrm>
              <a:off x="1558" y="3861"/>
              <a:ext cx="207" cy="0"/>
            </a:xfrm>
            <a:prstGeom prst="line">
              <a:avLst/>
            </a:prstGeom>
            <a:noFill/>
            <a:ln w="28575">
              <a:solidFill>
                <a:schemeClr val="tx1"/>
              </a:solidFill>
              <a:round/>
              <a:headEnd/>
              <a:tailEnd/>
            </a:ln>
          </p:spPr>
          <p:txBody>
            <a:bodyPr/>
            <a:lstStyle/>
            <a:p>
              <a:endParaRPr lang="zh-CN" altLang="en-US"/>
            </a:p>
          </p:txBody>
        </p:sp>
        <p:sp>
          <p:nvSpPr>
            <p:cNvPr id="42" name="Line 42"/>
            <p:cNvSpPr>
              <a:spLocks noChangeShapeType="1"/>
            </p:cNvSpPr>
            <p:nvPr/>
          </p:nvSpPr>
          <p:spPr bwMode="auto">
            <a:xfrm>
              <a:off x="1766" y="3861"/>
              <a:ext cx="207" cy="0"/>
            </a:xfrm>
            <a:prstGeom prst="line">
              <a:avLst/>
            </a:prstGeom>
            <a:noFill/>
            <a:ln w="28575">
              <a:solidFill>
                <a:schemeClr val="tx1"/>
              </a:solidFill>
              <a:prstDash val="sysDot"/>
              <a:round/>
              <a:headEnd/>
              <a:tailEnd/>
            </a:ln>
          </p:spPr>
          <p:txBody>
            <a:bodyPr/>
            <a:lstStyle/>
            <a:p>
              <a:endParaRPr lang="zh-CN" altLang="en-US"/>
            </a:p>
          </p:txBody>
        </p:sp>
        <p:sp>
          <p:nvSpPr>
            <p:cNvPr id="43" name="Line 43"/>
            <p:cNvSpPr>
              <a:spLocks noChangeShapeType="1"/>
            </p:cNvSpPr>
            <p:nvPr/>
          </p:nvSpPr>
          <p:spPr bwMode="auto">
            <a:xfrm>
              <a:off x="1973" y="3861"/>
              <a:ext cx="0" cy="212"/>
            </a:xfrm>
            <a:prstGeom prst="line">
              <a:avLst/>
            </a:prstGeom>
            <a:noFill/>
            <a:ln w="28575">
              <a:solidFill>
                <a:schemeClr val="tx1"/>
              </a:solidFill>
              <a:prstDash val="sysDot"/>
              <a:round/>
              <a:headEnd/>
              <a:tailEnd/>
            </a:ln>
          </p:spPr>
          <p:txBody>
            <a:bodyPr/>
            <a:lstStyle/>
            <a:p>
              <a:endParaRPr lang="zh-CN" altLang="en-US"/>
            </a:p>
          </p:txBody>
        </p:sp>
        <p:sp>
          <p:nvSpPr>
            <p:cNvPr id="44" name="Line 44"/>
            <p:cNvSpPr>
              <a:spLocks noChangeShapeType="1"/>
            </p:cNvSpPr>
            <p:nvPr/>
          </p:nvSpPr>
          <p:spPr bwMode="auto">
            <a:xfrm>
              <a:off x="1973" y="4073"/>
              <a:ext cx="444" cy="0"/>
            </a:xfrm>
            <a:prstGeom prst="line">
              <a:avLst/>
            </a:prstGeom>
            <a:noFill/>
            <a:ln w="28575">
              <a:solidFill>
                <a:schemeClr val="tx1"/>
              </a:solidFill>
              <a:round/>
              <a:headEnd/>
              <a:tailEnd/>
            </a:ln>
          </p:spPr>
          <p:txBody>
            <a:bodyPr/>
            <a:lstStyle/>
            <a:p>
              <a:endParaRPr lang="zh-CN" altLang="en-US"/>
            </a:p>
          </p:txBody>
        </p:sp>
      </p:grpSp>
      <p:sp>
        <p:nvSpPr>
          <p:cNvPr id="45" name="Line 45"/>
          <p:cNvSpPr>
            <a:spLocks noChangeShapeType="1"/>
          </p:cNvSpPr>
          <p:nvPr/>
        </p:nvSpPr>
        <p:spPr bwMode="auto">
          <a:xfrm>
            <a:off x="7156451" y="5029200"/>
            <a:ext cx="331787" cy="0"/>
          </a:xfrm>
          <a:prstGeom prst="line">
            <a:avLst/>
          </a:prstGeom>
          <a:noFill/>
          <a:ln w="28575">
            <a:solidFill>
              <a:schemeClr val="tx1"/>
            </a:solidFill>
            <a:round/>
            <a:headEnd/>
            <a:tailEnd/>
          </a:ln>
        </p:spPr>
        <p:txBody>
          <a:bodyPr/>
          <a:lstStyle/>
          <a:p>
            <a:endParaRPr lang="zh-CN" altLang="en-US"/>
          </a:p>
        </p:txBody>
      </p:sp>
      <p:sp>
        <p:nvSpPr>
          <p:cNvPr id="46" name="Line 46"/>
          <p:cNvSpPr>
            <a:spLocks noChangeShapeType="1"/>
          </p:cNvSpPr>
          <p:nvPr/>
        </p:nvSpPr>
        <p:spPr bwMode="auto">
          <a:xfrm>
            <a:off x="7786687" y="5321300"/>
            <a:ext cx="584200" cy="0"/>
          </a:xfrm>
          <a:prstGeom prst="line">
            <a:avLst/>
          </a:prstGeom>
          <a:noFill/>
          <a:ln w="28575">
            <a:solidFill>
              <a:schemeClr val="tx1"/>
            </a:solidFill>
            <a:round/>
            <a:headEnd/>
            <a:tailEnd/>
          </a:ln>
        </p:spPr>
        <p:txBody>
          <a:bodyPr/>
          <a:lstStyle/>
          <a:p>
            <a:endParaRPr lang="zh-CN" altLang="en-US"/>
          </a:p>
        </p:txBody>
      </p:sp>
      <p:sp>
        <p:nvSpPr>
          <p:cNvPr id="47" name="Line 47"/>
          <p:cNvSpPr>
            <a:spLocks noChangeShapeType="1"/>
          </p:cNvSpPr>
          <p:nvPr/>
        </p:nvSpPr>
        <p:spPr bwMode="auto">
          <a:xfrm>
            <a:off x="8664575" y="5018088"/>
            <a:ext cx="304800" cy="0"/>
          </a:xfrm>
          <a:prstGeom prst="line">
            <a:avLst/>
          </a:prstGeom>
          <a:noFill/>
          <a:ln w="28575">
            <a:solidFill>
              <a:schemeClr val="tx1"/>
            </a:solidFill>
            <a:round/>
            <a:headEnd/>
            <a:tailEnd/>
          </a:ln>
        </p:spPr>
        <p:txBody>
          <a:bodyPr/>
          <a:lstStyle/>
          <a:p>
            <a:endParaRPr lang="zh-CN" altLang="en-US"/>
          </a:p>
        </p:txBody>
      </p:sp>
      <p:sp>
        <p:nvSpPr>
          <p:cNvPr id="48" name="Line 48"/>
          <p:cNvSpPr>
            <a:spLocks noChangeShapeType="1"/>
          </p:cNvSpPr>
          <p:nvPr/>
        </p:nvSpPr>
        <p:spPr bwMode="auto">
          <a:xfrm>
            <a:off x="8939212" y="5018088"/>
            <a:ext cx="331788" cy="0"/>
          </a:xfrm>
          <a:prstGeom prst="line">
            <a:avLst/>
          </a:prstGeom>
          <a:noFill/>
          <a:ln w="28575">
            <a:solidFill>
              <a:schemeClr val="tx1"/>
            </a:solidFill>
            <a:round/>
            <a:headEnd/>
            <a:tailEnd/>
          </a:ln>
        </p:spPr>
        <p:txBody>
          <a:bodyPr/>
          <a:lstStyle/>
          <a:p>
            <a:endParaRPr lang="zh-CN" altLang="en-US"/>
          </a:p>
        </p:txBody>
      </p:sp>
      <p:sp>
        <p:nvSpPr>
          <p:cNvPr id="49" name="Line 49"/>
          <p:cNvSpPr>
            <a:spLocks noChangeShapeType="1"/>
          </p:cNvSpPr>
          <p:nvPr/>
        </p:nvSpPr>
        <p:spPr bwMode="auto">
          <a:xfrm>
            <a:off x="9255126" y="5313363"/>
            <a:ext cx="331787" cy="0"/>
          </a:xfrm>
          <a:prstGeom prst="line">
            <a:avLst/>
          </a:prstGeom>
          <a:noFill/>
          <a:ln w="28575">
            <a:solidFill>
              <a:schemeClr val="tx1"/>
            </a:solidFill>
            <a:round/>
            <a:headEnd/>
            <a:tailEnd/>
          </a:ln>
        </p:spPr>
        <p:txBody>
          <a:bodyPr/>
          <a:lstStyle/>
          <a:p>
            <a:endParaRPr lang="zh-CN" altLang="en-US"/>
          </a:p>
        </p:txBody>
      </p:sp>
      <p:sp>
        <p:nvSpPr>
          <p:cNvPr id="50" name="Rectangle 50"/>
          <p:cNvSpPr>
            <a:spLocks noChangeArrowheads="1"/>
          </p:cNvSpPr>
          <p:nvPr/>
        </p:nvSpPr>
        <p:spPr bwMode="auto">
          <a:xfrm>
            <a:off x="7500937" y="5022850"/>
            <a:ext cx="292100" cy="304800"/>
          </a:xfrm>
          <a:prstGeom prst="rect">
            <a:avLst/>
          </a:prstGeom>
          <a:solidFill>
            <a:srgbClr val="FF0000">
              <a:alpha val="58038"/>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51" name="Rectangle 51"/>
          <p:cNvSpPr>
            <a:spLocks noChangeArrowheads="1"/>
          </p:cNvSpPr>
          <p:nvPr/>
        </p:nvSpPr>
        <p:spPr bwMode="auto">
          <a:xfrm>
            <a:off x="8391525" y="5019675"/>
            <a:ext cx="292100" cy="304800"/>
          </a:xfrm>
          <a:prstGeom prst="rect">
            <a:avLst/>
          </a:prstGeom>
          <a:solidFill>
            <a:srgbClr val="FF0000">
              <a:alpha val="58038"/>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52" name="Rectangle 52"/>
          <p:cNvSpPr>
            <a:spLocks noChangeArrowheads="1"/>
          </p:cNvSpPr>
          <p:nvPr/>
        </p:nvSpPr>
        <p:spPr bwMode="auto">
          <a:xfrm>
            <a:off x="9586912" y="5016500"/>
            <a:ext cx="292100" cy="304800"/>
          </a:xfrm>
          <a:prstGeom prst="rect">
            <a:avLst/>
          </a:prstGeom>
          <a:solidFill>
            <a:srgbClr val="FF0000">
              <a:alpha val="58038"/>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53" name="Line 53"/>
          <p:cNvSpPr>
            <a:spLocks noChangeShapeType="1"/>
          </p:cNvSpPr>
          <p:nvPr/>
        </p:nvSpPr>
        <p:spPr bwMode="auto">
          <a:xfrm>
            <a:off x="7488237" y="5022850"/>
            <a:ext cx="298450" cy="0"/>
          </a:xfrm>
          <a:prstGeom prst="line">
            <a:avLst/>
          </a:prstGeom>
          <a:noFill/>
          <a:ln w="28575">
            <a:solidFill>
              <a:schemeClr val="tx1"/>
            </a:solidFill>
            <a:prstDash val="sysDot"/>
            <a:round/>
            <a:headEnd/>
            <a:tailEnd/>
          </a:ln>
        </p:spPr>
        <p:txBody>
          <a:bodyPr/>
          <a:lstStyle/>
          <a:p>
            <a:endParaRPr lang="zh-CN" altLang="en-US"/>
          </a:p>
        </p:txBody>
      </p:sp>
      <p:sp>
        <p:nvSpPr>
          <p:cNvPr id="54" name="Line 54"/>
          <p:cNvSpPr>
            <a:spLocks noChangeShapeType="1"/>
          </p:cNvSpPr>
          <p:nvPr/>
        </p:nvSpPr>
        <p:spPr bwMode="auto">
          <a:xfrm>
            <a:off x="8377237" y="5321300"/>
            <a:ext cx="298450" cy="0"/>
          </a:xfrm>
          <a:prstGeom prst="line">
            <a:avLst/>
          </a:prstGeom>
          <a:noFill/>
          <a:ln w="28575">
            <a:solidFill>
              <a:schemeClr val="tx1"/>
            </a:solidFill>
            <a:prstDash val="sysDot"/>
            <a:round/>
            <a:headEnd/>
            <a:tailEnd/>
          </a:ln>
        </p:spPr>
        <p:txBody>
          <a:bodyPr/>
          <a:lstStyle/>
          <a:p>
            <a:endParaRPr lang="zh-CN" altLang="en-US"/>
          </a:p>
        </p:txBody>
      </p:sp>
      <p:sp>
        <p:nvSpPr>
          <p:cNvPr id="55" name="Line 55"/>
          <p:cNvSpPr>
            <a:spLocks noChangeShapeType="1"/>
          </p:cNvSpPr>
          <p:nvPr/>
        </p:nvSpPr>
        <p:spPr bwMode="auto">
          <a:xfrm>
            <a:off x="7786687" y="5029201"/>
            <a:ext cx="0" cy="284163"/>
          </a:xfrm>
          <a:prstGeom prst="line">
            <a:avLst/>
          </a:prstGeom>
          <a:noFill/>
          <a:ln w="28575">
            <a:solidFill>
              <a:schemeClr val="tx1"/>
            </a:solidFill>
            <a:round/>
            <a:headEnd/>
            <a:tailEnd/>
          </a:ln>
        </p:spPr>
        <p:txBody>
          <a:bodyPr/>
          <a:lstStyle/>
          <a:p>
            <a:endParaRPr lang="zh-CN" altLang="en-US"/>
          </a:p>
        </p:txBody>
      </p:sp>
      <p:sp>
        <p:nvSpPr>
          <p:cNvPr id="56" name="Line 56"/>
          <p:cNvSpPr>
            <a:spLocks noChangeShapeType="1"/>
          </p:cNvSpPr>
          <p:nvPr/>
        </p:nvSpPr>
        <p:spPr bwMode="auto">
          <a:xfrm>
            <a:off x="8680450" y="5018088"/>
            <a:ext cx="0" cy="284162"/>
          </a:xfrm>
          <a:prstGeom prst="line">
            <a:avLst/>
          </a:prstGeom>
          <a:noFill/>
          <a:ln w="28575">
            <a:solidFill>
              <a:schemeClr val="tx1"/>
            </a:solidFill>
            <a:round/>
            <a:headEnd/>
            <a:tailEnd/>
          </a:ln>
        </p:spPr>
        <p:txBody>
          <a:bodyPr/>
          <a:lstStyle/>
          <a:p>
            <a:endParaRPr lang="zh-CN" altLang="en-US"/>
          </a:p>
        </p:txBody>
      </p:sp>
      <p:sp>
        <p:nvSpPr>
          <p:cNvPr id="57" name="Line 57"/>
          <p:cNvSpPr>
            <a:spLocks noChangeShapeType="1"/>
          </p:cNvSpPr>
          <p:nvPr/>
        </p:nvSpPr>
        <p:spPr bwMode="auto">
          <a:xfrm>
            <a:off x="9258300" y="5018088"/>
            <a:ext cx="0" cy="284162"/>
          </a:xfrm>
          <a:prstGeom prst="line">
            <a:avLst/>
          </a:prstGeom>
          <a:noFill/>
          <a:ln w="28575">
            <a:solidFill>
              <a:schemeClr val="tx1"/>
            </a:solidFill>
            <a:round/>
            <a:headEnd/>
            <a:tailEnd/>
          </a:ln>
        </p:spPr>
        <p:txBody>
          <a:bodyPr/>
          <a:lstStyle/>
          <a:p>
            <a:endParaRPr lang="zh-CN" altLang="en-US"/>
          </a:p>
        </p:txBody>
      </p:sp>
      <p:sp>
        <p:nvSpPr>
          <p:cNvPr id="58" name="Line 58"/>
          <p:cNvSpPr>
            <a:spLocks noChangeShapeType="1"/>
          </p:cNvSpPr>
          <p:nvPr/>
        </p:nvSpPr>
        <p:spPr bwMode="auto">
          <a:xfrm>
            <a:off x="9571037" y="5314950"/>
            <a:ext cx="298450" cy="0"/>
          </a:xfrm>
          <a:prstGeom prst="line">
            <a:avLst/>
          </a:prstGeom>
          <a:noFill/>
          <a:ln w="28575">
            <a:solidFill>
              <a:schemeClr val="tx1"/>
            </a:solidFill>
            <a:prstDash val="sysDot"/>
            <a:round/>
            <a:headEnd/>
            <a:tailEnd/>
          </a:ln>
        </p:spPr>
        <p:txBody>
          <a:bodyPr/>
          <a:lstStyle/>
          <a:p>
            <a:endParaRPr lang="zh-CN" altLang="en-US"/>
          </a:p>
        </p:txBody>
      </p:sp>
      <p:grpSp>
        <p:nvGrpSpPr>
          <p:cNvPr id="59" name="Group 59"/>
          <p:cNvGrpSpPr>
            <a:grpSpLocks/>
          </p:cNvGrpSpPr>
          <p:nvPr/>
        </p:nvGrpSpPr>
        <p:grpSpPr bwMode="auto">
          <a:xfrm>
            <a:off x="7078662" y="5591176"/>
            <a:ext cx="2806700" cy="269875"/>
            <a:chOff x="3455" y="3861"/>
            <a:chExt cx="1768" cy="170"/>
          </a:xfrm>
        </p:grpSpPr>
        <p:sp>
          <p:nvSpPr>
            <p:cNvPr id="60" name="Line 60"/>
            <p:cNvSpPr>
              <a:spLocks noChangeShapeType="1"/>
            </p:cNvSpPr>
            <p:nvPr/>
          </p:nvSpPr>
          <p:spPr bwMode="auto">
            <a:xfrm>
              <a:off x="3455" y="4031"/>
              <a:ext cx="258" cy="0"/>
            </a:xfrm>
            <a:prstGeom prst="line">
              <a:avLst/>
            </a:prstGeom>
            <a:noFill/>
            <a:ln w="28575">
              <a:solidFill>
                <a:schemeClr val="tx1"/>
              </a:solidFill>
              <a:round/>
              <a:headEnd/>
              <a:tailEnd/>
            </a:ln>
          </p:spPr>
          <p:txBody>
            <a:bodyPr/>
            <a:lstStyle/>
            <a:p>
              <a:endParaRPr lang="zh-CN" altLang="en-US"/>
            </a:p>
          </p:txBody>
        </p:sp>
        <p:sp>
          <p:nvSpPr>
            <p:cNvPr id="61" name="Line 61"/>
            <p:cNvSpPr>
              <a:spLocks noChangeShapeType="1"/>
            </p:cNvSpPr>
            <p:nvPr/>
          </p:nvSpPr>
          <p:spPr bwMode="auto">
            <a:xfrm flipV="1">
              <a:off x="3901" y="3861"/>
              <a:ext cx="0" cy="170"/>
            </a:xfrm>
            <a:prstGeom prst="line">
              <a:avLst/>
            </a:prstGeom>
            <a:noFill/>
            <a:ln w="28575">
              <a:solidFill>
                <a:schemeClr val="tx1"/>
              </a:solidFill>
              <a:round/>
              <a:headEnd/>
              <a:tailEnd/>
            </a:ln>
          </p:spPr>
          <p:txBody>
            <a:bodyPr/>
            <a:lstStyle/>
            <a:p>
              <a:endParaRPr lang="zh-CN" altLang="en-US"/>
            </a:p>
          </p:txBody>
        </p:sp>
        <p:sp>
          <p:nvSpPr>
            <p:cNvPr id="62" name="Line 62"/>
            <p:cNvSpPr>
              <a:spLocks noChangeShapeType="1"/>
            </p:cNvSpPr>
            <p:nvPr/>
          </p:nvSpPr>
          <p:spPr bwMode="auto">
            <a:xfrm>
              <a:off x="3901" y="3861"/>
              <a:ext cx="368" cy="0"/>
            </a:xfrm>
            <a:prstGeom prst="line">
              <a:avLst/>
            </a:prstGeom>
            <a:noFill/>
            <a:ln w="28575">
              <a:solidFill>
                <a:schemeClr val="tx1"/>
              </a:solidFill>
              <a:round/>
              <a:headEnd/>
              <a:tailEnd/>
            </a:ln>
          </p:spPr>
          <p:txBody>
            <a:bodyPr/>
            <a:lstStyle/>
            <a:p>
              <a:endParaRPr lang="zh-CN" altLang="en-US"/>
            </a:p>
          </p:txBody>
        </p:sp>
        <p:sp>
          <p:nvSpPr>
            <p:cNvPr id="63" name="Line 63"/>
            <p:cNvSpPr>
              <a:spLocks noChangeShapeType="1"/>
            </p:cNvSpPr>
            <p:nvPr/>
          </p:nvSpPr>
          <p:spPr bwMode="auto">
            <a:xfrm>
              <a:off x="4464" y="3861"/>
              <a:ext cx="0" cy="170"/>
            </a:xfrm>
            <a:prstGeom prst="line">
              <a:avLst/>
            </a:prstGeom>
            <a:noFill/>
            <a:ln w="28575">
              <a:solidFill>
                <a:schemeClr val="tx1"/>
              </a:solidFill>
              <a:round/>
              <a:headEnd/>
              <a:tailEnd/>
            </a:ln>
          </p:spPr>
          <p:txBody>
            <a:bodyPr/>
            <a:lstStyle/>
            <a:p>
              <a:endParaRPr lang="zh-CN" altLang="en-US"/>
            </a:p>
          </p:txBody>
        </p:sp>
        <p:sp>
          <p:nvSpPr>
            <p:cNvPr id="64" name="Line 64"/>
            <p:cNvSpPr>
              <a:spLocks noChangeShapeType="1"/>
            </p:cNvSpPr>
            <p:nvPr/>
          </p:nvSpPr>
          <p:spPr bwMode="auto">
            <a:xfrm>
              <a:off x="4468" y="4031"/>
              <a:ext cx="358" cy="0"/>
            </a:xfrm>
            <a:prstGeom prst="line">
              <a:avLst/>
            </a:prstGeom>
            <a:noFill/>
            <a:ln w="28575">
              <a:solidFill>
                <a:schemeClr val="tx1"/>
              </a:solidFill>
              <a:round/>
              <a:headEnd/>
              <a:tailEnd/>
            </a:ln>
          </p:spPr>
          <p:txBody>
            <a:bodyPr/>
            <a:lstStyle/>
            <a:p>
              <a:endParaRPr lang="zh-CN" altLang="en-US"/>
            </a:p>
          </p:txBody>
        </p:sp>
        <p:sp>
          <p:nvSpPr>
            <p:cNvPr id="65" name="Line 65"/>
            <p:cNvSpPr>
              <a:spLocks noChangeShapeType="1"/>
            </p:cNvSpPr>
            <p:nvPr/>
          </p:nvSpPr>
          <p:spPr bwMode="auto">
            <a:xfrm flipV="1">
              <a:off x="4826" y="3861"/>
              <a:ext cx="0" cy="170"/>
            </a:xfrm>
            <a:prstGeom prst="line">
              <a:avLst/>
            </a:prstGeom>
            <a:noFill/>
            <a:ln w="28575">
              <a:solidFill>
                <a:schemeClr val="tx1"/>
              </a:solidFill>
              <a:round/>
              <a:headEnd/>
              <a:tailEnd/>
            </a:ln>
          </p:spPr>
          <p:txBody>
            <a:bodyPr/>
            <a:lstStyle/>
            <a:p>
              <a:endParaRPr lang="zh-CN" altLang="en-US"/>
            </a:p>
          </p:txBody>
        </p:sp>
        <p:sp>
          <p:nvSpPr>
            <p:cNvPr id="66" name="Line 66"/>
            <p:cNvSpPr>
              <a:spLocks noChangeShapeType="1"/>
            </p:cNvSpPr>
            <p:nvPr/>
          </p:nvSpPr>
          <p:spPr bwMode="auto">
            <a:xfrm>
              <a:off x="4828" y="3861"/>
              <a:ext cx="197" cy="0"/>
            </a:xfrm>
            <a:prstGeom prst="line">
              <a:avLst/>
            </a:prstGeom>
            <a:noFill/>
            <a:ln w="28575">
              <a:solidFill>
                <a:schemeClr val="tx1"/>
              </a:solidFill>
              <a:round/>
              <a:headEnd/>
              <a:tailEnd/>
            </a:ln>
          </p:spPr>
          <p:txBody>
            <a:bodyPr/>
            <a:lstStyle/>
            <a:p>
              <a:endParaRPr lang="zh-CN" altLang="en-US"/>
            </a:p>
          </p:txBody>
        </p:sp>
        <p:sp>
          <p:nvSpPr>
            <p:cNvPr id="67" name="Line 67"/>
            <p:cNvSpPr>
              <a:spLocks noChangeShapeType="1"/>
            </p:cNvSpPr>
            <p:nvPr/>
          </p:nvSpPr>
          <p:spPr bwMode="auto">
            <a:xfrm>
              <a:off x="3706" y="4031"/>
              <a:ext cx="188" cy="0"/>
            </a:xfrm>
            <a:prstGeom prst="line">
              <a:avLst/>
            </a:prstGeom>
            <a:noFill/>
            <a:ln w="28575">
              <a:solidFill>
                <a:schemeClr val="tx1"/>
              </a:solidFill>
              <a:prstDash val="sysDot"/>
              <a:round/>
              <a:headEnd/>
              <a:tailEnd/>
            </a:ln>
          </p:spPr>
          <p:txBody>
            <a:bodyPr/>
            <a:lstStyle/>
            <a:p>
              <a:endParaRPr lang="zh-CN" altLang="en-US"/>
            </a:p>
          </p:txBody>
        </p:sp>
        <p:sp>
          <p:nvSpPr>
            <p:cNvPr id="68" name="Line 68"/>
            <p:cNvSpPr>
              <a:spLocks noChangeShapeType="1"/>
            </p:cNvSpPr>
            <p:nvPr/>
          </p:nvSpPr>
          <p:spPr bwMode="auto">
            <a:xfrm>
              <a:off x="4269" y="3861"/>
              <a:ext cx="188" cy="0"/>
            </a:xfrm>
            <a:prstGeom prst="line">
              <a:avLst/>
            </a:prstGeom>
            <a:noFill/>
            <a:ln w="28575">
              <a:solidFill>
                <a:schemeClr val="tx1"/>
              </a:solidFill>
              <a:prstDash val="sysDot"/>
              <a:round/>
              <a:headEnd/>
              <a:tailEnd/>
            </a:ln>
          </p:spPr>
          <p:txBody>
            <a:bodyPr/>
            <a:lstStyle/>
            <a:p>
              <a:endParaRPr lang="zh-CN" altLang="en-US"/>
            </a:p>
          </p:txBody>
        </p:sp>
        <p:sp>
          <p:nvSpPr>
            <p:cNvPr id="69" name="Line 69"/>
            <p:cNvSpPr>
              <a:spLocks noChangeShapeType="1"/>
            </p:cNvSpPr>
            <p:nvPr/>
          </p:nvSpPr>
          <p:spPr bwMode="auto">
            <a:xfrm>
              <a:off x="5035" y="3861"/>
              <a:ext cx="188" cy="0"/>
            </a:xfrm>
            <a:prstGeom prst="line">
              <a:avLst/>
            </a:prstGeom>
            <a:noFill/>
            <a:ln w="28575">
              <a:solidFill>
                <a:schemeClr val="tx1"/>
              </a:solidFill>
              <a:prstDash val="sysDot"/>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down)">
                                      <p:cBhvr>
                                        <p:cTn id="85" dur="500"/>
                                        <p:tgtEl>
                                          <p:spTgt spid="3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up)">
                                      <p:cBhvr>
                                        <p:cTn id="101" dur="500"/>
                                        <p:tgtEl>
                                          <p:spTgt spid="1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wipe(up)">
                                      <p:cBhvr>
                                        <p:cTn id="106" dur="500"/>
                                        <p:tgtEl>
                                          <p:spTgt spid="1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up)">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wipe(up)">
                                      <p:cBhvr>
                                        <p:cTn id="116" dur="500"/>
                                        <p:tgtEl>
                                          <p:spTgt spid="1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wipe(up)">
                                      <p:cBhvr>
                                        <p:cTn id="121" dur="500"/>
                                        <p:tgtEl>
                                          <p:spTgt spid="1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wipe(up)">
                                      <p:cBhvr>
                                        <p:cTn id="126" dur="500"/>
                                        <p:tgtEl>
                                          <p:spTgt spid="1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19"/>
                                        </p:tgtEl>
                                        <p:attrNameLst>
                                          <p:attrName>style.visibility</p:attrName>
                                        </p:attrNameLst>
                                      </p:cBhvr>
                                      <p:to>
                                        <p:strVal val="visible"/>
                                      </p:to>
                                    </p:set>
                                    <p:animEffect transition="in" filter="wipe(up)">
                                      <p:cBhvr>
                                        <p:cTn id="131" dur="500"/>
                                        <p:tgtEl>
                                          <p:spTgt spid="1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wipe(down)">
                                      <p:cBhvr>
                                        <p:cTn id="141" dur="500"/>
                                        <p:tgtEl>
                                          <p:spTgt spid="5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wipe(left)">
                                      <p:cBhvr>
                                        <p:cTn id="146" dur="500"/>
                                        <p:tgtEl>
                                          <p:spTgt spid="4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down)">
                                      <p:cBhvr>
                                        <p:cTn id="151" dur="500"/>
                                        <p:tgtEl>
                                          <p:spTgt spid="5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left)">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8"/>
                                        </p:tgtEl>
                                        <p:attrNameLst>
                                          <p:attrName>style.visibility</p:attrName>
                                        </p:attrNameLst>
                                      </p:cBhvr>
                                      <p:to>
                                        <p:strVal val="visible"/>
                                      </p:to>
                                    </p:set>
                                    <p:animEffect transition="in" filter="wipe(left)">
                                      <p:cBhvr>
                                        <p:cTn id="161" dur="500"/>
                                        <p:tgtEl>
                                          <p:spTgt spid="48"/>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wipe(left)">
                                      <p:cBhvr>
                                        <p:cTn id="166" dur="500"/>
                                        <p:tgtEl>
                                          <p:spTgt spid="4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wipe(down)">
                                      <p:cBhvr>
                                        <p:cTn id="171" dur="500"/>
                                        <p:tgtEl>
                                          <p:spTgt spid="52"/>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8"/>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57"/>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54"/>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wipe(down)">
                                      <p:cBhvr>
                                        <p:cTn id="19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cstate="print"/>
          <a:srcRect/>
          <a:stretch>
            <a:fillRect/>
          </a:stretch>
        </p:blipFill>
        <p:spPr bwMode="auto">
          <a:xfrm>
            <a:off x="1028889" y="2441258"/>
            <a:ext cx="9916734" cy="3060721"/>
          </a:xfrm>
          <a:prstGeom prst="rect">
            <a:avLst/>
          </a:prstGeom>
          <a:noFill/>
          <a:ln w="9525">
            <a:noFill/>
            <a:miter lim="800000"/>
            <a:headEnd/>
            <a:tailEnd/>
          </a:ln>
        </p:spPr>
      </p:pic>
      <p:sp>
        <p:nvSpPr>
          <p:cNvPr id="5" name="Oval 5"/>
          <p:cNvSpPr>
            <a:spLocks noChangeArrowheads="1"/>
          </p:cNvSpPr>
          <p:nvPr/>
        </p:nvSpPr>
        <p:spPr bwMode="auto">
          <a:xfrm>
            <a:off x="3599883" y="2687300"/>
            <a:ext cx="2648517" cy="2402582"/>
          </a:xfrm>
          <a:prstGeom prst="ellipse">
            <a:avLst/>
          </a:prstGeom>
          <a:noFill/>
          <a:ln w="28575">
            <a:solidFill>
              <a:srgbClr val="FF0000"/>
            </a:solidFill>
            <a:round/>
            <a:headEnd/>
            <a:tailEnd/>
          </a:ln>
        </p:spPr>
        <p:txBody>
          <a:bodyPr wrap="none" anchor="ctr"/>
          <a:lstStyle/>
          <a:p>
            <a:endParaRPr lang="zh-CN" altLang="en-US"/>
          </a:p>
        </p:txBody>
      </p:sp>
      <p:sp>
        <p:nvSpPr>
          <p:cNvPr id="6" name="Text Box 6"/>
          <p:cNvSpPr txBox="1">
            <a:spLocks noChangeArrowheads="1"/>
          </p:cNvSpPr>
          <p:nvPr/>
        </p:nvSpPr>
        <p:spPr bwMode="auto">
          <a:xfrm>
            <a:off x="4233068" y="5299545"/>
            <a:ext cx="1754188" cy="461665"/>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FF3300"/>
                </a:solidFill>
                <a:latin typeface="Times New Roman" charset="0"/>
                <a:ea typeface="宋体" pitchFamily="2" charset="-122"/>
              </a:rPr>
              <a:t>S-R Latch</a:t>
            </a:r>
            <a:endParaRPr lang="zh-CN" altLang="en-US" b="1" dirty="0">
              <a:solidFill>
                <a:srgbClr val="FF3300"/>
              </a:solidFill>
              <a:latin typeface="Times New Roman" charset="0"/>
              <a:ea typeface="宋体" pitchFamily="2" charset="-122"/>
            </a:endParaRPr>
          </a:p>
        </p:txBody>
      </p:sp>
      <p:grpSp>
        <p:nvGrpSpPr>
          <p:cNvPr id="7" name="Group 7"/>
          <p:cNvGrpSpPr>
            <a:grpSpLocks/>
          </p:cNvGrpSpPr>
          <p:nvPr/>
        </p:nvGrpSpPr>
        <p:grpSpPr bwMode="auto">
          <a:xfrm>
            <a:off x="2209800" y="2535081"/>
            <a:ext cx="1600200" cy="3408519"/>
            <a:chOff x="811" y="1054"/>
            <a:chExt cx="1105" cy="1829"/>
          </a:xfrm>
        </p:grpSpPr>
        <p:sp>
          <p:nvSpPr>
            <p:cNvPr id="8" name="Oval 8"/>
            <p:cNvSpPr>
              <a:spLocks noChangeArrowheads="1"/>
            </p:cNvSpPr>
            <p:nvPr/>
          </p:nvSpPr>
          <p:spPr bwMode="auto">
            <a:xfrm>
              <a:off x="867" y="1054"/>
              <a:ext cx="1049" cy="1446"/>
            </a:xfrm>
            <a:prstGeom prst="ellipse">
              <a:avLst/>
            </a:prstGeom>
            <a:noFill/>
            <a:ln w="28575">
              <a:solidFill>
                <a:srgbClr val="0000FF"/>
              </a:solidFill>
              <a:round/>
              <a:headEnd/>
              <a:tailEnd/>
            </a:ln>
          </p:spPr>
          <p:txBody>
            <a:bodyPr wrap="none" anchor="ctr"/>
            <a:lstStyle/>
            <a:p>
              <a:endParaRPr lang="zh-CN" altLang="en-US"/>
            </a:p>
          </p:txBody>
        </p:sp>
        <p:sp>
          <p:nvSpPr>
            <p:cNvPr id="9" name="Text Box 9"/>
            <p:cNvSpPr txBox="1">
              <a:spLocks noChangeArrowheads="1"/>
            </p:cNvSpPr>
            <p:nvPr/>
          </p:nvSpPr>
          <p:spPr bwMode="auto">
            <a:xfrm>
              <a:off x="811" y="2564"/>
              <a:ext cx="1105" cy="319"/>
            </a:xfrm>
            <a:prstGeom prst="rect">
              <a:avLst/>
            </a:prstGeom>
            <a:solidFill>
              <a:schemeClr val="bg1"/>
            </a:solidFill>
            <a:ln w="9525">
              <a:noFill/>
              <a:miter lim="800000"/>
              <a:headEnd/>
              <a:tailEnd/>
            </a:ln>
          </p:spPr>
          <p:txBody>
            <a:bodyPr>
              <a:spAutoFit/>
            </a:bodyPr>
            <a:lstStyle/>
            <a:p>
              <a:pPr eaLnBrk="0" hangingPunct="0">
                <a:spcBef>
                  <a:spcPct val="50000"/>
                </a:spcBef>
              </a:pPr>
              <a:r>
                <a:rPr lang="en-US" altLang="zh-CN" b="1" dirty="0">
                  <a:solidFill>
                    <a:srgbClr val="0000FF"/>
                  </a:solidFill>
                  <a:latin typeface="Times New Roman" charset="0"/>
                  <a:ea typeface="宋体" pitchFamily="2" charset="-122"/>
                </a:rPr>
                <a:t>Control </a:t>
              </a:r>
              <a:endParaRPr lang="zh-CN" altLang="en-US" b="1" dirty="0">
                <a:solidFill>
                  <a:srgbClr val="0000FF"/>
                </a:solidFill>
                <a:latin typeface="Times New Roman" charset="0"/>
                <a:ea typeface="宋体" pitchFamily="2" charset="-122"/>
              </a:endParaRPr>
            </a:p>
          </p:txBody>
        </p:sp>
      </p:grpSp>
      <p:sp>
        <p:nvSpPr>
          <p:cNvPr id="10" name="Rectangle 5"/>
          <p:cNvSpPr>
            <a:spLocks noChangeArrowheads="1"/>
          </p:cNvSpPr>
          <p:nvPr/>
        </p:nvSpPr>
        <p:spPr bwMode="auto">
          <a:xfrm>
            <a:off x="2819400" y="519588"/>
            <a:ext cx="669125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Gated S-R Latch</a:t>
            </a:r>
            <a:r>
              <a:rPr lang="zh-CN" altLang="en-US" sz="3200" b="1" dirty="0">
                <a:solidFill>
                  <a:srgbClr val="FFFF99"/>
                </a:solidFill>
                <a:ea typeface="宋体" charset="-122"/>
              </a:rPr>
              <a:t>（门控</a:t>
            </a:r>
            <a:r>
              <a:rPr lang="en-US" altLang="zh-CN" sz="3200" b="1" dirty="0">
                <a:solidFill>
                  <a:srgbClr val="FFFF99"/>
                </a:solidFill>
                <a:ea typeface="宋体" charset="-122"/>
              </a:rPr>
              <a:t>S-R</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11" name="Text Box 2"/>
          <p:cNvSpPr txBox="1">
            <a:spLocks noChangeArrowheads="1"/>
          </p:cNvSpPr>
          <p:nvPr/>
        </p:nvSpPr>
        <p:spPr bwMode="auto">
          <a:xfrm>
            <a:off x="1295400" y="1828800"/>
            <a:ext cx="9525000" cy="523220"/>
          </a:xfrm>
          <a:prstGeom prst="rect">
            <a:avLst/>
          </a:prstGeom>
          <a:solidFill>
            <a:srgbClr val="FFFFFF"/>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A gated latch is a variation on the basic latch.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32" name="Rectangle 5"/>
          <p:cNvSpPr>
            <a:spLocks noChangeArrowheads="1"/>
          </p:cNvSpPr>
          <p:nvPr/>
        </p:nvSpPr>
        <p:spPr bwMode="auto">
          <a:xfrm>
            <a:off x="2750372" y="534352"/>
            <a:ext cx="669125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Gated S-R Latch</a:t>
            </a:r>
            <a:r>
              <a:rPr lang="zh-CN" altLang="en-US" sz="3200" b="1" dirty="0">
                <a:solidFill>
                  <a:srgbClr val="FFFF99"/>
                </a:solidFill>
                <a:ea typeface="宋体" charset="-122"/>
              </a:rPr>
              <a:t>（门控</a:t>
            </a:r>
            <a:r>
              <a:rPr lang="en-US" altLang="zh-CN" sz="3200" b="1" dirty="0">
                <a:solidFill>
                  <a:srgbClr val="FFFF99"/>
                </a:solidFill>
                <a:ea typeface="宋体" charset="-122"/>
              </a:rPr>
              <a:t>S-R</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28" name="Freeform 32"/>
          <p:cNvSpPr>
            <a:spLocks noEditPoints="1"/>
          </p:cNvSpPr>
          <p:nvPr/>
        </p:nvSpPr>
        <p:spPr bwMode="auto">
          <a:xfrm>
            <a:off x="6886566" y="1854200"/>
            <a:ext cx="17462" cy="4622800"/>
          </a:xfrm>
          <a:custGeom>
            <a:avLst/>
            <a:gdLst>
              <a:gd name="T0" fmla="*/ 0 w 16"/>
              <a:gd name="T1" fmla="*/ 2147483647 h 4249"/>
              <a:gd name="T2" fmla="*/ 2147483647 w 16"/>
              <a:gd name="T3" fmla="*/ 2147483647 h 4249"/>
              <a:gd name="T4" fmla="*/ 2147483647 w 16"/>
              <a:gd name="T5" fmla="*/ 2147483647 h 4249"/>
              <a:gd name="T6" fmla="*/ 2147483647 w 16"/>
              <a:gd name="T7" fmla="*/ 2147483647 h 4249"/>
              <a:gd name="T8" fmla="*/ 0 w 16"/>
              <a:gd name="T9" fmla="*/ 2147483647 h 4249"/>
              <a:gd name="T10" fmla="*/ 2147483647 w 16"/>
              <a:gd name="T11" fmla="*/ 2147483647 h 4249"/>
              <a:gd name="T12" fmla="*/ 2147483647 w 16"/>
              <a:gd name="T13" fmla="*/ 2147483647 h 4249"/>
              <a:gd name="T14" fmla="*/ 0 w 16"/>
              <a:gd name="T15" fmla="*/ 2147483647 h 4249"/>
              <a:gd name="T16" fmla="*/ 2147483647 w 16"/>
              <a:gd name="T17" fmla="*/ 2147483647 h 4249"/>
              <a:gd name="T18" fmla="*/ 2147483647 w 16"/>
              <a:gd name="T19" fmla="*/ 2147483647 h 4249"/>
              <a:gd name="T20" fmla="*/ 2147483647 w 16"/>
              <a:gd name="T21" fmla="*/ 2147483647 h 4249"/>
              <a:gd name="T22" fmla="*/ 0 w 16"/>
              <a:gd name="T23" fmla="*/ 2147483647 h 4249"/>
              <a:gd name="T24" fmla="*/ 2147483647 w 16"/>
              <a:gd name="T25" fmla="*/ 2147483647 h 4249"/>
              <a:gd name="T26" fmla="*/ 2147483647 w 16"/>
              <a:gd name="T27" fmla="*/ 2147483647 h 4249"/>
              <a:gd name="T28" fmla="*/ 0 w 16"/>
              <a:gd name="T29" fmla="*/ 2147483647 h 4249"/>
              <a:gd name="T30" fmla="*/ 2147483647 w 16"/>
              <a:gd name="T31" fmla="*/ 2147483647 h 4249"/>
              <a:gd name="T32" fmla="*/ 2147483647 w 16"/>
              <a:gd name="T33" fmla="*/ 2147483647 h 4249"/>
              <a:gd name="T34" fmla="*/ 2147483647 w 16"/>
              <a:gd name="T35" fmla="*/ 2147483647 h 4249"/>
              <a:gd name="T36" fmla="*/ 0 w 16"/>
              <a:gd name="T37" fmla="*/ 2147483647 h 4249"/>
              <a:gd name="T38" fmla="*/ 2147483647 w 16"/>
              <a:gd name="T39" fmla="*/ 2147483647 h 4249"/>
              <a:gd name="T40" fmla="*/ 2147483647 w 16"/>
              <a:gd name="T41" fmla="*/ 2147483647 h 4249"/>
              <a:gd name="T42" fmla="*/ 0 w 16"/>
              <a:gd name="T43" fmla="*/ 2147483647 h 4249"/>
              <a:gd name="T44" fmla="*/ 2147483647 w 16"/>
              <a:gd name="T45" fmla="*/ 2147483647 h 4249"/>
              <a:gd name="T46" fmla="*/ 2147483647 w 16"/>
              <a:gd name="T47" fmla="*/ 2147483647 h 4249"/>
              <a:gd name="T48" fmla="*/ 2147483647 w 16"/>
              <a:gd name="T49" fmla="*/ 2147483647 h 4249"/>
              <a:gd name="T50" fmla="*/ 0 w 16"/>
              <a:gd name="T51" fmla="*/ 2147483647 h 4249"/>
              <a:gd name="T52" fmla="*/ 2147483647 w 16"/>
              <a:gd name="T53" fmla="*/ 2147483647 h 4249"/>
              <a:gd name="T54" fmla="*/ 2147483647 w 16"/>
              <a:gd name="T55" fmla="*/ 2147483647 h 4249"/>
              <a:gd name="T56" fmla="*/ 0 w 16"/>
              <a:gd name="T57" fmla="*/ 2147483647 h 4249"/>
              <a:gd name="T58" fmla="*/ 2147483647 w 16"/>
              <a:gd name="T59" fmla="*/ 2147483647 h 4249"/>
              <a:gd name="T60" fmla="*/ 2147483647 w 16"/>
              <a:gd name="T61" fmla="*/ 2147483647 h 4249"/>
              <a:gd name="T62" fmla="*/ 2147483647 w 16"/>
              <a:gd name="T63" fmla="*/ 2147483647 h 4249"/>
              <a:gd name="T64" fmla="*/ 0 w 16"/>
              <a:gd name="T65" fmla="*/ 2147483647 h 4249"/>
              <a:gd name="T66" fmla="*/ 2147483647 w 16"/>
              <a:gd name="T67" fmla="*/ 2147483647 h 4249"/>
              <a:gd name="T68" fmla="*/ 2147483647 w 16"/>
              <a:gd name="T69" fmla="*/ 2147483647 h 4249"/>
              <a:gd name="T70" fmla="*/ 0 w 16"/>
              <a:gd name="T71" fmla="*/ 2147483647 h 4249"/>
              <a:gd name="T72" fmla="*/ 2147483647 w 16"/>
              <a:gd name="T73" fmla="*/ 2147483647 h 4249"/>
              <a:gd name="T74" fmla="*/ 2147483647 w 16"/>
              <a:gd name="T75" fmla="*/ 2147483647 h 4249"/>
              <a:gd name="T76" fmla="*/ 2147483647 w 16"/>
              <a:gd name="T77" fmla="*/ 2147483647 h 4249"/>
              <a:gd name="T78" fmla="*/ 0 w 16"/>
              <a:gd name="T79" fmla="*/ 2147483647 h 4249"/>
              <a:gd name="T80" fmla="*/ 2147483647 w 16"/>
              <a:gd name="T81" fmla="*/ 2147483647 h 4249"/>
              <a:gd name="T82" fmla="*/ 2147483647 w 16"/>
              <a:gd name="T83" fmla="*/ 2147483647 h 4249"/>
              <a:gd name="T84" fmla="*/ 0 w 16"/>
              <a:gd name="T85" fmla="*/ 2147483647 h 4249"/>
              <a:gd name="T86" fmla="*/ 2147483647 w 16"/>
              <a:gd name="T87" fmla="*/ 2147483647 h 4249"/>
              <a:gd name="T88" fmla="*/ 2147483647 w 16"/>
              <a:gd name="T89" fmla="*/ 2147483647 h 4249"/>
              <a:gd name="T90" fmla="*/ 2147483647 w 16"/>
              <a:gd name="T91" fmla="*/ 2147483647 h 4249"/>
              <a:gd name="T92" fmla="*/ 0 w 16"/>
              <a:gd name="T93" fmla="*/ 2147483647 h 4249"/>
              <a:gd name="T94" fmla="*/ 2147483647 w 16"/>
              <a:gd name="T95" fmla="*/ 2147483647 h 4249"/>
              <a:gd name="T96" fmla="*/ 2147483647 w 16"/>
              <a:gd name="T97" fmla="*/ 2147483647 h 4249"/>
              <a:gd name="T98" fmla="*/ 0 w 16"/>
              <a:gd name="T99" fmla="*/ 2147483647 h 4249"/>
              <a:gd name="T100" fmla="*/ 2147483647 w 16"/>
              <a:gd name="T101" fmla="*/ 2147483647 h 4249"/>
              <a:gd name="T102" fmla="*/ 2147483647 w 16"/>
              <a:gd name="T103" fmla="*/ 2147483647 h 4249"/>
              <a:gd name="T104" fmla="*/ 2147483647 w 16"/>
              <a:gd name="T105" fmla="*/ 2147483647 h 4249"/>
              <a:gd name="T106" fmla="*/ 0 w 16"/>
              <a:gd name="T107" fmla="*/ 2147483647 h 4249"/>
              <a:gd name="T108" fmla="*/ 2147483647 w 16"/>
              <a:gd name="T109" fmla="*/ 2147483647 h 4249"/>
              <a:gd name="T110" fmla="*/ 2147483647 w 16"/>
              <a:gd name="T111" fmla="*/ 2147483647 h 4249"/>
              <a:gd name="T112" fmla="*/ 0 w 16"/>
              <a:gd name="T113" fmla="*/ 2147483647 h 4249"/>
              <a:gd name="T114" fmla="*/ 2147483647 w 16"/>
              <a:gd name="T115" fmla="*/ 2147483647 h 4249"/>
              <a:gd name="T116" fmla="*/ 2147483647 w 16"/>
              <a:gd name="T117" fmla="*/ 2147483647 h 4249"/>
              <a:gd name="T118" fmla="*/ 2147483647 w 16"/>
              <a:gd name="T119" fmla="*/ 2147483647 h 4249"/>
              <a:gd name="T120" fmla="*/ 0 w 16"/>
              <a:gd name="T121" fmla="*/ 2147483647 h 4249"/>
              <a:gd name="T122" fmla="*/ 2147483647 w 16"/>
              <a:gd name="T123" fmla="*/ 2147483647 h 4249"/>
              <a:gd name="T124" fmla="*/ 2147483647 w 16"/>
              <a:gd name="T125" fmla="*/ 2147483647 h 42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4249"/>
              <a:gd name="T191" fmla="*/ 16 w 16"/>
              <a:gd name="T192" fmla="*/ 4249 h 42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4249">
                <a:moveTo>
                  <a:pt x="16" y="8"/>
                </a:moveTo>
                <a:lnTo>
                  <a:pt x="16" y="56"/>
                </a:lnTo>
                <a:cubicBezTo>
                  <a:pt x="16" y="61"/>
                  <a:pt x="12" y="64"/>
                  <a:pt x="8" y="64"/>
                </a:cubicBezTo>
                <a:cubicBezTo>
                  <a:pt x="4" y="64"/>
                  <a:pt x="0" y="61"/>
                  <a:pt x="0" y="56"/>
                </a:cubicBezTo>
                <a:lnTo>
                  <a:pt x="0" y="8"/>
                </a:lnTo>
                <a:cubicBezTo>
                  <a:pt x="0" y="4"/>
                  <a:pt x="4" y="0"/>
                  <a:pt x="8" y="0"/>
                </a:cubicBezTo>
                <a:cubicBezTo>
                  <a:pt x="12" y="0"/>
                  <a:pt x="16" y="4"/>
                  <a:pt x="16" y="8"/>
                </a:cubicBezTo>
                <a:close/>
                <a:moveTo>
                  <a:pt x="16" y="104"/>
                </a:moveTo>
                <a:lnTo>
                  <a:pt x="16" y="152"/>
                </a:lnTo>
                <a:cubicBezTo>
                  <a:pt x="16" y="157"/>
                  <a:pt x="12" y="160"/>
                  <a:pt x="8" y="160"/>
                </a:cubicBezTo>
                <a:cubicBezTo>
                  <a:pt x="4" y="160"/>
                  <a:pt x="0" y="157"/>
                  <a:pt x="0" y="152"/>
                </a:cubicBezTo>
                <a:lnTo>
                  <a:pt x="0" y="104"/>
                </a:lnTo>
                <a:cubicBezTo>
                  <a:pt x="0" y="100"/>
                  <a:pt x="4" y="96"/>
                  <a:pt x="8" y="96"/>
                </a:cubicBezTo>
                <a:cubicBezTo>
                  <a:pt x="12" y="96"/>
                  <a:pt x="16" y="100"/>
                  <a:pt x="16" y="104"/>
                </a:cubicBezTo>
                <a:close/>
                <a:moveTo>
                  <a:pt x="16" y="200"/>
                </a:moveTo>
                <a:lnTo>
                  <a:pt x="16" y="248"/>
                </a:lnTo>
                <a:cubicBezTo>
                  <a:pt x="16" y="253"/>
                  <a:pt x="12" y="256"/>
                  <a:pt x="8" y="256"/>
                </a:cubicBezTo>
                <a:cubicBezTo>
                  <a:pt x="4" y="256"/>
                  <a:pt x="0" y="253"/>
                  <a:pt x="0" y="248"/>
                </a:cubicBezTo>
                <a:lnTo>
                  <a:pt x="0" y="200"/>
                </a:lnTo>
                <a:cubicBezTo>
                  <a:pt x="0" y="196"/>
                  <a:pt x="4" y="192"/>
                  <a:pt x="8" y="192"/>
                </a:cubicBezTo>
                <a:cubicBezTo>
                  <a:pt x="12" y="192"/>
                  <a:pt x="16" y="196"/>
                  <a:pt x="16" y="200"/>
                </a:cubicBezTo>
                <a:close/>
                <a:moveTo>
                  <a:pt x="16" y="296"/>
                </a:moveTo>
                <a:lnTo>
                  <a:pt x="16" y="344"/>
                </a:lnTo>
                <a:cubicBezTo>
                  <a:pt x="16" y="349"/>
                  <a:pt x="12" y="352"/>
                  <a:pt x="8" y="352"/>
                </a:cubicBezTo>
                <a:cubicBezTo>
                  <a:pt x="4" y="352"/>
                  <a:pt x="0" y="349"/>
                  <a:pt x="0" y="344"/>
                </a:cubicBezTo>
                <a:lnTo>
                  <a:pt x="0" y="296"/>
                </a:lnTo>
                <a:cubicBezTo>
                  <a:pt x="0" y="292"/>
                  <a:pt x="4" y="288"/>
                  <a:pt x="8" y="288"/>
                </a:cubicBezTo>
                <a:cubicBezTo>
                  <a:pt x="12" y="288"/>
                  <a:pt x="16" y="292"/>
                  <a:pt x="16" y="296"/>
                </a:cubicBezTo>
                <a:close/>
                <a:moveTo>
                  <a:pt x="16" y="392"/>
                </a:moveTo>
                <a:lnTo>
                  <a:pt x="16" y="440"/>
                </a:lnTo>
                <a:cubicBezTo>
                  <a:pt x="16" y="445"/>
                  <a:pt x="12" y="448"/>
                  <a:pt x="8" y="448"/>
                </a:cubicBezTo>
                <a:cubicBezTo>
                  <a:pt x="4" y="448"/>
                  <a:pt x="0" y="445"/>
                  <a:pt x="0" y="440"/>
                </a:cubicBezTo>
                <a:lnTo>
                  <a:pt x="0" y="392"/>
                </a:lnTo>
                <a:cubicBezTo>
                  <a:pt x="0" y="388"/>
                  <a:pt x="4" y="384"/>
                  <a:pt x="8" y="384"/>
                </a:cubicBezTo>
                <a:cubicBezTo>
                  <a:pt x="12" y="384"/>
                  <a:pt x="16" y="388"/>
                  <a:pt x="16" y="392"/>
                </a:cubicBezTo>
                <a:close/>
                <a:moveTo>
                  <a:pt x="16" y="488"/>
                </a:moveTo>
                <a:lnTo>
                  <a:pt x="16" y="536"/>
                </a:lnTo>
                <a:cubicBezTo>
                  <a:pt x="16" y="541"/>
                  <a:pt x="12" y="544"/>
                  <a:pt x="8" y="544"/>
                </a:cubicBezTo>
                <a:cubicBezTo>
                  <a:pt x="4" y="544"/>
                  <a:pt x="0" y="541"/>
                  <a:pt x="0" y="536"/>
                </a:cubicBezTo>
                <a:lnTo>
                  <a:pt x="0" y="488"/>
                </a:lnTo>
                <a:cubicBezTo>
                  <a:pt x="0" y="484"/>
                  <a:pt x="4" y="480"/>
                  <a:pt x="8" y="480"/>
                </a:cubicBezTo>
                <a:cubicBezTo>
                  <a:pt x="12" y="480"/>
                  <a:pt x="16" y="484"/>
                  <a:pt x="16" y="488"/>
                </a:cubicBezTo>
                <a:close/>
                <a:moveTo>
                  <a:pt x="16" y="584"/>
                </a:moveTo>
                <a:lnTo>
                  <a:pt x="16" y="632"/>
                </a:lnTo>
                <a:cubicBezTo>
                  <a:pt x="16" y="637"/>
                  <a:pt x="12" y="640"/>
                  <a:pt x="8" y="640"/>
                </a:cubicBezTo>
                <a:cubicBezTo>
                  <a:pt x="4" y="640"/>
                  <a:pt x="0" y="637"/>
                  <a:pt x="0" y="632"/>
                </a:cubicBezTo>
                <a:lnTo>
                  <a:pt x="0" y="584"/>
                </a:lnTo>
                <a:cubicBezTo>
                  <a:pt x="0" y="580"/>
                  <a:pt x="4" y="576"/>
                  <a:pt x="8" y="576"/>
                </a:cubicBezTo>
                <a:cubicBezTo>
                  <a:pt x="12" y="576"/>
                  <a:pt x="16" y="580"/>
                  <a:pt x="16" y="584"/>
                </a:cubicBezTo>
                <a:close/>
                <a:moveTo>
                  <a:pt x="16" y="680"/>
                </a:moveTo>
                <a:lnTo>
                  <a:pt x="16" y="728"/>
                </a:lnTo>
                <a:cubicBezTo>
                  <a:pt x="16" y="733"/>
                  <a:pt x="12" y="736"/>
                  <a:pt x="8" y="736"/>
                </a:cubicBezTo>
                <a:cubicBezTo>
                  <a:pt x="4" y="736"/>
                  <a:pt x="0" y="733"/>
                  <a:pt x="0" y="728"/>
                </a:cubicBezTo>
                <a:lnTo>
                  <a:pt x="0" y="680"/>
                </a:lnTo>
                <a:cubicBezTo>
                  <a:pt x="0" y="676"/>
                  <a:pt x="4" y="672"/>
                  <a:pt x="8" y="672"/>
                </a:cubicBezTo>
                <a:cubicBezTo>
                  <a:pt x="12" y="672"/>
                  <a:pt x="16" y="676"/>
                  <a:pt x="16" y="680"/>
                </a:cubicBezTo>
                <a:close/>
                <a:moveTo>
                  <a:pt x="16" y="776"/>
                </a:moveTo>
                <a:lnTo>
                  <a:pt x="16" y="824"/>
                </a:lnTo>
                <a:cubicBezTo>
                  <a:pt x="16" y="829"/>
                  <a:pt x="12" y="832"/>
                  <a:pt x="8" y="832"/>
                </a:cubicBezTo>
                <a:cubicBezTo>
                  <a:pt x="4" y="832"/>
                  <a:pt x="0" y="829"/>
                  <a:pt x="0" y="824"/>
                </a:cubicBezTo>
                <a:lnTo>
                  <a:pt x="0" y="776"/>
                </a:lnTo>
                <a:cubicBezTo>
                  <a:pt x="0" y="772"/>
                  <a:pt x="4" y="768"/>
                  <a:pt x="8" y="768"/>
                </a:cubicBezTo>
                <a:cubicBezTo>
                  <a:pt x="12" y="768"/>
                  <a:pt x="16" y="772"/>
                  <a:pt x="16" y="776"/>
                </a:cubicBezTo>
                <a:close/>
                <a:moveTo>
                  <a:pt x="16" y="872"/>
                </a:moveTo>
                <a:lnTo>
                  <a:pt x="16" y="920"/>
                </a:lnTo>
                <a:cubicBezTo>
                  <a:pt x="16" y="925"/>
                  <a:pt x="12" y="928"/>
                  <a:pt x="8" y="928"/>
                </a:cubicBezTo>
                <a:cubicBezTo>
                  <a:pt x="4" y="928"/>
                  <a:pt x="0" y="925"/>
                  <a:pt x="0" y="920"/>
                </a:cubicBezTo>
                <a:lnTo>
                  <a:pt x="0" y="872"/>
                </a:lnTo>
                <a:cubicBezTo>
                  <a:pt x="0" y="868"/>
                  <a:pt x="4" y="864"/>
                  <a:pt x="8" y="864"/>
                </a:cubicBezTo>
                <a:cubicBezTo>
                  <a:pt x="12" y="864"/>
                  <a:pt x="16" y="868"/>
                  <a:pt x="16" y="872"/>
                </a:cubicBezTo>
                <a:close/>
                <a:moveTo>
                  <a:pt x="16" y="968"/>
                </a:moveTo>
                <a:lnTo>
                  <a:pt x="16" y="1016"/>
                </a:lnTo>
                <a:cubicBezTo>
                  <a:pt x="16" y="1021"/>
                  <a:pt x="12" y="1024"/>
                  <a:pt x="8" y="1024"/>
                </a:cubicBezTo>
                <a:cubicBezTo>
                  <a:pt x="4" y="1024"/>
                  <a:pt x="0" y="1021"/>
                  <a:pt x="0" y="1016"/>
                </a:cubicBezTo>
                <a:lnTo>
                  <a:pt x="0" y="968"/>
                </a:lnTo>
                <a:cubicBezTo>
                  <a:pt x="0" y="964"/>
                  <a:pt x="4" y="960"/>
                  <a:pt x="8" y="960"/>
                </a:cubicBezTo>
                <a:cubicBezTo>
                  <a:pt x="12" y="960"/>
                  <a:pt x="16" y="964"/>
                  <a:pt x="16" y="968"/>
                </a:cubicBezTo>
                <a:close/>
                <a:moveTo>
                  <a:pt x="16" y="1064"/>
                </a:moveTo>
                <a:lnTo>
                  <a:pt x="16" y="1112"/>
                </a:lnTo>
                <a:cubicBezTo>
                  <a:pt x="16" y="1117"/>
                  <a:pt x="12" y="1120"/>
                  <a:pt x="8" y="1120"/>
                </a:cubicBezTo>
                <a:cubicBezTo>
                  <a:pt x="4" y="1120"/>
                  <a:pt x="0" y="1117"/>
                  <a:pt x="0" y="1112"/>
                </a:cubicBezTo>
                <a:lnTo>
                  <a:pt x="0" y="1064"/>
                </a:lnTo>
                <a:cubicBezTo>
                  <a:pt x="0" y="1060"/>
                  <a:pt x="4" y="1056"/>
                  <a:pt x="8" y="1056"/>
                </a:cubicBezTo>
                <a:cubicBezTo>
                  <a:pt x="12" y="1056"/>
                  <a:pt x="16" y="1060"/>
                  <a:pt x="16" y="1064"/>
                </a:cubicBezTo>
                <a:close/>
                <a:moveTo>
                  <a:pt x="16" y="1160"/>
                </a:moveTo>
                <a:lnTo>
                  <a:pt x="16" y="1208"/>
                </a:lnTo>
                <a:cubicBezTo>
                  <a:pt x="16" y="1213"/>
                  <a:pt x="12" y="1216"/>
                  <a:pt x="8" y="1216"/>
                </a:cubicBezTo>
                <a:cubicBezTo>
                  <a:pt x="4" y="1216"/>
                  <a:pt x="0" y="1213"/>
                  <a:pt x="0" y="1208"/>
                </a:cubicBezTo>
                <a:lnTo>
                  <a:pt x="0" y="1160"/>
                </a:lnTo>
                <a:cubicBezTo>
                  <a:pt x="0" y="1156"/>
                  <a:pt x="4" y="1152"/>
                  <a:pt x="8" y="1152"/>
                </a:cubicBezTo>
                <a:cubicBezTo>
                  <a:pt x="12" y="1152"/>
                  <a:pt x="16" y="1156"/>
                  <a:pt x="16" y="1160"/>
                </a:cubicBezTo>
                <a:close/>
                <a:moveTo>
                  <a:pt x="16" y="1256"/>
                </a:moveTo>
                <a:lnTo>
                  <a:pt x="16" y="1304"/>
                </a:lnTo>
                <a:cubicBezTo>
                  <a:pt x="16" y="1309"/>
                  <a:pt x="12" y="1312"/>
                  <a:pt x="8" y="1312"/>
                </a:cubicBezTo>
                <a:cubicBezTo>
                  <a:pt x="4" y="1312"/>
                  <a:pt x="0" y="1309"/>
                  <a:pt x="0" y="1304"/>
                </a:cubicBezTo>
                <a:lnTo>
                  <a:pt x="0" y="1256"/>
                </a:lnTo>
                <a:cubicBezTo>
                  <a:pt x="0" y="1252"/>
                  <a:pt x="4" y="1248"/>
                  <a:pt x="8" y="1248"/>
                </a:cubicBezTo>
                <a:cubicBezTo>
                  <a:pt x="12" y="1248"/>
                  <a:pt x="16" y="1252"/>
                  <a:pt x="16" y="1256"/>
                </a:cubicBezTo>
                <a:close/>
                <a:moveTo>
                  <a:pt x="16" y="1352"/>
                </a:moveTo>
                <a:lnTo>
                  <a:pt x="16" y="1400"/>
                </a:lnTo>
                <a:cubicBezTo>
                  <a:pt x="16" y="1405"/>
                  <a:pt x="12" y="1408"/>
                  <a:pt x="8" y="1408"/>
                </a:cubicBezTo>
                <a:cubicBezTo>
                  <a:pt x="4" y="1408"/>
                  <a:pt x="0" y="1405"/>
                  <a:pt x="0" y="1400"/>
                </a:cubicBezTo>
                <a:lnTo>
                  <a:pt x="0" y="1352"/>
                </a:lnTo>
                <a:cubicBezTo>
                  <a:pt x="0" y="1348"/>
                  <a:pt x="4" y="1344"/>
                  <a:pt x="8" y="1344"/>
                </a:cubicBezTo>
                <a:cubicBezTo>
                  <a:pt x="12" y="1344"/>
                  <a:pt x="16" y="1348"/>
                  <a:pt x="16" y="1352"/>
                </a:cubicBezTo>
                <a:close/>
                <a:moveTo>
                  <a:pt x="16" y="1448"/>
                </a:moveTo>
                <a:lnTo>
                  <a:pt x="16" y="1496"/>
                </a:lnTo>
                <a:cubicBezTo>
                  <a:pt x="16" y="1501"/>
                  <a:pt x="12" y="1504"/>
                  <a:pt x="8" y="1504"/>
                </a:cubicBezTo>
                <a:cubicBezTo>
                  <a:pt x="4" y="1504"/>
                  <a:pt x="0" y="1501"/>
                  <a:pt x="0" y="1496"/>
                </a:cubicBezTo>
                <a:lnTo>
                  <a:pt x="0" y="1448"/>
                </a:lnTo>
                <a:cubicBezTo>
                  <a:pt x="0" y="1444"/>
                  <a:pt x="4" y="1440"/>
                  <a:pt x="8" y="1440"/>
                </a:cubicBezTo>
                <a:cubicBezTo>
                  <a:pt x="12" y="1440"/>
                  <a:pt x="16" y="1444"/>
                  <a:pt x="16" y="1448"/>
                </a:cubicBezTo>
                <a:close/>
                <a:moveTo>
                  <a:pt x="16" y="1544"/>
                </a:moveTo>
                <a:lnTo>
                  <a:pt x="16" y="1592"/>
                </a:lnTo>
                <a:cubicBezTo>
                  <a:pt x="16" y="1597"/>
                  <a:pt x="12" y="1600"/>
                  <a:pt x="8" y="1600"/>
                </a:cubicBezTo>
                <a:cubicBezTo>
                  <a:pt x="4" y="1600"/>
                  <a:pt x="0" y="1597"/>
                  <a:pt x="0" y="1592"/>
                </a:cubicBezTo>
                <a:lnTo>
                  <a:pt x="0" y="1544"/>
                </a:lnTo>
                <a:cubicBezTo>
                  <a:pt x="0" y="1540"/>
                  <a:pt x="4" y="1536"/>
                  <a:pt x="8" y="1536"/>
                </a:cubicBezTo>
                <a:cubicBezTo>
                  <a:pt x="12" y="1536"/>
                  <a:pt x="16" y="1540"/>
                  <a:pt x="16" y="1544"/>
                </a:cubicBezTo>
                <a:close/>
                <a:moveTo>
                  <a:pt x="16" y="1640"/>
                </a:moveTo>
                <a:lnTo>
                  <a:pt x="16" y="1688"/>
                </a:lnTo>
                <a:cubicBezTo>
                  <a:pt x="16" y="1693"/>
                  <a:pt x="12" y="1696"/>
                  <a:pt x="8" y="1696"/>
                </a:cubicBezTo>
                <a:cubicBezTo>
                  <a:pt x="4" y="1696"/>
                  <a:pt x="0" y="1693"/>
                  <a:pt x="0" y="1688"/>
                </a:cubicBezTo>
                <a:lnTo>
                  <a:pt x="0" y="1640"/>
                </a:lnTo>
                <a:cubicBezTo>
                  <a:pt x="0" y="1636"/>
                  <a:pt x="4" y="1632"/>
                  <a:pt x="8" y="1632"/>
                </a:cubicBezTo>
                <a:cubicBezTo>
                  <a:pt x="12" y="1632"/>
                  <a:pt x="16" y="1636"/>
                  <a:pt x="16" y="1640"/>
                </a:cubicBezTo>
                <a:close/>
                <a:moveTo>
                  <a:pt x="16" y="1736"/>
                </a:moveTo>
                <a:lnTo>
                  <a:pt x="16" y="1784"/>
                </a:lnTo>
                <a:cubicBezTo>
                  <a:pt x="16" y="1789"/>
                  <a:pt x="12" y="1792"/>
                  <a:pt x="8" y="1792"/>
                </a:cubicBezTo>
                <a:cubicBezTo>
                  <a:pt x="4" y="1792"/>
                  <a:pt x="0" y="1789"/>
                  <a:pt x="0" y="1784"/>
                </a:cubicBezTo>
                <a:lnTo>
                  <a:pt x="0" y="1736"/>
                </a:lnTo>
                <a:cubicBezTo>
                  <a:pt x="0" y="1732"/>
                  <a:pt x="4" y="1728"/>
                  <a:pt x="8" y="1728"/>
                </a:cubicBezTo>
                <a:cubicBezTo>
                  <a:pt x="12" y="1728"/>
                  <a:pt x="16" y="1732"/>
                  <a:pt x="16" y="1736"/>
                </a:cubicBezTo>
                <a:close/>
                <a:moveTo>
                  <a:pt x="16" y="1832"/>
                </a:moveTo>
                <a:lnTo>
                  <a:pt x="16" y="1880"/>
                </a:lnTo>
                <a:cubicBezTo>
                  <a:pt x="16" y="1885"/>
                  <a:pt x="12" y="1888"/>
                  <a:pt x="8" y="1888"/>
                </a:cubicBezTo>
                <a:cubicBezTo>
                  <a:pt x="4" y="1888"/>
                  <a:pt x="0" y="1885"/>
                  <a:pt x="0" y="1880"/>
                </a:cubicBezTo>
                <a:lnTo>
                  <a:pt x="0" y="1832"/>
                </a:lnTo>
                <a:cubicBezTo>
                  <a:pt x="0" y="1828"/>
                  <a:pt x="4" y="1824"/>
                  <a:pt x="8" y="1824"/>
                </a:cubicBezTo>
                <a:cubicBezTo>
                  <a:pt x="12" y="1824"/>
                  <a:pt x="16" y="1828"/>
                  <a:pt x="16" y="1832"/>
                </a:cubicBezTo>
                <a:close/>
                <a:moveTo>
                  <a:pt x="16" y="1928"/>
                </a:moveTo>
                <a:lnTo>
                  <a:pt x="16" y="1976"/>
                </a:lnTo>
                <a:cubicBezTo>
                  <a:pt x="16" y="1981"/>
                  <a:pt x="12" y="1984"/>
                  <a:pt x="8" y="1984"/>
                </a:cubicBezTo>
                <a:cubicBezTo>
                  <a:pt x="4" y="1984"/>
                  <a:pt x="0" y="1981"/>
                  <a:pt x="0" y="1976"/>
                </a:cubicBezTo>
                <a:lnTo>
                  <a:pt x="0" y="1928"/>
                </a:lnTo>
                <a:cubicBezTo>
                  <a:pt x="0" y="1924"/>
                  <a:pt x="4" y="1920"/>
                  <a:pt x="8" y="1920"/>
                </a:cubicBezTo>
                <a:cubicBezTo>
                  <a:pt x="12" y="1920"/>
                  <a:pt x="16" y="1924"/>
                  <a:pt x="16" y="1928"/>
                </a:cubicBezTo>
                <a:close/>
                <a:moveTo>
                  <a:pt x="16" y="2024"/>
                </a:moveTo>
                <a:lnTo>
                  <a:pt x="16" y="2072"/>
                </a:lnTo>
                <a:cubicBezTo>
                  <a:pt x="16" y="2077"/>
                  <a:pt x="12" y="2080"/>
                  <a:pt x="8" y="2080"/>
                </a:cubicBezTo>
                <a:cubicBezTo>
                  <a:pt x="4" y="2080"/>
                  <a:pt x="0" y="2077"/>
                  <a:pt x="0" y="2072"/>
                </a:cubicBezTo>
                <a:lnTo>
                  <a:pt x="0" y="2024"/>
                </a:lnTo>
                <a:cubicBezTo>
                  <a:pt x="0" y="2020"/>
                  <a:pt x="4" y="2016"/>
                  <a:pt x="8" y="2016"/>
                </a:cubicBezTo>
                <a:cubicBezTo>
                  <a:pt x="12" y="2016"/>
                  <a:pt x="16" y="2020"/>
                  <a:pt x="16" y="2024"/>
                </a:cubicBezTo>
                <a:close/>
                <a:moveTo>
                  <a:pt x="16" y="2120"/>
                </a:moveTo>
                <a:lnTo>
                  <a:pt x="16" y="2168"/>
                </a:lnTo>
                <a:cubicBezTo>
                  <a:pt x="16" y="2173"/>
                  <a:pt x="12" y="2176"/>
                  <a:pt x="8" y="2176"/>
                </a:cubicBezTo>
                <a:cubicBezTo>
                  <a:pt x="4" y="2176"/>
                  <a:pt x="0" y="2173"/>
                  <a:pt x="0" y="2168"/>
                </a:cubicBezTo>
                <a:lnTo>
                  <a:pt x="0" y="2120"/>
                </a:lnTo>
                <a:cubicBezTo>
                  <a:pt x="0" y="2116"/>
                  <a:pt x="4" y="2112"/>
                  <a:pt x="8" y="2112"/>
                </a:cubicBezTo>
                <a:cubicBezTo>
                  <a:pt x="12" y="2112"/>
                  <a:pt x="16" y="2116"/>
                  <a:pt x="16" y="2120"/>
                </a:cubicBezTo>
                <a:close/>
                <a:moveTo>
                  <a:pt x="16" y="2216"/>
                </a:moveTo>
                <a:lnTo>
                  <a:pt x="16" y="2264"/>
                </a:lnTo>
                <a:cubicBezTo>
                  <a:pt x="16" y="2269"/>
                  <a:pt x="12" y="2272"/>
                  <a:pt x="8" y="2272"/>
                </a:cubicBezTo>
                <a:cubicBezTo>
                  <a:pt x="4" y="2272"/>
                  <a:pt x="0" y="2269"/>
                  <a:pt x="0" y="2264"/>
                </a:cubicBezTo>
                <a:lnTo>
                  <a:pt x="0" y="2216"/>
                </a:lnTo>
                <a:cubicBezTo>
                  <a:pt x="0" y="2212"/>
                  <a:pt x="4" y="2208"/>
                  <a:pt x="8" y="2208"/>
                </a:cubicBezTo>
                <a:cubicBezTo>
                  <a:pt x="12" y="2208"/>
                  <a:pt x="16" y="2212"/>
                  <a:pt x="16" y="2216"/>
                </a:cubicBezTo>
                <a:close/>
                <a:moveTo>
                  <a:pt x="16" y="2312"/>
                </a:moveTo>
                <a:lnTo>
                  <a:pt x="16" y="2360"/>
                </a:lnTo>
                <a:cubicBezTo>
                  <a:pt x="16" y="2365"/>
                  <a:pt x="12" y="2368"/>
                  <a:pt x="8" y="2368"/>
                </a:cubicBezTo>
                <a:cubicBezTo>
                  <a:pt x="4" y="2368"/>
                  <a:pt x="0" y="2365"/>
                  <a:pt x="0" y="2360"/>
                </a:cubicBezTo>
                <a:lnTo>
                  <a:pt x="0" y="2312"/>
                </a:lnTo>
                <a:cubicBezTo>
                  <a:pt x="0" y="2308"/>
                  <a:pt x="4" y="2304"/>
                  <a:pt x="8" y="2304"/>
                </a:cubicBezTo>
                <a:cubicBezTo>
                  <a:pt x="12" y="2304"/>
                  <a:pt x="16" y="2308"/>
                  <a:pt x="16" y="2312"/>
                </a:cubicBezTo>
                <a:close/>
                <a:moveTo>
                  <a:pt x="16" y="2408"/>
                </a:moveTo>
                <a:lnTo>
                  <a:pt x="16" y="2456"/>
                </a:lnTo>
                <a:cubicBezTo>
                  <a:pt x="16" y="2461"/>
                  <a:pt x="12" y="2464"/>
                  <a:pt x="8" y="2464"/>
                </a:cubicBezTo>
                <a:cubicBezTo>
                  <a:pt x="4" y="2464"/>
                  <a:pt x="0" y="2461"/>
                  <a:pt x="0" y="2456"/>
                </a:cubicBezTo>
                <a:lnTo>
                  <a:pt x="0" y="2408"/>
                </a:lnTo>
                <a:cubicBezTo>
                  <a:pt x="0" y="2404"/>
                  <a:pt x="4" y="2400"/>
                  <a:pt x="8" y="2400"/>
                </a:cubicBezTo>
                <a:cubicBezTo>
                  <a:pt x="12" y="2400"/>
                  <a:pt x="16" y="2404"/>
                  <a:pt x="16" y="2408"/>
                </a:cubicBezTo>
                <a:close/>
                <a:moveTo>
                  <a:pt x="16" y="2504"/>
                </a:moveTo>
                <a:lnTo>
                  <a:pt x="16" y="2552"/>
                </a:lnTo>
                <a:cubicBezTo>
                  <a:pt x="16" y="2557"/>
                  <a:pt x="12" y="2560"/>
                  <a:pt x="8" y="2560"/>
                </a:cubicBezTo>
                <a:cubicBezTo>
                  <a:pt x="4" y="2560"/>
                  <a:pt x="0" y="2557"/>
                  <a:pt x="0" y="2552"/>
                </a:cubicBezTo>
                <a:lnTo>
                  <a:pt x="0" y="2504"/>
                </a:lnTo>
                <a:cubicBezTo>
                  <a:pt x="0" y="2500"/>
                  <a:pt x="4" y="2496"/>
                  <a:pt x="8" y="2496"/>
                </a:cubicBezTo>
                <a:cubicBezTo>
                  <a:pt x="12" y="2496"/>
                  <a:pt x="16" y="2500"/>
                  <a:pt x="16" y="2504"/>
                </a:cubicBezTo>
                <a:close/>
                <a:moveTo>
                  <a:pt x="16" y="2600"/>
                </a:moveTo>
                <a:lnTo>
                  <a:pt x="16" y="2648"/>
                </a:lnTo>
                <a:cubicBezTo>
                  <a:pt x="16" y="2653"/>
                  <a:pt x="12" y="2656"/>
                  <a:pt x="8" y="2656"/>
                </a:cubicBezTo>
                <a:cubicBezTo>
                  <a:pt x="4" y="2656"/>
                  <a:pt x="0" y="2653"/>
                  <a:pt x="0" y="2648"/>
                </a:cubicBezTo>
                <a:lnTo>
                  <a:pt x="0" y="2600"/>
                </a:lnTo>
                <a:cubicBezTo>
                  <a:pt x="0" y="2596"/>
                  <a:pt x="4" y="2592"/>
                  <a:pt x="8" y="2592"/>
                </a:cubicBezTo>
                <a:cubicBezTo>
                  <a:pt x="12" y="2592"/>
                  <a:pt x="16" y="2596"/>
                  <a:pt x="16" y="2600"/>
                </a:cubicBezTo>
                <a:close/>
                <a:moveTo>
                  <a:pt x="16" y="2696"/>
                </a:moveTo>
                <a:lnTo>
                  <a:pt x="16" y="2744"/>
                </a:lnTo>
                <a:cubicBezTo>
                  <a:pt x="16" y="2749"/>
                  <a:pt x="12" y="2752"/>
                  <a:pt x="8" y="2752"/>
                </a:cubicBezTo>
                <a:cubicBezTo>
                  <a:pt x="4" y="2752"/>
                  <a:pt x="0" y="2749"/>
                  <a:pt x="0" y="2744"/>
                </a:cubicBezTo>
                <a:lnTo>
                  <a:pt x="0" y="2696"/>
                </a:lnTo>
                <a:cubicBezTo>
                  <a:pt x="0" y="2692"/>
                  <a:pt x="4" y="2688"/>
                  <a:pt x="8" y="2688"/>
                </a:cubicBezTo>
                <a:cubicBezTo>
                  <a:pt x="12" y="2688"/>
                  <a:pt x="16" y="2692"/>
                  <a:pt x="16" y="2696"/>
                </a:cubicBezTo>
                <a:close/>
                <a:moveTo>
                  <a:pt x="16" y="2792"/>
                </a:moveTo>
                <a:lnTo>
                  <a:pt x="16" y="2840"/>
                </a:lnTo>
                <a:cubicBezTo>
                  <a:pt x="16" y="2845"/>
                  <a:pt x="12" y="2848"/>
                  <a:pt x="8" y="2848"/>
                </a:cubicBezTo>
                <a:cubicBezTo>
                  <a:pt x="4" y="2848"/>
                  <a:pt x="0" y="2845"/>
                  <a:pt x="0" y="2840"/>
                </a:cubicBezTo>
                <a:lnTo>
                  <a:pt x="0" y="2792"/>
                </a:lnTo>
                <a:cubicBezTo>
                  <a:pt x="0" y="2788"/>
                  <a:pt x="4" y="2784"/>
                  <a:pt x="8" y="2784"/>
                </a:cubicBezTo>
                <a:cubicBezTo>
                  <a:pt x="12" y="2784"/>
                  <a:pt x="16" y="2788"/>
                  <a:pt x="16" y="2792"/>
                </a:cubicBezTo>
                <a:close/>
                <a:moveTo>
                  <a:pt x="16" y="2888"/>
                </a:moveTo>
                <a:lnTo>
                  <a:pt x="16" y="2936"/>
                </a:lnTo>
                <a:cubicBezTo>
                  <a:pt x="16" y="2941"/>
                  <a:pt x="12" y="2944"/>
                  <a:pt x="8" y="2944"/>
                </a:cubicBezTo>
                <a:cubicBezTo>
                  <a:pt x="4" y="2944"/>
                  <a:pt x="0" y="2941"/>
                  <a:pt x="0" y="2936"/>
                </a:cubicBezTo>
                <a:lnTo>
                  <a:pt x="0" y="2888"/>
                </a:lnTo>
                <a:cubicBezTo>
                  <a:pt x="0" y="2884"/>
                  <a:pt x="4" y="2880"/>
                  <a:pt x="8" y="2880"/>
                </a:cubicBezTo>
                <a:cubicBezTo>
                  <a:pt x="12" y="2880"/>
                  <a:pt x="16" y="2884"/>
                  <a:pt x="16" y="2888"/>
                </a:cubicBezTo>
                <a:close/>
                <a:moveTo>
                  <a:pt x="16" y="2984"/>
                </a:moveTo>
                <a:lnTo>
                  <a:pt x="16" y="3032"/>
                </a:lnTo>
                <a:cubicBezTo>
                  <a:pt x="16" y="3037"/>
                  <a:pt x="12" y="3040"/>
                  <a:pt x="8" y="3040"/>
                </a:cubicBezTo>
                <a:cubicBezTo>
                  <a:pt x="4" y="3040"/>
                  <a:pt x="0" y="3037"/>
                  <a:pt x="0" y="3032"/>
                </a:cubicBezTo>
                <a:lnTo>
                  <a:pt x="0" y="2984"/>
                </a:lnTo>
                <a:cubicBezTo>
                  <a:pt x="0" y="2980"/>
                  <a:pt x="4" y="2976"/>
                  <a:pt x="8" y="2976"/>
                </a:cubicBezTo>
                <a:cubicBezTo>
                  <a:pt x="12" y="2976"/>
                  <a:pt x="16" y="2980"/>
                  <a:pt x="16" y="2984"/>
                </a:cubicBezTo>
                <a:close/>
                <a:moveTo>
                  <a:pt x="16" y="3080"/>
                </a:moveTo>
                <a:lnTo>
                  <a:pt x="16" y="3128"/>
                </a:lnTo>
                <a:cubicBezTo>
                  <a:pt x="16" y="3133"/>
                  <a:pt x="12" y="3136"/>
                  <a:pt x="8" y="3136"/>
                </a:cubicBezTo>
                <a:cubicBezTo>
                  <a:pt x="4" y="3136"/>
                  <a:pt x="0" y="3133"/>
                  <a:pt x="0" y="3128"/>
                </a:cubicBezTo>
                <a:lnTo>
                  <a:pt x="0" y="3080"/>
                </a:lnTo>
                <a:cubicBezTo>
                  <a:pt x="0" y="3076"/>
                  <a:pt x="4" y="3072"/>
                  <a:pt x="8" y="3072"/>
                </a:cubicBezTo>
                <a:cubicBezTo>
                  <a:pt x="12" y="3072"/>
                  <a:pt x="16" y="3076"/>
                  <a:pt x="16" y="3080"/>
                </a:cubicBezTo>
                <a:close/>
                <a:moveTo>
                  <a:pt x="16" y="3176"/>
                </a:moveTo>
                <a:lnTo>
                  <a:pt x="16" y="3224"/>
                </a:lnTo>
                <a:cubicBezTo>
                  <a:pt x="16" y="3229"/>
                  <a:pt x="12" y="3232"/>
                  <a:pt x="8" y="3232"/>
                </a:cubicBezTo>
                <a:cubicBezTo>
                  <a:pt x="4" y="3232"/>
                  <a:pt x="0" y="3229"/>
                  <a:pt x="0" y="3224"/>
                </a:cubicBezTo>
                <a:lnTo>
                  <a:pt x="0" y="3176"/>
                </a:lnTo>
                <a:cubicBezTo>
                  <a:pt x="0" y="3172"/>
                  <a:pt x="4" y="3168"/>
                  <a:pt x="8" y="3168"/>
                </a:cubicBezTo>
                <a:cubicBezTo>
                  <a:pt x="12" y="3168"/>
                  <a:pt x="16" y="3172"/>
                  <a:pt x="16" y="3176"/>
                </a:cubicBezTo>
                <a:close/>
                <a:moveTo>
                  <a:pt x="16" y="3272"/>
                </a:moveTo>
                <a:lnTo>
                  <a:pt x="16" y="3320"/>
                </a:lnTo>
                <a:cubicBezTo>
                  <a:pt x="16" y="3325"/>
                  <a:pt x="12" y="3328"/>
                  <a:pt x="8" y="3328"/>
                </a:cubicBezTo>
                <a:cubicBezTo>
                  <a:pt x="4" y="3328"/>
                  <a:pt x="0" y="3325"/>
                  <a:pt x="0" y="3320"/>
                </a:cubicBezTo>
                <a:lnTo>
                  <a:pt x="0" y="3272"/>
                </a:lnTo>
                <a:cubicBezTo>
                  <a:pt x="0" y="3268"/>
                  <a:pt x="4" y="3264"/>
                  <a:pt x="8" y="3264"/>
                </a:cubicBezTo>
                <a:cubicBezTo>
                  <a:pt x="12" y="3264"/>
                  <a:pt x="16" y="3268"/>
                  <a:pt x="16" y="3272"/>
                </a:cubicBezTo>
                <a:close/>
                <a:moveTo>
                  <a:pt x="16" y="3368"/>
                </a:moveTo>
                <a:lnTo>
                  <a:pt x="16" y="3416"/>
                </a:lnTo>
                <a:cubicBezTo>
                  <a:pt x="16" y="3421"/>
                  <a:pt x="12" y="3424"/>
                  <a:pt x="8" y="3424"/>
                </a:cubicBezTo>
                <a:cubicBezTo>
                  <a:pt x="4" y="3424"/>
                  <a:pt x="0" y="3421"/>
                  <a:pt x="0" y="3416"/>
                </a:cubicBezTo>
                <a:lnTo>
                  <a:pt x="0" y="3368"/>
                </a:lnTo>
                <a:cubicBezTo>
                  <a:pt x="0" y="3364"/>
                  <a:pt x="4" y="3360"/>
                  <a:pt x="8" y="3360"/>
                </a:cubicBezTo>
                <a:cubicBezTo>
                  <a:pt x="12" y="3360"/>
                  <a:pt x="16" y="3364"/>
                  <a:pt x="16" y="3368"/>
                </a:cubicBezTo>
                <a:close/>
                <a:moveTo>
                  <a:pt x="16" y="3464"/>
                </a:moveTo>
                <a:lnTo>
                  <a:pt x="16" y="3512"/>
                </a:lnTo>
                <a:cubicBezTo>
                  <a:pt x="16" y="3517"/>
                  <a:pt x="12" y="3520"/>
                  <a:pt x="8" y="3520"/>
                </a:cubicBezTo>
                <a:cubicBezTo>
                  <a:pt x="4" y="3520"/>
                  <a:pt x="0" y="3517"/>
                  <a:pt x="0" y="3512"/>
                </a:cubicBezTo>
                <a:lnTo>
                  <a:pt x="0" y="3464"/>
                </a:lnTo>
                <a:cubicBezTo>
                  <a:pt x="0" y="3460"/>
                  <a:pt x="4" y="3456"/>
                  <a:pt x="8" y="3456"/>
                </a:cubicBezTo>
                <a:cubicBezTo>
                  <a:pt x="12" y="3456"/>
                  <a:pt x="16" y="3460"/>
                  <a:pt x="16" y="3464"/>
                </a:cubicBezTo>
                <a:close/>
                <a:moveTo>
                  <a:pt x="16" y="3560"/>
                </a:moveTo>
                <a:lnTo>
                  <a:pt x="16" y="3608"/>
                </a:lnTo>
                <a:cubicBezTo>
                  <a:pt x="16" y="3613"/>
                  <a:pt x="12" y="3616"/>
                  <a:pt x="8" y="3616"/>
                </a:cubicBezTo>
                <a:cubicBezTo>
                  <a:pt x="4" y="3616"/>
                  <a:pt x="0" y="3613"/>
                  <a:pt x="0" y="3608"/>
                </a:cubicBezTo>
                <a:lnTo>
                  <a:pt x="0" y="3560"/>
                </a:lnTo>
                <a:cubicBezTo>
                  <a:pt x="0" y="3556"/>
                  <a:pt x="4" y="3552"/>
                  <a:pt x="8" y="3552"/>
                </a:cubicBezTo>
                <a:cubicBezTo>
                  <a:pt x="12" y="3552"/>
                  <a:pt x="16" y="3556"/>
                  <a:pt x="16" y="3560"/>
                </a:cubicBezTo>
                <a:close/>
                <a:moveTo>
                  <a:pt x="16" y="3656"/>
                </a:moveTo>
                <a:lnTo>
                  <a:pt x="16" y="3704"/>
                </a:lnTo>
                <a:cubicBezTo>
                  <a:pt x="16" y="3709"/>
                  <a:pt x="12" y="3712"/>
                  <a:pt x="8" y="3712"/>
                </a:cubicBezTo>
                <a:cubicBezTo>
                  <a:pt x="4" y="3712"/>
                  <a:pt x="0" y="3709"/>
                  <a:pt x="0" y="3704"/>
                </a:cubicBezTo>
                <a:lnTo>
                  <a:pt x="0" y="3656"/>
                </a:lnTo>
                <a:cubicBezTo>
                  <a:pt x="0" y="3652"/>
                  <a:pt x="4" y="3648"/>
                  <a:pt x="8" y="3648"/>
                </a:cubicBezTo>
                <a:cubicBezTo>
                  <a:pt x="12" y="3648"/>
                  <a:pt x="16" y="3652"/>
                  <a:pt x="16" y="3656"/>
                </a:cubicBezTo>
                <a:close/>
                <a:moveTo>
                  <a:pt x="16" y="3752"/>
                </a:moveTo>
                <a:lnTo>
                  <a:pt x="16" y="3800"/>
                </a:lnTo>
                <a:cubicBezTo>
                  <a:pt x="16" y="3805"/>
                  <a:pt x="12" y="3808"/>
                  <a:pt x="8" y="3808"/>
                </a:cubicBezTo>
                <a:cubicBezTo>
                  <a:pt x="4" y="3808"/>
                  <a:pt x="0" y="3805"/>
                  <a:pt x="0" y="3800"/>
                </a:cubicBezTo>
                <a:lnTo>
                  <a:pt x="0" y="3752"/>
                </a:lnTo>
                <a:cubicBezTo>
                  <a:pt x="0" y="3748"/>
                  <a:pt x="4" y="3744"/>
                  <a:pt x="8" y="3744"/>
                </a:cubicBezTo>
                <a:cubicBezTo>
                  <a:pt x="12" y="3744"/>
                  <a:pt x="16" y="3748"/>
                  <a:pt x="16" y="3752"/>
                </a:cubicBezTo>
                <a:close/>
                <a:moveTo>
                  <a:pt x="16" y="3848"/>
                </a:moveTo>
                <a:lnTo>
                  <a:pt x="16" y="3896"/>
                </a:lnTo>
                <a:cubicBezTo>
                  <a:pt x="16" y="3901"/>
                  <a:pt x="12" y="3904"/>
                  <a:pt x="8" y="3904"/>
                </a:cubicBezTo>
                <a:cubicBezTo>
                  <a:pt x="4" y="3904"/>
                  <a:pt x="0" y="3901"/>
                  <a:pt x="0" y="3896"/>
                </a:cubicBezTo>
                <a:lnTo>
                  <a:pt x="0" y="3848"/>
                </a:lnTo>
                <a:cubicBezTo>
                  <a:pt x="0" y="3844"/>
                  <a:pt x="4" y="3840"/>
                  <a:pt x="8" y="3840"/>
                </a:cubicBezTo>
                <a:cubicBezTo>
                  <a:pt x="12" y="3840"/>
                  <a:pt x="16" y="3844"/>
                  <a:pt x="16" y="3848"/>
                </a:cubicBezTo>
                <a:close/>
                <a:moveTo>
                  <a:pt x="16" y="3944"/>
                </a:moveTo>
                <a:lnTo>
                  <a:pt x="16" y="3992"/>
                </a:lnTo>
                <a:cubicBezTo>
                  <a:pt x="16" y="3997"/>
                  <a:pt x="12" y="4000"/>
                  <a:pt x="8" y="4000"/>
                </a:cubicBezTo>
                <a:cubicBezTo>
                  <a:pt x="4" y="4000"/>
                  <a:pt x="0" y="3997"/>
                  <a:pt x="0" y="3992"/>
                </a:cubicBezTo>
                <a:lnTo>
                  <a:pt x="0" y="3944"/>
                </a:lnTo>
                <a:cubicBezTo>
                  <a:pt x="0" y="3940"/>
                  <a:pt x="4" y="3936"/>
                  <a:pt x="8" y="3936"/>
                </a:cubicBezTo>
                <a:cubicBezTo>
                  <a:pt x="12" y="3936"/>
                  <a:pt x="16" y="3940"/>
                  <a:pt x="16" y="3944"/>
                </a:cubicBezTo>
                <a:close/>
                <a:moveTo>
                  <a:pt x="16" y="4040"/>
                </a:moveTo>
                <a:lnTo>
                  <a:pt x="16" y="4088"/>
                </a:lnTo>
                <a:cubicBezTo>
                  <a:pt x="16" y="4093"/>
                  <a:pt x="12" y="4096"/>
                  <a:pt x="8" y="4096"/>
                </a:cubicBezTo>
                <a:cubicBezTo>
                  <a:pt x="4" y="4096"/>
                  <a:pt x="0" y="4093"/>
                  <a:pt x="0" y="4088"/>
                </a:cubicBezTo>
                <a:lnTo>
                  <a:pt x="0" y="4040"/>
                </a:lnTo>
                <a:cubicBezTo>
                  <a:pt x="0" y="4036"/>
                  <a:pt x="4" y="4032"/>
                  <a:pt x="8" y="4032"/>
                </a:cubicBezTo>
                <a:cubicBezTo>
                  <a:pt x="12" y="4032"/>
                  <a:pt x="16" y="4036"/>
                  <a:pt x="16" y="4040"/>
                </a:cubicBezTo>
                <a:close/>
                <a:moveTo>
                  <a:pt x="16" y="4136"/>
                </a:moveTo>
                <a:lnTo>
                  <a:pt x="16" y="4184"/>
                </a:lnTo>
                <a:cubicBezTo>
                  <a:pt x="16" y="4189"/>
                  <a:pt x="12" y="4192"/>
                  <a:pt x="8" y="4192"/>
                </a:cubicBezTo>
                <a:cubicBezTo>
                  <a:pt x="4" y="4192"/>
                  <a:pt x="0" y="4189"/>
                  <a:pt x="0" y="4184"/>
                </a:cubicBezTo>
                <a:lnTo>
                  <a:pt x="0" y="4136"/>
                </a:lnTo>
                <a:cubicBezTo>
                  <a:pt x="0" y="4132"/>
                  <a:pt x="4" y="4128"/>
                  <a:pt x="8" y="4128"/>
                </a:cubicBezTo>
                <a:cubicBezTo>
                  <a:pt x="12" y="4128"/>
                  <a:pt x="16" y="4132"/>
                  <a:pt x="16" y="4136"/>
                </a:cubicBezTo>
                <a:close/>
                <a:moveTo>
                  <a:pt x="16" y="4232"/>
                </a:moveTo>
                <a:lnTo>
                  <a:pt x="16" y="4241"/>
                </a:lnTo>
                <a:cubicBezTo>
                  <a:pt x="16" y="4246"/>
                  <a:pt x="12" y="4249"/>
                  <a:pt x="8" y="4249"/>
                </a:cubicBezTo>
                <a:cubicBezTo>
                  <a:pt x="4" y="4249"/>
                  <a:pt x="0" y="4246"/>
                  <a:pt x="0" y="4241"/>
                </a:cubicBezTo>
                <a:lnTo>
                  <a:pt x="0" y="4232"/>
                </a:lnTo>
                <a:cubicBezTo>
                  <a:pt x="0" y="4228"/>
                  <a:pt x="4" y="4224"/>
                  <a:pt x="8" y="4224"/>
                </a:cubicBezTo>
                <a:cubicBezTo>
                  <a:pt x="12" y="4224"/>
                  <a:pt x="16" y="4228"/>
                  <a:pt x="16" y="4232"/>
                </a:cubicBezTo>
                <a:close/>
              </a:path>
            </a:pathLst>
          </a:custGeom>
          <a:solidFill>
            <a:srgbClr val="FF0000"/>
          </a:solidFill>
          <a:ln w="15875">
            <a:solidFill>
              <a:srgbClr val="FF0000"/>
            </a:solidFill>
            <a:bevel/>
            <a:headEnd/>
            <a:tailEnd/>
          </a:ln>
        </p:spPr>
        <p:txBody>
          <a:bodyPr/>
          <a:lstStyle/>
          <a:p>
            <a:endParaRPr lang="zh-CN" altLang="en-US"/>
          </a:p>
        </p:txBody>
      </p:sp>
      <p:sp>
        <p:nvSpPr>
          <p:cNvPr id="29" name="Text Box 6"/>
          <p:cNvSpPr txBox="1">
            <a:spLocks noChangeArrowheads="1"/>
          </p:cNvSpPr>
          <p:nvPr/>
        </p:nvSpPr>
        <p:spPr bwMode="auto">
          <a:xfrm>
            <a:off x="5632441" y="6240463"/>
            <a:ext cx="1066800" cy="461665"/>
          </a:xfrm>
          <a:prstGeom prst="rect">
            <a:avLst/>
          </a:prstGeom>
          <a:noFill/>
          <a:ln w="9525" algn="ctr">
            <a:noFill/>
            <a:miter lim="800000"/>
            <a:headEnd/>
            <a:tailEnd/>
          </a:ln>
        </p:spPr>
        <p:txBody>
          <a:bodyPr>
            <a:spAutoFit/>
          </a:bodyPr>
          <a:lstStyle/>
          <a:p>
            <a:pPr algn="ctr" eaLnBrk="0" hangingPunct="0">
              <a:spcBef>
                <a:spcPct val="50000"/>
              </a:spcBef>
            </a:pPr>
            <a:r>
              <a:rPr lang="en-US" altLang="zh-CN" b="1">
                <a:solidFill>
                  <a:srgbClr val="FF3300"/>
                </a:solidFill>
                <a:latin typeface="Garamond" pitchFamily="18" charset="0"/>
                <a:ea typeface="宋体" pitchFamily="2" charset="-122"/>
              </a:rPr>
              <a:t>hold</a:t>
            </a:r>
          </a:p>
        </p:txBody>
      </p:sp>
      <p:sp>
        <p:nvSpPr>
          <p:cNvPr id="30" name="Text Box 7"/>
          <p:cNvSpPr txBox="1">
            <a:spLocks noChangeArrowheads="1"/>
          </p:cNvSpPr>
          <p:nvPr/>
        </p:nvSpPr>
        <p:spPr bwMode="auto">
          <a:xfrm>
            <a:off x="7918441" y="6240463"/>
            <a:ext cx="1066800" cy="461665"/>
          </a:xfrm>
          <a:prstGeom prst="rect">
            <a:avLst/>
          </a:prstGeom>
          <a:noFill/>
          <a:ln w="9525" algn="ctr">
            <a:noFill/>
            <a:miter lim="800000"/>
            <a:headEnd/>
            <a:tailEnd/>
          </a:ln>
        </p:spPr>
        <p:txBody>
          <a:bodyPr>
            <a:spAutoFit/>
          </a:bodyPr>
          <a:lstStyle/>
          <a:p>
            <a:pPr algn="ctr" eaLnBrk="0" hangingPunct="0">
              <a:spcBef>
                <a:spcPct val="50000"/>
              </a:spcBef>
            </a:pPr>
            <a:r>
              <a:rPr lang="en-US" altLang="zh-CN" b="1">
                <a:solidFill>
                  <a:srgbClr val="FF3300"/>
                </a:solidFill>
                <a:latin typeface="Garamond" pitchFamily="18" charset="0"/>
                <a:ea typeface="宋体" pitchFamily="2" charset="-122"/>
              </a:rPr>
              <a:t>hold</a:t>
            </a:r>
          </a:p>
        </p:txBody>
      </p:sp>
      <p:sp>
        <p:nvSpPr>
          <p:cNvPr id="31" name="Text Box 8"/>
          <p:cNvSpPr txBox="1">
            <a:spLocks noChangeArrowheads="1"/>
          </p:cNvSpPr>
          <p:nvPr/>
        </p:nvSpPr>
        <p:spPr bwMode="auto">
          <a:xfrm>
            <a:off x="3881422" y="2155826"/>
            <a:ext cx="8382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CP</a:t>
            </a:r>
          </a:p>
        </p:txBody>
      </p:sp>
      <p:sp>
        <p:nvSpPr>
          <p:cNvPr id="32" name="Text Box 9"/>
          <p:cNvSpPr txBox="1">
            <a:spLocks noChangeArrowheads="1"/>
          </p:cNvSpPr>
          <p:nvPr/>
        </p:nvSpPr>
        <p:spPr bwMode="auto">
          <a:xfrm>
            <a:off x="3881422" y="3070226"/>
            <a:ext cx="8382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R</a:t>
            </a:r>
          </a:p>
        </p:txBody>
      </p:sp>
      <p:sp>
        <p:nvSpPr>
          <p:cNvPr id="33" name="Text Box 10"/>
          <p:cNvSpPr txBox="1">
            <a:spLocks noChangeArrowheads="1"/>
          </p:cNvSpPr>
          <p:nvPr/>
        </p:nvSpPr>
        <p:spPr bwMode="auto">
          <a:xfrm>
            <a:off x="3881422" y="3984626"/>
            <a:ext cx="8382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S</a:t>
            </a:r>
          </a:p>
        </p:txBody>
      </p:sp>
      <p:sp>
        <p:nvSpPr>
          <p:cNvPr id="34" name="Text Box 11"/>
          <p:cNvSpPr txBox="1">
            <a:spLocks noChangeArrowheads="1"/>
          </p:cNvSpPr>
          <p:nvPr/>
        </p:nvSpPr>
        <p:spPr bwMode="auto">
          <a:xfrm>
            <a:off x="3957622" y="4899026"/>
            <a:ext cx="8382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Q</a:t>
            </a:r>
          </a:p>
        </p:txBody>
      </p:sp>
      <p:sp>
        <p:nvSpPr>
          <p:cNvPr id="35" name="Text Box 12"/>
          <p:cNvSpPr txBox="1">
            <a:spLocks noChangeArrowheads="1"/>
          </p:cNvSpPr>
          <p:nvPr/>
        </p:nvSpPr>
        <p:spPr bwMode="auto">
          <a:xfrm>
            <a:off x="3957622" y="5813426"/>
            <a:ext cx="8382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Q’</a:t>
            </a:r>
          </a:p>
        </p:txBody>
      </p:sp>
      <p:sp>
        <p:nvSpPr>
          <p:cNvPr id="36" name="AutoShape 13"/>
          <p:cNvSpPr>
            <a:spLocks noChangeAspect="1" noChangeArrowheads="1" noTextEdit="1"/>
          </p:cNvSpPr>
          <p:nvPr/>
        </p:nvSpPr>
        <p:spPr bwMode="auto">
          <a:xfrm>
            <a:off x="4700578" y="1828800"/>
            <a:ext cx="5638800" cy="4686300"/>
          </a:xfrm>
          <a:prstGeom prst="rect">
            <a:avLst/>
          </a:prstGeom>
          <a:noFill/>
          <a:ln w="9525">
            <a:noFill/>
            <a:miter lim="800000"/>
            <a:headEnd/>
            <a:tailEnd/>
          </a:ln>
        </p:spPr>
        <p:txBody>
          <a:bodyPr/>
          <a:lstStyle/>
          <a:p>
            <a:endParaRPr lang="zh-CN" altLang="en-US"/>
          </a:p>
        </p:txBody>
      </p:sp>
      <p:sp>
        <p:nvSpPr>
          <p:cNvPr id="37" name="Freeform 15"/>
          <p:cNvSpPr>
            <a:spLocks/>
          </p:cNvSpPr>
          <p:nvPr/>
        </p:nvSpPr>
        <p:spPr bwMode="auto">
          <a:xfrm>
            <a:off x="4738678" y="1868488"/>
            <a:ext cx="5564188" cy="658813"/>
          </a:xfrm>
          <a:custGeom>
            <a:avLst/>
            <a:gdLst>
              <a:gd name="T0" fmla="*/ 0 w 3505"/>
              <a:gd name="T1" fmla="*/ 0 h 415"/>
              <a:gd name="T2" fmla="*/ 2147483647 w 3505"/>
              <a:gd name="T3" fmla="*/ 0 h 415"/>
              <a:gd name="T4" fmla="*/ 2147483647 w 3505"/>
              <a:gd name="T5" fmla="*/ 2147483647 h 415"/>
              <a:gd name="T6" fmla="*/ 2147483647 w 3505"/>
              <a:gd name="T7" fmla="*/ 2147483647 h 415"/>
              <a:gd name="T8" fmla="*/ 2147483647 w 3505"/>
              <a:gd name="T9" fmla="*/ 0 h 415"/>
              <a:gd name="T10" fmla="*/ 2147483647 w 3505"/>
              <a:gd name="T11" fmla="*/ 0 h 415"/>
              <a:gd name="T12" fmla="*/ 2147483647 w 3505"/>
              <a:gd name="T13" fmla="*/ 2147483647 h 415"/>
              <a:gd name="T14" fmla="*/ 2147483647 w 3505"/>
              <a:gd name="T15" fmla="*/ 2147483647 h 415"/>
              <a:gd name="T16" fmla="*/ 2147483647 w 3505"/>
              <a:gd name="T17" fmla="*/ 0 h 415"/>
              <a:gd name="T18" fmla="*/ 2147483647 w 3505"/>
              <a:gd name="T19" fmla="*/ 0 h 4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05"/>
              <a:gd name="T31" fmla="*/ 0 h 415"/>
              <a:gd name="T32" fmla="*/ 3505 w 3505"/>
              <a:gd name="T33" fmla="*/ 415 h 4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05" h="415">
                <a:moveTo>
                  <a:pt x="0" y="0"/>
                </a:moveTo>
                <a:lnTo>
                  <a:pt x="584" y="0"/>
                </a:lnTo>
                <a:lnTo>
                  <a:pt x="584" y="415"/>
                </a:lnTo>
                <a:lnTo>
                  <a:pt x="1363" y="415"/>
                </a:lnTo>
                <a:lnTo>
                  <a:pt x="1363" y="0"/>
                </a:lnTo>
                <a:lnTo>
                  <a:pt x="2142" y="0"/>
                </a:lnTo>
                <a:lnTo>
                  <a:pt x="2142" y="415"/>
                </a:lnTo>
                <a:lnTo>
                  <a:pt x="2921" y="415"/>
                </a:lnTo>
                <a:lnTo>
                  <a:pt x="2921" y="0"/>
                </a:lnTo>
                <a:lnTo>
                  <a:pt x="3505" y="0"/>
                </a:lnTo>
              </a:path>
            </a:pathLst>
          </a:custGeom>
          <a:noFill/>
          <a:ln w="26988" cap="rnd">
            <a:solidFill>
              <a:srgbClr val="000000"/>
            </a:solidFill>
            <a:round/>
            <a:headEnd/>
            <a:tailEnd/>
          </a:ln>
        </p:spPr>
        <p:txBody>
          <a:bodyPr/>
          <a:lstStyle/>
          <a:p>
            <a:endParaRPr lang="zh-CN" altLang="en-US"/>
          </a:p>
        </p:txBody>
      </p:sp>
      <p:sp>
        <p:nvSpPr>
          <p:cNvPr id="38" name="Freeform 16"/>
          <p:cNvSpPr>
            <a:spLocks/>
          </p:cNvSpPr>
          <p:nvPr/>
        </p:nvSpPr>
        <p:spPr bwMode="auto">
          <a:xfrm>
            <a:off x="4738678" y="2855913"/>
            <a:ext cx="5564188" cy="658813"/>
          </a:xfrm>
          <a:custGeom>
            <a:avLst/>
            <a:gdLst>
              <a:gd name="T0" fmla="*/ 0 w 3505"/>
              <a:gd name="T1" fmla="*/ 2147483647 h 415"/>
              <a:gd name="T2" fmla="*/ 2147483647 w 3505"/>
              <a:gd name="T3" fmla="*/ 2147483647 h 415"/>
              <a:gd name="T4" fmla="*/ 2147483647 w 3505"/>
              <a:gd name="T5" fmla="*/ 0 h 415"/>
              <a:gd name="T6" fmla="*/ 2147483647 w 3505"/>
              <a:gd name="T7" fmla="*/ 0 h 415"/>
              <a:gd name="T8" fmla="*/ 2147483647 w 3505"/>
              <a:gd name="T9" fmla="*/ 2147483647 h 415"/>
              <a:gd name="T10" fmla="*/ 2147483647 w 3505"/>
              <a:gd name="T11" fmla="*/ 2147483647 h 415"/>
              <a:gd name="T12" fmla="*/ 2147483647 w 3505"/>
              <a:gd name="T13" fmla="*/ 0 h 415"/>
              <a:gd name="T14" fmla="*/ 2147483647 w 3505"/>
              <a:gd name="T15" fmla="*/ 0 h 415"/>
              <a:gd name="T16" fmla="*/ 2147483647 w 3505"/>
              <a:gd name="T17" fmla="*/ 2147483647 h 415"/>
              <a:gd name="T18" fmla="*/ 2147483647 w 3505"/>
              <a:gd name="T19" fmla="*/ 2147483647 h 415"/>
              <a:gd name="T20" fmla="*/ 2147483647 w 3505"/>
              <a:gd name="T21" fmla="*/ 0 h 415"/>
              <a:gd name="T22" fmla="*/ 2147483647 w 3505"/>
              <a:gd name="T23" fmla="*/ 0 h 415"/>
              <a:gd name="T24" fmla="*/ 2147483647 w 3505"/>
              <a:gd name="T25" fmla="*/ 2147483647 h 415"/>
              <a:gd name="T26" fmla="*/ 2147483647 w 3505"/>
              <a:gd name="T27" fmla="*/ 2147483647 h 415"/>
              <a:gd name="T28" fmla="*/ 2147483647 w 3505"/>
              <a:gd name="T29" fmla="*/ 0 h 415"/>
              <a:gd name="T30" fmla="*/ 2147483647 w 3505"/>
              <a:gd name="T31" fmla="*/ 0 h 415"/>
              <a:gd name="T32" fmla="*/ 2147483647 w 3505"/>
              <a:gd name="T33" fmla="*/ 2147483647 h 415"/>
              <a:gd name="T34" fmla="*/ 2147483647 w 3505"/>
              <a:gd name="T35" fmla="*/ 2147483647 h 415"/>
              <a:gd name="T36" fmla="*/ 2147483647 w 3505"/>
              <a:gd name="T37" fmla="*/ 0 h 415"/>
              <a:gd name="T38" fmla="*/ 2147483647 w 3505"/>
              <a:gd name="T39" fmla="*/ 0 h 415"/>
              <a:gd name="T40" fmla="*/ 2147483647 w 3505"/>
              <a:gd name="T41" fmla="*/ 2147483647 h 415"/>
              <a:gd name="T42" fmla="*/ 2147483647 w 3505"/>
              <a:gd name="T43" fmla="*/ 2147483647 h 4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05"/>
              <a:gd name="T67" fmla="*/ 0 h 415"/>
              <a:gd name="T68" fmla="*/ 3505 w 3505"/>
              <a:gd name="T69" fmla="*/ 415 h 4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05" h="415">
                <a:moveTo>
                  <a:pt x="0" y="415"/>
                </a:moveTo>
                <a:lnTo>
                  <a:pt x="389" y="415"/>
                </a:lnTo>
                <a:lnTo>
                  <a:pt x="389" y="0"/>
                </a:lnTo>
                <a:lnTo>
                  <a:pt x="779" y="0"/>
                </a:lnTo>
                <a:lnTo>
                  <a:pt x="779" y="415"/>
                </a:lnTo>
                <a:lnTo>
                  <a:pt x="993" y="415"/>
                </a:lnTo>
                <a:lnTo>
                  <a:pt x="993" y="0"/>
                </a:lnTo>
                <a:lnTo>
                  <a:pt x="1227" y="0"/>
                </a:lnTo>
                <a:lnTo>
                  <a:pt x="1227" y="415"/>
                </a:lnTo>
                <a:lnTo>
                  <a:pt x="1558" y="415"/>
                </a:lnTo>
                <a:lnTo>
                  <a:pt x="1558" y="0"/>
                </a:lnTo>
                <a:lnTo>
                  <a:pt x="1742" y="0"/>
                </a:lnTo>
                <a:lnTo>
                  <a:pt x="1742" y="415"/>
                </a:lnTo>
                <a:lnTo>
                  <a:pt x="2025" y="415"/>
                </a:lnTo>
                <a:lnTo>
                  <a:pt x="2025" y="0"/>
                </a:lnTo>
                <a:lnTo>
                  <a:pt x="2229" y="0"/>
                </a:lnTo>
                <a:lnTo>
                  <a:pt x="2229" y="415"/>
                </a:lnTo>
                <a:lnTo>
                  <a:pt x="2404" y="415"/>
                </a:lnTo>
                <a:lnTo>
                  <a:pt x="2404" y="0"/>
                </a:lnTo>
                <a:lnTo>
                  <a:pt x="2599" y="0"/>
                </a:lnTo>
                <a:lnTo>
                  <a:pt x="2599" y="415"/>
                </a:lnTo>
                <a:lnTo>
                  <a:pt x="3505" y="415"/>
                </a:lnTo>
              </a:path>
            </a:pathLst>
          </a:custGeom>
          <a:noFill/>
          <a:ln w="26988" cap="rnd">
            <a:solidFill>
              <a:srgbClr val="000000"/>
            </a:solidFill>
            <a:round/>
            <a:headEnd/>
            <a:tailEnd/>
          </a:ln>
        </p:spPr>
        <p:txBody>
          <a:bodyPr/>
          <a:lstStyle/>
          <a:p>
            <a:endParaRPr lang="zh-CN" altLang="en-US"/>
          </a:p>
        </p:txBody>
      </p:sp>
      <p:sp>
        <p:nvSpPr>
          <p:cNvPr id="39" name="Freeform 18"/>
          <p:cNvSpPr>
            <a:spLocks noEditPoints="1"/>
          </p:cNvSpPr>
          <p:nvPr/>
        </p:nvSpPr>
        <p:spPr bwMode="auto">
          <a:xfrm>
            <a:off x="5657842" y="2519363"/>
            <a:ext cx="15875"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68"/>
                </a:lnTo>
                <a:cubicBezTo>
                  <a:pt x="16" y="2172"/>
                  <a:pt x="13" y="2176"/>
                  <a:pt x="8" y="2176"/>
                </a:cubicBezTo>
                <a:cubicBezTo>
                  <a:pt x="4" y="2176"/>
                  <a:pt x="0" y="2172"/>
                  <a:pt x="0" y="2168"/>
                </a:cubicBezTo>
                <a:lnTo>
                  <a:pt x="0" y="2120"/>
                </a:lnTo>
                <a:cubicBezTo>
                  <a:pt x="0" y="2116"/>
                  <a:pt x="4" y="2112"/>
                  <a:pt x="8" y="2112"/>
                </a:cubicBezTo>
                <a:cubicBezTo>
                  <a:pt x="13" y="2112"/>
                  <a:pt x="16" y="2116"/>
                  <a:pt x="16" y="2120"/>
                </a:cubicBezTo>
                <a:close/>
                <a:moveTo>
                  <a:pt x="16" y="2216"/>
                </a:moveTo>
                <a:lnTo>
                  <a:pt x="16" y="2264"/>
                </a:lnTo>
                <a:cubicBezTo>
                  <a:pt x="16" y="2268"/>
                  <a:pt x="13" y="2272"/>
                  <a:pt x="8" y="2272"/>
                </a:cubicBezTo>
                <a:cubicBezTo>
                  <a:pt x="4" y="2272"/>
                  <a:pt x="0" y="2268"/>
                  <a:pt x="0" y="2264"/>
                </a:cubicBezTo>
                <a:lnTo>
                  <a:pt x="0" y="2216"/>
                </a:lnTo>
                <a:cubicBezTo>
                  <a:pt x="0" y="2212"/>
                  <a:pt x="4" y="2208"/>
                  <a:pt x="8" y="2208"/>
                </a:cubicBezTo>
                <a:cubicBezTo>
                  <a:pt x="13" y="2208"/>
                  <a:pt x="16" y="2212"/>
                  <a:pt x="16" y="2216"/>
                </a:cubicBezTo>
                <a:close/>
                <a:moveTo>
                  <a:pt x="16" y="2312"/>
                </a:moveTo>
                <a:lnTo>
                  <a:pt x="16" y="2360"/>
                </a:lnTo>
                <a:cubicBezTo>
                  <a:pt x="16" y="2364"/>
                  <a:pt x="13" y="2368"/>
                  <a:pt x="8" y="2368"/>
                </a:cubicBezTo>
                <a:cubicBezTo>
                  <a:pt x="4" y="2368"/>
                  <a:pt x="0" y="2364"/>
                  <a:pt x="0" y="2360"/>
                </a:cubicBezTo>
                <a:lnTo>
                  <a:pt x="0" y="2312"/>
                </a:lnTo>
                <a:cubicBezTo>
                  <a:pt x="0" y="2308"/>
                  <a:pt x="4" y="2304"/>
                  <a:pt x="8" y="2304"/>
                </a:cubicBezTo>
                <a:cubicBezTo>
                  <a:pt x="13" y="2304"/>
                  <a:pt x="16" y="2308"/>
                  <a:pt x="16" y="2312"/>
                </a:cubicBezTo>
                <a:close/>
                <a:moveTo>
                  <a:pt x="16" y="2408"/>
                </a:moveTo>
                <a:lnTo>
                  <a:pt x="16" y="2456"/>
                </a:lnTo>
                <a:cubicBezTo>
                  <a:pt x="16" y="2460"/>
                  <a:pt x="13" y="2464"/>
                  <a:pt x="8" y="2464"/>
                </a:cubicBezTo>
                <a:cubicBezTo>
                  <a:pt x="4" y="2464"/>
                  <a:pt x="0" y="2460"/>
                  <a:pt x="0" y="2456"/>
                </a:cubicBezTo>
                <a:lnTo>
                  <a:pt x="0" y="2408"/>
                </a:lnTo>
                <a:cubicBezTo>
                  <a:pt x="0" y="2404"/>
                  <a:pt x="4" y="2400"/>
                  <a:pt x="8" y="2400"/>
                </a:cubicBezTo>
                <a:cubicBezTo>
                  <a:pt x="13" y="2400"/>
                  <a:pt x="16" y="2404"/>
                  <a:pt x="16" y="2408"/>
                </a:cubicBezTo>
                <a:close/>
                <a:moveTo>
                  <a:pt x="16" y="2504"/>
                </a:moveTo>
                <a:lnTo>
                  <a:pt x="16" y="2552"/>
                </a:lnTo>
                <a:cubicBezTo>
                  <a:pt x="16" y="2556"/>
                  <a:pt x="13" y="2560"/>
                  <a:pt x="8" y="2560"/>
                </a:cubicBezTo>
                <a:cubicBezTo>
                  <a:pt x="4" y="2560"/>
                  <a:pt x="0" y="2556"/>
                  <a:pt x="0" y="2552"/>
                </a:cubicBezTo>
                <a:lnTo>
                  <a:pt x="0" y="2504"/>
                </a:lnTo>
                <a:cubicBezTo>
                  <a:pt x="0" y="2500"/>
                  <a:pt x="4" y="2496"/>
                  <a:pt x="8" y="2496"/>
                </a:cubicBezTo>
                <a:cubicBezTo>
                  <a:pt x="13" y="2496"/>
                  <a:pt x="16" y="2500"/>
                  <a:pt x="16" y="2504"/>
                </a:cubicBezTo>
                <a:close/>
                <a:moveTo>
                  <a:pt x="16" y="2600"/>
                </a:moveTo>
                <a:lnTo>
                  <a:pt x="16" y="2648"/>
                </a:lnTo>
                <a:cubicBezTo>
                  <a:pt x="16" y="2652"/>
                  <a:pt x="13" y="2656"/>
                  <a:pt x="8" y="2656"/>
                </a:cubicBezTo>
                <a:cubicBezTo>
                  <a:pt x="4" y="2656"/>
                  <a:pt x="0" y="2652"/>
                  <a:pt x="0" y="2648"/>
                </a:cubicBezTo>
                <a:lnTo>
                  <a:pt x="0" y="2600"/>
                </a:lnTo>
                <a:cubicBezTo>
                  <a:pt x="0" y="2596"/>
                  <a:pt x="4" y="2592"/>
                  <a:pt x="8" y="2592"/>
                </a:cubicBezTo>
                <a:cubicBezTo>
                  <a:pt x="13" y="2592"/>
                  <a:pt x="16" y="2596"/>
                  <a:pt x="16" y="2600"/>
                </a:cubicBezTo>
                <a:close/>
                <a:moveTo>
                  <a:pt x="16" y="2696"/>
                </a:moveTo>
                <a:lnTo>
                  <a:pt x="16" y="2744"/>
                </a:lnTo>
                <a:cubicBezTo>
                  <a:pt x="16" y="2748"/>
                  <a:pt x="13" y="2752"/>
                  <a:pt x="8" y="2752"/>
                </a:cubicBezTo>
                <a:cubicBezTo>
                  <a:pt x="4" y="2752"/>
                  <a:pt x="0" y="2748"/>
                  <a:pt x="0" y="2744"/>
                </a:cubicBezTo>
                <a:lnTo>
                  <a:pt x="0" y="2696"/>
                </a:lnTo>
                <a:cubicBezTo>
                  <a:pt x="0" y="2692"/>
                  <a:pt x="4" y="2688"/>
                  <a:pt x="8" y="2688"/>
                </a:cubicBezTo>
                <a:cubicBezTo>
                  <a:pt x="13" y="2688"/>
                  <a:pt x="16" y="2692"/>
                  <a:pt x="16" y="2696"/>
                </a:cubicBezTo>
                <a:close/>
                <a:moveTo>
                  <a:pt x="16" y="2792"/>
                </a:moveTo>
                <a:lnTo>
                  <a:pt x="16" y="2840"/>
                </a:lnTo>
                <a:cubicBezTo>
                  <a:pt x="16" y="2844"/>
                  <a:pt x="13" y="2848"/>
                  <a:pt x="8" y="2848"/>
                </a:cubicBezTo>
                <a:cubicBezTo>
                  <a:pt x="4" y="2848"/>
                  <a:pt x="0" y="2844"/>
                  <a:pt x="0" y="2840"/>
                </a:cubicBezTo>
                <a:lnTo>
                  <a:pt x="0" y="2792"/>
                </a:lnTo>
                <a:cubicBezTo>
                  <a:pt x="0" y="2788"/>
                  <a:pt x="4" y="2784"/>
                  <a:pt x="8" y="2784"/>
                </a:cubicBezTo>
                <a:cubicBezTo>
                  <a:pt x="13" y="2784"/>
                  <a:pt x="16" y="2788"/>
                  <a:pt x="16" y="2792"/>
                </a:cubicBezTo>
                <a:close/>
                <a:moveTo>
                  <a:pt x="16" y="2888"/>
                </a:moveTo>
                <a:lnTo>
                  <a:pt x="16" y="2936"/>
                </a:lnTo>
                <a:cubicBezTo>
                  <a:pt x="16" y="2940"/>
                  <a:pt x="13" y="2944"/>
                  <a:pt x="8" y="2944"/>
                </a:cubicBezTo>
                <a:cubicBezTo>
                  <a:pt x="4" y="2944"/>
                  <a:pt x="0" y="2940"/>
                  <a:pt x="0" y="2936"/>
                </a:cubicBezTo>
                <a:lnTo>
                  <a:pt x="0" y="2888"/>
                </a:lnTo>
                <a:cubicBezTo>
                  <a:pt x="0" y="2884"/>
                  <a:pt x="4" y="2880"/>
                  <a:pt x="8" y="2880"/>
                </a:cubicBezTo>
                <a:cubicBezTo>
                  <a:pt x="13" y="2880"/>
                  <a:pt x="16" y="2884"/>
                  <a:pt x="16" y="2888"/>
                </a:cubicBezTo>
                <a:close/>
                <a:moveTo>
                  <a:pt x="16" y="2984"/>
                </a:moveTo>
                <a:lnTo>
                  <a:pt x="16" y="3032"/>
                </a:lnTo>
                <a:cubicBezTo>
                  <a:pt x="16" y="3036"/>
                  <a:pt x="13" y="3040"/>
                  <a:pt x="8" y="3040"/>
                </a:cubicBezTo>
                <a:cubicBezTo>
                  <a:pt x="4" y="3040"/>
                  <a:pt x="0" y="3036"/>
                  <a:pt x="0" y="3032"/>
                </a:cubicBezTo>
                <a:lnTo>
                  <a:pt x="0" y="2984"/>
                </a:lnTo>
                <a:cubicBezTo>
                  <a:pt x="0" y="2980"/>
                  <a:pt x="4" y="2976"/>
                  <a:pt x="8" y="2976"/>
                </a:cubicBezTo>
                <a:cubicBezTo>
                  <a:pt x="13" y="2976"/>
                  <a:pt x="16" y="2980"/>
                  <a:pt x="16" y="2984"/>
                </a:cubicBezTo>
                <a:close/>
                <a:moveTo>
                  <a:pt x="16" y="3080"/>
                </a:moveTo>
                <a:lnTo>
                  <a:pt x="16" y="3128"/>
                </a:lnTo>
                <a:cubicBezTo>
                  <a:pt x="16" y="3132"/>
                  <a:pt x="13" y="3136"/>
                  <a:pt x="8" y="3136"/>
                </a:cubicBezTo>
                <a:cubicBezTo>
                  <a:pt x="4" y="3136"/>
                  <a:pt x="0" y="3132"/>
                  <a:pt x="0" y="3128"/>
                </a:cubicBezTo>
                <a:lnTo>
                  <a:pt x="0" y="3080"/>
                </a:lnTo>
                <a:cubicBezTo>
                  <a:pt x="0" y="3076"/>
                  <a:pt x="4" y="3072"/>
                  <a:pt x="8" y="3072"/>
                </a:cubicBezTo>
                <a:cubicBezTo>
                  <a:pt x="13" y="3072"/>
                  <a:pt x="16" y="3076"/>
                  <a:pt x="16" y="3080"/>
                </a:cubicBezTo>
                <a:close/>
                <a:moveTo>
                  <a:pt x="16" y="3176"/>
                </a:moveTo>
                <a:lnTo>
                  <a:pt x="16" y="3224"/>
                </a:lnTo>
                <a:cubicBezTo>
                  <a:pt x="16" y="3228"/>
                  <a:pt x="13" y="3232"/>
                  <a:pt x="8" y="3232"/>
                </a:cubicBezTo>
                <a:cubicBezTo>
                  <a:pt x="4" y="3232"/>
                  <a:pt x="0" y="3228"/>
                  <a:pt x="0" y="3224"/>
                </a:cubicBezTo>
                <a:lnTo>
                  <a:pt x="0" y="3176"/>
                </a:lnTo>
                <a:cubicBezTo>
                  <a:pt x="0" y="3172"/>
                  <a:pt x="4" y="3168"/>
                  <a:pt x="8" y="3168"/>
                </a:cubicBezTo>
                <a:cubicBezTo>
                  <a:pt x="13" y="3168"/>
                  <a:pt x="16" y="3172"/>
                  <a:pt x="16" y="3176"/>
                </a:cubicBezTo>
                <a:close/>
                <a:moveTo>
                  <a:pt x="16" y="3272"/>
                </a:moveTo>
                <a:lnTo>
                  <a:pt x="16" y="3320"/>
                </a:lnTo>
                <a:cubicBezTo>
                  <a:pt x="16" y="3324"/>
                  <a:pt x="13" y="3328"/>
                  <a:pt x="8" y="3328"/>
                </a:cubicBezTo>
                <a:cubicBezTo>
                  <a:pt x="4" y="3328"/>
                  <a:pt x="0" y="3324"/>
                  <a:pt x="0" y="3320"/>
                </a:cubicBezTo>
                <a:lnTo>
                  <a:pt x="0" y="3272"/>
                </a:lnTo>
                <a:cubicBezTo>
                  <a:pt x="0" y="3268"/>
                  <a:pt x="4" y="3264"/>
                  <a:pt x="8" y="3264"/>
                </a:cubicBezTo>
                <a:cubicBezTo>
                  <a:pt x="13" y="3264"/>
                  <a:pt x="16" y="3268"/>
                  <a:pt x="16" y="3272"/>
                </a:cubicBezTo>
                <a:close/>
                <a:moveTo>
                  <a:pt x="16" y="3368"/>
                </a:moveTo>
                <a:lnTo>
                  <a:pt x="16" y="3416"/>
                </a:lnTo>
                <a:cubicBezTo>
                  <a:pt x="16" y="3420"/>
                  <a:pt x="13" y="3424"/>
                  <a:pt x="8" y="3424"/>
                </a:cubicBezTo>
                <a:cubicBezTo>
                  <a:pt x="4" y="3424"/>
                  <a:pt x="0" y="3420"/>
                  <a:pt x="0" y="3416"/>
                </a:cubicBezTo>
                <a:lnTo>
                  <a:pt x="0" y="3368"/>
                </a:lnTo>
                <a:cubicBezTo>
                  <a:pt x="0" y="3364"/>
                  <a:pt x="4" y="3360"/>
                  <a:pt x="8" y="3360"/>
                </a:cubicBezTo>
                <a:cubicBezTo>
                  <a:pt x="13" y="3360"/>
                  <a:pt x="16" y="3364"/>
                  <a:pt x="16" y="3368"/>
                </a:cubicBezTo>
                <a:close/>
                <a:moveTo>
                  <a:pt x="16" y="3464"/>
                </a:moveTo>
                <a:lnTo>
                  <a:pt x="16" y="3512"/>
                </a:lnTo>
                <a:cubicBezTo>
                  <a:pt x="16" y="3516"/>
                  <a:pt x="13" y="3520"/>
                  <a:pt x="8" y="3520"/>
                </a:cubicBezTo>
                <a:cubicBezTo>
                  <a:pt x="4" y="3520"/>
                  <a:pt x="0" y="3516"/>
                  <a:pt x="0" y="3512"/>
                </a:cubicBezTo>
                <a:lnTo>
                  <a:pt x="0" y="3464"/>
                </a:lnTo>
                <a:cubicBezTo>
                  <a:pt x="0" y="3460"/>
                  <a:pt x="4" y="3456"/>
                  <a:pt x="8" y="3456"/>
                </a:cubicBezTo>
                <a:cubicBezTo>
                  <a:pt x="13" y="3456"/>
                  <a:pt x="16" y="3460"/>
                  <a:pt x="16" y="3464"/>
                </a:cubicBezTo>
                <a:close/>
                <a:moveTo>
                  <a:pt x="16" y="3560"/>
                </a:moveTo>
                <a:lnTo>
                  <a:pt x="16" y="3608"/>
                </a:lnTo>
                <a:cubicBezTo>
                  <a:pt x="16" y="3612"/>
                  <a:pt x="13" y="3616"/>
                  <a:pt x="8" y="3616"/>
                </a:cubicBezTo>
                <a:cubicBezTo>
                  <a:pt x="4" y="3616"/>
                  <a:pt x="0" y="3612"/>
                  <a:pt x="0" y="3608"/>
                </a:cubicBezTo>
                <a:lnTo>
                  <a:pt x="0" y="3560"/>
                </a:lnTo>
                <a:cubicBezTo>
                  <a:pt x="0" y="3556"/>
                  <a:pt x="4" y="3552"/>
                  <a:pt x="8" y="3552"/>
                </a:cubicBezTo>
                <a:cubicBezTo>
                  <a:pt x="13" y="3552"/>
                  <a:pt x="16" y="3556"/>
                  <a:pt x="16" y="3560"/>
                </a:cubicBezTo>
                <a:close/>
              </a:path>
            </a:pathLst>
          </a:custGeom>
          <a:solidFill>
            <a:srgbClr val="FF0000"/>
          </a:solidFill>
          <a:ln w="15875">
            <a:solidFill>
              <a:srgbClr val="FF0000"/>
            </a:solidFill>
            <a:bevel/>
            <a:headEnd/>
            <a:tailEnd/>
          </a:ln>
        </p:spPr>
        <p:txBody>
          <a:bodyPr/>
          <a:lstStyle/>
          <a:p>
            <a:endParaRPr lang="zh-CN" altLang="en-US"/>
          </a:p>
        </p:txBody>
      </p:sp>
      <p:sp>
        <p:nvSpPr>
          <p:cNvPr id="40" name="Freeform 20"/>
          <p:cNvSpPr>
            <a:spLocks noEditPoints="1"/>
          </p:cNvSpPr>
          <p:nvPr/>
        </p:nvSpPr>
        <p:spPr bwMode="auto">
          <a:xfrm>
            <a:off x="8129579" y="2519363"/>
            <a:ext cx="17463"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68"/>
                </a:lnTo>
                <a:cubicBezTo>
                  <a:pt x="16" y="2172"/>
                  <a:pt x="13" y="2176"/>
                  <a:pt x="8" y="2176"/>
                </a:cubicBezTo>
                <a:cubicBezTo>
                  <a:pt x="4" y="2176"/>
                  <a:pt x="0" y="2172"/>
                  <a:pt x="0" y="2168"/>
                </a:cubicBezTo>
                <a:lnTo>
                  <a:pt x="0" y="2120"/>
                </a:lnTo>
                <a:cubicBezTo>
                  <a:pt x="0" y="2116"/>
                  <a:pt x="4" y="2112"/>
                  <a:pt x="8" y="2112"/>
                </a:cubicBezTo>
                <a:cubicBezTo>
                  <a:pt x="13" y="2112"/>
                  <a:pt x="16" y="2116"/>
                  <a:pt x="16" y="2120"/>
                </a:cubicBezTo>
                <a:close/>
                <a:moveTo>
                  <a:pt x="16" y="2216"/>
                </a:moveTo>
                <a:lnTo>
                  <a:pt x="16" y="2264"/>
                </a:lnTo>
                <a:cubicBezTo>
                  <a:pt x="16" y="2268"/>
                  <a:pt x="13" y="2272"/>
                  <a:pt x="8" y="2272"/>
                </a:cubicBezTo>
                <a:cubicBezTo>
                  <a:pt x="4" y="2272"/>
                  <a:pt x="0" y="2268"/>
                  <a:pt x="0" y="2264"/>
                </a:cubicBezTo>
                <a:lnTo>
                  <a:pt x="0" y="2216"/>
                </a:lnTo>
                <a:cubicBezTo>
                  <a:pt x="0" y="2212"/>
                  <a:pt x="4" y="2208"/>
                  <a:pt x="8" y="2208"/>
                </a:cubicBezTo>
                <a:cubicBezTo>
                  <a:pt x="13" y="2208"/>
                  <a:pt x="16" y="2212"/>
                  <a:pt x="16" y="2216"/>
                </a:cubicBezTo>
                <a:close/>
                <a:moveTo>
                  <a:pt x="16" y="2312"/>
                </a:moveTo>
                <a:lnTo>
                  <a:pt x="16" y="2360"/>
                </a:lnTo>
                <a:cubicBezTo>
                  <a:pt x="16" y="2364"/>
                  <a:pt x="13" y="2368"/>
                  <a:pt x="8" y="2368"/>
                </a:cubicBezTo>
                <a:cubicBezTo>
                  <a:pt x="4" y="2368"/>
                  <a:pt x="0" y="2364"/>
                  <a:pt x="0" y="2360"/>
                </a:cubicBezTo>
                <a:lnTo>
                  <a:pt x="0" y="2312"/>
                </a:lnTo>
                <a:cubicBezTo>
                  <a:pt x="0" y="2308"/>
                  <a:pt x="4" y="2304"/>
                  <a:pt x="8" y="2304"/>
                </a:cubicBezTo>
                <a:cubicBezTo>
                  <a:pt x="13" y="2304"/>
                  <a:pt x="16" y="2308"/>
                  <a:pt x="16" y="2312"/>
                </a:cubicBezTo>
                <a:close/>
                <a:moveTo>
                  <a:pt x="16" y="2408"/>
                </a:moveTo>
                <a:lnTo>
                  <a:pt x="16" y="2456"/>
                </a:lnTo>
                <a:cubicBezTo>
                  <a:pt x="16" y="2460"/>
                  <a:pt x="13" y="2464"/>
                  <a:pt x="8" y="2464"/>
                </a:cubicBezTo>
                <a:cubicBezTo>
                  <a:pt x="4" y="2464"/>
                  <a:pt x="0" y="2460"/>
                  <a:pt x="0" y="2456"/>
                </a:cubicBezTo>
                <a:lnTo>
                  <a:pt x="0" y="2408"/>
                </a:lnTo>
                <a:cubicBezTo>
                  <a:pt x="0" y="2404"/>
                  <a:pt x="4" y="2400"/>
                  <a:pt x="8" y="2400"/>
                </a:cubicBezTo>
                <a:cubicBezTo>
                  <a:pt x="13" y="2400"/>
                  <a:pt x="16" y="2404"/>
                  <a:pt x="16" y="2408"/>
                </a:cubicBezTo>
                <a:close/>
                <a:moveTo>
                  <a:pt x="16" y="2504"/>
                </a:moveTo>
                <a:lnTo>
                  <a:pt x="16" y="2552"/>
                </a:lnTo>
                <a:cubicBezTo>
                  <a:pt x="16" y="2556"/>
                  <a:pt x="13" y="2560"/>
                  <a:pt x="8" y="2560"/>
                </a:cubicBezTo>
                <a:cubicBezTo>
                  <a:pt x="4" y="2560"/>
                  <a:pt x="0" y="2556"/>
                  <a:pt x="0" y="2552"/>
                </a:cubicBezTo>
                <a:lnTo>
                  <a:pt x="0" y="2504"/>
                </a:lnTo>
                <a:cubicBezTo>
                  <a:pt x="0" y="2500"/>
                  <a:pt x="4" y="2496"/>
                  <a:pt x="8" y="2496"/>
                </a:cubicBezTo>
                <a:cubicBezTo>
                  <a:pt x="13" y="2496"/>
                  <a:pt x="16" y="2500"/>
                  <a:pt x="16" y="2504"/>
                </a:cubicBezTo>
                <a:close/>
                <a:moveTo>
                  <a:pt x="16" y="2600"/>
                </a:moveTo>
                <a:lnTo>
                  <a:pt x="16" y="2648"/>
                </a:lnTo>
                <a:cubicBezTo>
                  <a:pt x="16" y="2652"/>
                  <a:pt x="13" y="2656"/>
                  <a:pt x="8" y="2656"/>
                </a:cubicBezTo>
                <a:cubicBezTo>
                  <a:pt x="4" y="2656"/>
                  <a:pt x="0" y="2652"/>
                  <a:pt x="0" y="2648"/>
                </a:cubicBezTo>
                <a:lnTo>
                  <a:pt x="0" y="2600"/>
                </a:lnTo>
                <a:cubicBezTo>
                  <a:pt x="0" y="2596"/>
                  <a:pt x="4" y="2592"/>
                  <a:pt x="8" y="2592"/>
                </a:cubicBezTo>
                <a:cubicBezTo>
                  <a:pt x="13" y="2592"/>
                  <a:pt x="16" y="2596"/>
                  <a:pt x="16" y="2600"/>
                </a:cubicBezTo>
                <a:close/>
                <a:moveTo>
                  <a:pt x="16" y="2696"/>
                </a:moveTo>
                <a:lnTo>
                  <a:pt x="16" y="2744"/>
                </a:lnTo>
                <a:cubicBezTo>
                  <a:pt x="16" y="2748"/>
                  <a:pt x="13" y="2752"/>
                  <a:pt x="8" y="2752"/>
                </a:cubicBezTo>
                <a:cubicBezTo>
                  <a:pt x="4" y="2752"/>
                  <a:pt x="0" y="2748"/>
                  <a:pt x="0" y="2744"/>
                </a:cubicBezTo>
                <a:lnTo>
                  <a:pt x="0" y="2696"/>
                </a:lnTo>
                <a:cubicBezTo>
                  <a:pt x="0" y="2692"/>
                  <a:pt x="4" y="2688"/>
                  <a:pt x="8" y="2688"/>
                </a:cubicBezTo>
                <a:cubicBezTo>
                  <a:pt x="13" y="2688"/>
                  <a:pt x="16" y="2692"/>
                  <a:pt x="16" y="2696"/>
                </a:cubicBezTo>
                <a:close/>
                <a:moveTo>
                  <a:pt x="16" y="2792"/>
                </a:moveTo>
                <a:lnTo>
                  <a:pt x="16" y="2840"/>
                </a:lnTo>
                <a:cubicBezTo>
                  <a:pt x="16" y="2844"/>
                  <a:pt x="13" y="2848"/>
                  <a:pt x="8" y="2848"/>
                </a:cubicBezTo>
                <a:cubicBezTo>
                  <a:pt x="4" y="2848"/>
                  <a:pt x="0" y="2844"/>
                  <a:pt x="0" y="2840"/>
                </a:cubicBezTo>
                <a:lnTo>
                  <a:pt x="0" y="2792"/>
                </a:lnTo>
                <a:cubicBezTo>
                  <a:pt x="0" y="2788"/>
                  <a:pt x="4" y="2784"/>
                  <a:pt x="8" y="2784"/>
                </a:cubicBezTo>
                <a:cubicBezTo>
                  <a:pt x="13" y="2784"/>
                  <a:pt x="16" y="2788"/>
                  <a:pt x="16" y="2792"/>
                </a:cubicBezTo>
                <a:close/>
                <a:moveTo>
                  <a:pt x="16" y="2888"/>
                </a:moveTo>
                <a:lnTo>
                  <a:pt x="16" y="2936"/>
                </a:lnTo>
                <a:cubicBezTo>
                  <a:pt x="16" y="2940"/>
                  <a:pt x="13" y="2944"/>
                  <a:pt x="8" y="2944"/>
                </a:cubicBezTo>
                <a:cubicBezTo>
                  <a:pt x="4" y="2944"/>
                  <a:pt x="0" y="2940"/>
                  <a:pt x="0" y="2936"/>
                </a:cubicBezTo>
                <a:lnTo>
                  <a:pt x="0" y="2888"/>
                </a:lnTo>
                <a:cubicBezTo>
                  <a:pt x="0" y="2884"/>
                  <a:pt x="4" y="2880"/>
                  <a:pt x="8" y="2880"/>
                </a:cubicBezTo>
                <a:cubicBezTo>
                  <a:pt x="13" y="2880"/>
                  <a:pt x="16" y="2884"/>
                  <a:pt x="16" y="2888"/>
                </a:cubicBezTo>
                <a:close/>
                <a:moveTo>
                  <a:pt x="16" y="2984"/>
                </a:moveTo>
                <a:lnTo>
                  <a:pt x="16" y="3032"/>
                </a:lnTo>
                <a:cubicBezTo>
                  <a:pt x="16" y="3036"/>
                  <a:pt x="13" y="3040"/>
                  <a:pt x="8" y="3040"/>
                </a:cubicBezTo>
                <a:cubicBezTo>
                  <a:pt x="4" y="3040"/>
                  <a:pt x="0" y="3036"/>
                  <a:pt x="0" y="3032"/>
                </a:cubicBezTo>
                <a:lnTo>
                  <a:pt x="0" y="2984"/>
                </a:lnTo>
                <a:cubicBezTo>
                  <a:pt x="0" y="2980"/>
                  <a:pt x="4" y="2976"/>
                  <a:pt x="8" y="2976"/>
                </a:cubicBezTo>
                <a:cubicBezTo>
                  <a:pt x="13" y="2976"/>
                  <a:pt x="16" y="2980"/>
                  <a:pt x="16" y="2984"/>
                </a:cubicBezTo>
                <a:close/>
                <a:moveTo>
                  <a:pt x="16" y="3080"/>
                </a:moveTo>
                <a:lnTo>
                  <a:pt x="16" y="3128"/>
                </a:lnTo>
                <a:cubicBezTo>
                  <a:pt x="16" y="3132"/>
                  <a:pt x="13" y="3136"/>
                  <a:pt x="8" y="3136"/>
                </a:cubicBezTo>
                <a:cubicBezTo>
                  <a:pt x="4" y="3136"/>
                  <a:pt x="0" y="3132"/>
                  <a:pt x="0" y="3128"/>
                </a:cubicBezTo>
                <a:lnTo>
                  <a:pt x="0" y="3080"/>
                </a:lnTo>
                <a:cubicBezTo>
                  <a:pt x="0" y="3076"/>
                  <a:pt x="4" y="3072"/>
                  <a:pt x="8" y="3072"/>
                </a:cubicBezTo>
                <a:cubicBezTo>
                  <a:pt x="13" y="3072"/>
                  <a:pt x="16" y="3076"/>
                  <a:pt x="16" y="3080"/>
                </a:cubicBezTo>
                <a:close/>
                <a:moveTo>
                  <a:pt x="16" y="3176"/>
                </a:moveTo>
                <a:lnTo>
                  <a:pt x="16" y="3224"/>
                </a:lnTo>
                <a:cubicBezTo>
                  <a:pt x="16" y="3228"/>
                  <a:pt x="13" y="3232"/>
                  <a:pt x="8" y="3232"/>
                </a:cubicBezTo>
                <a:cubicBezTo>
                  <a:pt x="4" y="3232"/>
                  <a:pt x="0" y="3228"/>
                  <a:pt x="0" y="3224"/>
                </a:cubicBezTo>
                <a:lnTo>
                  <a:pt x="0" y="3176"/>
                </a:lnTo>
                <a:cubicBezTo>
                  <a:pt x="0" y="3172"/>
                  <a:pt x="4" y="3168"/>
                  <a:pt x="8" y="3168"/>
                </a:cubicBezTo>
                <a:cubicBezTo>
                  <a:pt x="13" y="3168"/>
                  <a:pt x="16" y="3172"/>
                  <a:pt x="16" y="3176"/>
                </a:cubicBezTo>
                <a:close/>
                <a:moveTo>
                  <a:pt x="16" y="3272"/>
                </a:moveTo>
                <a:lnTo>
                  <a:pt x="16" y="3320"/>
                </a:lnTo>
                <a:cubicBezTo>
                  <a:pt x="16" y="3324"/>
                  <a:pt x="13" y="3328"/>
                  <a:pt x="8" y="3328"/>
                </a:cubicBezTo>
                <a:cubicBezTo>
                  <a:pt x="4" y="3328"/>
                  <a:pt x="0" y="3324"/>
                  <a:pt x="0" y="3320"/>
                </a:cubicBezTo>
                <a:lnTo>
                  <a:pt x="0" y="3272"/>
                </a:lnTo>
                <a:cubicBezTo>
                  <a:pt x="0" y="3268"/>
                  <a:pt x="4" y="3264"/>
                  <a:pt x="8" y="3264"/>
                </a:cubicBezTo>
                <a:cubicBezTo>
                  <a:pt x="13" y="3264"/>
                  <a:pt x="16" y="3268"/>
                  <a:pt x="16" y="3272"/>
                </a:cubicBezTo>
                <a:close/>
                <a:moveTo>
                  <a:pt x="16" y="3368"/>
                </a:moveTo>
                <a:lnTo>
                  <a:pt x="16" y="3416"/>
                </a:lnTo>
                <a:cubicBezTo>
                  <a:pt x="16" y="3420"/>
                  <a:pt x="13" y="3424"/>
                  <a:pt x="8" y="3424"/>
                </a:cubicBezTo>
                <a:cubicBezTo>
                  <a:pt x="4" y="3424"/>
                  <a:pt x="0" y="3420"/>
                  <a:pt x="0" y="3416"/>
                </a:cubicBezTo>
                <a:lnTo>
                  <a:pt x="0" y="3368"/>
                </a:lnTo>
                <a:cubicBezTo>
                  <a:pt x="0" y="3364"/>
                  <a:pt x="4" y="3360"/>
                  <a:pt x="8" y="3360"/>
                </a:cubicBezTo>
                <a:cubicBezTo>
                  <a:pt x="13" y="3360"/>
                  <a:pt x="16" y="3364"/>
                  <a:pt x="16" y="3368"/>
                </a:cubicBezTo>
                <a:close/>
                <a:moveTo>
                  <a:pt x="16" y="3464"/>
                </a:moveTo>
                <a:lnTo>
                  <a:pt x="16" y="3512"/>
                </a:lnTo>
                <a:cubicBezTo>
                  <a:pt x="16" y="3516"/>
                  <a:pt x="13" y="3520"/>
                  <a:pt x="8" y="3520"/>
                </a:cubicBezTo>
                <a:cubicBezTo>
                  <a:pt x="4" y="3520"/>
                  <a:pt x="0" y="3516"/>
                  <a:pt x="0" y="3512"/>
                </a:cubicBezTo>
                <a:lnTo>
                  <a:pt x="0" y="3464"/>
                </a:lnTo>
                <a:cubicBezTo>
                  <a:pt x="0" y="3460"/>
                  <a:pt x="4" y="3456"/>
                  <a:pt x="8" y="3456"/>
                </a:cubicBezTo>
                <a:cubicBezTo>
                  <a:pt x="13" y="3456"/>
                  <a:pt x="16" y="3460"/>
                  <a:pt x="16" y="3464"/>
                </a:cubicBezTo>
                <a:close/>
                <a:moveTo>
                  <a:pt x="16" y="3560"/>
                </a:moveTo>
                <a:lnTo>
                  <a:pt x="16" y="3608"/>
                </a:lnTo>
                <a:cubicBezTo>
                  <a:pt x="16" y="3612"/>
                  <a:pt x="13" y="3616"/>
                  <a:pt x="8" y="3616"/>
                </a:cubicBezTo>
                <a:cubicBezTo>
                  <a:pt x="4" y="3616"/>
                  <a:pt x="0" y="3612"/>
                  <a:pt x="0" y="3608"/>
                </a:cubicBezTo>
                <a:lnTo>
                  <a:pt x="0" y="3560"/>
                </a:lnTo>
                <a:cubicBezTo>
                  <a:pt x="0" y="3556"/>
                  <a:pt x="4" y="3552"/>
                  <a:pt x="8" y="3552"/>
                </a:cubicBezTo>
                <a:cubicBezTo>
                  <a:pt x="13" y="3552"/>
                  <a:pt x="16" y="3556"/>
                  <a:pt x="16" y="3560"/>
                </a:cubicBezTo>
                <a:close/>
              </a:path>
            </a:pathLst>
          </a:custGeom>
          <a:solidFill>
            <a:srgbClr val="FF0000"/>
          </a:solidFill>
          <a:ln w="15875">
            <a:solidFill>
              <a:srgbClr val="FF0000"/>
            </a:solidFill>
            <a:bevel/>
            <a:headEnd/>
            <a:tailEnd/>
          </a:ln>
        </p:spPr>
        <p:txBody>
          <a:bodyPr/>
          <a:lstStyle/>
          <a:p>
            <a:endParaRPr lang="zh-CN" altLang="en-US"/>
          </a:p>
        </p:txBody>
      </p:sp>
      <p:sp>
        <p:nvSpPr>
          <p:cNvPr id="41" name="Freeform 21"/>
          <p:cNvSpPr>
            <a:spLocks noEditPoints="1"/>
          </p:cNvSpPr>
          <p:nvPr/>
        </p:nvSpPr>
        <p:spPr bwMode="auto">
          <a:xfrm>
            <a:off x="9367829" y="2519363"/>
            <a:ext cx="15875"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moveTo>
                  <a:pt x="16" y="1832"/>
                </a:moveTo>
                <a:lnTo>
                  <a:pt x="16" y="1880"/>
                </a:lnTo>
                <a:cubicBezTo>
                  <a:pt x="16" y="1884"/>
                  <a:pt x="12" y="1888"/>
                  <a:pt x="8" y="1888"/>
                </a:cubicBezTo>
                <a:cubicBezTo>
                  <a:pt x="3" y="1888"/>
                  <a:pt x="0" y="1884"/>
                  <a:pt x="0" y="1880"/>
                </a:cubicBezTo>
                <a:lnTo>
                  <a:pt x="0" y="1832"/>
                </a:lnTo>
                <a:cubicBezTo>
                  <a:pt x="0" y="1828"/>
                  <a:pt x="3" y="1824"/>
                  <a:pt x="8" y="1824"/>
                </a:cubicBezTo>
                <a:cubicBezTo>
                  <a:pt x="12" y="1824"/>
                  <a:pt x="16" y="1828"/>
                  <a:pt x="16" y="1832"/>
                </a:cubicBezTo>
                <a:close/>
                <a:moveTo>
                  <a:pt x="16" y="1928"/>
                </a:moveTo>
                <a:lnTo>
                  <a:pt x="16" y="1976"/>
                </a:lnTo>
                <a:cubicBezTo>
                  <a:pt x="16" y="1980"/>
                  <a:pt x="12" y="1984"/>
                  <a:pt x="8" y="1984"/>
                </a:cubicBezTo>
                <a:cubicBezTo>
                  <a:pt x="3" y="1984"/>
                  <a:pt x="0" y="1980"/>
                  <a:pt x="0" y="1976"/>
                </a:cubicBezTo>
                <a:lnTo>
                  <a:pt x="0" y="1928"/>
                </a:lnTo>
                <a:cubicBezTo>
                  <a:pt x="0" y="1924"/>
                  <a:pt x="3" y="1920"/>
                  <a:pt x="8" y="1920"/>
                </a:cubicBezTo>
                <a:cubicBezTo>
                  <a:pt x="12" y="1920"/>
                  <a:pt x="16" y="1924"/>
                  <a:pt x="16" y="1928"/>
                </a:cubicBezTo>
                <a:close/>
                <a:moveTo>
                  <a:pt x="16" y="2024"/>
                </a:moveTo>
                <a:lnTo>
                  <a:pt x="16" y="2072"/>
                </a:lnTo>
                <a:cubicBezTo>
                  <a:pt x="16" y="2076"/>
                  <a:pt x="12" y="2080"/>
                  <a:pt x="8" y="2080"/>
                </a:cubicBezTo>
                <a:cubicBezTo>
                  <a:pt x="3" y="2080"/>
                  <a:pt x="0" y="2076"/>
                  <a:pt x="0" y="2072"/>
                </a:cubicBezTo>
                <a:lnTo>
                  <a:pt x="0" y="2024"/>
                </a:lnTo>
                <a:cubicBezTo>
                  <a:pt x="0" y="2020"/>
                  <a:pt x="3" y="2016"/>
                  <a:pt x="8" y="2016"/>
                </a:cubicBezTo>
                <a:cubicBezTo>
                  <a:pt x="12" y="2016"/>
                  <a:pt x="16" y="2020"/>
                  <a:pt x="16" y="2024"/>
                </a:cubicBezTo>
                <a:close/>
                <a:moveTo>
                  <a:pt x="16" y="2120"/>
                </a:moveTo>
                <a:lnTo>
                  <a:pt x="16" y="2168"/>
                </a:lnTo>
                <a:cubicBezTo>
                  <a:pt x="16" y="2172"/>
                  <a:pt x="12" y="2176"/>
                  <a:pt x="8" y="2176"/>
                </a:cubicBezTo>
                <a:cubicBezTo>
                  <a:pt x="3" y="2176"/>
                  <a:pt x="0" y="2172"/>
                  <a:pt x="0" y="2168"/>
                </a:cubicBezTo>
                <a:lnTo>
                  <a:pt x="0" y="2120"/>
                </a:lnTo>
                <a:cubicBezTo>
                  <a:pt x="0" y="2116"/>
                  <a:pt x="3" y="2112"/>
                  <a:pt x="8" y="2112"/>
                </a:cubicBezTo>
                <a:cubicBezTo>
                  <a:pt x="12" y="2112"/>
                  <a:pt x="16" y="2116"/>
                  <a:pt x="16" y="2120"/>
                </a:cubicBezTo>
                <a:close/>
                <a:moveTo>
                  <a:pt x="16" y="2216"/>
                </a:moveTo>
                <a:lnTo>
                  <a:pt x="16" y="2264"/>
                </a:lnTo>
                <a:cubicBezTo>
                  <a:pt x="16" y="2268"/>
                  <a:pt x="12" y="2272"/>
                  <a:pt x="8" y="2272"/>
                </a:cubicBezTo>
                <a:cubicBezTo>
                  <a:pt x="3" y="2272"/>
                  <a:pt x="0" y="2268"/>
                  <a:pt x="0" y="2264"/>
                </a:cubicBezTo>
                <a:lnTo>
                  <a:pt x="0" y="2216"/>
                </a:lnTo>
                <a:cubicBezTo>
                  <a:pt x="0" y="2212"/>
                  <a:pt x="3" y="2208"/>
                  <a:pt x="8" y="2208"/>
                </a:cubicBezTo>
                <a:cubicBezTo>
                  <a:pt x="12" y="2208"/>
                  <a:pt x="16" y="2212"/>
                  <a:pt x="16" y="2216"/>
                </a:cubicBezTo>
                <a:close/>
                <a:moveTo>
                  <a:pt x="16" y="2312"/>
                </a:moveTo>
                <a:lnTo>
                  <a:pt x="16" y="2360"/>
                </a:lnTo>
                <a:cubicBezTo>
                  <a:pt x="16" y="2364"/>
                  <a:pt x="12" y="2368"/>
                  <a:pt x="8" y="2368"/>
                </a:cubicBezTo>
                <a:cubicBezTo>
                  <a:pt x="3" y="2368"/>
                  <a:pt x="0" y="2364"/>
                  <a:pt x="0" y="2360"/>
                </a:cubicBezTo>
                <a:lnTo>
                  <a:pt x="0" y="2312"/>
                </a:lnTo>
                <a:cubicBezTo>
                  <a:pt x="0" y="2308"/>
                  <a:pt x="3" y="2304"/>
                  <a:pt x="8" y="2304"/>
                </a:cubicBezTo>
                <a:cubicBezTo>
                  <a:pt x="12" y="2304"/>
                  <a:pt x="16" y="2308"/>
                  <a:pt x="16" y="2312"/>
                </a:cubicBezTo>
                <a:close/>
                <a:moveTo>
                  <a:pt x="16" y="2408"/>
                </a:moveTo>
                <a:lnTo>
                  <a:pt x="16" y="2456"/>
                </a:lnTo>
                <a:cubicBezTo>
                  <a:pt x="16" y="2460"/>
                  <a:pt x="12" y="2464"/>
                  <a:pt x="8" y="2464"/>
                </a:cubicBezTo>
                <a:cubicBezTo>
                  <a:pt x="3" y="2464"/>
                  <a:pt x="0" y="2460"/>
                  <a:pt x="0" y="2456"/>
                </a:cubicBezTo>
                <a:lnTo>
                  <a:pt x="0" y="2408"/>
                </a:lnTo>
                <a:cubicBezTo>
                  <a:pt x="0" y="2404"/>
                  <a:pt x="3" y="2400"/>
                  <a:pt x="8" y="2400"/>
                </a:cubicBezTo>
                <a:cubicBezTo>
                  <a:pt x="12" y="2400"/>
                  <a:pt x="16" y="2404"/>
                  <a:pt x="16" y="2408"/>
                </a:cubicBezTo>
                <a:close/>
                <a:moveTo>
                  <a:pt x="16" y="2504"/>
                </a:moveTo>
                <a:lnTo>
                  <a:pt x="16" y="2552"/>
                </a:lnTo>
                <a:cubicBezTo>
                  <a:pt x="16" y="2556"/>
                  <a:pt x="12" y="2560"/>
                  <a:pt x="8" y="2560"/>
                </a:cubicBezTo>
                <a:cubicBezTo>
                  <a:pt x="3" y="2560"/>
                  <a:pt x="0" y="2556"/>
                  <a:pt x="0" y="2552"/>
                </a:cubicBezTo>
                <a:lnTo>
                  <a:pt x="0" y="2504"/>
                </a:lnTo>
                <a:cubicBezTo>
                  <a:pt x="0" y="2500"/>
                  <a:pt x="3" y="2496"/>
                  <a:pt x="8" y="2496"/>
                </a:cubicBezTo>
                <a:cubicBezTo>
                  <a:pt x="12" y="2496"/>
                  <a:pt x="16" y="2500"/>
                  <a:pt x="16" y="2504"/>
                </a:cubicBezTo>
                <a:close/>
                <a:moveTo>
                  <a:pt x="16" y="2600"/>
                </a:moveTo>
                <a:lnTo>
                  <a:pt x="16" y="2648"/>
                </a:lnTo>
                <a:cubicBezTo>
                  <a:pt x="16" y="2652"/>
                  <a:pt x="12" y="2656"/>
                  <a:pt x="8" y="2656"/>
                </a:cubicBezTo>
                <a:cubicBezTo>
                  <a:pt x="3" y="2656"/>
                  <a:pt x="0" y="2652"/>
                  <a:pt x="0" y="2648"/>
                </a:cubicBezTo>
                <a:lnTo>
                  <a:pt x="0" y="2600"/>
                </a:lnTo>
                <a:cubicBezTo>
                  <a:pt x="0" y="2596"/>
                  <a:pt x="3" y="2592"/>
                  <a:pt x="8" y="2592"/>
                </a:cubicBezTo>
                <a:cubicBezTo>
                  <a:pt x="12" y="2592"/>
                  <a:pt x="16" y="2596"/>
                  <a:pt x="16" y="2600"/>
                </a:cubicBezTo>
                <a:close/>
                <a:moveTo>
                  <a:pt x="16" y="2696"/>
                </a:moveTo>
                <a:lnTo>
                  <a:pt x="16" y="2744"/>
                </a:lnTo>
                <a:cubicBezTo>
                  <a:pt x="16" y="2748"/>
                  <a:pt x="12" y="2752"/>
                  <a:pt x="8" y="2752"/>
                </a:cubicBezTo>
                <a:cubicBezTo>
                  <a:pt x="3" y="2752"/>
                  <a:pt x="0" y="2748"/>
                  <a:pt x="0" y="2744"/>
                </a:cubicBezTo>
                <a:lnTo>
                  <a:pt x="0" y="2696"/>
                </a:lnTo>
                <a:cubicBezTo>
                  <a:pt x="0" y="2692"/>
                  <a:pt x="3" y="2688"/>
                  <a:pt x="8" y="2688"/>
                </a:cubicBezTo>
                <a:cubicBezTo>
                  <a:pt x="12" y="2688"/>
                  <a:pt x="16" y="2692"/>
                  <a:pt x="16" y="2696"/>
                </a:cubicBezTo>
                <a:close/>
                <a:moveTo>
                  <a:pt x="16" y="2792"/>
                </a:moveTo>
                <a:lnTo>
                  <a:pt x="16" y="2840"/>
                </a:lnTo>
                <a:cubicBezTo>
                  <a:pt x="16" y="2844"/>
                  <a:pt x="12" y="2848"/>
                  <a:pt x="8" y="2848"/>
                </a:cubicBezTo>
                <a:cubicBezTo>
                  <a:pt x="3" y="2848"/>
                  <a:pt x="0" y="2844"/>
                  <a:pt x="0" y="2840"/>
                </a:cubicBezTo>
                <a:lnTo>
                  <a:pt x="0" y="2792"/>
                </a:lnTo>
                <a:cubicBezTo>
                  <a:pt x="0" y="2788"/>
                  <a:pt x="3" y="2784"/>
                  <a:pt x="8" y="2784"/>
                </a:cubicBezTo>
                <a:cubicBezTo>
                  <a:pt x="12" y="2784"/>
                  <a:pt x="16" y="2788"/>
                  <a:pt x="16" y="2792"/>
                </a:cubicBezTo>
                <a:close/>
                <a:moveTo>
                  <a:pt x="16" y="2888"/>
                </a:moveTo>
                <a:lnTo>
                  <a:pt x="16" y="2936"/>
                </a:lnTo>
                <a:cubicBezTo>
                  <a:pt x="16" y="2940"/>
                  <a:pt x="12" y="2944"/>
                  <a:pt x="8" y="2944"/>
                </a:cubicBezTo>
                <a:cubicBezTo>
                  <a:pt x="3" y="2944"/>
                  <a:pt x="0" y="2940"/>
                  <a:pt x="0" y="2936"/>
                </a:cubicBezTo>
                <a:lnTo>
                  <a:pt x="0" y="2888"/>
                </a:lnTo>
                <a:cubicBezTo>
                  <a:pt x="0" y="2884"/>
                  <a:pt x="3" y="2880"/>
                  <a:pt x="8" y="2880"/>
                </a:cubicBezTo>
                <a:cubicBezTo>
                  <a:pt x="12" y="2880"/>
                  <a:pt x="16" y="2884"/>
                  <a:pt x="16" y="2888"/>
                </a:cubicBezTo>
                <a:close/>
                <a:moveTo>
                  <a:pt x="16" y="2984"/>
                </a:moveTo>
                <a:lnTo>
                  <a:pt x="16" y="3032"/>
                </a:lnTo>
                <a:cubicBezTo>
                  <a:pt x="16" y="3036"/>
                  <a:pt x="12" y="3040"/>
                  <a:pt x="8" y="3040"/>
                </a:cubicBezTo>
                <a:cubicBezTo>
                  <a:pt x="3" y="3040"/>
                  <a:pt x="0" y="3036"/>
                  <a:pt x="0" y="3032"/>
                </a:cubicBezTo>
                <a:lnTo>
                  <a:pt x="0" y="2984"/>
                </a:lnTo>
                <a:cubicBezTo>
                  <a:pt x="0" y="2980"/>
                  <a:pt x="3" y="2976"/>
                  <a:pt x="8" y="2976"/>
                </a:cubicBezTo>
                <a:cubicBezTo>
                  <a:pt x="12" y="2976"/>
                  <a:pt x="16" y="2980"/>
                  <a:pt x="16" y="2984"/>
                </a:cubicBezTo>
                <a:close/>
                <a:moveTo>
                  <a:pt x="16" y="3080"/>
                </a:moveTo>
                <a:lnTo>
                  <a:pt x="16" y="3128"/>
                </a:lnTo>
                <a:cubicBezTo>
                  <a:pt x="16" y="3132"/>
                  <a:pt x="12" y="3136"/>
                  <a:pt x="8" y="3136"/>
                </a:cubicBezTo>
                <a:cubicBezTo>
                  <a:pt x="3" y="3136"/>
                  <a:pt x="0" y="3132"/>
                  <a:pt x="0" y="3128"/>
                </a:cubicBezTo>
                <a:lnTo>
                  <a:pt x="0" y="3080"/>
                </a:lnTo>
                <a:cubicBezTo>
                  <a:pt x="0" y="3076"/>
                  <a:pt x="3" y="3072"/>
                  <a:pt x="8" y="3072"/>
                </a:cubicBezTo>
                <a:cubicBezTo>
                  <a:pt x="12" y="3072"/>
                  <a:pt x="16" y="3076"/>
                  <a:pt x="16" y="3080"/>
                </a:cubicBezTo>
                <a:close/>
                <a:moveTo>
                  <a:pt x="16" y="3176"/>
                </a:moveTo>
                <a:lnTo>
                  <a:pt x="16" y="3224"/>
                </a:lnTo>
                <a:cubicBezTo>
                  <a:pt x="16" y="3228"/>
                  <a:pt x="12" y="3232"/>
                  <a:pt x="8" y="3232"/>
                </a:cubicBezTo>
                <a:cubicBezTo>
                  <a:pt x="3" y="3232"/>
                  <a:pt x="0" y="3228"/>
                  <a:pt x="0" y="3224"/>
                </a:cubicBezTo>
                <a:lnTo>
                  <a:pt x="0" y="3176"/>
                </a:lnTo>
                <a:cubicBezTo>
                  <a:pt x="0" y="3172"/>
                  <a:pt x="3" y="3168"/>
                  <a:pt x="8" y="3168"/>
                </a:cubicBezTo>
                <a:cubicBezTo>
                  <a:pt x="12" y="3168"/>
                  <a:pt x="16" y="3172"/>
                  <a:pt x="16" y="3176"/>
                </a:cubicBezTo>
                <a:close/>
                <a:moveTo>
                  <a:pt x="16" y="3272"/>
                </a:moveTo>
                <a:lnTo>
                  <a:pt x="16" y="3320"/>
                </a:lnTo>
                <a:cubicBezTo>
                  <a:pt x="16" y="3324"/>
                  <a:pt x="12" y="3328"/>
                  <a:pt x="8" y="3328"/>
                </a:cubicBezTo>
                <a:cubicBezTo>
                  <a:pt x="3" y="3328"/>
                  <a:pt x="0" y="3324"/>
                  <a:pt x="0" y="3320"/>
                </a:cubicBezTo>
                <a:lnTo>
                  <a:pt x="0" y="3272"/>
                </a:lnTo>
                <a:cubicBezTo>
                  <a:pt x="0" y="3268"/>
                  <a:pt x="3" y="3264"/>
                  <a:pt x="8" y="3264"/>
                </a:cubicBezTo>
                <a:cubicBezTo>
                  <a:pt x="12" y="3264"/>
                  <a:pt x="16" y="3268"/>
                  <a:pt x="16" y="3272"/>
                </a:cubicBezTo>
                <a:close/>
                <a:moveTo>
                  <a:pt x="16" y="3368"/>
                </a:moveTo>
                <a:lnTo>
                  <a:pt x="16" y="3416"/>
                </a:lnTo>
                <a:cubicBezTo>
                  <a:pt x="16" y="3420"/>
                  <a:pt x="12" y="3424"/>
                  <a:pt x="8" y="3424"/>
                </a:cubicBezTo>
                <a:cubicBezTo>
                  <a:pt x="3" y="3424"/>
                  <a:pt x="0" y="3420"/>
                  <a:pt x="0" y="3416"/>
                </a:cubicBezTo>
                <a:lnTo>
                  <a:pt x="0" y="3368"/>
                </a:lnTo>
                <a:cubicBezTo>
                  <a:pt x="0" y="3364"/>
                  <a:pt x="3" y="3360"/>
                  <a:pt x="8" y="3360"/>
                </a:cubicBezTo>
                <a:cubicBezTo>
                  <a:pt x="12" y="3360"/>
                  <a:pt x="16" y="3364"/>
                  <a:pt x="16" y="3368"/>
                </a:cubicBezTo>
                <a:close/>
                <a:moveTo>
                  <a:pt x="16" y="3464"/>
                </a:moveTo>
                <a:lnTo>
                  <a:pt x="16" y="3512"/>
                </a:lnTo>
                <a:cubicBezTo>
                  <a:pt x="16" y="3516"/>
                  <a:pt x="12" y="3520"/>
                  <a:pt x="8" y="3520"/>
                </a:cubicBezTo>
                <a:cubicBezTo>
                  <a:pt x="3" y="3520"/>
                  <a:pt x="0" y="3516"/>
                  <a:pt x="0" y="3512"/>
                </a:cubicBezTo>
                <a:lnTo>
                  <a:pt x="0" y="3464"/>
                </a:lnTo>
                <a:cubicBezTo>
                  <a:pt x="0" y="3460"/>
                  <a:pt x="3" y="3456"/>
                  <a:pt x="8" y="3456"/>
                </a:cubicBezTo>
                <a:cubicBezTo>
                  <a:pt x="12" y="3456"/>
                  <a:pt x="16" y="3460"/>
                  <a:pt x="16" y="3464"/>
                </a:cubicBezTo>
                <a:close/>
                <a:moveTo>
                  <a:pt x="16" y="3560"/>
                </a:moveTo>
                <a:lnTo>
                  <a:pt x="16" y="3608"/>
                </a:lnTo>
                <a:cubicBezTo>
                  <a:pt x="16" y="3612"/>
                  <a:pt x="12" y="3616"/>
                  <a:pt x="8" y="3616"/>
                </a:cubicBezTo>
                <a:cubicBezTo>
                  <a:pt x="3" y="3616"/>
                  <a:pt x="0" y="3612"/>
                  <a:pt x="0" y="3608"/>
                </a:cubicBezTo>
                <a:lnTo>
                  <a:pt x="0" y="3560"/>
                </a:lnTo>
                <a:cubicBezTo>
                  <a:pt x="0" y="3556"/>
                  <a:pt x="3" y="3552"/>
                  <a:pt x="8" y="3552"/>
                </a:cubicBezTo>
                <a:cubicBezTo>
                  <a:pt x="12" y="3552"/>
                  <a:pt x="16" y="3556"/>
                  <a:pt x="16" y="3560"/>
                </a:cubicBezTo>
                <a:close/>
              </a:path>
            </a:pathLst>
          </a:custGeom>
          <a:solidFill>
            <a:srgbClr val="FF0000"/>
          </a:solidFill>
          <a:ln w="15875">
            <a:solidFill>
              <a:srgbClr val="FF0000"/>
            </a:solidFill>
            <a:bevel/>
            <a:headEnd/>
            <a:tailEnd/>
          </a:ln>
        </p:spPr>
        <p:txBody>
          <a:bodyPr/>
          <a:lstStyle/>
          <a:p>
            <a:endParaRPr lang="zh-CN" altLang="en-US"/>
          </a:p>
        </p:txBody>
      </p:sp>
      <p:sp>
        <p:nvSpPr>
          <p:cNvPr id="42" name="Freeform 22"/>
          <p:cNvSpPr>
            <a:spLocks/>
          </p:cNvSpPr>
          <p:nvPr/>
        </p:nvSpPr>
        <p:spPr bwMode="auto">
          <a:xfrm>
            <a:off x="4738678" y="3843338"/>
            <a:ext cx="2287588" cy="657225"/>
          </a:xfrm>
          <a:custGeom>
            <a:avLst/>
            <a:gdLst>
              <a:gd name="T0" fmla="*/ 0 w 1441"/>
              <a:gd name="T1" fmla="*/ 0 h 414"/>
              <a:gd name="T2" fmla="*/ 2147483647 w 1441"/>
              <a:gd name="T3" fmla="*/ 0 h 414"/>
              <a:gd name="T4" fmla="*/ 2147483647 w 1441"/>
              <a:gd name="T5" fmla="*/ 2147483647 h 414"/>
              <a:gd name="T6" fmla="*/ 2147483647 w 1441"/>
              <a:gd name="T7" fmla="*/ 2147483647 h 414"/>
              <a:gd name="T8" fmla="*/ 2147483647 w 1441"/>
              <a:gd name="T9" fmla="*/ 0 h 414"/>
              <a:gd name="T10" fmla="*/ 2147483647 w 1441"/>
              <a:gd name="T11" fmla="*/ 0 h 414"/>
              <a:gd name="T12" fmla="*/ 0 60000 65536"/>
              <a:gd name="T13" fmla="*/ 0 60000 65536"/>
              <a:gd name="T14" fmla="*/ 0 60000 65536"/>
              <a:gd name="T15" fmla="*/ 0 60000 65536"/>
              <a:gd name="T16" fmla="*/ 0 60000 65536"/>
              <a:gd name="T17" fmla="*/ 0 60000 65536"/>
              <a:gd name="T18" fmla="*/ 0 w 1441"/>
              <a:gd name="T19" fmla="*/ 0 h 414"/>
              <a:gd name="T20" fmla="*/ 1441 w 1441"/>
              <a:gd name="T21" fmla="*/ 414 h 414"/>
            </a:gdLst>
            <a:ahLst/>
            <a:cxnLst>
              <a:cxn ang="T12">
                <a:pos x="T0" y="T1"/>
              </a:cxn>
              <a:cxn ang="T13">
                <a:pos x="T2" y="T3"/>
              </a:cxn>
              <a:cxn ang="T14">
                <a:pos x="T4" y="T5"/>
              </a:cxn>
              <a:cxn ang="T15">
                <a:pos x="T6" y="T7"/>
              </a:cxn>
              <a:cxn ang="T16">
                <a:pos x="T8" y="T9"/>
              </a:cxn>
              <a:cxn ang="T17">
                <a:pos x="T10" y="T11"/>
              </a:cxn>
            </a:cxnLst>
            <a:rect l="T18" t="T19" r="T20" b="T21"/>
            <a:pathLst>
              <a:path w="1441" h="414">
                <a:moveTo>
                  <a:pt x="0" y="0"/>
                </a:moveTo>
                <a:lnTo>
                  <a:pt x="185" y="0"/>
                </a:lnTo>
                <a:lnTo>
                  <a:pt x="185" y="414"/>
                </a:lnTo>
                <a:lnTo>
                  <a:pt x="857" y="414"/>
                </a:lnTo>
                <a:lnTo>
                  <a:pt x="857" y="0"/>
                </a:lnTo>
                <a:lnTo>
                  <a:pt x="1441" y="0"/>
                </a:lnTo>
              </a:path>
            </a:pathLst>
          </a:custGeom>
          <a:noFill/>
          <a:ln w="26988" cap="rnd">
            <a:solidFill>
              <a:srgbClr val="000000"/>
            </a:solidFill>
            <a:round/>
            <a:headEnd/>
            <a:tailEnd/>
          </a:ln>
        </p:spPr>
        <p:txBody>
          <a:bodyPr/>
          <a:lstStyle/>
          <a:p>
            <a:endParaRPr lang="zh-CN" altLang="en-US"/>
          </a:p>
        </p:txBody>
      </p:sp>
      <p:sp>
        <p:nvSpPr>
          <p:cNvPr id="43" name="Freeform 23"/>
          <p:cNvSpPr>
            <a:spLocks/>
          </p:cNvSpPr>
          <p:nvPr/>
        </p:nvSpPr>
        <p:spPr bwMode="auto">
          <a:xfrm>
            <a:off x="7026266" y="3843338"/>
            <a:ext cx="3276600" cy="657225"/>
          </a:xfrm>
          <a:custGeom>
            <a:avLst/>
            <a:gdLst>
              <a:gd name="T0" fmla="*/ 0 w 2064"/>
              <a:gd name="T1" fmla="*/ 0 h 414"/>
              <a:gd name="T2" fmla="*/ 0 w 2064"/>
              <a:gd name="T3" fmla="*/ 2147483647 h 414"/>
              <a:gd name="T4" fmla="*/ 2147483647 w 2064"/>
              <a:gd name="T5" fmla="*/ 2147483647 h 414"/>
              <a:gd name="T6" fmla="*/ 2147483647 w 2064"/>
              <a:gd name="T7" fmla="*/ 0 h 414"/>
              <a:gd name="T8" fmla="*/ 2147483647 w 2064"/>
              <a:gd name="T9" fmla="*/ 0 h 414"/>
              <a:gd name="T10" fmla="*/ 2147483647 w 2064"/>
              <a:gd name="T11" fmla="*/ 2147483647 h 414"/>
              <a:gd name="T12" fmla="*/ 2147483647 w 2064"/>
              <a:gd name="T13" fmla="*/ 2147483647 h 414"/>
              <a:gd name="T14" fmla="*/ 2147483647 w 2064"/>
              <a:gd name="T15" fmla="*/ 0 h 414"/>
              <a:gd name="T16" fmla="*/ 2147483647 w 2064"/>
              <a:gd name="T17" fmla="*/ 0 h 414"/>
              <a:gd name="T18" fmla="*/ 2147483647 w 2064"/>
              <a:gd name="T19" fmla="*/ 2147483647 h 414"/>
              <a:gd name="T20" fmla="*/ 2147483647 w 2064"/>
              <a:gd name="T21" fmla="*/ 2147483647 h 414"/>
              <a:gd name="T22" fmla="*/ 2147483647 w 2064"/>
              <a:gd name="T23" fmla="*/ 0 h 414"/>
              <a:gd name="T24" fmla="*/ 2147483647 w 2064"/>
              <a:gd name="T25" fmla="*/ 0 h 4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4"/>
              <a:gd name="T40" fmla="*/ 0 h 414"/>
              <a:gd name="T41" fmla="*/ 2064 w 2064"/>
              <a:gd name="T42" fmla="*/ 414 h 4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4" h="414">
                <a:moveTo>
                  <a:pt x="0" y="0"/>
                </a:moveTo>
                <a:lnTo>
                  <a:pt x="0" y="414"/>
                </a:lnTo>
                <a:lnTo>
                  <a:pt x="409" y="414"/>
                </a:lnTo>
                <a:lnTo>
                  <a:pt x="409" y="0"/>
                </a:lnTo>
                <a:lnTo>
                  <a:pt x="506" y="0"/>
                </a:lnTo>
                <a:lnTo>
                  <a:pt x="506" y="414"/>
                </a:lnTo>
                <a:lnTo>
                  <a:pt x="779" y="414"/>
                </a:lnTo>
                <a:lnTo>
                  <a:pt x="779" y="0"/>
                </a:lnTo>
                <a:lnTo>
                  <a:pt x="958" y="0"/>
                </a:lnTo>
                <a:lnTo>
                  <a:pt x="958" y="414"/>
                </a:lnTo>
                <a:lnTo>
                  <a:pt x="1153" y="414"/>
                </a:lnTo>
                <a:lnTo>
                  <a:pt x="1153" y="0"/>
                </a:lnTo>
                <a:lnTo>
                  <a:pt x="2064" y="0"/>
                </a:lnTo>
              </a:path>
            </a:pathLst>
          </a:custGeom>
          <a:noFill/>
          <a:ln w="26988" cap="rnd">
            <a:solidFill>
              <a:srgbClr val="000000"/>
            </a:solidFill>
            <a:round/>
            <a:headEnd/>
            <a:tailEnd/>
          </a:ln>
        </p:spPr>
        <p:txBody>
          <a:bodyPr/>
          <a:lstStyle/>
          <a:p>
            <a:endParaRPr lang="zh-CN" altLang="en-US"/>
          </a:p>
        </p:txBody>
      </p:sp>
      <p:sp>
        <p:nvSpPr>
          <p:cNvPr id="44" name="Freeform 24"/>
          <p:cNvSpPr>
            <a:spLocks/>
          </p:cNvSpPr>
          <p:nvPr/>
        </p:nvSpPr>
        <p:spPr bwMode="auto">
          <a:xfrm>
            <a:off x="4738678" y="4830763"/>
            <a:ext cx="5564188" cy="657225"/>
          </a:xfrm>
          <a:custGeom>
            <a:avLst/>
            <a:gdLst>
              <a:gd name="T0" fmla="*/ 0 w 3505"/>
              <a:gd name="T1" fmla="*/ 0 h 414"/>
              <a:gd name="T2" fmla="*/ 2147483647 w 3505"/>
              <a:gd name="T3" fmla="*/ 0 h 414"/>
              <a:gd name="T4" fmla="*/ 2147483647 w 3505"/>
              <a:gd name="T5" fmla="*/ 2147483647 h 414"/>
              <a:gd name="T6" fmla="*/ 2147483647 w 3505"/>
              <a:gd name="T7" fmla="*/ 2147483647 h 414"/>
              <a:gd name="T8" fmla="*/ 2147483647 w 3505"/>
              <a:gd name="T9" fmla="*/ 0 h 414"/>
              <a:gd name="T10" fmla="*/ 2147483647 w 3505"/>
              <a:gd name="T11" fmla="*/ 0 h 414"/>
              <a:gd name="T12" fmla="*/ 2147483647 w 3505"/>
              <a:gd name="T13" fmla="*/ 2147483647 h 414"/>
              <a:gd name="T14" fmla="*/ 2147483647 w 3505"/>
              <a:gd name="T15" fmla="*/ 2147483647 h 414"/>
              <a:gd name="T16" fmla="*/ 2147483647 w 3505"/>
              <a:gd name="T17" fmla="*/ 0 h 414"/>
              <a:gd name="T18" fmla="*/ 2147483647 w 3505"/>
              <a:gd name="T19" fmla="*/ 0 h 414"/>
              <a:gd name="T20" fmla="*/ 2147483647 w 3505"/>
              <a:gd name="T21" fmla="*/ 2147483647 h 414"/>
              <a:gd name="T22" fmla="*/ 2147483647 w 3505"/>
              <a:gd name="T23" fmla="*/ 2147483647 h 414"/>
              <a:gd name="T24" fmla="*/ 2147483647 w 3505"/>
              <a:gd name="T25" fmla="*/ 0 h 414"/>
              <a:gd name="T26" fmla="*/ 2147483647 w 3505"/>
              <a:gd name="T27" fmla="*/ 0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5"/>
              <a:gd name="T43" fmla="*/ 0 h 414"/>
              <a:gd name="T44" fmla="*/ 3505 w 3505"/>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5" h="414">
                <a:moveTo>
                  <a:pt x="0" y="0"/>
                </a:moveTo>
                <a:lnTo>
                  <a:pt x="389" y="0"/>
                </a:lnTo>
                <a:lnTo>
                  <a:pt x="389" y="414"/>
                </a:lnTo>
                <a:lnTo>
                  <a:pt x="1363" y="414"/>
                </a:lnTo>
                <a:lnTo>
                  <a:pt x="1363" y="0"/>
                </a:lnTo>
                <a:lnTo>
                  <a:pt x="1558" y="0"/>
                </a:lnTo>
                <a:lnTo>
                  <a:pt x="1558" y="414"/>
                </a:lnTo>
                <a:lnTo>
                  <a:pt x="1850" y="414"/>
                </a:lnTo>
                <a:lnTo>
                  <a:pt x="1850" y="0"/>
                </a:lnTo>
                <a:lnTo>
                  <a:pt x="2006" y="0"/>
                </a:lnTo>
                <a:lnTo>
                  <a:pt x="2006" y="414"/>
                </a:lnTo>
                <a:lnTo>
                  <a:pt x="2921" y="414"/>
                </a:lnTo>
                <a:lnTo>
                  <a:pt x="2921" y="0"/>
                </a:lnTo>
                <a:lnTo>
                  <a:pt x="3505" y="0"/>
                </a:lnTo>
              </a:path>
            </a:pathLst>
          </a:custGeom>
          <a:noFill/>
          <a:ln w="26988" cap="rnd">
            <a:solidFill>
              <a:srgbClr val="000000"/>
            </a:solidFill>
            <a:round/>
            <a:headEnd/>
            <a:tailEnd/>
          </a:ln>
        </p:spPr>
        <p:txBody>
          <a:bodyPr/>
          <a:lstStyle/>
          <a:p>
            <a:endParaRPr lang="zh-CN" altLang="en-US"/>
          </a:p>
        </p:txBody>
      </p:sp>
      <p:sp>
        <p:nvSpPr>
          <p:cNvPr id="45" name="Freeform 25"/>
          <p:cNvSpPr>
            <a:spLocks/>
          </p:cNvSpPr>
          <p:nvPr/>
        </p:nvSpPr>
        <p:spPr bwMode="auto">
          <a:xfrm>
            <a:off x="4738678" y="5818188"/>
            <a:ext cx="5564188" cy="657225"/>
          </a:xfrm>
          <a:custGeom>
            <a:avLst/>
            <a:gdLst>
              <a:gd name="T0" fmla="*/ 0 w 3505"/>
              <a:gd name="T1" fmla="*/ 2147483647 h 414"/>
              <a:gd name="T2" fmla="*/ 2147483647 w 3505"/>
              <a:gd name="T3" fmla="*/ 2147483647 h 414"/>
              <a:gd name="T4" fmla="*/ 2147483647 w 3505"/>
              <a:gd name="T5" fmla="*/ 0 h 414"/>
              <a:gd name="T6" fmla="*/ 2147483647 w 3505"/>
              <a:gd name="T7" fmla="*/ 0 h 414"/>
              <a:gd name="T8" fmla="*/ 2147483647 w 3505"/>
              <a:gd name="T9" fmla="*/ 2147483647 h 414"/>
              <a:gd name="T10" fmla="*/ 2147483647 w 3505"/>
              <a:gd name="T11" fmla="*/ 2147483647 h 414"/>
              <a:gd name="T12" fmla="*/ 2147483647 w 3505"/>
              <a:gd name="T13" fmla="*/ 0 h 414"/>
              <a:gd name="T14" fmla="*/ 2147483647 w 3505"/>
              <a:gd name="T15" fmla="*/ 0 h 414"/>
              <a:gd name="T16" fmla="*/ 2147483647 w 3505"/>
              <a:gd name="T17" fmla="*/ 2147483647 h 414"/>
              <a:gd name="T18" fmla="*/ 2147483647 w 3505"/>
              <a:gd name="T19" fmla="*/ 2147483647 h 414"/>
              <a:gd name="T20" fmla="*/ 2147483647 w 3505"/>
              <a:gd name="T21" fmla="*/ 0 h 414"/>
              <a:gd name="T22" fmla="*/ 2147483647 w 3505"/>
              <a:gd name="T23" fmla="*/ 0 h 414"/>
              <a:gd name="T24" fmla="*/ 2147483647 w 3505"/>
              <a:gd name="T25" fmla="*/ 2147483647 h 414"/>
              <a:gd name="T26" fmla="*/ 2147483647 w 3505"/>
              <a:gd name="T27" fmla="*/ 2147483647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5"/>
              <a:gd name="T43" fmla="*/ 0 h 414"/>
              <a:gd name="T44" fmla="*/ 3505 w 3505"/>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5" h="414">
                <a:moveTo>
                  <a:pt x="0" y="414"/>
                </a:moveTo>
                <a:lnTo>
                  <a:pt x="389" y="414"/>
                </a:lnTo>
                <a:lnTo>
                  <a:pt x="389" y="0"/>
                </a:lnTo>
                <a:lnTo>
                  <a:pt x="1363" y="0"/>
                </a:lnTo>
                <a:lnTo>
                  <a:pt x="1363" y="414"/>
                </a:lnTo>
                <a:lnTo>
                  <a:pt x="1558" y="414"/>
                </a:lnTo>
                <a:lnTo>
                  <a:pt x="1558" y="0"/>
                </a:lnTo>
                <a:lnTo>
                  <a:pt x="1850" y="0"/>
                </a:lnTo>
                <a:lnTo>
                  <a:pt x="1850" y="414"/>
                </a:lnTo>
                <a:lnTo>
                  <a:pt x="1995" y="414"/>
                </a:lnTo>
                <a:lnTo>
                  <a:pt x="1995" y="0"/>
                </a:lnTo>
                <a:lnTo>
                  <a:pt x="2921" y="0"/>
                </a:lnTo>
                <a:lnTo>
                  <a:pt x="2921" y="414"/>
                </a:lnTo>
                <a:lnTo>
                  <a:pt x="3505" y="414"/>
                </a:lnTo>
              </a:path>
            </a:pathLst>
          </a:custGeom>
          <a:noFill/>
          <a:ln w="26988" cap="rnd">
            <a:solidFill>
              <a:srgbClr val="000000"/>
            </a:solidFill>
            <a:round/>
            <a:headEnd/>
            <a:tailEnd/>
          </a:ln>
        </p:spPr>
        <p:txBody>
          <a:bodyPr/>
          <a:lstStyle/>
          <a:p>
            <a:endParaRPr lang="zh-CN" altLang="en-US"/>
          </a:p>
        </p:txBody>
      </p:sp>
      <p:sp>
        <p:nvSpPr>
          <p:cNvPr id="46" name="Line 26"/>
          <p:cNvSpPr>
            <a:spLocks noChangeShapeType="1"/>
          </p:cNvSpPr>
          <p:nvPr/>
        </p:nvSpPr>
        <p:spPr bwMode="auto">
          <a:xfrm>
            <a:off x="5788017" y="6146800"/>
            <a:ext cx="992187" cy="0"/>
          </a:xfrm>
          <a:prstGeom prst="line">
            <a:avLst/>
          </a:prstGeom>
          <a:noFill/>
          <a:ln w="4763" cap="rnd">
            <a:solidFill>
              <a:srgbClr val="000000"/>
            </a:solidFill>
            <a:round/>
            <a:headEnd/>
            <a:tailEnd/>
          </a:ln>
        </p:spPr>
        <p:txBody>
          <a:bodyPr/>
          <a:lstStyle/>
          <a:p>
            <a:endParaRPr lang="zh-CN" altLang="en-US"/>
          </a:p>
        </p:txBody>
      </p:sp>
      <p:sp>
        <p:nvSpPr>
          <p:cNvPr id="47" name="Freeform 27"/>
          <p:cNvSpPr>
            <a:spLocks/>
          </p:cNvSpPr>
          <p:nvPr/>
        </p:nvSpPr>
        <p:spPr bwMode="auto">
          <a:xfrm>
            <a:off x="5665778" y="6099175"/>
            <a:ext cx="133350" cy="93662"/>
          </a:xfrm>
          <a:custGeom>
            <a:avLst/>
            <a:gdLst>
              <a:gd name="T0" fmla="*/ 2147483647 w 84"/>
              <a:gd name="T1" fmla="*/ 2147483647 h 59"/>
              <a:gd name="T2" fmla="*/ 0 w 84"/>
              <a:gd name="T3" fmla="*/ 2147483647 h 59"/>
              <a:gd name="T4" fmla="*/ 2147483647 w 84"/>
              <a:gd name="T5" fmla="*/ 0 h 59"/>
              <a:gd name="T6" fmla="*/ 2147483647 w 84"/>
              <a:gd name="T7" fmla="*/ 2147483647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84" y="59"/>
                </a:moveTo>
                <a:lnTo>
                  <a:pt x="0" y="30"/>
                </a:lnTo>
                <a:lnTo>
                  <a:pt x="84" y="0"/>
                </a:lnTo>
                <a:lnTo>
                  <a:pt x="84" y="59"/>
                </a:lnTo>
                <a:close/>
              </a:path>
            </a:pathLst>
          </a:custGeom>
          <a:solidFill>
            <a:srgbClr val="000000"/>
          </a:solidFill>
          <a:ln w="9525">
            <a:noFill/>
            <a:round/>
            <a:headEnd/>
            <a:tailEnd/>
          </a:ln>
        </p:spPr>
        <p:txBody>
          <a:bodyPr/>
          <a:lstStyle/>
          <a:p>
            <a:endParaRPr lang="zh-CN" altLang="en-US"/>
          </a:p>
        </p:txBody>
      </p:sp>
      <p:sp>
        <p:nvSpPr>
          <p:cNvPr id="48" name="Freeform 28"/>
          <p:cNvSpPr>
            <a:spLocks/>
          </p:cNvSpPr>
          <p:nvPr/>
        </p:nvSpPr>
        <p:spPr bwMode="auto">
          <a:xfrm>
            <a:off x="6769091" y="6099175"/>
            <a:ext cx="133350" cy="93662"/>
          </a:xfrm>
          <a:custGeom>
            <a:avLst/>
            <a:gdLst>
              <a:gd name="T0" fmla="*/ 0 w 84"/>
              <a:gd name="T1" fmla="*/ 0 h 59"/>
              <a:gd name="T2" fmla="*/ 2147483647 w 84"/>
              <a:gd name="T3" fmla="*/ 2147483647 h 59"/>
              <a:gd name="T4" fmla="*/ 0 w 84"/>
              <a:gd name="T5" fmla="*/ 2147483647 h 59"/>
              <a:gd name="T6" fmla="*/ 0 w 84"/>
              <a:gd name="T7" fmla="*/ 0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0" y="0"/>
                </a:moveTo>
                <a:lnTo>
                  <a:pt x="84" y="30"/>
                </a:lnTo>
                <a:lnTo>
                  <a:pt x="0" y="59"/>
                </a:lnTo>
                <a:lnTo>
                  <a:pt x="0" y="0"/>
                </a:lnTo>
                <a:close/>
              </a:path>
            </a:pathLst>
          </a:custGeom>
          <a:solidFill>
            <a:srgbClr val="000000"/>
          </a:solidFill>
          <a:ln w="9525">
            <a:noFill/>
            <a:round/>
            <a:headEnd/>
            <a:tailEnd/>
          </a:ln>
        </p:spPr>
        <p:txBody>
          <a:bodyPr/>
          <a:lstStyle/>
          <a:p>
            <a:endParaRPr lang="zh-CN" altLang="en-US"/>
          </a:p>
        </p:txBody>
      </p:sp>
      <p:sp>
        <p:nvSpPr>
          <p:cNvPr id="49" name="Line 29"/>
          <p:cNvSpPr>
            <a:spLocks noChangeShapeType="1"/>
          </p:cNvSpPr>
          <p:nvPr/>
        </p:nvSpPr>
        <p:spPr bwMode="auto">
          <a:xfrm>
            <a:off x="8261341" y="6146800"/>
            <a:ext cx="990600" cy="0"/>
          </a:xfrm>
          <a:prstGeom prst="line">
            <a:avLst/>
          </a:prstGeom>
          <a:noFill/>
          <a:ln w="4763" cap="rnd">
            <a:solidFill>
              <a:srgbClr val="000000"/>
            </a:solidFill>
            <a:round/>
            <a:headEnd/>
            <a:tailEnd/>
          </a:ln>
        </p:spPr>
        <p:txBody>
          <a:bodyPr/>
          <a:lstStyle/>
          <a:p>
            <a:endParaRPr lang="zh-CN" altLang="en-US"/>
          </a:p>
        </p:txBody>
      </p:sp>
      <p:sp>
        <p:nvSpPr>
          <p:cNvPr id="50" name="Freeform 30"/>
          <p:cNvSpPr>
            <a:spLocks/>
          </p:cNvSpPr>
          <p:nvPr/>
        </p:nvSpPr>
        <p:spPr bwMode="auto">
          <a:xfrm>
            <a:off x="8139103" y="6099175"/>
            <a:ext cx="133350" cy="93662"/>
          </a:xfrm>
          <a:custGeom>
            <a:avLst/>
            <a:gdLst>
              <a:gd name="T0" fmla="*/ 2147483647 w 84"/>
              <a:gd name="T1" fmla="*/ 2147483647 h 59"/>
              <a:gd name="T2" fmla="*/ 0 w 84"/>
              <a:gd name="T3" fmla="*/ 2147483647 h 59"/>
              <a:gd name="T4" fmla="*/ 2147483647 w 84"/>
              <a:gd name="T5" fmla="*/ 0 h 59"/>
              <a:gd name="T6" fmla="*/ 2147483647 w 84"/>
              <a:gd name="T7" fmla="*/ 2147483647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84" y="59"/>
                </a:moveTo>
                <a:lnTo>
                  <a:pt x="0" y="30"/>
                </a:lnTo>
                <a:lnTo>
                  <a:pt x="84" y="0"/>
                </a:lnTo>
                <a:lnTo>
                  <a:pt x="84" y="59"/>
                </a:lnTo>
                <a:close/>
              </a:path>
            </a:pathLst>
          </a:custGeom>
          <a:solidFill>
            <a:srgbClr val="000000"/>
          </a:solidFill>
          <a:ln w="9525">
            <a:noFill/>
            <a:round/>
            <a:headEnd/>
            <a:tailEnd/>
          </a:ln>
        </p:spPr>
        <p:txBody>
          <a:bodyPr/>
          <a:lstStyle/>
          <a:p>
            <a:endParaRPr lang="zh-CN" altLang="en-US"/>
          </a:p>
        </p:txBody>
      </p:sp>
      <p:sp>
        <p:nvSpPr>
          <p:cNvPr id="51" name="Freeform 31"/>
          <p:cNvSpPr>
            <a:spLocks/>
          </p:cNvSpPr>
          <p:nvPr/>
        </p:nvSpPr>
        <p:spPr bwMode="auto">
          <a:xfrm>
            <a:off x="9240828" y="6099175"/>
            <a:ext cx="134938" cy="93662"/>
          </a:xfrm>
          <a:custGeom>
            <a:avLst/>
            <a:gdLst>
              <a:gd name="T0" fmla="*/ 0 w 85"/>
              <a:gd name="T1" fmla="*/ 0 h 59"/>
              <a:gd name="T2" fmla="*/ 2147483647 w 85"/>
              <a:gd name="T3" fmla="*/ 2147483647 h 59"/>
              <a:gd name="T4" fmla="*/ 0 w 85"/>
              <a:gd name="T5" fmla="*/ 2147483647 h 59"/>
              <a:gd name="T6" fmla="*/ 0 w 85"/>
              <a:gd name="T7" fmla="*/ 0 h 59"/>
              <a:gd name="T8" fmla="*/ 0 60000 65536"/>
              <a:gd name="T9" fmla="*/ 0 60000 65536"/>
              <a:gd name="T10" fmla="*/ 0 60000 65536"/>
              <a:gd name="T11" fmla="*/ 0 60000 65536"/>
              <a:gd name="T12" fmla="*/ 0 w 85"/>
              <a:gd name="T13" fmla="*/ 0 h 59"/>
              <a:gd name="T14" fmla="*/ 85 w 85"/>
              <a:gd name="T15" fmla="*/ 59 h 59"/>
            </a:gdLst>
            <a:ahLst/>
            <a:cxnLst>
              <a:cxn ang="T8">
                <a:pos x="T0" y="T1"/>
              </a:cxn>
              <a:cxn ang="T9">
                <a:pos x="T2" y="T3"/>
              </a:cxn>
              <a:cxn ang="T10">
                <a:pos x="T4" y="T5"/>
              </a:cxn>
              <a:cxn ang="T11">
                <a:pos x="T6" y="T7"/>
              </a:cxn>
            </a:cxnLst>
            <a:rect l="T12" t="T13" r="T14" b="T15"/>
            <a:pathLst>
              <a:path w="85" h="59">
                <a:moveTo>
                  <a:pt x="0" y="0"/>
                </a:moveTo>
                <a:lnTo>
                  <a:pt x="85" y="30"/>
                </a:lnTo>
                <a:lnTo>
                  <a:pt x="0" y="59"/>
                </a:lnTo>
                <a:lnTo>
                  <a:pt x="0" y="0"/>
                </a:lnTo>
                <a:close/>
              </a:path>
            </a:pathLst>
          </a:custGeom>
          <a:solidFill>
            <a:srgbClr val="000000"/>
          </a:solidFill>
          <a:ln w="9525">
            <a:noFill/>
            <a:round/>
            <a:headEnd/>
            <a:tailEnd/>
          </a:ln>
        </p:spPr>
        <p:txBody>
          <a:bodyPr/>
          <a:lstStyle/>
          <a:p>
            <a:endParaRPr lang="zh-CN" altLang="en-US"/>
          </a:p>
        </p:txBody>
      </p:sp>
      <p:pic>
        <p:nvPicPr>
          <p:cNvPr id="52" name="Picture 10"/>
          <p:cNvPicPr>
            <a:picLocks noChangeAspect="1" noChangeArrowheads="1"/>
          </p:cNvPicPr>
          <p:nvPr/>
        </p:nvPicPr>
        <p:blipFill>
          <a:blip r:embed="rId3" cstate="print"/>
          <a:srcRect l="65477" b="19642"/>
          <a:stretch>
            <a:fillRect/>
          </a:stretch>
        </p:blipFill>
        <p:spPr bwMode="auto">
          <a:xfrm>
            <a:off x="293544" y="2012602"/>
            <a:ext cx="3771986" cy="2709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6"/>
            <a:ext cx="7886700" cy="701675"/>
          </a:xfrm>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858839" y="1219200"/>
            <a:ext cx="10410826" cy="914400"/>
          </a:xfrm>
          <a:solidFill>
            <a:srgbClr val="FFFFFF"/>
          </a:solidFill>
          <a:ln w="28575">
            <a:solidFill>
              <a:srgbClr val="9999FF"/>
            </a:solidFill>
          </a:ln>
        </p:spPr>
        <p:txBody>
          <a:bodyPr/>
          <a:lstStyle/>
          <a:p>
            <a:r>
              <a:rPr lang="en-US" altLang="zh-CN" sz="2800" b="1" dirty="0"/>
              <a:t>Draw the timing diagram for a gated S-R Latch, assume  Q = 0 </a:t>
            </a:r>
            <a:r>
              <a:rPr lang="en-US" altLang="zh-CN" sz="2800" b="1" dirty="0">
                <a:ea typeface="宋体" charset="-122"/>
              </a:rPr>
              <a:t>initially.</a:t>
            </a:r>
            <a:endParaRPr lang="zh-CN" altLang="en-US" sz="2800" b="1" dirty="0"/>
          </a:p>
          <a:p>
            <a:endParaRPr lang="zh-CN" altLang="en-US" sz="2800" b="1" dirty="0"/>
          </a:p>
        </p:txBody>
      </p:sp>
      <p:sp>
        <p:nvSpPr>
          <p:cNvPr id="4" name="Rectangle 4"/>
          <p:cNvSpPr>
            <a:spLocks noChangeArrowheads="1"/>
          </p:cNvSpPr>
          <p:nvPr/>
        </p:nvSpPr>
        <p:spPr bwMode="auto">
          <a:xfrm>
            <a:off x="6616701" y="2474911"/>
            <a:ext cx="1027113" cy="4084638"/>
          </a:xfrm>
          <a:prstGeom prst="rect">
            <a:avLst/>
          </a:prstGeom>
          <a:solidFill>
            <a:srgbClr val="0000FF">
              <a:alpha val="30196"/>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5" name="Rectangle 5"/>
          <p:cNvSpPr>
            <a:spLocks noChangeArrowheads="1"/>
          </p:cNvSpPr>
          <p:nvPr/>
        </p:nvSpPr>
        <p:spPr bwMode="auto">
          <a:xfrm>
            <a:off x="4757738" y="2474911"/>
            <a:ext cx="1027112" cy="4084638"/>
          </a:xfrm>
          <a:prstGeom prst="rect">
            <a:avLst/>
          </a:prstGeom>
          <a:solidFill>
            <a:srgbClr val="0000FF">
              <a:alpha val="30196"/>
            </a:srgbClr>
          </a:solidFill>
          <a:ln w="9525">
            <a:noFill/>
            <a:miter lim="800000"/>
            <a:headEnd/>
            <a:tailEnd/>
          </a:ln>
        </p:spPr>
        <p:txBody>
          <a:bodyPr wrap="none" anchor="ctr"/>
          <a:lstStyle/>
          <a:p>
            <a:pPr algn="ctr" eaLnBrk="0" hangingPunct="0"/>
            <a:endParaRPr lang="zh-CN" altLang="zh-CN">
              <a:latin typeface="Times New Roman" charset="0"/>
              <a:ea typeface="宋体" pitchFamily="2" charset="-122"/>
            </a:endParaRPr>
          </a:p>
        </p:txBody>
      </p:sp>
      <p:sp>
        <p:nvSpPr>
          <p:cNvPr id="6" name="Text Box 9"/>
          <p:cNvSpPr txBox="1">
            <a:spLocks noChangeArrowheads="1"/>
          </p:cNvSpPr>
          <p:nvPr/>
        </p:nvSpPr>
        <p:spPr bwMode="auto">
          <a:xfrm>
            <a:off x="3606801" y="2114549"/>
            <a:ext cx="250825" cy="738664"/>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cp</a:t>
            </a:r>
          </a:p>
        </p:txBody>
      </p:sp>
      <p:grpSp>
        <p:nvGrpSpPr>
          <p:cNvPr id="7" name="Group 82"/>
          <p:cNvGrpSpPr>
            <a:grpSpLocks/>
          </p:cNvGrpSpPr>
          <p:nvPr/>
        </p:nvGrpSpPr>
        <p:grpSpPr bwMode="auto">
          <a:xfrm>
            <a:off x="3533776" y="2201861"/>
            <a:ext cx="5400675" cy="2535238"/>
            <a:chOff x="930" y="1262"/>
            <a:chExt cx="3402" cy="1597"/>
          </a:xfrm>
        </p:grpSpPr>
        <p:sp>
          <p:nvSpPr>
            <p:cNvPr id="8" name="Line 7"/>
            <p:cNvSpPr>
              <a:spLocks noChangeShapeType="1"/>
            </p:cNvSpPr>
            <p:nvPr/>
          </p:nvSpPr>
          <p:spPr bwMode="auto">
            <a:xfrm flipV="1">
              <a:off x="1180" y="1262"/>
              <a:ext cx="0" cy="403"/>
            </a:xfrm>
            <a:prstGeom prst="line">
              <a:avLst/>
            </a:prstGeom>
            <a:noFill/>
            <a:ln w="9525">
              <a:solidFill>
                <a:schemeClr val="tx1"/>
              </a:solidFill>
              <a:round/>
              <a:headEnd/>
              <a:tailEnd type="triangle" w="med" len="med"/>
            </a:ln>
          </p:spPr>
          <p:txBody>
            <a:bodyPr/>
            <a:lstStyle/>
            <a:p>
              <a:endParaRPr lang="zh-CN" altLang="en-US"/>
            </a:p>
          </p:txBody>
        </p:sp>
        <p:sp>
          <p:nvSpPr>
            <p:cNvPr id="9" name="Line 8"/>
            <p:cNvSpPr>
              <a:spLocks noChangeShapeType="1"/>
            </p:cNvSpPr>
            <p:nvPr/>
          </p:nvSpPr>
          <p:spPr bwMode="auto">
            <a:xfrm>
              <a:off x="1180" y="1665"/>
              <a:ext cx="3039" cy="0"/>
            </a:xfrm>
            <a:prstGeom prst="line">
              <a:avLst/>
            </a:prstGeom>
            <a:noFill/>
            <a:ln w="9525">
              <a:solidFill>
                <a:schemeClr val="tx1"/>
              </a:solidFill>
              <a:round/>
              <a:headEnd/>
              <a:tailEnd type="triangle" w="med" len="med"/>
            </a:ln>
          </p:spPr>
          <p:txBody>
            <a:bodyPr/>
            <a:lstStyle/>
            <a:p>
              <a:endParaRPr lang="zh-CN" altLang="en-US"/>
            </a:p>
          </p:txBody>
        </p:sp>
        <p:sp>
          <p:nvSpPr>
            <p:cNvPr id="10" name="Text Box 10"/>
            <p:cNvSpPr txBox="1">
              <a:spLocks noChangeArrowheads="1"/>
            </p:cNvSpPr>
            <p:nvPr/>
          </p:nvSpPr>
          <p:spPr bwMode="auto">
            <a:xfrm>
              <a:off x="4128" y="1683"/>
              <a:ext cx="158"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t</a:t>
              </a:r>
            </a:p>
          </p:txBody>
        </p:sp>
        <p:grpSp>
          <p:nvGrpSpPr>
            <p:cNvPr id="11" name="Group 11"/>
            <p:cNvGrpSpPr>
              <a:grpSpLocks/>
            </p:cNvGrpSpPr>
            <p:nvPr/>
          </p:nvGrpSpPr>
          <p:grpSpPr bwMode="auto">
            <a:xfrm>
              <a:off x="1701" y="1445"/>
              <a:ext cx="650" cy="202"/>
              <a:chOff x="1338" y="1139"/>
              <a:chExt cx="453" cy="250"/>
            </a:xfrm>
          </p:grpSpPr>
          <p:sp>
            <p:nvSpPr>
              <p:cNvPr id="43" name="Line 12"/>
              <p:cNvSpPr>
                <a:spLocks noChangeShapeType="1"/>
              </p:cNvSpPr>
              <p:nvPr/>
            </p:nvSpPr>
            <p:spPr bwMode="auto">
              <a:xfrm flipV="1">
                <a:off x="1338" y="1139"/>
                <a:ext cx="0" cy="250"/>
              </a:xfrm>
              <a:prstGeom prst="line">
                <a:avLst/>
              </a:prstGeom>
              <a:noFill/>
              <a:ln w="9525">
                <a:solidFill>
                  <a:schemeClr val="tx1"/>
                </a:solidFill>
                <a:round/>
                <a:headEnd/>
                <a:tailEnd/>
              </a:ln>
            </p:spPr>
            <p:txBody>
              <a:bodyPr/>
              <a:lstStyle/>
              <a:p>
                <a:endParaRPr lang="zh-CN" altLang="en-US"/>
              </a:p>
            </p:txBody>
          </p:sp>
          <p:sp>
            <p:nvSpPr>
              <p:cNvPr id="44" name="Line 13"/>
              <p:cNvSpPr>
                <a:spLocks noChangeShapeType="1"/>
              </p:cNvSpPr>
              <p:nvPr/>
            </p:nvSpPr>
            <p:spPr bwMode="auto">
              <a:xfrm>
                <a:off x="1338" y="1139"/>
                <a:ext cx="453" cy="0"/>
              </a:xfrm>
              <a:prstGeom prst="line">
                <a:avLst/>
              </a:prstGeom>
              <a:noFill/>
              <a:ln w="9525">
                <a:solidFill>
                  <a:schemeClr val="tx1"/>
                </a:solidFill>
                <a:round/>
                <a:headEnd/>
                <a:tailEnd/>
              </a:ln>
            </p:spPr>
            <p:txBody>
              <a:bodyPr/>
              <a:lstStyle/>
              <a:p>
                <a:endParaRPr lang="zh-CN" altLang="en-US"/>
              </a:p>
            </p:txBody>
          </p:sp>
          <p:sp>
            <p:nvSpPr>
              <p:cNvPr id="45" name="Line 14"/>
              <p:cNvSpPr>
                <a:spLocks noChangeShapeType="1"/>
              </p:cNvSpPr>
              <p:nvPr/>
            </p:nvSpPr>
            <p:spPr bwMode="auto">
              <a:xfrm>
                <a:off x="1791" y="1139"/>
                <a:ext cx="0" cy="250"/>
              </a:xfrm>
              <a:prstGeom prst="line">
                <a:avLst/>
              </a:prstGeom>
              <a:noFill/>
              <a:ln w="9525">
                <a:solidFill>
                  <a:schemeClr val="tx1"/>
                </a:solidFill>
                <a:round/>
                <a:headEnd/>
                <a:tailEnd/>
              </a:ln>
            </p:spPr>
            <p:txBody>
              <a:bodyPr/>
              <a:lstStyle/>
              <a:p>
                <a:endParaRPr lang="zh-CN" altLang="en-US"/>
              </a:p>
            </p:txBody>
          </p:sp>
        </p:grpSp>
        <p:sp>
          <p:nvSpPr>
            <p:cNvPr id="12" name="Line 15"/>
            <p:cNvSpPr>
              <a:spLocks noChangeShapeType="1"/>
            </p:cNvSpPr>
            <p:nvPr/>
          </p:nvSpPr>
          <p:spPr bwMode="auto">
            <a:xfrm flipH="1">
              <a:off x="1180" y="1646"/>
              <a:ext cx="521" cy="0"/>
            </a:xfrm>
            <a:prstGeom prst="line">
              <a:avLst/>
            </a:prstGeom>
            <a:noFill/>
            <a:ln w="9525">
              <a:solidFill>
                <a:schemeClr val="tx1"/>
              </a:solidFill>
              <a:round/>
              <a:headEnd/>
              <a:tailEnd/>
            </a:ln>
          </p:spPr>
          <p:txBody>
            <a:bodyPr/>
            <a:lstStyle/>
            <a:p>
              <a:endParaRPr lang="zh-CN" altLang="en-US"/>
            </a:p>
          </p:txBody>
        </p:sp>
        <p:grpSp>
          <p:nvGrpSpPr>
            <p:cNvPr id="13" name="Group 16"/>
            <p:cNvGrpSpPr>
              <a:grpSpLocks/>
            </p:cNvGrpSpPr>
            <p:nvPr/>
          </p:nvGrpSpPr>
          <p:grpSpPr bwMode="auto">
            <a:xfrm>
              <a:off x="2351" y="1445"/>
              <a:ext cx="1170" cy="202"/>
              <a:chOff x="1474" y="958"/>
              <a:chExt cx="816" cy="250"/>
            </a:xfrm>
          </p:grpSpPr>
          <p:grpSp>
            <p:nvGrpSpPr>
              <p:cNvPr id="38" name="Group 17"/>
              <p:cNvGrpSpPr>
                <a:grpSpLocks/>
              </p:cNvGrpSpPr>
              <p:nvPr/>
            </p:nvGrpSpPr>
            <p:grpSpPr bwMode="auto">
              <a:xfrm>
                <a:off x="1837" y="958"/>
                <a:ext cx="453" cy="250"/>
                <a:chOff x="1338" y="1139"/>
                <a:chExt cx="453" cy="250"/>
              </a:xfrm>
            </p:grpSpPr>
            <p:sp>
              <p:nvSpPr>
                <p:cNvPr id="40" name="Line 18"/>
                <p:cNvSpPr>
                  <a:spLocks noChangeShapeType="1"/>
                </p:cNvSpPr>
                <p:nvPr/>
              </p:nvSpPr>
              <p:spPr bwMode="auto">
                <a:xfrm flipV="1">
                  <a:off x="1338" y="1139"/>
                  <a:ext cx="0" cy="250"/>
                </a:xfrm>
                <a:prstGeom prst="line">
                  <a:avLst/>
                </a:prstGeom>
                <a:noFill/>
                <a:ln w="9525">
                  <a:solidFill>
                    <a:schemeClr val="tx1"/>
                  </a:solidFill>
                  <a:round/>
                  <a:headEnd/>
                  <a:tailEnd/>
                </a:ln>
              </p:spPr>
              <p:txBody>
                <a:bodyPr/>
                <a:lstStyle/>
                <a:p>
                  <a:endParaRPr lang="zh-CN" altLang="en-US"/>
                </a:p>
              </p:txBody>
            </p:sp>
            <p:sp>
              <p:nvSpPr>
                <p:cNvPr id="41" name="Line 19"/>
                <p:cNvSpPr>
                  <a:spLocks noChangeShapeType="1"/>
                </p:cNvSpPr>
                <p:nvPr/>
              </p:nvSpPr>
              <p:spPr bwMode="auto">
                <a:xfrm>
                  <a:off x="1338" y="1139"/>
                  <a:ext cx="453" cy="0"/>
                </a:xfrm>
                <a:prstGeom prst="line">
                  <a:avLst/>
                </a:prstGeom>
                <a:noFill/>
                <a:ln w="9525">
                  <a:solidFill>
                    <a:schemeClr val="tx1"/>
                  </a:solidFill>
                  <a:round/>
                  <a:headEnd/>
                  <a:tailEnd/>
                </a:ln>
              </p:spPr>
              <p:txBody>
                <a:bodyPr/>
                <a:lstStyle/>
                <a:p>
                  <a:endParaRPr lang="zh-CN" altLang="en-US"/>
                </a:p>
              </p:txBody>
            </p:sp>
            <p:sp>
              <p:nvSpPr>
                <p:cNvPr id="42" name="Line 20"/>
                <p:cNvSpPr>
                  <a:spLocks noChangeShapeType="1"/>
                </p:cNvSpPr>
                <p:nvPr/>
              </p:nvSpPr>
              <p:spPr bwMode="auto">
                <a:xfrm>
                  <a:off x="1791" y="1139"/>
                  <a:ext cx="0" cy="250"/>
                </a:xfrm>
                <a:prstGeom prst="line">
                  <a:avLst/>
                </a:prstGeom>
                <a:noFill/>
                <a:ln w="9525">
                  <a:solidFill>
                    <a:schemeClr val="tx1"/>
                  </a:solidFill>
                  <a:round/>
                  <a:headEnd/>
                  <a:tailEnd/>
                </a:ln>
              </p:spPr>
              <p:txBody>
                <a:bodyPr/>
                <a:lstStyle/>
                <a:p>
                  <a:endParaRPr lang="zh-CN" altLang="en-US"/>
                </a:p>
              </p:txBody>
            </p:sp>
          </p:grpSp>
          <p:sp>
            <p:nvSpPr>
              <p:cNvPr id="39" name="Line 21"/>
              <p:cNvSpPr>
                <a:spLocks noChangeShapeType="1"/>
              </p:cNvSpPr>
              <p:nvPr/>
            </p:nvSpPr>
            <p:spPr bwMode="auto">
              <a:xfrm flipH="1">
                <a:off x="1474" y="1207"/>
                <a:ext cx="363" cy="0"/>
              </a:xfrm>
              <a:prstGeom prst="line">
                <a:avLst/>
              </a:prstGeom>
              <a:noFill/>
              <a:ln w="9525">
                <a:solidFill>
                  <a:schemeClr val="tx1"/>
                </a:solidFill>
                <a:round/>
                <a:headEnd/>
                <a:tailEnd/>
              </a:ln>
            </p:spPr>
            <p:txBody>
              <a:bodyPr/>
              <a:lstStyle/>
              <a:p>
                <a:endParaRPr lang="zh-CN" altLang="en-US"/>
              </a:p>
            </p:txBody>
          </p:sp>
        </p:grpSp>
        <p:sp>
          <p:nvSpPr>
            <p:cNvPr id="14" name="Line 22"/>
            <p:cNvSpPr>
              <a:spLocks noChangeShapeType="1"/>
            </p:cNvSpPr>
            <p:nvPr/>
          </p:nvSpPr>
          <p:spPr bwMode="auto">
            <a:xfrm flipH="1">
              <a:off x="3523" y="1646"/>
              <a:ext cx="521" cy="0"/>
            </a:xfrm>
            <a:prstGeom prst="line">
              <a:avLst/>
            </a:prstGeom>
            <a:noFill/>
            <a:ln w="9525">
              <a:solidFill>
                <a:schemeClr val="tx1"/>
              </a:solidFill>
              <a:round/>
              <a:headEnd/>
              <a:tailEnd/>
            </a:ln>
          </p:spPr>
          <p:txBody>
            <a:bodyPr/>
            <a:lstStyle/>
            <a:p>
              <a:endParaRPr lang="zh-CN" altLang="en-US"/>
            </a:p>
          </p:txBody>
        </p:sp>
        <p:sp>
          <p:nvSpPr>
            <p:cNvPr id="15" name="Text Box 24"/>
            <p:cNvSpPr txBox="1">
              <a:spLocks noChangeArrowheads="1"/>
            </p:cNvSpPr>
            <p:nvPr/>
          </p:nvSpPr>
          <p:spPr bwMode="auto">
            <a:xfrm>
              <a:off x="4174" y="2626"/>
              <a:ext cx="158"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t</a:t>
              </a:r>
            </a:p>
          </p:txBody>
        </p:sp>
        <p:sp>
          <p:nvSpPr>
            <p:cNvPr id="16" name="Line 25"/>
            <p:cNvSpPr>
              <a:spLocks noChangeShapeType="1"/>
            </p:cNvSpPr>
            <p:nvPr/>
          </p:nvSpPr>
          <p:spPr bwMode="auto">
            <a:xfrm flipV="1">
              <a:off x="1181" y="2215"/>
              <a:ext cx="0" cy="404"/>
            </a:xfrm>
            <a:prstGeom prst="line">
              <a:avLst/>
            </a:prstGeom>
            <a:noFill/>
            <a:ln w="9525">
              <a:solidFill>
                <a:schemeClr val="tx1"/>
              </a:solidFill>
              <a:round/>
              <a:headEnd/>
              <a:tailEnd type="triangle" w="med" len="med"/>
            </a:ln>
          </p:spPr>
          <p:txBody>
            <a:bodyPr/>
            <a:lstStyle/>
            <a:p>
              <a:endParaRPr lang="zh-CN" altLang="en-US"/>
            </a:p>
          </p:txBody>
        </p:sp>
        <p:sp>
          <p:nvSpPr>
            <p:cNvPr id="17" name="Line 26"/>
            <p:cNvSpPr>
              <a:spLocks noChangeShapeType="1"/>
            </p:cNvSpPr>
            <p:nvPr/>
          </p:nvSpPr>
          <p:spPr bwMode="auto">
            <a:xfrm>
              <a:off x="1181" y="2619"/>
              <a:ext cx="3039" cy="0"/>
            </a:xfrm>
            <a:prstGeom prst="line">
              <a:avLst/>
            </a:prstGeom>
            <a:noFill/>
            <a:ln w="9525">
              <a:solidFill>
                <a:schemeClr val="tx1"/>
              </a:solidFill>
              <a:round/>
              <a:headEnd/>
              <a:tailEnd type="triangle" w="med" len="med"/>
            </a:ln>
          </p:spPr>
          <p:txBody>
            <a:bodyPr/>
            <a:lstStyle/>
            <a:p>
              <a:endParaRPr lang="zh-CN" altLang="en-US"/>
            </a:p>
          </p:txBody>
        </p:sp>
        <p:sp>
          <p:nvSpPr>
            <p:cNvPr id="18" name="Text Box 27"/>
            <p:cNvSpPr txBox="1">
              <a:spLocks noChangeArrowheads="1"/>
            </p:cNvSpPr>
            <p:nvPr/>
          </p:nvSpPr>
          <p:spPr bwMode="auto">
            <a:xfrm>
              <a:off x="930" y="2215"/>
              <a:ext cx="226"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 R</a:t>
              </a:r>
            </a:p>
          </p:txBody>
        </p:sp>
        <p:sp>
          <p:nvSpPr>
            <p:cNvPr id="19" name="Text Box 28"/>
            <p:cNvSpPr txBox="1">
              <a:spLocks noChangeArrowheads="1"/>
            </p:cNvSpPr>
            <p:nvPr/>
          </p:nvSpPr>
          <p:spPr bwMode="auto">
            <a:xfrm>
              <a:off x="1091" y="2527"/>
              <a:ext cx="158"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0</a:t>
              </a:r>
            </a:p>
          </p:txBody>
        </p:sp>
        <p:sp>
          <p:nvSpPr>
            <p:cNvPr id="20" name="Text Box 31"/>
            <p:cNvSpPr txBox="1">
              <a:spLocks noChangeArrowheads="1"/>
            </p:cNvSpPr>
            <p:nvPr/>
          </p:nvSpPr>
          <p:spPr bwMode="auto">
            <a:xfrm>
              <a:off x="4173" y="2149"/>
              <a:ext cx="158"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t</a:t>
              </a:r>
            </a:p>
          </p:txBody>
        </p:sp>
        <p:sp>
          <p:nvSpPr>
            <p:cNvPr id="21" name="Line 32"/>
            <p:cNvSpPr>
              <a:spLocks noChangeShapeType="1"/>
            </p:cNvSpPr>
            <p:nvPr/>
          </p:nvSpPr>
          <p:spPr bwMode="auto">
            <a:xfrm flipV="1">
              <a:off x="1180" y="1738"/>
              <a:ext cx="0" cy="404"/>
            </a:xfrm>
            <a:prstGeom prst="line">
              <a:avLst/>
            </a:prstGeom>
            <a:noFill/>
            <a:ln w="9525">
              <a:solidFill>
                <a:schemeClr val="tx1"/>
              </a:solidFill>
              <a:round/>
              <a:headEnd/>
              <a:tailEnd type="triangle" w="med" len="med"/>
            </a:ln>
          </p:spPr>
          <p:txBody>
            <a:bodyPr/>
            <a:lstStyle/>
            <a:p>
              <a:endParaRPr lang="zh-CN" altLang="en-US"/>
            </a:p>
          </p:txBody>
        </p:sp>
        <p:sp>
          <p:nvSpPr>
            <p:cNvPr id="22" name="Line 33"/>
            <p:cNvSpPr>
              <a:spLocks noChangeShapeType="1"/>
            </p:cNvSpPr>
            <p:nvPr/>
          </p:nvSpPr>
          <p:spPr bwMode="auto">
            <a:xfrm>
              <a:off x="1180" y="2142"/>
              <a:ext cx="3039" cy="0"/>
            </a:xfrm>
            <a:prstGeom prst="line">
              <a:avLst/>
            </a:prstGeom>
            <a:noFill/>
            <a:ln w="9525">
              <a:solidFill>
                <a:schemeClr val="tx1"/>
              </a:solidFill>
              <a:round/>
              <a:headEnd/>
              <a:tailEnd type="triangle" w="med" len="med"/>
            </a:ln>
          </p:spPr>
          <p:txBody>
            <a:bodyPr/>
            <a:lstStyle/>
            <a:p>
              <a:endParaRPr lang="zh-CN" altLang="en-US"/>
            </a:p>
          </p:txBody>
        </p:sp>
        <p:sp>
          <p:nvSpPr>
            <p:cNvPr id="23" name="Text Box 34"/>
            <p:cNvSpPr txBox="1">
              <a:spLocks noChangeArrowheads="1"/>
            </p:cNvSpPr>
            <p:nvPr/>
          </p:nvSpPr>
          <p:spPr bwMode="auto">
            <a:xfrm>
              <a:off x="930" y="1738"/>
              <a:ext cx="226"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 S </a:t>
              </a:r>
            </a:p>
          </p:txBody>
        </p:sp>
        <p:sp>
          <p:nvSpPr>
            <p:cNvPr id="24" name="Text Box 35"/>
            <p:cNvSpPr txBox="1">
              <a:spLocks noChangeArrowheads="1"/>
            </p:cNvSpPr>
            <p:nvPr/>
          </p:nvSpPr>
          <p:spPr bwMode="auto">
            <a:xfrm>
              <a:off x="1090" y="2050"/>
              <a:ext cx="158" cy="233"/>
            </a:xfrm>
            <a:prstGeom prst="rect">
              <a:avLst/>
            </a:prstGeom>
            <a:noFill/>
            <a:ln w="9525">
              <a:noFill/>
              <a:miter lim="800000"/>
              <a:headEnd/>
              <a:tailEnd/>
            </a:ln>
          </p:spPr>
          <p:txBody>
            <a:bodyPr lIns="0" tIns="0" rIns="0" bIns="0">
              <a:spAutoFit/>
            </a:bodyPr>
            <a:lstStyle/>
            <a:p>
              <a:pPr>
                <a:spcBef>
                  <a:spcPct val="50000"/>
                </a:spcBef>
              </a:pPr>
              <a:r>
                <a:rPr lang="en-US" altLang="zh-CN">
                  <a:ea typeface="宋体" pitchFamily="2" charset="-122"/>
                </a:rPr>
                <a:t>0</a:t>
              </a:r>
            </a:p>
          </p:txBody>
        </p:sp>
        <p:grpSp>
          <p:nvGrpSpPr>
            <p:cNvPr id="25" name="Group 36"/>
            <p:cNvGrpSpPr>
              <a:grpSpLocks/>
            </p:cNvGrpSpPr>
            <p:nvPr/>
          </p:nvGrpSpPr>
          <p:grpSpPr bwMode="auto">
            <a:xfrm>
              <a:off x="1180" y="1922"/>
              <a:ext cx="2926" cy="202"/>
              <a:chOff x="975" y="1729"/>
              <a:chExt cx="2926" cy="250"/>
            </a:xfrm>
          </p:grpSpPr>
          <p:sp>
            <p:nvSpPr>
              <p:cNvPr id="31" name="Line 37"/>
              <p:cNvSpPr>
                <a:spLocks noChangeShapeType="1"/>
              </p:cNvSpPr>
              <p:nvPr/>
            </p:nvSpPr>
            <p:spPr bwMode="auto">
              <a:xfrm>
                <a:off x="975" y="1752"/>
                <a:ext cx="771" cy="0"/>
              </a:xfrm>
              <a:prstGeom prst="line">
                <a:avLst/>
              </a:prstGeom>
              <a:noFill/>
              <a:ln w="9525">
                <a:solidFill>
                  <a:schemeClr val="tx1"/>
                </a:solidFill>
                <a:round/>
                <a:headEnd/>
                <a:tailEnd/>
              </a:ln>
            </p:spPr>
            <p:txBody>
              <a:bodyPr/>
              <a:lstStyle/>
              <a:p>
                <a:endParaRPr lang="zh-CN" altLang="en-US"/>
              </a:p>
            </p:txBody>
          </p:sp>
          <p:sp>
            <p:nvSpPr>
              <p:cNvPr id="32" name="Line 38"/>
              <p:cNvSpPr>
                <a:spLocks noChangeShapeType="1"/>
              </p:cNvSpPr>
              <p:nvPr/>
            </p:nvSpPr>
            <p:spPr bwMode="auto">
              <a:xfrm>
                <a:off x="1746" y="1752"/>
                <a:ext cx="0" cy="227"/>
              </a:xfrm>
              <a:prstGeom prst="line">
                <a:avLst/>
              </a:prstGeom>
              <a:noFill/>
              <a:ln w="9525">
                <a:solidFill>
                  <a:schemeClr val="tx1"/>
                </a:solidFill>
                <a:round/>
                <a:headEnd/>
                <a:tailEnd/>
              </a:ln>
            </p:spPr>
            <p:txBody>
              <a:bodyPr/>
              <a:lstStyle/>
              <a:p>
                <a:endParaRPr lang="zh-CN" altLang="en-US"/>
              </a:p>
            </p:txBody>
          </p:sp>
          <p:sp>
            <p:nvSpPr>
              <p:cNvPr id="33" name="Line 39"/>
              <p:cNvSpPr>
                <a:spLocks noChangeShapeType="1"/>
              </p:cNvSpPr>
              <p:nvPr/>
            </p:nvSpPr>
            <p:spPr bwMode="auto">
              <a:xfrm>
                <a:off x="1746" y="1979"/>
                <a:ext cx="1225" cy="0"/>
              </a:xfrm>
              <a:prstGeom prst="line">
                <a:avLst/>
              </a:prstGeom>
              <a:noFill/>
              <a:ln w="9525">
                <a:solidFill>
                  <a:schemeClr val="tx1"/>
                </a:solidFill>
                <a:round/>
                <a:headEnd/>
                <a:tailEnd/>
              </a:ln>
            </p:spPr>
            <p:txBody>
              <a:bodyPr/>
              <a:lstStyle/>
              <a:p>
                <a:endParaRPr lang="zh-CN" altLang="en-US"/>
              </a:p>
            </p:txBody>
          </p:sp>
          <p:sp>
            <p:nvSpPr>
              <p:cNvPr id="34" name="Line 40"/>
              <p:cNvSpPr>
                <a:spLocks noChangeShapeType="1"/>
              </p:cNvSpPr>
              <p:nvPr/>
            </p:nvSpPr>
            <p:spPr bwMode="auto">
              <a:xfrm flipV="1">
                <a:off x="2971" y="1729"/>
                <a:ext cx="0" cy="250"/>
              </a:xfrm>
              <a:prstGeom prst="line">
                <a:avLst/>
              </a:prstGeom>
              <a:noFill/>
              <a:ln w="9525">
                <a:solidFill>
                  <a:schemeClr val="tx1"/>
                </a:solidFill>
                <a:round/>
                <a:headEnd/>
                <a:tailEnd/>
              </a:ln>
            </p:spPr>
            <p:txBody>
              <a:bodyPr/>
              <a:lstStyle/>
              <a:p>
                <a:endParaRPr lang="zh-CN" altLang="en-US"/>
              </a:p>
            </p:txBody>
          </p:sp>
          <p:sp>
            <p:nvSpPr>
              <p:cNvPr id="35" name="Line 41"/>
              <p:cNvSpPr>
                <a:spLocks noChangeShapeType="1"/>
              </p:cNvSpPr>
              <p:nvPr/>
            </p:nvSpPr>
            <p:spPr bwMode="auto">
              <a:xfrm>
                <a:off x="2971" y="1729"/>
                <a:ext cx="136" cy="0"/>
              </a:xfrm>
              <a:prstGeom prst="line">
                <a:avLst/>
              </a:prstGeom>
              <a:noFill/>
              <a:ln w="9525">
                <a:solidFill>
                  <a:schemeClr val="tx1"/>
                </a:solidFill>
                <a:round/>
                <a:headEnd/>
                <a:tailEnd/>
              </a:ln>
            </p:spPr>
            <p:txBody>
              <a:bodyPr/>
              <a:lstStyle/>
              <a:p>
                <a:endParaRPr lang="zh-CN" altLang="en-US"/>
              </a:p>
            </p:txBody>
          </p:sp>
          <p:sp>
            <p:nvSpPr>
              <p:cNvPr id="36" name="Line 42"/>
              <p:cNvSpPr>
                <a:spLocks noChangeShapeType="1"/>
              </p:cNvSpPr>
              <p:nvPr/>
            </p:nvSpPr>
            <p:spPr bwMode="auto">
              <a:xfrm>
                <a:off x="3107" y="1729"/>
                <a:ext cx="0" cy="250"/>
              </a:xfrm>
              <a:prstGeom prst="line">
                <a:avLst/>
              </a:prstGeom>
              <a:noFill/>
              <a:ln w="9525">
                <a:solidFill>
                  <a:schemeClr val="tx1"/>
                </a:solidFill>
                <a:round/>
                <a:headEnd/>
                <a:tailEnd/>
              </a:ln>
            </p:spPr>
            <p:txBody>
              <a:bodyPr/>
              <a:lstStyle/>
              <a:p>
                <a:endParaRPr lang="zh-CN" altLang="en-US"/>
              </a:p>
            </p:txBody>
          </p:sp>
          <p:sp>
            <p:nvSpPr>
              <p:cNvPr id="37" name="Line 43"/>
              <p:cNvSpPr>
                <a:spLocks noChangeShapeType="1"/>
              </p:cNvSpPr>
              <p:nvPr/>
            </p:nvSpPr>
            <p:spPr bwMode="auto">
              <a:xfrm>
                <a:off x="3107" y="1979"/>
                <a:ext cx="794" cy="0"/>
              </a:xfrm>
              <a:prstGeom prst="line">
                <a:avLst/>
              </a:prstGeom>
              <a:noFill/>
              <a:ln w="9525">
                <a:solidFill>
                  <a:schemeClr val="tx1"/>
                </a:solidFill>
                <a:round/>
                <a:headEnd/>
                <a:tailEnd/>
              </a:ln>
            </p:spPr>
            <p:txBody>
              <a:bodyPr/>
              <a:lstStyle/>
              <a:p>
                <a:endParaRPr lang="zh-CN" altLang="en-US"/>
              </a:p>
            </p:txBody>
          </p:sp>
        </p:grpSp>
        <p:sp>
          <p:nvSpPr>
            <p:cNvPr id="26" name="Line 45"/>
            <p:cNvSpPr>
              <a:spLocks noChangeShapeType="1"/>
            </p:cNvSpPr>
            <p:nvPr/>
          </p:nvSpPr>
          <p:spPr bwMode="auto">
            <a:xfrm>
              <a:off x="1180" y="2600"/>
              <a:ext cx="975" cy="0"/>
            </a:xfrm>
            <a:prstGeom prst="line">
              <a:avLst/>
            </a:prstGeom>
            <a:noFill/>
            <a:ln w="9525">
              <a:solidFill>
                <a:schemeClr val="tx1"/>
              </a:solidFill>
              <a:round/>
              <a:headEnd/>
              <a:tailEnd/>
            </a:ln>
          </p:spPr>
          <p:txBody>
            <a:bodyPr/>
            <a:lstStyle/>
            <a:p>
              <a:endParaRPr lang="zh-CN" altLang="en-US"/>
            </a:p>
          </p:txBody>
        </p:sp>
        <p:sp>
          <p:nvSpPr>
            <p:cNvPr id="27" name="Line 46"/>
            <p:cNvSpPr>
              <a:spLocks noChangeShapeType="1"/>
            </p:cNvSpPr>
            <p:nvPr/>
          </p:nvSpPr>
          <p:spPr bwMode="auto">
            <a:xfrm flipV="1">
              <a:off x="2155" y="2417"/>
              <a:ext cx="0" cy="183"/>
            </a:xfrm>
            <a:prstGeom prst="line">
              <a:avLst/>
            </a:prstGeom>
            <a:noFill/>
            <a:ln w="9525">
              <a:solidFill>
                <a:schemeClr val="tx1"/>
              </a:solidFill>
              <a:round/>
              <a:headEnd/>
              <a:tailEnd/>
            </a:ln>
          </p:spPr>
          <p:txBody>
            <a:bodyPr/>
            <a:lstStyle/>
            <a:p>
              <a:endParaRPr lang="zh-CN" altLang="en-US"/>
            </a:p>
          </p:txBody>
        </p:sp>
        <p:sp>
          <p:nvSpPr>
            <p:cNvPr id="28" name="Line 47"/>
            <p:cNvSpPr>
              <a:spLocks noChangeShapeType="1"/>
            </p:cNvSpPr>
            <p:nvPr/>
          </p:nvSpPr>
          <p:spPr bwMode="auto">
            <a:xfrm>
              <a:off x="2155" y="2417"/>
              <a:ext cx="544" cy="0"/>
            </a:xfrm>
            <a:prstGeom prst="line">
              <a:avLst/>
            </a:prstGeom>
            <a:noFill/>
            <a:ln w="9525">
              <a:solidFill>
                <a:schemeClr val="tx1"/>
              </a:solidFill>
              <a:round/>
              <a:headEnd/>
              <a:tailEnd/>
            </a:ln>
          </p:spPr>
          <p:txBody>
            <a:bodyPr/>
            <a:lstStyle/>
            <a:p>
              <a:endParaRPr lang="zh-CN" altLang="en-US"/>
            </a:p>
          </p:txBody>
        </p:sp>
        <p:sp>
          <p:nvSpPr>
            <p:cNvPr id="29" name="Line 48"/>
            <p:cNvSpPr>
              <a:spLocks noChangeShapeType="1"/>
            </p:cNvSpPr>
            <p:nvPr/>
          </p:nvSpPr>
          <p:spPr bwMode="auto">
            <a:xfrm>
              <a:off x="2699" y="2417"/>
              <a:ext cx="0" cy="183"/>
            </a:xfrm>
            <a:prstGeom prst="line">
              <a:avLst/>
            </a:prstGeom>
            <a:noFill/>
            <a:ln w="9525">
              <a:solidFill>
                <a:schemeClr val="tx1"/>
              </a:solidFill>
              <a:round/>
              <a:headEnd/>
              <a:tailEnd/>
            </a:ln>
          </p:spPr>
          <p:txBody>
            <a:bodyPr/>
            <a:lstStyle/>
            <a:p>
              <a:endParaRPr lang="zh-CN" altLang="en-US"/>
            </a:p>
          </p:txBody>
        </p:sp>
        <p:sp>
          <p:nvSpPr>
            <p:cNvPr id="30" name="Line 49"/>
            <p:cNvSpPr>
              <a:spLocks noChangeShapeType="1"/>
            </p:cNvSpPr>
            <p:nvPr/>
          </p:nvSpPr>
          <p:spPr bwMode="auto">
            <a:xfrm>
              <a:off x="2699" y="2600"/>
              <a:ext cx="1429" cy="0"/>
            </a:xfrm>
            <a:prstGeom prst="line">
              <a:avLst/>
            </a:prstGeom>
            <a:noFill/>
            <a:ln w="9525">
              <a:solidFill>
                <a:schemeClr val="tx1"/>
              </a:solidFill>
              <a:round/>
              <a:headEnd/>
              <a:tailEnd/>
            </a:ln>
          </p:spPr>
          <p:txBody>
            <a:bodyPr/>
            <a:lstStyle/>
            <a:p>
              <a:endParaRPr lang="zh-CN" altLang="en-US"/>
            </a:p>
          </p:txBody>
        </p:sp>
      </p:grpSp>
      <p:sp>
        <p:nvSpPr>
          <p:cNvPr id="46" name="Line 50"/>
          <p:cNvSpPr>
            <a:spLocks noChangeShapeType="1"/>
          </p:cNvSpPr>
          <p:nvPr/>
        </p:nvSpPr>
        <p:spPr bwMode="auto">
          <a:xfrm>
            <a:off x="4757739" y="2474911"/>
            <a:ext cx="1587" cy="4154488"/>
          </a:xfrm>
          <a:prstGeom prst="line">
            <a:avLst/>
          </a:prstGeom>
          <a:noFill/>
          <a:ln w="28575">
            <a:solidFill>
              <a:srgbClr val="FF0000"/>
            </a:solidFill>
            <a:prstDash val="dash"/>
            <a:round/>
            <a:headEnd/>
            <a:tailEnd/>
          </a:ln>
        </p:spPr>
        <p:txBody>
          <a:bodyPr/>
          <a:lstStyle/>
          <a:p>
            <a:endParaRPr lang="zh-CN" altLang="en-US"/>
          </a:p>
        </p:txBody>
      </p:sp>
      <p:sp>
        <p:nvSpPr>
          <p:cNvPr id="47" name="Line 51"/>
          <p:cNvSpPr>
            <a:spLocks noChangeShapeType="1"/>
          </p:cNvSpPr>
          <p:nvPr/>
        </p:nvSpPr>
        <p:spPr bwMode="auto">
          <a:xfrm>
            <a:off x="5154614" y="2474911"/>
            <a:ext cx="1587" cy="4154488"/>
          </a:xfrm>
          <a:prstGeom prst="line">
            <a:avLst/>
          </a:prstGeom>
          <a:noFill/>
          <a:ln w="28575">
            <a:solidFill>
              <a:srgbClr val="FF0000"/>
            </a:solidFill>
            <a:prstDash val="dash"/>
            <a:round/>
            <a:headEnd/>
            <a:tailEnd/>
          </a:ln>
        </p:spPr>
        <p:txBody>
          <a:bodyPr/>
          <a:lstStyle/>
          <a:p>
            <a:endParaRPr lang="zh-CN" altLang="en-US"/>
          </a:p>
        </p:txBody>
      </p:sp>
      <p:sp>
        <p:nvSpPr>
          <p:cNvPr id="48" name="Line 52"/>
          <p:cNvSpPr>
            <a:spLocks noChangeShapeType="1"/>
          </p:cNvSpPr>
          <p:nvPr/>
        </p:nvSpPr>
        <p:spPr bwMode="auto">
          <a:xfrm>
            <a:off x="5468939" y="2474911"/>
            <a:ext cx="1587" cy="4154488"/>
          </a:xfrm>
          <a:prstGeom prst="line">
            <a:avLst/>
          </a:prstGeom>
          <a:noFill/>
          <a:ln w="28575">
            <a:solidFill>
              <a:srgbClr val="FF0000"/>
            </a:solidFill>
            <a:prstDash val="dash"/>
            <a:round/>
            <a:headEnd/>
            <a:tailEnd/>
          </a:ln>
        </p:spPr>
        <p:txBody>
          <a:bodyPr/>
          <a:lstStyle/>
          <a:p>
            <a:endParaRPr lang="zh-CN" altLang="en-US"/>
          </a:p>
        </p:txBody>
      </p:sp>
      <p:sp>
        <p:nvSpPr>
          <p:cNvPr id="49" name="Line 53"/>
          <p:cNvSpPr>
            <a:spLocks noChangeShapeType="1"/>
          </p:cNvSpPr>
          <p:nvPr/>
        </p:nvSpPr>
        <p:spPr bwMode="auto">
          <a:xfrm>
            <a:off x="5765800" y="2474911"/>
            <a:ext cx="20638" cy="4110038"/>
          </a:xfrm>
          <a:prstGeom prst="line">
            <a:avLst/>
          </a:prstGeom>
          <a:noFill/>
          <a:ln w="28575">
            <a:solidFill>
              <a:srgbClr val="FF0000"/>
            </a:solidFill>
            <a:prstDash val="dash"/>
            <a:round/>
            <a:headEnd/>
            <a:tailEnd/>
          </a:ln>
        </p:spPr>
        <p:txBody>
          <a:bodyPr/>
          <a:lstStyle/>
          <a:p>
            <a:endParaRPr lang="zh-CN" altLang="en-US"/>
          </a:p>
        </p:txBody>
      </p:sp>
      <p:sp>
        <p:nvSpPr>
          <p:cNvPr id="50" name="Line 54"/>
          <p:cNvSpPr>
            <a:spLocks noChangeShapeType="1"/>
          </p:cNvSpPr>
          <p:nvPr/>
        </p:nvSpPr>
        <p:spPr bwMode="auto">
          <a:xfrm>
            <a:off x="6324600" y="2835275"/>
            <a:ext cx="1588" cy="3749675"/>
          </a:xfrm>
          <a:prstGeom prst="line">
            <a:avLst/>
          </a:prstGeom>
          <a:noFill/>
          <a:ln w="28575">
            <a:solidFill>
              <a:srgbClr val="FF0000"/>
            </a:solidFill>
            <a:prstDash val="dash"/>
            <a:round/>
            <a:headEnd/>
            <a:tailEnd/>
          </a:ln>
        </p:spPr>
        <p:txBody>
          <a:bodyPr/>
          <a:lstStyle/>
          <a:p>
            <a:endParaRPr lang="zh-CN" altLang="en-US"/>
          </a:p>
        </p:txBody>
      </p:sp>
      <p:sp>
        <p:nvSpPr>
          <p:cNvPr id="51" name="Line 55"/>
          <p:cNvSpPr>
            <a:spLocks noChangeShapeType="1"/>
          </p:cNvSpPr>
          <p:nvPr/>
        </p:nvSpPr>
        <p:spPr bwMode="auto">
          <a:xfrm>
            <a:off x="6608764" y="2835275"/>
            <a:ext cx="1587" cy="3794125"/>
          </a:xfrm>
          <a:prstGeom prst="line">
            <a:avLst/>
          </a:prstGeom>
          <a:noFill/>
          <a:ln w="28575">
            <a:solidFill>
              <a:srgbClr val="FF0000"/>
            </a:solidFill>
            <a:prstDash val="dash"/>
            <a:round/>
            <a:headEnd/>
            <a:tailEnd/>
          </a:ln>
        </p:spPr>
        <p:txBody>
          <a:bodyPr/>
          <a:lstStyle/>
          <a:p>
            <a:endParaRPr lang="zh-CN" altLang="en-US"/>
          </a:p>
        </p:txBody>
      </p:sp>
      <p:sp>
        <p:nvSpPr>
          <p:cNvPr id="52" name="Line 56"/>
          <p:cNvSpPr>
            <a:spLocks noChangeShapeType="1"/>
          </p:cNvSpPr>
          <p:nvPr/>
        </p:nvSpPr>
        <p:spPr bwMode="auto">
          <a:xfrm>
            <a:off x="7089775" y="2474911"/>
            <a:ext cx="1588" cy="4095750"/>
          </a:xfrm>
          <a:prstGeom prst="line">
            <a:avLst/>
          </a:prstGeom>
          <a:noFill/>
          <a:ln w="28575">
            <a:solidFill>
              <a:srgbClr val="FF0000"/>
            </a:solidFill>
            <a:prstDash val="dash"/>
            <a:round/>
            <a:headEnd/>
            <a:tailEnd/>
          </a:ln>
        </p:spPr>
        <p:txBody>
          <a:bodyPr/>
          <a:lstStyle/>
          <a:p>
            <a:endParaRPr lang="zh-CN" altLang="en-US"/>
          </a:p>
        </p:txBody>
      </p:sp>
      <p:sp>
        <p:nvSpPr>
          <p:cNvPr id="53" name="Line 57"/>
          <p:cNvSpPr>
            <a:spLocks noChangeShapeType="1"/>
          </p:cNvSpPr>
          <p:nvPr/>
        </p:nvSpPr>
        <p:spPr bwMode="auto">
          <a:xfrm>
            <a:off x="7315200" y="2474911"/>
            <a:ext cx="1588" cy="4064000"/>
          </a:xfrm>
          <a:prstGeom prst="line">
            <a:avLst/>
          </a:prstGeom>
          <a:noFill/>
          <a:ln w="28575">
            <a:solidFill>
              <a:srgbClr val="FF0000"/>
            </a:solidFill>
            <a:prstDash val="dash"/>
            <a:round/>
            <a:headEnd/>
            <a:tailEnd/>
          </a:ln>
        </p:spPr>
        <p:txBody>
          <a:bodyPr/>
          <a:lstStyle/>
          <a:p>
            <a:endParaRPr lang="zh-CN" altLang="en-US"/>
          </a:p>
        </p:txBody>
      </p:sp>
      <p:sp>
        <p:nvSpPr>
          <p:cNvPr id="54" name="Line 58"/>
          <p:cNvSpPr>
            <a:spLocks noChangeShapeType="1"/>
          </p:cNvSpPr>
          <p:nvPr/>
        </p:nvSpPr>
        <p:spPr bwMode="auto">
          <a:xfrm>
            <a:off x="7646989" y="2763837"/>
            <a:ext cx="1587" cy="3775075"/>
          </a:xfrm>
          <a:prstGeom prst="line">
            <a:avLst/>
          </a:prstGeom>
          <a:noFill/>
          <a:ln w="28575">
            <a:solidFill>
              <a:srgbClr val="FF0000"/>
            </a:solidFill>
            <a:prstDash val="dash"/>
            <a:round/>
            <a:headEnd/>
            <a:tailEnd/>
          </a:ln>
        </p:spPr>
        <p:txBody>
          <a:bodyPr/>
          <a:lstStyle/>
          <a:p>
            <a:endParaRPr lang="zh-CN" altLang="en-US"/>
          </a:p>
        </p:txBody>
      </p:sp>
      <p:sp>
        <p:nvSpPr>
          <p:cNvPr id="55" name="Text Box 59"/>
          <p:cNvSpPr txBox="1">
            <a:spLocks noChangeArrowheads="1"/>
          </p:cNvSpPr>
          <p:nvPr/>
        </p:nvSpPr>
        <p:spPr bwMode="auto">
          <a:xfrm>
            <a:off x="3489325" y="4986336"/>
            <a:ext cx="381000"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56" name="Text Box 60"/>
          <p:cNvSpPr txBox="1">
            <a:spLocks noChangeArrowheads="1"/>
          </p:cNvSpPr>
          <p:nvPr/>
        </p:nvSpPr>
        <p:spPr bwMode="auto">
          <a:xfrm>
            <a:off x="3484563" y="6069011"/>
            <a:ext cx="481012" cy="336550"/>
          </a:xfrm>
          <a:prstGeom prst="rect">
            <a:avLst/>
          </a:prstGeom>
          <a:noFill/>
          <a:ln w="9525" algn="ctr">
            <a:noFill/>
            <a:miter lim="800000"/>
            <a:headEnd/>
            <a:tailEnd/>
          </a:ln>
        </p:spPr>
        <p:txBody>
          <a:bodyPr>
            <a:spAutoFit/>
          </a:bodyPr>
          <a:lstStyle/>
          <a:p>
            <a:pPr algn="ctr" eaLnBrk="0" hangingPunct="0">
              <a:spcBef>
                <a:spcPct val="50000"/>
              </a:spcBef>
            </a:pPr>
            <a:r>
              <a:rPr lang="en-US" altLang="zh-CN" sz="1600" b="1">
                <a:latin typeface="Garamond" pitchFamily="18" charset="0"/>
                <a:ea typeface="宋体" pitchFamily="2" charset="-122"/>
              </a:rPr>
              <a:t>Q’</a:t>
            </a:r>
          </a:p>
        </p:txBody>
      </p:sp>
      <p:sp>
        <p:nvSpPr>
          <p:cNvPr id="57" name="Line 61"/>
          <p:cNvSpPr>
            <a:spLocks noChangeShapeType="1"/>
          </p:cNvSpPr>
          <p:nvPr/>
        </p:nvSpPr>
        <p:spPr bwMode="auto">
          <a:xfrm>
            <a:off x="3932238" y="5505449"/>
            <a:ext cx="825500" cy="0"/>
          </a:xfrm>
          <a:prstGeom prst="line">
            <a:avLst/>
          </a:prstGeom>
          <a:noFill/>
          <a:ln w="28575">
            <a:solidFill>
              <a:schemeClr val="tx1"/>
            </a:solidFill>
            <a:round/>
            <a:headEnd/>
            <a:tailEnd/>
          </a:ln>
        </p:spPr>
        <p:txBody>
          <a:bodyPr/>
          <a:lstStyle/>
          <a:p>
            <a:endParaRPr lang="zh-CN" altLang="en-US"/>
          </a:p>
        </p:txBody>
      </p:sp>
      <p:sp>
        <p:nvSpPr>
          <p:cNvPr id="58" name="Line 62"/>
          <p:cNvSpPr>
            <a:spLocks noChangeShapeType="1"/>
          </p:cNvSpPr>
          <p:nvPr/>
        </p:nvSpPr>
        <p:spPr bwMode="auto">
          <a:xfrm>
            <a:off x="4743451" y="5140324"/>
            <a:ext cx="404813" cy="0"/>
          </a:xfrm>
          <a:prstGeom prst="line">
            <a:avLst/>
          </a:prstGeom>
          <a:noFill/>
          <a:ln w="28575">
            <a:solidFill>
              <a:schemeClr val="tx1"/>
            </a:solidFill>
            <a:round/>
            <a:headEnd/>
            <a:tailEnd/>
          </a:ln>
        </p:spPr>
        <p:txBody>
          <a:bodyPr/>
          <a:lstStyle/>
          <a:p>
            <a:endParaRPr lang="zh-CN" altLang="en-US"/>
          </a:p>
        </p:txBody>
      </p:sp>
      <p:sp>
        <p:nvSpPr>
          <p:cNvPr id="59" name="Line 63"/>
          <p:cNvSpPr>
            <a:spLocks noChangeShapeType="1"/>
          </p:cNvSpPr>
          <p:nvPr/>
        </p:nvSpPr>
        <p:spPr bwMode="auto">
          <a:xfrm>
            <a:off x="5148264" y="5140324"/>
            <a:ext cx="333375" cy="0"/>
          </a:xfrm>
          <a:prstGeom prst="line">
            <a:avLst/>
          </a:prstGeom>
          <a:noFill/>
          <a:ln w="28575">
            <a:solidFill>
              <a:schemeClr val="tx1"/>
            </a:solidFill>
            <a:round/>
            <a:headEnd/>
            <a:tailEnd/>
          </a:ln>
        </p:spPr>
        <p:txBody>
          <a:bodyPr/>
          <a:lstStyle/>
          <a:p>
            <a:endParaRPr lang="zh-CN" altLang="en-US"/>
          </a:p>
        </p:txBody>
      </p:sp>
      <p:sp>
        <p:nvSpPr>
          <p:cNvPr id="60" name="Line 64"/>
          <p:cNvSpPr>
            <a:spLocks noChangeShapeType="1"/>
          </p:cNvSpPr>
          <p:nvPr/>
        </p:nvSpPr>
        <p:spPr bwMode="auto">
          <a:xfrm>
            <a:off x="5457826" y="5505449"/>
            <a:ext cx="333375" cy="0"/>
          </a:xfrm>
          <a:prstGeom prst="line">
            <a:avLst/>
          </a:prstGeom>
          <a:noFill/>
          <a:ln w="28575">
            <a:solidFill>
              <a:schemeClr val="tx1"/>
            </a:solidFill>
            <a:round/>
            <a:headEnd/>
            <a:tailEnd/>
          </a:ln>
        </p:spPr>
        <p:txBody>
          <a:bodyPr/>
          <a:lstStyle/>
          <a:p>
            <a:endParaRPr lang="zh-CN" altLang="en-US"/>
          </a:p>
        </p:txBody>
      </p:sp>
      <p:sp>
        <p:nvSpPr>
          <p:cNvPr id="61" name="Line 65"/>
          <p:cNvSpPr>
            <a:spLocks noChangeShapeType="1"/>
          </p:cNvSpPr>
          <p:nvPr/>
        </p:nvSpPr>
        <p:spPr bwMode="auto">
          <a:xfrm>
            <a:off x="5784850" y="5505449"/>
            <a:ext cx="831850" cy="0"/>
          </a:xfrm>
          <a:prstGeom prst="line">
            <a:avLst/>
          </a:prstGeom>
          <a:noFill/>
          <a:ln w="28575">
            <a:solidFill>
              <a:schemeClr val="tx1"/>
            </a:solidFill>
            <a:round/>
            <a:headEnd/>
            <a:tailEnd/>
          </a:ln>
        </p:spPr>
        <p:txBody>
          <a:bodyPr/>
          <a:lstStyle/>
          <a:p>
            <a:endParaRPr lang="zh-CN" altLang="en-US"/>
          </a:p>
        </p:txBody>
      </p:sp>
      <p:sp>
        <p:nvSpPr>
          <p:cNvPr id="62" name="Line 66"/>
          <p:cNvSpPr>
            <a:spLocks noChangeShapeType="1"/>
          </p:cNvSpPr>
          <p:nvPr/>
        </p:nvSpPr>
        <p:spPr bwMode="auto">
          <a:xfrm>
            <a:off x="6602413" y="5505449"/>
            <a:ext cx="493712" cy="0"/>
          </a:xfrm>
          <a:prstGeom prst="line">
            <a:avLst/>
          </a:prstGeom>
          <a:noFill/>
          <a:ln w="28575">
            <a:solidFill>
              <a:schemeClr val="tx1"/>
            </a:solidFill>
            <a:round/>
            <a:headEnd/>
            <a:tailEnd/>
          </a:ln>
        </p:spPr>
        <p:txBody>
          <a:bodyPr/>
          <a:lstStyle/>
          <a:p>
            <a:endParaRPr lang="zh-CN" altLang="en-US"/>
          </a:p>
        </p:txBody>
      </p:sp>
      <p:sp>
        <p:nvSpPr>
          <p:cNvPr id="63" name="Line 67"/>
          <p:cNvSpPr>
            <a:spLocks noChangeShapeType="1"/>
          </p:cNvSpPr>
          <p:nvPr/>
        </p:nvSpPr>
        <p:spPr bwMode="auto">
          <a:xfrm>
            <a:off x="7083426" y="5140324"/>
            <a:ext cx="231775" cy="0"/>
          </a:xfrm>
          <a:prstGeom prst="line">
            <a:avLst/>
          </a:prstGeom>
          <a:noFill/>
          <a:ln w="28575">
            <a:solidFill>
              <a:schemeClr val="tx1"/>
            </a:solidFill>
            <a:round/>
            <a:headEnd/>
            <a:tailEnd/>
          </a:ln>
        </p:spPr>
        <p:txBody>
          <a:bodyPr/>
          <a:lstStyle/>
          <a:p>
            <a:endParaRPr lang="zh-CN" altLang="en-US"/>
          </a:p>
        </p:txBody>
      </p:sp>
      <p:sp>
        <p:nvSpPr>
          <p:cNvPr id="64" name="Line 68"/>
          <p:cNvSpPr>
            <a:spLocks noChangeShapeType="1"/>
          </p:cNvSpPr>
          <p:nvPr/>
        </p:nvSpPr>
        <p:spPr bwMode="auto">
          <a:xfrm>
            <a:off x="7315201" y="5140324"/>
            <a:ext cx="328613" cy="0"/>
          </a:xfrm>
          <a:prstGeom prst="line">
            <a:avLst/>
          </a:prstGeom>
          <a:noFill/>
          <a:ln w="28575">
            <a:solidFill>
              <a:schemeClr val="tx1"/>
            </a:solidFill>
            <a:round/>
            <a:headEnd/>
            <a:tailEnd/>
          </a:ln>
        </p:spPr>
        <p:txBody>
          <a:bodyPr/>
          <a:lstStyle/>
          <a:p>
            <a:endParaRPr lang="zh-CN" altLang="en-US"/>
          </a:p>
        </p:txBody>
      </p:sp>
      <p:sp>
        <p:nvSpPr>
          <p:cNvPr id="65" name="Line 69"/>
          <p:cNvSpPr>
            <a:spLocks noChangeShapeType="1"/>
          </p:cNvSpPr>
          <p:nvPr/>
        </p:nvSpPr>
        <p:spPr bwMode="auto">
          <a:xfrm flipV="1">
            <a:off x="7629526" y="5135562"/>
            <a:ext cx="981075" cy="4763"/>
          </a:xfrm>
          <a:prstGeom prst="line">
            <a:avLst/>
          </a:prstGeom>
          <a:noFill/>
          <a:ln w="28575">
            <a:solidFill>
              <a:schemeClr val="tx1"/>
            </a:solidFill>
            <a:round/>
            <a:headEnd/>
            <a:tailEnd/>
          </a:ln>
        </p:spPr>
        <p:txBody>
          <a:bodyPr/>
          <a:lstStyle/>
          <a:p>
            <a:endParaRPr lang="zh-CN" altLang="en-US"/>
          </a:p>
        </p:txBody>
      </p:sp>
      <p:grpSp>
        <p:nvGrpSpPr>
          <p:cNvPr id="66" name="Group 70"/>
          <p:cNvGrpSpPr>
            <a:grpSpLocks/>
          </p:cNvGrpSpPr>
          <p:nvPr/>
        </p:nvGrpSpPr>
        <p:grpSpPr bwMode="auto">
          <a:xfrm>
            <a:off x="4751389" y="5135561"/>
            <a:ext cx="2338387" cy="369888"/>
            <a:chOff x="1492" y="3063"/>
            <a:chExt cx="1473" cy="288"/>
          </a:xfrm>
        </p:grpSpPr>
        <p:sp>
          <p:nvSpPr>
            <p:cNvPr id="67" name="Line 71"/>
            <p:cNvSpPr>
              <a:spLocks noChangeShapeType="1"/>
            </p:cNvSpPr>
            <p:nvPr/>
          </p:nvSpPr>
          <p:spPr bwMode="auto">
            <a:xfrm>
              <a:off x="1492" y="3063"/>
              <a:ext cx="0" cy="288"/>
            </a:xfrm>
            <a:prstGeom prst="line">
              <a:avLst/>
            </a:prstGeom>
            <a:noFill/>
            <a:ln w="28575">
              <a:solidFill>
                <a:schemeClr val="tx1"/>
              </a:solidFill>
              <a:round/>
              <a:headEnd/>
              <a:tailEnd/>
            </a:ln>
          </p:spPr>
          <p:txBody>
            <a:bodyPr/>
            <a:lstStyle/>
            <a:p>
              <a:endParaRPr lang="zh-CN" altLang="en-US"/>
            </a:p>
          </p:txBody>
        </p:sp>
        <p:sp>
          <p:nvSpPr>
            <p:cNvPr id="68" name="Line 72"/>
            <p:cNvSpPr>
              <a:spLocks noChangeShapeType="1"/>
            </p:cNvSpPr>
            <p:nvPr/>
          </p:nvSpPr>
          <p:spPr bwMode="auto">
            <a:xfrm>
              <a:off x="1944" y="3063"/>
              <a:ext cx="0" cy="288"/>
            </a:xfrm>
            <a:prstGeom prst="line">
              <a:avLst/>
            </a:prstGeom>
            <a:noFill/>
            <a:ln w="28575">
              <a:solidFill>
                <a:schemeClr val="tx1"/>
              </a:solidFill>
              <a:round/>
              <a:headEnd/>
              <a:tailEnd/>
            </a:ln>
          </p:spPr>
          <p:txBody>
            <a:bodyPr/>
            <a:lstStyle/>
            <a:p>
              <a:endParaRPr lang="zh-CN" altLang="en-US"/>
            </a:p>
          </p:txBody>
        </p:sp>
        <p:sp>
          <p:nvSpPr>
            <p:cNvPr id="69" name="Line 73"/>
            <p:cNvSpPr>
              <a:spLocks noChangeShapeType="1"/>
            </p:cNvSpPr>
            <p:nvPr/>
          </p:nvSpPr>
          <p:spPr bwMode="auto">
            <a:xfrm>
              <a:off x="2965" y="3063"/>
              <a:ext cx="0" cy="288"/>
            </a:xfrm>
            <a:prstGeom prst="line">
              <a:avLst/>
            </a:prstGeom>
            <a:noFill/>
            <a:ln w="28575">
              <a:solidFill>
                <a:schemeClr val="tx1"/>
              </a:solidFill>
              <a:round/>
              <a:headEnd/>
              <a:tailEnd/>
            </a:ln>
          </p:spPr>
          <p:txBody>
            <a:bodyPr/>
            <a:lstStyle/>
            <a:p>
              <a:endParaRPr lang="zh-CN" altLang="en-US"/>
            </a:p>
          </p:txBody>
        </p:sp>
      </p:grpSp>
      <p:grpSp>
        <p:nvGrpSpPr>
          <p:cNvPr id="70" name="Group 74"/>
          <p:cNvGrpSpPr>
            <a:grpSpLocks/>
          </p:cNvGrpSpPr>
          <p:nvPr/>
        </p:nvGrpSpPr>
        <p:grpSpPr bwMode="auto">
          <a:xfrm>
            <a:off x="3892550" y="6143624"/>
            <a:ext cx="4789488" cy="412750"/>
            <a:chOff x="951" y="3691"/>
            <a:chExt cx="3017" cy="322"/>
          </a:xfrm>
        </p:grpSpPr>
        <p:sp>
          <p:nvSpPr>
            <p:cNvPr id="71" name="Line 75"/>
            <p:cNvSpPr>
              <a:spLocks noChangeShapeType="1"/>
            </p:cNvSpPr>
            <p:nvPr/>
          </p:nvSpPr>
          <p:spPr bwMode="auto">
            <a:xfrm>
              <a:off x="951" y="3691"/>
              <a:ext cx="536" cy="0"/>
            </a:xfrm>
            <a:prstGeom prst="line">
              <a:avLst/>
            </a:prstGeom>
            <a:noFill/>
            <a:ln w="28575">
              <a:solidFill>
                <a:schemeClr val="tx1"/>
              </a:solidFill>
              <a:round/>
              <a:headEnd/>
              <a:tailEnd/>
            </a:ln>
          </p:spPr>
          <p:txBody>
            <a:bodyPr/>
            <a:lstStyle/>
            <a:p>
              <a:endParaRPr lang="zh-CN" altLang="en-US"/>
            </a:p>
          </p:txBody>
        </p:sp>
        <p:sp>
          <p:nvSpPr>
            <p:cNvPr id="72" name="Line 76"/>
            <p:cNvSpPr>
              <a:spLocks noChangeShapeType="1"/>
            </p:cNvSpPr>
            <p:nvPr/>
          </p:nvSpPr>
          <p:spPr bwMode="auto">
            <a:xfrm>
              <a:off x="1487" y="3691"/>
              <a:ext cx="0" cy="311"/>
            </a:xfrm>
            <a:prstGeom prst="line">
              <a:avLst/>
            </a:prstGeom>
            <a:noFill/>
            <a:ln w="28575">
              <a:solidFill>
                <a:schemeClr val="tx1"/>
              </a:solidFill>
              <a:round/>
              <a:headEnd/>
              <a:tailEnd/>
            </a:ln>
          </p:spPr>
          <p:txBody>
            <a:bodyPr/>
            <a:lstStyle/>
            <a:p>
              <a:endParaRPr lang="zh-CN" altLang="en-US"/>
            </a:p>
          </p:txBody>
        </p:sp>
        <p:sp>
          <p:nvSpPr>
            <p:cNvPr id="73" name="Line 77"/>
            <p:cNvSpPr>
              <a:spLocks noChangeShapeType="1"/>
            </p:cNvSpPr>
            <p:nvPr/>
          </p:nvSpPr>
          <p:spPr bwMode="auto">
            <a:xfrm>
              <a:off x="1487" y="4002"/>
              <a:ext cx="463" cy="0"/>
            </a:xfrm>
            <a:prstGeom prst="line">
              <a:avLst/>
            </a:prstGeom>
            <a:noFill/>
            <a:ln w="28575">
              <a:solidFill>
                <a:schemeClr val="tx1"/>
              </a:solidFill>
              <a:round/>
              <a:headEnd/>
              <a:tailEnd/>
            </a:ln>
          </p:spPr>
          <p:txBody>
            <a:bodyPr/>
            <a:lstStyle/>
            <a:p>
              <a:endParaRPr lang="zh-CN" altLang="en-US"/>
            </a:p>
          </p:txBody>
        </p:sp>
        <p:sp>
          <p:nvSpPr>
            <p:cNvPr id="74" name="Line 78"/>
            <p:cNvSpPr>
              <a:spLocks noChangeShapeType="1"/>
            </p:cNvSpPr>
            <p:nvPr/>
          </p:nvSpPr>
          <p:spPr bwMode="auto">
            <a:xfrm flipV="1">
              <a:off x="1937" y="3691"/>
              <a:ext cx="0" cy="311"/>
            </a:xfrm>
            <a:prstGeom prst="line">
              <a:avLst/>
            </a:prstGeom>
            <a:noFill/>
            <a:ln w="28575">
              <a:solidFill>
                <a:schemeClr val="tx1"/>
              </a:solidFill>
              <a:round/>
              <a:headEnd/>
              <a:tailEnd/>
            </a:ln>
          </p:spPr>
          <p:txBody>
            <a:bodyPr/>
            <a:lstStyle/>
            <a:p>
              <a:endParaRPr lang="zh-CN" altLang="en-US"/>
            </a:p>
          </p:txBody>
        </p:sp>
        <p:sp>
          <p:nvSpPr>
            <p:cNvPr id="75" name="Line 79"/>
            <p:cNvSpPr>
              <a:spLocks noChangeShapeType="1"/>
            </p:cNvSpPr>
            <p:nvPr/>
          </p:nvSpPr>
          <p:spPr bwMode="auto">
            <a:xfrm>
              <a:off x="1937" y="3691"/>
              <a:ext cx="1024" cy="0"/>
            </a:xfrm>
            <a:prstGeom prst="line">
              <a:avLst/>
            </a:prstGeom>
            <a:noFill/>
            <a:ln w="28575">
              <a:solidFill>
                <a:schemeClr val="tx1"/>
              </a:solidFill>
              <a:round/>
              <a:headEnd/>
              <a:tailEnd/>
            </a:ln>
          </p:spPr>
          <p:txBody>
            <a:bodyPr/>
            <a:lstStyle/>
            <a:p>
              <a:endParaRPr lang="zh-CN" altLang="en-US"/>
            </a:p>
          </p:txBody>
        </p:sp>
        <p:sp>
          <p:nvSpPr>
            <p:cNvPr id="76" name="Line 80"/>
            <p:cNvSpPr>
              <a:spLocks noChangeShapeType="1"/>
            </p:cNvSpPr>
            <p:nvPr/>
          </p:nvSpPr>
          <p:spPr bwMode="auto">
            <a:xfrm>
              <a:off x="2961" y="3691"/>
              <a:ext cx="0" cy="311"/>
            </a:xfrm>
            <a:prstGeom prst="line">
              <a:avLst/>
            </a:prstGeom>
            <a:noFill/>
            <a:ln w="28575">
              <a:solidFill>
                <a:schemeClr val="tx1"/>
              </a:solidFill>
              <a:round/>
              <a:headEnd/>
              <a:tailEnd/>
            </a:ln>
          </p:spPr>
          <p:txBody>
            <a:bodyPr/>
            <a:lstStyle/>
            <a:p>
              <a:endParaRPr lang="zh-CN" altLang="en-US"/>
            </a:p>
          </p:txBody>
        </p:sp>
        <p:sp>
          <p:nvSpPr>
            <p:cNvPr id="77" name="Line 81"/>
            <p:cNvSpPr>
              <a:spLocks noChangeShapeType="1"/>
            </p:cNvSpPr>
            <p:nvPr/>
          </p:nvSpPr>
          <p:spPr bwMode="auto">
            <a:xfrm>
              <a:off x="2961" y="4013"/>
              <a:ext cx="1007" cy="0"/>
            </a:xfrm>
            <a:prstGeom prst="line">
              <a:avLst/>
            </a:prstGeom>
            <a:noFill/>
            <a:ln w="2857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up)">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up)">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lef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left)">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left)">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ipe(left)">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left)">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wipe(left)">
                                      <p:cBhvr>
                                        <p:cTn id="92" dur="5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ipe(down)">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left)">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up)">
                                      <p:cBhvr>
                                        <p:cTn id="107" dur="500"/>
                                        <p:tgtEl>
                                          <p:spTgt spid="4"/>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up)">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7" name="Rectangle 8"/>
          <p:cNvSpPr>
            <a:spLocks noChangeArrowheads="1"/>
          </p:cNvSpPr>
          <p:nvPr/>
        </p:nvSpPr>
        <p:spPr bwMode="auto">
          <a:xfrm>
            <a:off x="4124038" y="625260"/>
            <a:ext cx="39661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 Latch</a:t>
            </a:r>
            <a:r>
              <a:rPr lang="zh-CN" altLang="en-US" sz="3200" b="1" dirty="0">
                <a:solidFill>
                  <a:srgbClr val="FFFF99"/>
                </a:solidFill>
                <a:ea typeface="宋体" charset="-122"/>
              </a:rPr>
              <a:t>（</a:t>
            </a:r>
            <a:r>
              <a:rPr lang="en-US" altLang="zh-CN" sz="3200" b="1" dirty="0">
                <a:solidFill>
                  <a:srgbClr val="FFFF99"/>
                </a:solidFill>
                <a:ea typeface="宋体" charset="-122"/>
              </a:rPr>
              <a:t>D</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28678" name="Text Box 28"/>
          <p:cNvSpPr txBox="1">
            <a:spLocks noChangeArrowheads="1"/>
          </p:cNvSpPr>
          <p:nvPr/>
        </p:nvSpPr>
        <p:spPr bwMode="auto">
          <a:xfrm>
            <a:off x="914400" y="1589883"/>
            <a:ext cx="10363200" cy="954107"/>
          </a:xfrm>
          <a:prstGeom prst="rect">
            <a:avLst/>
          </a:prstGeom>
          <a:solidFill>
            <a:srgbClr val="FFFFFF"/>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The </a:t>
            </a:r>
            <a:r>
              <a:rPr lang="en-US" altLang="zh-CN" sz="2800" b="1" i="1" dirty="0">
                <a:ea typeface="宋体" charset="-122"/>
              </a:rPr>
              <a:t>D</a:t>
            </a:r>
            <a:r>
              <a:rPr lang="en-US" altLang="zh-CN" sz="2800" b="1" dirty="0">
                <a:ea typeface="宋体" charset="-122"/>
              </a:rPr>
              <a:t> latch is an variation of the </a:t>
            </a:r>
            <a:r>
              <a:rPr lang="en-US" altLang="zh-CN" sz="2800" b="1" i="1" dirty="0">
                <a:ea typeface="宋体" charset="-122"/>
              </a:rPr>
              <a:t>S-R</a:t>
            </a:r>
            <a:r>
              <a:rPr lang="en-US" altLang="zh-CN" sz="2800" b="1" dirty="0">
                <a:ea typeface="宋体" charset="-122"/>
              </a:rPr>
              <a:t> latch but combines the </a:t>
            </a:r>
            <a:r>
              <a:rPr lang="en-US" altLang="zh-CN" sz="2800" b="1" i="1" dirty="0">
                <a:ea typeface="宋体" charset="-122"/>
              </a:rPr>
              <a:t>S</a:t>
            </a:r>
            <a:r>
              <a:rPr lang="en-US" altLang="zh-CN" sz="2800" b="1" dirty="0">
                <a:ea typeface="宋体" charset="-122"/>
              </a:rPr>
              <a:t> and </a:t>
            </a:r>
            <a:r>
              <a:rPr lang="en-US" altLang="zh-CN" sz="2800" b="1" i="1" dirty="0">
                <a:ea typeface="宋体" charset="-122"/>
              </a:rPr>
              <a:t>R</a:t>
            </a:r>
            <a:r>
              <a:rPr lang="en-US" altLang="zh-CN" sz="2800" b="1" dirty="0">
                <a:ea typeface="宋体" charset="-122"/>
              </a:rPr>
              <a:t> inputs into a single </a:t>
            </a:r>
            <a:r>
              <a:rPr lang="en-US" altLang="zh-CN" sz="2800" b="1" i="1" dirty="0">
                <a:ea typeface="宋体" charset="-122"/>
              </a:rPr>
              <a:t>D</a:t>
            </a:r>
            <a:r>
              <a:rPr lang="en-US" altLang="zh-CN" sz="2800" b="1" dirty="0">
                <a:ea typeface="宋体" charset="-122"/>
              </a:rPr>
              <a:t> input as shown:</a:t>
            </a:r>
          </a:p>
        </p:txBody>
      </p:sp>
      <p:sp>
        <p:nvSpPr>
          <p:cNvPr id="137245" name="Text Box 29"/>
          <p:cNvSpPr txBox="1">
            <a:spLocks noChangeArrowheads="1"/>
          </p:cNvSpPr>
          <p:nvPr/>
        </p:nvSpPr>
        <p:spPr bwMode="auto">
          <a:xfrm>
            <a:off x="914400" y="4876800"/>
            <a:ext cx="10363200" cy="997196"/>
          </a:xfrm>
          <a:prstGeom prst="rect">
            <a:avLst/>
          </a:prstGeom>
          <a:solidFill>
            <a:srgbClr val="FFFFFF"/>
          </a:solidFill>
          <a:ln w="28575">
            <a:solidFill>
              <a:srgbClr val="9999FF"/>
            </a:solidFill>
            <a:miter lim="800000"/>
            <a:headEnd/>
            <a:tailEnd/>
          </a:ln>
          <a:effectLst/>
        </p:spPr>
        <p:txBody>
          <a:bodyPr wrap="square">
            <a:spAutoFit/>
          </a:bodyPr>
          <a:lstStyle/>
          <a:p>
            <a:pPr eaLnBrk="1" hangingPunct="1">
              <a:spcBef>
                <a:spcPct val="10000"/>
              </a:spcBef>
            </a:pPr>
            <a:r>
              <a:rPr lang="en-US" altLang="zh-CN" sz="2800" b="1" dirty="0">
                <a:ea typeface="宋体" charset="-122"/>
              </a:rPr>
              <a:t>A simple rule for the </a:t>
            </a:r>
            <a:r>
              <a:rPr lang="en-US" altLang="zh-CN" sz="2800" b="1" i="1" dirty="0">
                <a:ea typeface="宋体" charset="-122"/>
              </a:rPr>
              <a:t>D</a:t>
            </a:r>
            <a:r>
              <a:rPr lang="en-US" altLang="zh-CN" sz="2800" b="1" dirty="0">
                <a:ea typeface="宋体" charset="-122"/>
              </a:rPr>
              <a:t> latch is: </a:t>
            </a:r>
          </a:p>
          <a:p>
            <a:pPr eaLnBrk="1" hangingPunct="1">
              <a:spcBef>
                <a:spcPct val="10000"/>
              </a:spcBef>
            </a:pPr>
            <a:r>
              <a:rPr lang="en-US" altLang="zh-CN" sz="2800" b="1" i="1" dirty="0">
                <a:solidFill>
                  <a:srgbClr val="FF3300"/>
                </a:solidFill>
                <a:ea typeface="宋体" charset="-122"/>
              </a:rPr>
              <a:t>	Q</a:t>
            </a:r>
            <a:r>
              <a:rPr lang="en-US" altLang="zh-CN" sz="2800" b="1" dirty="0">
                <a:solidFill>
                  <a:srgbClr val="FF3300"/>
                </a:solidFill>
                <a:ea typeface="宋体" charset="-122"/>
              </a:rPr>
              <a:t> follows </a:t>
            </a:r>
            <a:r>
              <a:rPr lang="en-US" altLang="zh-CN" sz="2800" b="1" i="1" dirty="0">
                <a:solidFill>
                  <a:srgbClr val="FF3300"/>
                </a:solidFill>
                <a:ea typeface="宋体" charset="-122"/>
              </a:rPr>
              <a:t>D</a:t>
            </a:r>
            <a:r>
              <a:rPr lang="en-US" altLang="zh-CN" sz="2800" b="1" dirty="0">
                <a:solidFill>
                  <a:srgbClr val="FF3300"/>
                </a:solidFill>
                <a:ea typeface="宋体" charset="-122"/>
              </a:rPr>
              <a:t> when the Enable is active.</a:t>
            </a:r>
          </a:p>
        </p:txBody>
      </p:sp>
      <p:grpSp>
        <p:nvGrpSpPr>
          <p:cNvPr id="2" name="组合 1">
            <a:extLst>
              <a:ext uri="{FF2B5EF4-FFF2-40B4-BE49-F238E27FC236}">
                <a16:creationId xmlns:a16="http://schemas.microsoft.com/office/drawing/2014/main" id="{2B9669E6-8F24-4FC8-B00A-049D27D78960}"/>
              </a:ext>
            </a:extLst>
          </p:cNvPr>
          <p:cNvGrpSpPr/>
          <p:nvPr/>
        </p:nvGrpSpPr>
        <p:grpSpPr>
          <a:xfrm>
            <a:off x="2438400" y="2704714"/>
            <a:ext cx="6919913" cy="2011362"/>
            <a:chOff x="2667000" y="2538413"/>
            <a:chExt cx="6919913" cy="2011362"/>
          </a:xfrm>
        </p:grpSpPr>
        <p:graphicFrame>
          <p:nvGraphicFramePr>
            <p:cNvPr id="28674" name="Object 44"/>
            <p:cNvGraphicFramePr>
              <a:graphicFrameLocks noChangeAspect="1"/>
            </p:cNvGraphicFramePr>
            <p:nvPr>
              <p:extLst>
                <p:ext uri="{D42A27DB-BD31-4B8C-83A1-F6EECF244321}">
                  <p14:modId xmlns:p14="http://schemas.microsoft.com/office/powerpoint/2010/main" val="926203089"/>
                </p:ext>
              </p:extLst>
            </p:nvPr>
          </p:nvGraphicFramePr>
          <p:xfrm>
            <a:off x="3073400" y="2538413"/>
            <a:ext cx="6019800" cy="2011362"/>
          </p:xfrm>
          <a:graphic>
            <a:graphicData uri="http://schemas.openxmlformats.org/presentationml/2006/ole">
              <mc:AlternateContent xmlns:mc="http://schemas.openxmlformats.org/markup-compatibility/2006">
                <mc:Choice xmlns:v="urn:schemas-microsoft-com:vml" Requires="v">
                  <p:oleObj spid="_x0000_s28689" name="CorelDRAW" r:id="rId4" imgW="3694680" imgH="1217880" progId="">
                    <p:embed/>
                  </p:oleObj>
                </mc:Choice>
                <mc:Fallback>
                  <p:oleObj name="CorelDRAW" r:id="rId4" imgW="3694680" imgH="1217880" progId="">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400" y="2538413"/>
                          <a:ext cx="60198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32"/>
            <p:cNvSpPr txBox="1">
              <a:spLocks noChangeArrowheads="1"/>
            </p:cNvSpPr>
            <p:nvPr/>
          </p:nvSpPr>
          <p:spPr bwMode="auto">
            <a:xfrm>
              <a:off x="2778125" y="2632076"/>
              <a:ext cx="381000" cy="366713"/>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D</a:t>
              </a:r>
            </a:p>
          </p:txBody>
        </p:sp>
        <p:sp>
          <p:nvSpPr>
            <p:cNvPr id="28681" name="Text Box 33"/>
            <p:cNvSpPr txBox="1">
              <a:spLocks noChangeArrowheads="1"/>
            </p:cNvSpPr>
            <p:nvPr/>
          </p:nvSpPr>
          <p:spPr bwMode="auto">
            <a:xfrm>
              <a:off x="2667000" y="3352801"/>
              <a:ext cx="533400" cy="366713"/>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EN</a:t>
              </a:r>
            </a:p>
          </p:txBody>
        </p:sp>
        <p:sp>
          <p:nvSpPr>
            <p:cNvPr id="28682" name="Text Box 34"/>
            <p:cNvSpPr txBox="1">
              <a:spLocks noChangeArrowheads="1"/>
            </p:cNvSpPr>
            <p:nvPr/>
          </p:nvSpPr>
          <p:spPr bwMode="auto">
            <a:xfrm>
              <a:off x="5802313" y="2790826"/>
              <a:ext cx="533400" cy="366713"/>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Q</a:t>
              </a:r>
            </a:p>
          </p:txBody>
        </p:sp>
        <p:grpSp>
          <p:nvGrpSpPr>
            <p:cNvPr id="28683" name="Group 35"/>
            <p:cNvGrpSpPr>
              <a:grpSpLocks/>
            </p:cNvGrpSpPr>
            <p:nvPr/>
          </p:nvGrpSpPr>
          <p:grpSpPr bwMode="auto">
            <a:xfrm>
              <a:off x="5827713" y="3846513"/>
              <a:ext cx="381000" cy="336550"/>
              <a:chOff x="2454" y="3201"/>
              <a:chExt cx="240" cy="212"/>
            </a:xfrm>
          </p:grpSpPr>
          <p:sp>
            <p:nvSpPr>
              <p:cNvPr id="28690" name="Text Box 36"/>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28691" name="Line 37"/>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grpSp>
          <p:nvGrpSpPr>
            <p:cNvPr id="28684" name="Group 38"/>
            <p:cNvGrpSpPr>
              <a:grpSpLocks/>
            </p:cNvGrpSpPr>
            <p:nvPr/>
          </p:nvGrpSpPr>
          <p:grpSpPr bwMode="auto">
            <a:xfrm>
              <a:off x="9067800" y="3998913"/>
              <a:ext cx="381000" cy="336550"/>
              <a:chOff x="2454" y="3201"/>
              <a:chExt cx="240" cy="212"/>
            </a:xfrm>
          </p:grpSpPr>
          <p:sp>
            <p:nvSpPr>
              <p:cNvPr id="28688" name="Text Box 39"/>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28689" name="Line 40"/>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28685" name="Text Box 41"/>
            <p:cNvSpPr txBox="1">
              <a:spLocks noChangeArrowheads="1"/>
            </p:cNvSpPr>
            <p:nvPr/>
          </p:nvSpPr>
          <p:spPr bwMode="auto">
            <a:xfrm>
              <a:off x="9053513" y="2676526"/>
              <a:ext cx="533400" cy="366713"/>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Q</a:t>
              </a:r>
            </a:p>
          </p:txBody>
        </p:sp>
        <p:sp>
          <p:nvSpPr>
            <p:cNvPr id="28686" name="Text Box 42"/>
            <p:cNvSpPr txBox="1">
              <a:spLocks noChangeArrowheads="1"/>
            </p:cNvSpPr>
            <p:nvPr/>
          </p:nvSpPr>
          <p:spPr bwMode="auto">
            <a:xfrm>
              <a:off x="7620000" y="2743201"/>
              <a:ext cx="381000" cy="366713"/>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D</a:t>
              </a:r>
            </a:p>
          </p:txBody>
        </p:sp>
        <p:sp>
          <p:nvSpPr>
            <p:cNvPr id="28687" name="Text Box 43"/>
            <p:cNvSpPr txBox="1">
              <a:spLocks noChangeArrowheads="1"/>
            </p:cNvSpPr>
            <p:nvPr/>
          </p:nvSpPr>
          <p:spPr bwMode="auto">
            <a:xfrm>
              <a:off x="7620000" y="3352801"/>
              <a:ext cx="533400" cy="366713"/>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EN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45"/>
                                        </p:tgtEl>
                                        <p:attrNameLst>
                                          <p:attrName>style.visibility</p:attrName>
                                        </p:attrNameLst>
                                      </p:cBhvr>
                                      <p:to>
                                        <p:strVal val="visible"/>
                                      </p:to>
                                    </p:set>
                                    <p:anim calcmode="lin" valueType="num">
                                      <p:cBhvr additive="base">
                                        <p:cTn id="7" dur="1000" fill="hold"/>
                                        <p:tgtEl>
                                          <p:spTgt spid="137245"/>
                                        </p:tgtEl>
                                        <p:attrNameLst>
                                          <p:attrName>ppt_x</p:attrName>
                                        </p:attrNameLst>
                                      </p:cBhvr>
                                      <p:tavLst>
                                        <p:tav tm="0">
                                          <p:val>
                                            <p:strVal val="0-#ppt_w/2"/>
                                          </p:val>
                                        </p:tav>
                                        <p:tav tm="100000">
                                          <p:val>
                                            <p:strVal val="#ppt_x"/>
                                          </p:val>
                                        </p:tav>
                                      </p:tavLst>
                                    </p:anim>
                                    <p:anim calcmode="lin" valueType="num">
                                      <p:cBhvr additive="base">
                                        <p:cTn id="8" dur="1000" fill="hold"/>
                                        <p:tgtEl>
                                          <p:spTgt spid="137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4" name="Rectangle 5"/>
          <p:cNvSpPr>
            <a:spLocks noChangeArrowheads="1"/>
          </p:cNvSpPr>
          <p:nvPr/>
        </p:nvSpPr>
        <p:spPr bwMode="auto">
          <a:xfrm>
            <a:off x="4036725" y="466354"/>
            <a:ext cx="39661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 Latch</a:t>
            </a:r>
            <a:r>
              <a:rPr lang="zh-CN" altLang="en-US" sz="3200" b="1" dirty="0">
                <a:solidFill>
                  <a:srgbClr val="FFFF99"/>
                </a:solidFill>
                <a:ea typeface="宋体" charset="-122"/>
              </a:rPr>
              <a:t>（</a:t>
            </a:r>
            <a:r>
              <a:rPr lang="en-US" altLang="zh-CN" sz="3200" b="1" dirty="0">
                <a:solidFill>
                  <a:srgbClr val="FFFF99"/>
                </a:solidFill>
                <a:ea typeface="宋体" charset="-122"/>
              </a:rPr>
              <a:t>D</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30725" name="Text Box 6"/>
          <p:cNvSpPr txBox="1">
            <a:spLocks noChangeArrowheads="1"/>
          </p:cNvSpPr>
          <p:nvPr/>
        </p:nvSpPr>
        <p:spPr bwMode="auto">
          <a:xfrm>
            <a:off x="1219200" y="1524001"/>
            <a:ext cx="9601200" cy="1384995"/>
          </a:xfrm>
          <a:prstGeom prst="rect">
            <a:avLst/>
          </a:prstGeom>
          <a:solidFill>
            <a:srgbClr val="FFFFFF"/>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The truth table for the </a:t>
            </a:r>
            <a:r>
              <a:rPr lang="en-US" altLang="zh-CN" sz="2800" b="1" i="1" dirty="0">
                <a:ea typeface="宋体" charset="-122"/>
              </a:rPr>
              <a:t>D</a:t>
            </a:r>
            <a:r>
              <a:rPr lang="en-US" altLang="zh-CN" sz="2800" b="1" dirty="0">
                <a:ea typeface="宋体" charset="-122"/>
              </a:rPr>
              <a:t> latch summarizes its operation. If </a:t>
            </a:r>
            <a:r>
              <a:rPr lang="en-US" altLang="zh-CN" sz="2800" b="1" i="1" dirty="0">
                <a:ea typeface="宋体" charset="-122"/>
              </a:rPr>
              <a:t>EN</a:t>
            </a:r>
            <a:r>
              <a:rPr lang="en-US" altLang="zh-CN" sz="2800" b="1" dirty="0">
                <a:ea typeface="宋体" charset="-122"/>
              </a:rPr>
              <a:t> is LOW, then there is no change in the output and it is latched.</a:t>
            </a:r>
          </a:p>
        </p:txBody>
      </p:sp>
      <p:graphicFrame>
        <p:nvGraphicFramePr>
          <p:cNvPr id="30726" name="Object 21"/>
          <p:cNvGraphicFramePr>
            <a:graphicFrameLocks noChangeAspect="1"/>
          </p:cNvGraphicFramePr>
          <p:nvPr>
            <p:extLst>
              <p:ext uri="{D42A27DB-BD31-4B8C-83A1-F6EECF244321}">
                <p14:modId xmlns:p14="http://schemas.microsoft.com/office/powerpoint/2010/main" val="1841535794"/>
              </p:ext>
            </p:extLst>
          </p:nvPr>
        </p:nvGraphicFramePr>
        <p:xfrm>
          <a:off x="1469693" y="3269965"/>
          <a:ext cx="4693554" cy="2546593"/>
        </p:xfrm>
        <a:graphic>
          <a:graphicData uri="http://schemas.openxmlformats.org/presentationml/2006/ole">
            <mc:AlternateContent xmlns:mc="http://schemas.openxmlformats.org/markup-compatibility/2006">
              <mc:Choice xmlns:v="urn:schemas-microsoft-com:vml" Requires="v">
                <p:oleObj spid="_x0000_s30741" name="CorelDRAW" r:id="rId4" imgW="2168640" imgH="1160640" progId="">
                  <p:embed/>
                </p:oleObj>
              </mc:Choice>
              <mc:Fallback>
                <p:oleObj name="CorelDRAW" r:id="rId4" imgW="2168640" imgH="1160640" progId="">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9693" y="3269965"/>
                        <a:ext cx="4693554" cy="2546593"/>
                      </a:xfrm>
                      <a:prstGeom prst="rect">
                        <a:avLst/>
                      </a:prstGeom>
                      <a:noFill/>
                      <a:ln>
                        <a:noFill/>
                      </a:ln>
                      <a:effectLst/>
                    </p:spPr>
                  </p:pic>
                </p:oleObj>
              </mc:Fallback>
            </mc:AlternateContent>
          </a:graphicData>
        </a:graphic>
      </p:graphicFrame>
      <p:sp>
        <p:nvSpPr>
          <p:cNvPr id="30727" name="Rectangle 6"/>
          <p:cNvSpPr>
            <a:spLocks noChangeArrowheads="1"/>
          </p:cNvSpPr>
          <p:nvPr/>
        </p:nvSpPr>
        <p:spPr bwMode="auto">
          <a:xfrm>
            <a:off x="6324600" y="4102876"/>
            <a:ext cx="4276107" cy="523220"/>
          </a:xfrm>
          <a:prstGeom prst="rect">
            <a:avLst/>
          </a:prstGeom>
          <a:noFill/>
          <a:ln w="9525">
            <a:noFill/>
            <a:miter lim="800000"/>
            <a:headEnd/>
            <a:tailEnd/>
          </a:ln>
          <a:effectLst/>
        </p:spPr>
        <p:txBody>
          <a:bodyPr wrap="none">
            <a:spAutoFit/>
          </a:bodyPr>
          <a:lstStyle/>
          <a:p>
            <a:pPr>
              <a:spcBef>
                <a:spcPct val="50000"/>
              </a:spcBef>
            </a:pPr>
            <a:r>
              <a:rPr lang="en-US" altLang="zh-CN" sz="2800" b="1" dirty="0">
                <a:latin typeface="+mn-ea"/>
              </a:rPr>
              <a:t>Q</a:t>
            </a:r>
            <a:r>
              <a:rPr lang="en-US" altLang="zh-CN" sz="2800" b="1" baseline="-25000" dirty="0">
                <a:latin typeface="+mn-ea"/>
              </a:rPr>
              <a:t>n+1</a:t>
            </a:r>
            <a:r>
              <a:rPr lang="en-US" altLang="zh-CN" sz="2800" b="1" dirty="0">
                <a:latin typeface="+mn-ea"/>
              </a:rPr>
              <a:t>=</a:t>
            </a:r>
            <a:r>
              <a:rPr lang="en-US" altLang="zh-CN" sz="2800" b="1" dirty="0" err="1">
                <a:latin typeface="+mn-ea"/>
              </a:rPr>
              <a:t>S+R’Q</a:t>
            </a:r>
            <a:r>
              <a:rPr lang="en-US" altLang="zh-CN" sz="2800" b="1" baseline="-25000" dirty="0" err="1">
                <a:latin typeface="+mn-ea"/>
              </a:rPr>
              <a:t>n</a:t>
            </a:r>
            <a:r>
              <a:rPr lang="en-US" altLang="zh-CN" sz="2800" b="1" dirty="0">
                <a:latin typeface="+mn-ea"/>
              </a:rPr>
              <a:t>=D+D’’</a:t>
            </a:r>
            <a:r>
              <a:rPr lang="en-US" altLang="zh-CN" sz="2800" b="1" dirty="0" err="1">
                <a:latin typeface="+mn-ea"/>
              </a:rPr>
              <a:t>Q</a:t>
            </a:r>
            <a:r>
              <a:rPr lang="en-US" altLang="zh-CN" sz="2800" b="1" baseline="-25000" dirty="0" err="1">
                <a:latin typeface="+mn-ea"/>
              </a:rPr>
              <a:t>n</a:t>
            </a:r>
            <a:r>
              <a:rPr lang="en-US" altLang="zh-CN" sz="2800" b="1" dirty="0">
                <a:latin typeface="+mn-ea"/>
              </a:rPr>
              <a: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5257800" y="598517"/>
            <a:ext cx="160973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 Latch</a:t>
            </a:r>
          </a:p>
        </p:txBody>
      </p:sp>
      <p:sp>
        <p:nvSpPr>
          <p:cNvPr id="32773" name="Rectangle 7"/>
          <p:cNvSpPr>
            <a:spLocks noChangeArrowheads="1"/>
          </p:cNvSpPr>
          <p:nvPr/>
        </p:nvSpPr>
        <p:spPr bwMode="auto">
          <a:xfrm>
            <a:off x="1758950" y="1676399"/>
            <a:ext cx="4411662" cy="1295400"/>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lstStyle/>
          <a:p>
            <a:endParaRPr lang="zh-CN" altLang="en-US" sz="2000" b="1">
              <a:ea typeface="宋体" charset="-122"/>
            </a:endParaRPr>
          </a:p>
        </p:txBody>
      </p:sp>
      <p:sp>
        <p:nvSpPr>
          <p:cNvPr id="32774" name="Text Box 9"/>
          <p:cNvSpPr txBox="1">
            <a:spLocks noChangeArrowheads="1"/>
          </p:cNvSpPr>
          <p:nvPr/>
        </p:nvSpPr>
        <p:spPr bwMode="auto">
          <a:xfrm>
            <a:off x="2055812" y="2301875"/>
            <a:ext cx="623570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b="1" dirty="0">
                <a:ea typeface="宋体" charset="-122"/>
              </a:rPr>
              <a:t>Determine the </a:t>
            </a:r>
            <a:r>
              <a:rPr lang="en-US" altLang="zh-CN" b="1" i="1" dirty="0">
                <a:ea typeface="宋体" charset="-122"/>
              </a:rPr>
              <a:t>Q</a:t>
            </a:r>
            <a:r>
              <a:rPr lang="en-US" altLang="zh-CN" b="1" dirty="0">
                <a:ea typeface="宋体" charset="-122"/>
              </a:rPr>
              <a:t> output for the </a:t>
            </a:r>
            <a:r>
              <a:rPr lang="en-US" altLang="zh-CN" b="1" i="1" dirty="0">
                <a:ea typeface="宋体" charset="-122"/>
              </a:rPr>
              <a:t>D</a:t>
            </a:r>
            <a:r>
              <a:rPr lang="en-US" altLang="zh-CN" b="1" dirty="0">
                <a:ea typeface="宋体" charset="-122"/>
              </a:rPr>
              <a:t> latch, given the inputs shown. </a:t>
            </a:r>
          </a:p>
        </p:txBody>
      </p:sp>
      <p:graphicFrame>
        <p:nvGraphicFramePr>
          <p:cNvPr id="141323" name="Object 11"/>
          <p:cNvGraphicFramePr>
            <a:graphicFrameLocks noChangeAspect="1"/>
          </p:cNvGraphicFramePr>
          <p:nvPr>
            <p:extLst>
              <p:ext uri="{D42A27DB-BD31-4B8C-83A1-F6EECF244321}">
                <p14:modId xmlns:p14="http://schemas.microsoft.com/office/powerpoint/2010/main" val="2985711555"/>
              </p:ext>
            </p:extLst>
          </p:nvPr>
        </p:nvGraphicFramePr>
        <p:xfrm>
          <a:off x="2860675" y="3405188"/>
          <a:ext cx="3656012" cy="1539875"/>
        </p:xfrm>
        <a:graphic>
          <a:graphicData uri="http://schemas.openxmlformats.org/presentationml/2006/ole">
            <mc:AlternateContent xmlns:mc="http://schemas.openxmlformats.org/markup-compatibility/2006">
              <mc:Choice xmlns:v="urn:schemas-microsoft-com:vml" Requires="v">
                <p:oleObj spid="_x0000_s32819" name="CorelDRAW" r:id="rId4" imgW="2018520" imgH="850680" progId="">
                  <p:embed/>
                </p:oleObj>
              </mc:Choice>
              <mc:Fallback>
                <p:oleObj name="CorelDRAW" r:id="rId4" imgW="2018520" imgH="85068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3405188"/>
                        <a:ext cx="3656012"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6" name="Object 12"/>
          <p:cNvGraphicFramePr>
            <a:graphicFrameLocks noChangeAspect="1"/>
          </p:cNvGraphicFramePr>
          <p:nvPr>
            <p:extLst>
              <p:ext uri="{D42A27DB-BD31-4B8C-83A1-F6EECF244321}">
                <p14:modId xmlns:p14="http://schemas.microsoft.com/office/powerpoint/2010/main" val="358234865"/>
              </p:ext>
            </p:extLst>
          </p:nvPr>
        </p:nvGraphicFramePr>
        <p:xfrm>
          <a:off x="1903412" y="3428999"/>
          <a:ext cx="6400800" cy="1498600"/>
        </p:xfrm>
        <a:graphic>
          <a:graphicData uri="http://schemas.openxmlformats.org/presentationml/2006/ole">
            <mc:AlternateContent xmlns:mc="http://schemas.openxmlformats.org/markup-compatibility/2006">
              <mc:Choice xmlns:v="urn:schemas-microsoft-com:vml" Requires="v">
                <p:oleObj spid="_x0000_s32820" name="CorelDRAW" r:id="rId6" imgW="3530160" imgH="825840" progId="">
                  <p:embed/>
                </p:oleObj>
              </mc:Choice>
              <mc:Fallback>
                <p:oleObj name="CorelDRAW" r:id="rId6" imgW="3530160" imgH="825840" progId="">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412" y="3428999"/>
                        <a:ext cx="64008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5" name="Rectangle 13"/>
          <p:cNvSpPr>
            <a:spLocks noChangeArrowheads="1"/>
          </p:cNvSpPr>
          <p:nvPr/>
        </p:nvSpPr>
        <p:spPr bwMode="auto">
          <a:xfrm>
            <a:off x="2589212" y="4495799"/>
            <a:ext cx="6096000" cy="457200"/>
          </a:xfrm>
          <a:prstGeom prst="rect">
            <a:avLst/>
          </a:prstGeom>
          <a:solidFill>
            <a:srgbClr val="FFFFFF"/>
          </a:solidFill>
          <a:ln w="9525">
            <a:noFill/>
            <a:miter lim="800000"/>
            <a:headEnd/>
            <a:tailEnd/>
          </a:ln>
          <a:effectLst/>
        </p:spPr>
        <p:txBody>
          <a:bodyPr wrap="none" anchor="ctr"/>
          <a:lstStyle/>
          <a:p>
            <a:endParaRPr lang="zh-CN" altLang="en-US" sz="2000" b="1">
              <a:ea typeface="宋体" charset="-122"/>
            </a:endParaRPr>
          </a:p>
        </p:txBody>
      </p:sp>
      <p:grpSp>
        <p:nvGrpSpPr>
          <p:cNvPr id="141326" name="Group 14"/>
          <p:cNvGrpSpPr>
            <a:grpSpLocks/>
          </p:cNvGrpSpPr>
          <p:nvPr/>
        </p:nvGrpSpPr>
        <p:grpSpPr bwMode="auto">
          <a:xfrm>
            <a:off x="1751012" y="4572001"/>
            <a:ext cx="7239000" cy="1516063"/>
            <a:chOff x="720" y="2832"/>
            <a:chExt cx="4560" cy="955"/>
          </a:xfrm>
        </p:grpSpPr>
        <p:sp>
          <p:nvSpPr>
            <p:cNvPr id="32787" name="Text Box 15"/>
            <p:cNvSpPr txBox="1">
              <a:spLocks noChangeArrowheads="1"/>
            </p:cNvSpPr>
            <p:nvPr/>
          </p:nvSpPr>
          <p:spPr bwMode="auto">
            <a:xfrm>
              <a:off x="720" y="3264"/>
              <a:ext cx="4560" cy="523"/>
            </a:xfrm>
            <a:prstGeom prst="rect">
              <a:avLst/>
            </a:prstGeom>
            <a:noFill/>
            <a:ln w="9525">
              <a:noFill/>
              <a:miter lim="800000"/>
              <a:headEnd/>
              <a:tailEnd/>
            </a:ln>
            <a:effectLst/>
          </p:spPr>
          <p:txBody>
            <a:bodyPr>
              <a:spAutoFit/>
            </a:bodyPr>
            <a:lstStyle/>
            <a:p>
              <a:pPr eaLnBrk="1" hangingPunct="1">
                <a:spcBef>
                  <a:spcPct val="50000"/>
                </a:spcBef>
              </a:pPr>
              <a:r>
                <a:rPr lang="en-US" altLang="zh-CN" b="1" dirty="0">
                  <a:ea typeface="宋体" charset="-122"/>
                </a:rPr>
                <a:t>Notice that the Enable is not active during these times, so the output is latched.</a:t>
              </a:r>
            </a:p>
          </p:txBody>
        </p:sp>
        <p:sp>
          <p:nvSpPr>
            <p:cNvPr id="32788" name="Line 16"/>
            <p:cNvSpPr>
              <a:spLocks noChangeShapeType="1"/>
            </p:cNvSpPr>
            <p:nvPr/>
          </p:nvSpPr>
          <p:spPr bwMode="auto">
            <a:xfrm flipV="1">
              <a:off x="3072" y="2880"/>
              <a:ext cx="384" cy="336"/>
            </a:xfrm>
            <a:prstGeom prst="line">
              <a:avLst/>
            </a:prstGeom>
            <a:noFill/>
            <a:ln w="9525">
              <a:solidFill>
                <a:schemeClr val="tx1"/>
              </a:solidFill>
              <a:round/>
              <a:headEnd/>
              <a:tailEnd type="triangle" w="med" len="med"/>
            </a:ln>
            <a:effectLst/>
          </p:spPr>
          <p:txBody>
            <a:bodyPr/>
            <a:lstStyle/>
            <a:p>
              <a:endParaRPr lang="zh-CN" altLang="en-US" sz="2000" b="1"/>
            </a:p>
          </p:txBody>
        </p:sp>
        <p:sp>
          <p:nvSpPr>
            <p:cNvPr id="32789" name="Line 17"/>
            <p:cNvSpPr>
              <a:spLocks noChangeShapeType="1"/>
            </p:cNvSpPr>
            <p:nvPr/>
          </p:nvSpPr>
          <p:spPr bwMode="auto">
            <a:xfrm flipV="1">
              <a:off x="1536" y="2832"/>
              <a:ext cx="240" cy="384"/>
            </a:xfrm>
            <a:prstGeom prst="line">
              <a:avLst/>
            </a:prstGeom>
            <a:noFill/>
            <a:ln w="9525">
              <a:solidFill>
                <a:schemeClr val="tx1"/>
              </a:solidFill>
              <a:round/>
              <a:headEnd/>
              <a:tailEnd type="triangle" w="med" len="med"/>
            </a:ln>
            <a:effectLst/>
          </p:spPr>
          <p:txBody>
            <a:bodyPr/>
            <a:lstStyle/>
            <a:p>
              <a:endParaRPr lang="zh-CN" altLang="en-US" sz="2000" b="1"/>
            </a:p>
          </p:txBody>
        </p:sp>
      </p:grpSp>
      <p:graphicFrame>
        <p:nvGraphicFramePr>
          <p:cNvPr id="32779" name="Object 18"/>
          <p:cNvGraphicFramePr>
            <a:graphicFrameLocks noChangeAspect="1"/>
          </p:cNvGraphicFramePr>
          <p:nvPr>
            <p:extLst>
              <p:ext uri="{D42A27DB-BD31-4B8C-83A1-F6EECF244321}">
                <p14:modId xmlns:p14="http://schemas.microsoft.com/office/powerpoint/2010/main" val="959261156"/>
              </p:ext>
            </p:extLst>
          </p:nvPr>
        </p:nvGraphicFramePr>
        <p:xfrm>
          <a:off x="8839200" y="2049323"/>
          <a:ext cx="1879600" cy="1920875"/>
        </p:xfrm>
        <a:graphic>
          <a:graphicData uri="http://schemas.openxmlformats.org/presentationml/2006/ole">
            <mc:AlternateContent xmlns:mc="http://schemas.openxmlformats.org/markup-compatibility/2006">
              <mc:Choice xmlns:v="urn:schemas-microsoft-com:vml" Requires="v">
                <p:oleObj spid="_x0000_s32821" name="CorelDRAW" r:id="rId8" imgW="1208520" imgH="1217880" progId="">
                  <p:embed/>
                </p:oleObj>
              </mc:Choice>
              <mc:Fallback>
                <p:oleObj name="CorelDRAW" r:id="rId8" imgW="1208520" imgH="1217880" progId="">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2049323"/>
                        <a:ext cx="1879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80" name="Group 19"/>
          <p:cNvGrpSpPr>
            <a:grpSpLocks/>
          </p:cNvGrpSpPr>
          <p:nvPr/>
        </p:nvGrpSpPr>
        <p:grpSpPr bwMode="auto">
          <a:xfrm>
            <a:off x="10680700" y="3447910"/>
            <a:ext cx="381000" cy="400050"/>
            <a:chOff x="2454" y="3201"/>
            <a:chExt cx="240" cy="252"/>
          </a:xfrm>
        </p:grpSpPr>
        <p:sp>
          <p:nvSpPr>
            <p:cNvPr id="32785" name="Text Box 20"/>
            <p:cNvSpPr txBox="1">
              <a:spLocks noChangeArrowheads="1"/>
            </p:cNvSpPr>
            <p:nvPr/>
          </p:nvSpPr>
          <p:spPr bwMode="auto">
            <a:xfrm>
              <a:off x="2454" y="3201"/>
              <a:ext cx="240" cy="252"/>
            </a:xfrm>
            <a:prstGeom prst="rect">
              <a:avLst/>
            </a:prstGeom>
            <a:noFill/>
            <a:ln w="9525">
              <a:noFill/>
              <a:miter lim="800000"/>
              <a:headEnd/>
              <a:tailEnd/>
            </a:ln>
            <a:effectLst/>
          </p:spPr>
          <p:txBody>
            <a:bodyPr>
              <a:spAutoFit/>
            </a:bodyPr>
            <a:lstStyle/>
            <a:p>
              <a:pPr>
                <a:spcBef>
                  <a:spcPct val="50000"/>
                </a:spcBef>
              </a:pPr>
              <a:r>
                <a:rPr lang="en-US" altLang="zh-CN" sz="2000" b="1" i="1">
                  <a:solidFill>
                    <a:srgbClr val="FF0000"/>
                  </a:solidFill>
                  <a:ea typeface="宋体" charset="-122"/>
                </a:rPr>
                <a:t>Q</a:t>
              </a:r>
            </a:p>
          </p:txBody>
        </p:sp>
        <p:sp>
          <p:nvSpPr>
            <p:cNvPr id="32786" name="Line 21"/>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sz="2000" b="1"/>
            </a:p>
          </p:txBody>
        </p:sp>
      </p:grpSp>
      <p:sp>
        <p:nvSpPr>
          <p:cNvPr id="32781" name="Text Box 22"/>
          <p:cNvSpPr txBox="1">
            <a:spLocks noChangeArrowheads="1"/>
          </p:cNvSpPr>
          <p:nvPr/>
        </p:nvSpPr>
        <p:spPr bwMode="auto">
          <a:xfrm>
            <a:off x="10679112" y="2166798"/>
            <a:ext cx="533400" cy="400110"/>
          </a:xfrm>
          <a:prstGeom prst="rect">
            <a:avLst/>
          </a:prstGeom>
          <a:noFill/>
          <a:ln w="9525">
            <a:noFill/>
            <a:miter lim="800000"/>
            <a:headEnd/>
            <a:tailEnd/>
          </a:ln>
          <a:effectLst/>
        </p:spPr>
        <p:txBody>
          <a:bodyPr>
            <a:spAutoFit/>
          </a:bodyPr>
          <a:lstStyle/>
          <a:p>
            <a:pPr>
              <a:spcBef>
                <a:spcPct val="50000"/>
              </a:spcBef>
            </a:pPr>
            <a:r>
              <a:rPr lang="en-US" altLang="zh-CN" sz="2000" b="1" i="1">
                <a:solidFill>
                  <a:srgbClr val="FF0000"/>
                </a:solidFill>
                <a:ea typeface="宋体" charset="-122"/>
              </a:rPr>
              <a:t>Q</a:t>
            </a:r>
          </a:p>
        </p:txBody>
      </p:sp>
      <p:sp>
        <p:nvSpPr>
          <p:cNvPr id="32782" name="Text Box 23"/>
          <p:cNvSpPr txBox="1">
            <a:spLocks noChangeArrowheads="1"/>
          </p:cNvSpPr>
          <p:nvPr/>
        </p:nvSpPr>
        <p:spPr bwMode="auto">
          <a:xfrm>
            <a:off x="9294812" y="2268398"/>
            <a:ext cx="381000" cy="400110"/>
          </a:xfrm>
          <a:prstGeom prst="rect">
            <a:avLst/>
          </a:prstGeom>
          <a:noFill/>
          <a:ln w="9525">
            <a:noFill/>
            <a:miter lim="800000"/>
            <a:headEnd/>
            <a:tailEnd/>
          </a:ln>
          <a:effectLst/>
        </p:spPr>
        <p:txBody>
          <a:bodyPr>
            <a:spAutoFit/>
          </a:bodyPr>
          <a:lstStyle/>
          <a:p>
            <a:pPr>
              <a:spcBef>
                <a:spcPct val="50000"/>
              </a:spcBef>
            </a:pPr>
            <a:r>
              <a:rPr lang="en-US" altLang="zh-CN" sz="2000" b="1" i="1">
                <a:ea typeface="宋体" charset="-122"/>
              </a:rPr>
              <a:t>D</a:t>
            </a:r>
          </a:p>
        </p:txBody>
      </p:sp>
      <p:sp>
        <p:nvSpPr>
          <p:cNvPr id="32783" name="Text Box 24"/>
          <p:cNvSpPr txBox="1">
            <a:spLocks noChangeArrowheads="1"/>
          </p:cNvSpPr>
          <p:nvPr/>
        </p:nvSpPr>
        <p:spPr bwMode="auto">
          <a:xfrm>
            <a:off x="9294812" y="2877998"/>
            <a:ext cx="687388" cy="400110"/>
          </a:xfrm>
          <a:prstGeom prst="rect">
            <a:avLst/>
          </a:prstGeom>
          <a:noFill/>
          <a:ln w="9525">
            <a:noFill/>
            <a:miter lim="800000"/>
            <a:headEnd/>
            <a:tailEnd/>
          </a:ln>
          <a:effectLst/>
        </p:spPr>
        <p:txBody>
          <a:bodyPr wrap="square">
            <a:spAutoFit/>
          </a:bodyPr>
          <a:lstStyle/>
          <a:p>
            <a:pPr>
              <a:spcBef>
                <a:spcPct val="50000"/>
              </a:spcBef>
            </a:pPr>
            <a:r>
              <a:rPr lang="en-US" altLang="zh-CN" sz="2000" b="1" i="1" dirty="0" err="1">
                <a:ea typeface="宋体" charset="-122"/>
              </a:rPr>
              <a:t>EN</a:t>
            </a:r>
            <a:endParaRPr lang="en-US" altLang="zh-CN" sz="2000" b="1" i="1" dirty="0">
              <a:ea typeface="宋体" charset="-122"/>
            </a:endParaRPr>
          </a:p>
        </p:txBody>
      </p:sp>
      <p:sp>
        <p:nvSpPr>
          <p:cNvPr id="32784" name="WordArt 25"/>
          <p:cNvSpPr>
            <a:spLocks noChangeArrowheads="1" noChangeShapeType="1" noTextEdit="1"/>
          </p:cNvSpPr>
          <p:nvPr/>
        </p:nvSpPr>
        <p:spPr bwMode="auto">
          <a:xfrm>
            <a:off x="1522412" y="1828800"/>
            <a:ext cx="1219200" cy="449263"/>
          </a:xfrm>
          <a:prstGeom prst="rect">
            <a:avLst/>
          </a:prstGeom>
        </p:spPr>
        <p:txBody>
          <a:bodyPr wrap="none" fromWordArt="1">
            <a:prstTxWarp prst="textPlain">
              <a:avLst>
                <a:gd name="adj" fmla="val 50000"/>
              </a:avLst>
            </a:prstTxWarp>
          </a:bodyPr>
          <a:lstStyle/>
          <a:p>
            <a:pPr algn="ctr"/>
            <a:r>
              <a:rPr lang="en-US" altLang="zh-CN" sz="20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0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2000"/>
                                        <p:tgtEl>
                                          <p:spTgt spid="141325"/>
                                        </p:tgtEl>
                                      </p:cBhvr>
                                    </p:animEffect>
                                    <p:set>
                                      <p:cBhvr>
                                        <p:cTn id="7" dur="1" fill="hold">
                                          <p:stCondLst>
                                            <p:cond delay="1999"/>
                                          </p:stCondLst>
                                        </p:cTn>
                                        <p:tgtEl>
                                          <p:spTgt spid="14132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26"/>
                                        </p:tgtEl>
                                        <p:attrNameLst>
                                          <p:attrName>style.visibility</p:attrName>
                                        </p:attrNameLst>
                                      </p:cBhvr>
                                      <p:to>
                                        <p:strVal val="visible"/>
                                      </p:to>
                                    </p:set>
                                    <p:animEffect transition="in" filter="wipe(left)">
                                      <p:cBhvr>
                                        <p:cTn id="12" dur="1000"/>
                                        <p:tgtEl>
                                          <p:spTgt spid="141326"/>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41323"/>
                                        </p:tgtEl>
                                        <p:attrNameLst>
                                          <p:attrName>style.visibility</p:attrName>
                                        </p:attrNameLst>
                                      </p:cBhvr>
                                      <p:to>
                                        <p:strVal val="visible"/>
                                      </p:to>
                                    </p:set>
                                    <p:animEffect transition="in" filter="wipe(left)">
                                      <p:cBhvr>
                                        <p:cTn id="16" dur="10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lum contrast="6000"/>
          </a:blip>
          <a:srcRect/>
          <a:stretch>
            <a:fillRect/>
          </a:stretch>
        </p:blipFill>
        <p:spPr bwMode="auto">
          <a:xfrm>
            <a:off x="1981200" y="1371600"/>
            <a:ext cx="7772400" cy="5315217"/>
          </a:xfrm>
          <a:prstGeom prst="rect">
            <a:avLst/>
          </a:prstGeom>
          <a:noFill/>
          <a:ln w="9525">
            <a:noFill/>
            <a:miter lim="800000"/>
            <a:headEnd/>
            <a:tailEnd/>
          </a:ln>
        </p:spPr>
      </p:pic>
      <p:sp>
        <p:nvSpPr>
          <p:cNvPr id="5" name="Oval 6"/>
          <p:cNvSpPr>
            <a:spLocks noChangeArrowheads="1"/>
          </p:cNvSpPr>
          <p:nvPr/>
        </p:nvSpPr>
        <p:spPr bwMode="auto">
          <a:xfrm>
            <a:off x="2057400" y="1756568"/>
            <a:ext cx="1524000" cy="986631"/>
          </a:xfrm>
          <a:prstGeom prst="ellipse">
            <a:avLst/>
          </a:prstGeom>
          <a:noFill/>
          <a:ln w="28575">
            <a:solidFill>
              <a:srgbClr val="FF0000"/>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6" name="Oval 7"/>
          <p:cNvSpPr>
            <a:spLocks noChangeArrowheads="1"/>
          </p:cNvSpPr>
          <p:nvPr/>
        </p:nvSpPr>
        <p:spPr bwMode="auto">
          <a:xfrm>
            <a:off x="2057400" y="3705358"/>
            <a:ext cx="1676400" cy="790442"/>
          </a:xfrm>
          <a:prstGeom prst="ellipse">
            <a:avLst/>
          </a:prstGeom>
          <a:noFill/>
          <a:ln w="28575">
            <a:solidFill>
              <a:srgbClr val="FF0000"/>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7" name="Oval 8"/>
          <p:cNvSpPr>
            <a:spLocks noChangeArrowheads="1"/>
          </p:cNvSpPr>
          <p:nvPr/>
        </p:nvSpPr>
        <p:spPr bwMode="auto">
          <a:xfrm>
            <a:off x="7693745" y="1680369"/>
            <a:ext cx="1755055" cy="986631"/>
          </a:xfrm>
          <a:prstGeom prst="ellipse">
            <a:avLst/>
          </a:prstGeom>
          <a:noFill/>
          <a:ln w="28575">
            <a:solidFill>
              <a:srgbClr val="FF0000"/>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8" name="Oval 9"/>
          <p:cNvSpPr>
            <a:spLocks noChangeArrowheads="1"/>
          </p:cNvSpPr>
          <p:nvPr/>
        </p:nvSpPr>
        <p:spPr bwMode="auto">
          <a:xfrm>
            <a:off x="8067240" y="3720906"/>
            <a:ext cx="1533959" cy="927294"/>
          </a:xfrm>
          <a:prstGeom prst="ellipse">
            <a:avLst/>
          </a:prstGeom>
          <a:noFill/>
          <a:ln w="28575">
            <a:solidFill>
              <a:srgbClr val="FF0000"/>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9" name="Rectangle 29"/>
          <p:cNvSpPr>
            <a:spLocks noChangeArrowheads="1"/>
          </p:cNvSpPr>
          <p:nvPr/>
        </p:nvSpPr>
        <p:spPr bwMode="auto">
          <a:xfrm>
            <a:off x="3291097" y="561335"/>
            <a:ext cx="560980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Time sequence logic(</a:t>
            </a:r>
            <a:r>
              <a:rPr lang="zh-CN" altLang="en-US" sz="3200" b="1" dirty="0">
                <a:solidFill>
                  <a:srgbClr val="FFFF99"/>
                </a:solidFill>
                <a:ea typeface="宋体" charset="-122"/>
              </a:rPr>
              <a:t>时序逻辑</a:t>
            </a:r>
            <a:r>
              <a:rPr lang="en-US" altLang="zh-CN" sz="3200" b="1" dirty="0">
                <a:solidFill>
                  <a:srgbClr val="FFFF99"/>
                </a:solidFill>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96A0327"/>
          <p:cNvPicPr>
            <a:picLocks noChangeAspect="1" noChangeArrowheads="1"/>
          </p:cNvPicPr>
          <p:nvPr/>
        </p:nvPicPr>
        <p:blipFill>
          <a:blip r:embed="rId2" cstate="print"/>
          <a:srcRect/>
          <a:stretch>
            <a:fillRect/>
          </a:stretch>
        </p:blipFill>
        <p:spPr bwMode="auto">
          <a:xfrm>
            <a:off x="2438401" y="2133601"/>
            <a:ext cx="4106863" cy="2484437"/>
          </a:xfrm>
          <a:prstGeom prst="rect">
            <a:avLst/>
          </a:prstGeom>
          <a:noFill/>
          <a:ln w="12700">
            <a:noFill/>
            <a:miter lim="800000"/>
            <a:headEnd/>
            <a:tailEnd/>
          </a:ln>
        </p:spPr>
      </p:pic>
      <p:sp>
        <p:nvSpPr>
          <p:cNvPr id="5" name="Rectangle 4"/>
          <p:cNvSpPr>
            <a:spLocks noChangeArrowheads="1"/>
          </p:cNvSpPr>
          <p:nvPr/>
        </p:nvSpPr>
        <p:spPr bwMode="auto">
          <a:xfrm>
            <a:off x="4343400" y="609600"/>
            <a:ext cx="348044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Flip-flops (</a:t>
            </a:r>
            <a:r>
              <a:rPr lang="zh-CN" altLang="en-US" sz="3200" b="1" dirty="0">
                <a:solidFill>
                  <a:srgbClr val="FFFF99"/>
                </a:solidFill>
                <a:ea typeface="宋体" charset="-122"/>
              </a:rPr>
              <a:t>触发器</a:t>
            </a:r>
            <a:r>
              <a:rPr lang="en-US" altLang="zh-CN" sz="3200" b="1" dirty="0">
                <a:solidFill>
                  <a:srgbClr val="FFFF99"/>
                </a:solidFill>
                <a:ea typeface="宋体" charset="-122"/>
              </a:rPr>
              <a:t>)</a:t>
            </a:r>
          </a:p>
        </p:txBody>
      </p:sp>
      <p:sp>
        <p:nvSpPr>
          <p:cNvPr id="6" name="Text Box 6"/>
          <p:cNvSpPr txBox="1">
            <a:spLocks noChangeArrowheads="1"/>
          </p:cNvSpPr>
          <p:nvPr/>
        </p:nvSpPr>
        <p:spPr bwMode="auto">
          <a:xfrm>
            <a:off x="6858000" y="2362200"/>
            <a:ext cx="4267200" cy="1815882"/>
          </a:xfrm>
          <a:prstGeom prst="rect">
            <a:avLst/>
          </a:prstGeom>
          <a:solidFill>
            <a:srgbClr val="FFFFFF"/>
          </a:solidFill>
          <a:ln w="9525">
            <a:noFill/>
            <a:miter lim="800000"/>
            <a:headEnd/>
            <a:tailEnd/>
          </a:ln>
        </p:spPr>
        <p:txBody>
          <a:bodyPr wrap="square">
            <a:spAutoFit/>
          </a:bodyPr>
          <a:lstStyle/>
          <a:p>
            <a:pPr algn="ctr">
              <a:spcBef>
                <a:spcPct val="50000"/>
              </a:spcBef>
            </a:pPr>
            <a:r>
              <a:rPr lang="en-US" altLang="zh-CN" sz="2800" b="1" i="1" dirty="0">
                <a:latin typeface="Times New Roman" charset="0"/>
                <a:ea typeface="宋体" pitchFamily="2" charset="-122"/>
              </a:rPr>
              <a:t>To eliminate flip</a:t>
            </a:r>
          </a:p>
          <a:p>
            <a:pPr algn="ctr">
              <a:spcBef>
                <a:spcPct val="50000"/>
              </a:spcBef>
            </a:pPr>
            <a:endParaRPr lang="en-US" altLang="zh-CN" sz="2800" b="1" i="1" dirty="0">
              <a:latin typeface="Times New Roman" charset="0"/>
              <a:ea typeface="宋体" pitchFamily="2" charset="-122"/>
            </a:endParaRPr>
          </a:p>
          <a:p>
            <a:pPr algn="ctr">
              <a:spcBef>
                <a:spcPct val="50000"/>
              </a:spcBef>
            </a:pPr>
            <a:r>
              <a:rPr lang="en-US" altLang="zh-CN" sz="2800" b="1" i="1" dirty="0">
                <a:latin typeface="Times New Roman" charset="0"/>
                <a:ea typeface="宋体" pitchFamily="2" charset="-122"/>
              </a:rPr>
              <a:t>Edge-triggered flip-flop</a:t>
            </a:r>
            <a:endParaRPr lang="zh-CN" altLang="en-US" sz="2800" b="1" i="1" dirty="0">
              <a:latin typeface="Times New Roman" charset="0"/>
              <a:ea typeface="宋体" pitchFamily="2" charset="-122"/>
            </a:endParaRPr>
          </a:p>
        </p:txBody>
      </p:sp>
      <p:sp>
        <p:nvSpPr>
          <p:cNvPr id="7" name="下箭头 6"/>
          <p:cNvSpPr/>
          <p:nvPr/>
        </p:nvSpPr>
        <p:spPr bwMode="auto">
          <a:xfrm>
            <a:off x="8915400" y="2965341"/>
            <a:ext cx="304800" cy="6096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 name="AutoShape 5"/>
          <p:cNvSpPr>
            <a:spLocks noChangeArrowheads="1"/>
          </p:cNvSpPr>
          <p:nvPr/>
        </p:nvSpPr>
        <p:spPr bwMode="auto">
          <a:xfrm>
            <a:off x="3429001" y="5257800"/>
            <a:ext cx="2187575" cy="636588"/>
          </a:xfrm>
          <a:prstGeom prst="wedgeRoundRectCallout">
            <a:avLst>
              <a:gd name="adj1" fmla="val -9087"/>
              <a:gd name="adj2" fmla="val -159076"/>
              <a:gd name="adj3" fmla="val 16667"/>
            </a:avLst>
          </a:prstGeom>
          <a:solidFill>
            <a:srgbClr val="FFFF66"/>
          </a:solidFill>
          <a:ln w="9525">
            <a:solidFill>
              <a:schemeClr val="tx1"/>
            </a:solidFill>
            <a:miter lim="800000"/>
            <a:headEnd/>
            <a:tailEnd/>
          </a:ln>
        </p:spPr>
        <p:txBody>
          <a:bodyPr/>
          <a:lstStyle/>
          <a:p>
            <a:pPr algn="ctr" eaLnBrk="0" hangingPunct="0"/>
            <a:r>
              <a:rPr lang="en-US" altLang="zh-CN" b="1" dirty="0">
                <a:latin typeface="Times New Roman" charset="0"/>
                <a:ea typeface="宋体" pitchFamily="2" charset="-122"/>
              </a:rPr>
              <a:t>Flip(</a:t>
            </a:r>
            <a:r>
              <a:rPr lang="zh-CN" altLang="en-US" b="1" dirty="0">
                <a:latin typeface="Times New Roman" charset="0"/>
                <a:ea typeface="宋体" pitchFamily="2" charset="-122"/>
              </a:rPr>
              <a:t>空翻</a:t>
            </a:r>
            <a:r>
              <a:rPr lang="en-US" altLang="zh-CN" b="1" dirty="0">
                <a:latin typeface="Times New Roman" charset="0"/>
                <a:ea typeface="宋体" pitchFamily="2" charset="-122"/>
              </a:rPr>
              <a:t>)</a:t>
            </a:r>
            <a:endParaRPr lang="zh-CN" altLang="en-US" b="1" dirty="0">
              <a:latin typeface="Times New Roman"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58559" y="499562"/>
            <a:ext cx="348044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Flip-flops (</a:t>
            </a:r>
            <a:r>
              <a:rPr lang="zh-CN" altLang="en-US" sz="3200" b="1" dirty="0">
                <a:solidFill>
                  <a:srgbClr val="FFFF99"/>
                </a:solidFill>
                <a:ea typeface="宋体" charset="-122"/>
              </a:rPr>
              <a:t>触发器</a:t>
            </a:r>
            <a:r>
              <a:rPr lang="en-US" altLang="zh-CN" sz="3200" b="1" dirty="0">
                <a:solidFill>
                  <a:srgbClr val="FFFF99"/>
                </a:solidFill>
                <a:ea typeface="宋体" charset="-122"/>
              </a:rPr>
              <a:t>)</a:t>
            </a:r>
          </a:p>
        </p:txBody>
      </p:sp>
      <p:sp>
        <p:nvSpPr>
          <p:cNvPr id="37893" name="Rectangle 5"/>
          <p:cNvSpPr>
            <a:spLocks noChangeArrowheads="1"/>
          </p:cNvSpPr>
          <p:nvPr/>
        </p:nvSpPr>
        <p:spPr bwMode="auto">
          <a:xfrm>
            <a:off x="2674938" y="1524000"/>
            <a:ext cx="4411662" cy="1295400"/>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37894" name="Text Box 22"/>
          <p:cNvSpPr txBox="1">
            <a:spLocks noChangeArrowheads="1"/>
          </p:cNvSpPr>
          <p:nvPr/>
        </p:nvSpPr>
        <p:spPr bwMode="auto">
          <a:xfrm>
            <a:off x="990600" y="1421292"/>
            <a:ext cx="10210800" cy="2115451"/>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lnSpc>
                <a:spcPct val="120000"/>
              </a:lnSpc>
              <a:spcBef>
                <a:spcPts val="0"/>
              </a:spcBef>
              <a:buFont typeface="Arial" panose="020B0604020202020204" pitchFamily="34" charset="0"/>
              <a:buChar char="•"/>
            </a:pPr>
            <a:r>
              <a:rPr lang="en-US" altLang="zh-CN" sz="2800" b="1" dirty="0">
                <a:ea typeface="宋体" charset="-122"/>
              </a:rPr>
              <a:t>A flip-flop </a:t>
            </a:r>
            <a:r>
              <a:rPr lang="en-US" altLang="zh-CN" sz="2800" b="1" dirty="0">
                <a:solidFill>
                  <a:srgbClr val="FF0000"/>
                </a:solidFill>
                <a:ea typeface="宋体" charset="-122"/>
              </a:rPr>
              <a:t>differs from </a:t>
            </a:r>
            <a:r>
              <a:rPr lang="en-US" altLang="zh-CN" sz="2800" b="1" dirty="0">
                <a:ea typeface="宋体" charset="-122"/>
              </a:rPr>
              <a:t>a latch in the manner it changes states. </a:t>
            </a:r>
          </a:p>
          <a:p>
            <a:pPr marL="342900" indent="-342900" eaLnBrk="1" hangingPunct="1">
              <a:lnSpc>
                <a:spcPct val="120000"/>
              </a:lnSpc>
              <a:spcBef>
                <a:spcPts val="0"/>
              </a:spcBef>
              <a:buFont typeface="Arial" panose="020B0604020202020204" pitchFamily="34" charset="0"/>
              <a:buChar char="•"/>
            </a:pPr>
            <a:r>
              <a:rPr lang="en-US" altLang="zh-CN" sz="2800" b="1" dirty="0">
                <a:ea typeface="宋体" charset="-122"/>
              </a:rPr>
              <a:t>A flip-flop is a clocked device, in which only the </a:t>
            </a:r>
            <a:r>
              <a:rPr lang="en-US" altLang="zh-CN" sz="2800" b="1" dirty="0">
                <a:solidFill>
                  <a:srgbClr val="FF0000"/>
                </a:solidFill>
                <a:ea typeface="宋体" charset="-122"/>
              </a:rPr>
              <a:t>clock edge </a:t>
            </a:r>
            <a:r>
              <a:rPr lang="en-US" altLang="zh-CN" sz="2800" b="1" dirty="0">
                <a:ea typeface="宋体" charset="-122"/>
              </a:rPr>
              <a:t>determines when a new bit is entered. </a:t>
            </a:r>
          </a:p>
          <a:p>
            <a:pPr marL="342900" indent="-342900" eaLnBrk="1" hangingPunct="1">
              <a:lnSpc>
                <a:spcPct val="120000"/>
              </a:lnSpc>
              <a:spcBef>
                <a:spcPts val="0"/>
              </a:spcBef>
              <a:buFont typeface="Arial" panose="020B0604020202020204" pitchFamily="34" charset="0"/>
              <a:buChar char="•"/>
            </a:pPr>
            <a:r>
              <a:rPr lang="en-US" altLang="zh-CN" sz="2800" b="1" dirty="0">
                <a:ea typeface="宋体" charset="-122"/>
              </a:rPr>
              <a:t>The active edge can be positive or negative.</a:t>
            </a:r>
          </a:p>
        </p:txBody>
      </p:sp>
      <p:graphicFrame>
        <p:nvGraphicFramePr>
          <p:cNvPr id="37895" name="Object 23"/>
          <p:cNvGraphicFramePr>
            <a:graphicFrameLocks noChangeAspect="1"/>
          </p:cNvGraphicFramePr>
          <p:nvPr>
            <p:extLst>
              <p:ext uri="{D42A27DB-BD31-4B8C-83A1-F6EECF244321}">
                <p14:modId xmlns:p14="http://schemas.microsoft.com/office/powerpoint/2010/main" val="2439752992"/>
              </p:ext>
            </p:extLst>
          </p:nvPr>
        </p:nvGraphicFramePr>
        <p:xfrm>
          <a:off x="3200400" y="3810543"/>
          <a:ext cx="6019800" cy="2611201"/>
        </p:xfrm>
        <a:graphic>
          <a:graphicData uri="http://schemas.openxmlformats.org/presentationml/2006/ole">
            <mc:AlternateContent xmlns:mc="http://schemas.openxmlformats.org/markup-compatibility/2006">
              <mc:Choice xmlns:v="urn:schemas-microsoft-com:vml" Requires="v">
                <p:oleObj spid="_x0000_s37909" name="CorelDRAW" r:id="rId4" imgW="2593800" imgH="1125720" progId="">
                  <p:embed/>
                </p:oleObj>
              </mc:Choice>
              <mc:Fallback>
                <p:oleObj name="CorelDRAW" r:id="rId4" imgW="2593800" imgH="1125720" progId="">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810543"/>
                        <a:ext cx="6019800" cy="2611201"/>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522457" y="457200"/>
            <a:ext cx="714708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Edge-triggered  Flip-flops (</a:t>
            </a:r>
            <a:r>
              <a:rPr lang="zh-CN" altLang="en-US" sz="3200" b="1" dirty="0">
                <a:solidFill>
                  <a:srgbClr val="FFFF99"/>
                </a:solidFill>
                <a:ea typeface="宋体" charset="-122"/>
              </a:rPr>
              <a:t>边沿触发器</a:t>
            </a:r>
            <a:r>
              <a:rPr lang="en-US" altLang="zh-CN" sz="3200" b="1" dirty="0">
                <a:solidFill>
                  <a:srgbClr val="FFFF99"/>
                </a:solidFill>
                <a:ea typeface="宋体" charset="-122"/>
              </a:rPr>
              <a:t>)</a:t>
            </a:r>
          </a:p>
        </p:txBody>
      </p:sp>
      <p:sp>
        <p:nvSpPr>
          <p:cNvPr id="10" name="内容占位符 9"/>
          <p:cNvSpPr>
            <a:spLocks noGrp="1"/>
          </p:cNvSpPr>
          <p:nvPr>
            <p:ph idx="1"/>
          </p:nvPr>
        </p:nvSpPr>
        <p:spPr>
          <a:xfrm>
            <a:off x="1219200" y="1600200"/>
            <a:ext cx="9677400" cy="4038600"/>
          </a:xfrm>
          <a:solidFill>
            <a:schemeClr val="bg1"/>
          </a:solidFill>
          <a:ln w="28575">
            <a:solidFill>
              <a:srgbClr val="9999FF"/>
            </a:solidFill>
          </a:ln>
        </p:spPr>
        <p:txBody>
          <a:bodyPr/>
          <a:lstStyle/>
          <a:p>
            <a:r>
              <a:rPr lang="en-US" altLang="zh-CN" sz="2800" b="1" i="1" dirty="0">
                <a:latin typeface="Times New Roman" charset="0"/>
                <a:ea typeface="宋体" pitchFamily="2" charset="-122"/>
              </a:rPr>
              <a:t> </a:t>
            </a:r>
            <a:r>
              <a:rPr lang="en-US" altLang="zh-CN" sz="2800" b="1" dirty="0">
                <a:latin typeface="Times New Roman" pitchFamily="18" charset="0"/>
                <a:ea typeface="宋体" charset="-122"/>
              </a:rPr>
              <a:t>An </a:t>
            </a:r>
            <a:r>
              <a:rPr lang="en-US" altLang="zh-CN" sz="2800" b="1" dirty="0">
                <a:solidFill>
                  <a:srgbClr val="FF0000"/>
                </a:solidFill>
                <a:latin typeface="Times New Roman" pitchFamily="18" charset="0"/>
                <a:ea typeface="宋体" charset="-122"/>
              </a:rPr>
              <a:t>edge-triggered</a:t>
            </a:r>
            <a:r>
              <a:rPr lang="en-US" altLang="zh-CN" sz="2800" b="1" dirty="0">
                <a:latin typeface="Times New Roman" pitchFamily="18" charset="0"/>
                <a:ea typeface="宋体" charset="-122"/>
              </a:rPr>
              <a:t> flip-flop changes state either at the </a:t>
            </a:r>
            <a:r>
              <a:rPr lang="en-US" altLang="zh-CN" sz="2800" b="1" dirty="0">
                <a:solidFill>
                  <a:srgbClr val="FF0000"/>
                </a:solidFill>
                <a:latin typeface="Times New Roman" pitchFamily="18" charset="0"/>
                <a:ea typeface="宋体" charset="-122"/>
              </a:rPr>
              <a:t>positive edge </a:t>
            </a:r>
            <a:r>
              <a:rPr lang="en-US" altLang="zh-CN" sz="2800" b="1" dirty="0">
                <a:latin typeface="Times New Roman" pitchFamily="18" charset="0"/>
                <a:ea typeface="宋体" charset="-122"/>
              </a:rPr>
              <a:t>or at the </a:t>
            </a:r>
            <a:r>
              <a:rPr lang="en-US" altLang="zh-CN" sz="2800" b="1" dirty="0">
                <a:solidFill>
                  <a:srgbClr val="FF0000"/>
                </a:solidFill>
                <a:latin typeface="Times New Roman" pitchFamily="18" charset="0"/>
                <a:ea typeface="宋体" charset="-122"/>
              </a:rPr>
              <a:t>negative edge </a:t>
            </a:r>
            <a:r>
              <a:rPr lang="en-US" altLang="zh-CN" sz="2800" b="1" dirty="0">
                <a:latin typeface="Times New Roman" pitchFamily="18" charset="0"/>
                <a:ea typeface="宋体" charset="-122"/>
              </a:rPr>
              <a:t>of the clock pulse and </a:t>
            </a:r>
            <a:r>
              <a:rPr lang="en-US" altLang="zh-CN" sz="2800" b="1" dirty="0">
                <a:solidFill>
                  <a:srgbClr val="FF0000"/>
                </a:solidFill>
                <a:latin typeface="Times New Roman" pitchFamily="18" charset="0"/>
                <a:ea typeface="宋体" charset="-122"/>
              </a:rPr>
              <a:t>is sensitive to its inputs only at this transition of the clock</a:t>
            </a:r>
            <a:r>
              <a:rPr lang="en-US" altLang="zh-CN" sz="2800" b="1" dirty="0">
                <a:latin typeface="Times New Roman" pitchFamily="18" charset="0"/>
                <a:ea typeface="宋体" charset="-122"/>
              </a:rPr>
              <a:t>.</a:t>
            </a:r>
          </a:p>
          <a:p>
            <a:pPr lvl="1"/>
            <a:r>
              <a:rPr lang="en-US" altLang="zh-CN" sz="2800" b="1" dirty="0">
                <a:latin typeface="Times New Roman" pitchFamily="18" charset="0"/>
                <a:ea typeface="宋体" charset="-122"/>
              </a:rPr>
              <a:t>S-R</a:t>
            </a:r>
          </a:p>
          <a:p>
            <a:pPr lvl="1"/>
            <a:r>
              <a:rPr lang="en-US" altLang="zh-CN" sz="2800" b="1" dirty="0">
                <a:latin typeface="Times New Roman" pitchFamily="18" charset="0"/>
                <a:ea typeface="宋体" charset="-122"/>
              </a:rPr>
              <a:t>D</a:t>
            </a:r>
          </a:p>
          <a:p>
            <a:pPr lvl="1"/>
            <a:r>
              <a:rPr lang="en-US" altLang="zh-CN" sz="2800" b="1" dirty="0">
                <a:latin typeface="Times New Roman" pitchFamily="18" charset="0"/>
                <a:ea typeface="宋体" charset="-122"/>
              </a:rPr>
              <a:t>J-K</a:t>
            </a:r>
          </a:p>
          <a:p>
            <a:pPr lvl="1"/>
            <a:r>
              <a:rPr lang="en-US" altLang="zh-CN" sz="2800" b="1" dirty="0">
                <a:latin typeface="Times New Roman" pitchFamily="18" charset="0"/>
                <a:ea typeface="宋体" charset="-122"/>
              </a:rPr>
              <a:t>T</a:t>
            </a:r>
          </a:p>
          <a:p>
            <a:endParaRPr lang="zh-CN" altLang="en-US" sz="2800" b="1" dirty="0">
              <a:latin typeface="Times New Roman" pitchFamily="18" charset="0"/>
              <a:ea typeface="宋体" charset="-122"/>
            </a:endParaRPr>
          </a:p>
          <a:p>
            <a:endParaRPr lang="zh-CN" alt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3962400" y="337158"/>
            <a:ext cx="411843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 Flip-flop  (D</a:t>
            </a:r>
            <a:r>
              <a:rPr lang="zh-CN" altLang="en-US" sz="3200" b="1" dirty="0">
                <a:solidFill>
                  <a:srgbClr val="FFFF99"/>
                </a:solidFill>
                <a:ea typeface="宋体" charset="-122"/>
              </a:rPr>
              <a:t>触发器</a:t>
            </a:r>
            <a:r>
              <a:rPr lang="en-US" altLang="zh-CN" sz="3200" b="1" dirty="0">
                <a:solidFill>
                  <a:srgbClr val="FFFF99"/>
                </a:solidFill>
                <a:ea typeface="宋体" charset="-122"/>
              </a:rPr>
              <a:t>)</a:t>
            </a:r>
          </a:p>
        </p:txBody>
      </p:sp>
      <p:sp>
        <p:nvSpPr>
          <p:cNvPr id="39941" name="Text Box 13"/>
          <p:cNvSpPr txBox="1">
            <a:spLocks noChangeArrowheads="1"/>
          </p:cNvSpPr>
          <p:nvPr/>
        </p:nvSpPr>
        <p:spPr bwMode="auto">
          <a:xfrm>
            <a:off x="838200" y="1218257"/>
            <a:ext cx="10210800" cy="2323713"/>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ts val="600"/>
              </a:spcBef>
              <a:buFont typeface="Arial" panose="020B0604020202020204" pitchFamily="34" charset="0"/>
              <a:buChar char="•"/>
            </a:pPr>
            <a:r>
              <a:rPr lang="en-US" altLang="zh-CN" sz="2800" b="1" dirty="0">
                <a:ea typeface="宋体" charset="-122"/>
              </a:rPr>
              <a:t>The truth table for a positive-edge triggered D flip-flop shows an up arrow to remind you that it is sensitive to its </a:t>
            </a:r>
            <a:r>
              <a:rPr lang="en-US" altLang="zh-CN" sz="2800" b="1" i="1" dirty="0">
                <a:ea typeface="宋体" charset="-122"/>
              </a:rPr>
              <a:t>D</a:t>
            </a:r>
            <a:r>
              <a:rPr lang="en-US" altLang="zh-CN" sz="2800" b="1" dirty="0">
                <a:ea typeface="宋体" charset="-122"/>
              </a:rPr>
              <a:t> input only on the rising edge of the clock; otherwise it is latched. </a:t>
            </a:r>
          </a:p>
          <a:p>
            <a:pPr marL="342900" indent="-342900" eaLnBrk="1" hangingPunct="1">
              <a:spcBef>
                <a:spcPts val="600"/>
              </a:spcBef>
              <a:buFont typeface="Arial" panose="020B0604020202020204" pitchFamily="34" charset="0"/>
              <a:buChar char="•"/>
            </a:pPr>
            <a:r>
              <a:rPr lang="en-US" altLang="zh-CN" sz="2800" b="1" dirty="0">
                <a:ea typeface="宋体" charset="-122"/>
              </a:rPr>
              <a:t>The truth table for a negative-edge triggered D flip-flop is identical except for the direction of the arrow.</a:t>
            </a:r>
          </a:p>
        </p:txBody>
      </p:sp>
      <p:graphicFrame>
        <p:nvGraphicFramePr>
          <p:cNvPr id="39942" name="Object 54"/>
          <p:cNvGraphicFramePr>
            <a:graphicFrameLocks noChangeAspect="1"/>
          </p:cNvGraphicFramePr>
          <p:nvPr>
            <p:extLst>
              <p:ext uri="{D42A27DB-BD31-4B8C-83A1-F6EECF244321}">
                <p14:modId xmlns:p14="http://schemas.microsoft.com/office/powerpoint/2010/main" val="3078374375"/>
              </p:ext>
            </p:extLst>
          </p:nvPr>
        </p:nvGraphicFramePr>
        <p:xfrm>
          <a:off x="1828800" y="3717730"/>
          <a:ext cx="8382000" cy="1870428"/>
        </p:xfrm>
        <a:graphic>
          <a:graphicData uri="http://schemas.openxmlformats.org/presentationml/2006/ole">
            <mc:AlternateContent xmlns:mc="http://schemas.openxmlformats.org/markup-compatibility/2006">
              <mc:Choice xmlns:v="urn:schemas-microsoft-com:vml" Requires="v">
                <p:oleObj spid="_x0000_s39957" name="CorelDRAW" r:id="rId4" imgW="4500360" imgH="992160" progId="">
                  <p:embed/>
                </p:oleObj>
              </mc:Choice>
              <mc:Fallback>
                <p:oleObj name="CorelDRAW" r:id="rId4" imgW="4500360" imgH="992160" progId="">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717730"/>
                        <a:ext cx="8382000" cy="1870428"/>
                      </a:xfrm>
                      <a:prstGeom prst="rect">
                        <a:avLst/>
                      </a:prstGeom>
                      <a:noFill/>
                      <a:ln>
                        <a:noFill/>
                      </a:ln>
                      <a:effectLst/>
                    </p:spPr>
                  </p:pic>
                </p:oleObj>
              </mc:Fallback>
            </mc:AlternateContent>
          </a:graphicData>
        </a:graphic>
      </p:graphicFrame>
      <p:sp>
        <p:nvSpPr>
          <p:cNvPr id="39943" name="Text Box 55"/>
          <p:cNvSpPr txBox="1">
            <a:spLocks noChangeArrowheads="1"/>
          </p:cNvSpPr>
          <p:nvPr/>
        </p:nvSpPr>
        <p:spPr bwMode="auto">
          <a:xfrm>
            <a:off x="1981200" y="5562600"/>
            <a:ext cx="9448800" cy="461665"/>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(a) Positive-edge triggered                (b) Negative-edge triggered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cstate="print"/>
          <a:srcRect l="3084" t="8553" r="2461" b="35410"/>
          <a:stretch>
            <a:fillRect/>
          </a:stretch>
        </p:blipFill>
        <p:spPr bwMode="auto">
          <a:xfrm>
            <a:off x="3048000" y="2743201"/>
            <a:ext cx="6057900" cy="2251075"/>
          </a:xfrm>
          <a:prstGeom prst="rect">
            <a:avLst/>
          </a:prstGeom>
          <a:noFill/>
          <a:ln w="9525">
            <a:noFill/>
            <a:miter lim="800000"/>
            <a:headEnd/>
            <a:tailEnd/>
          </a:ln>
        </p:spPr>
      </p:pic>
      <p:pic>
        <p:nvPicPr>
          <p:cNvPr id="10" name="Picture 6"/>
          <p:cNvPicPr>
            <a:picLocks noChangeAspect="1" noChangeArrowheads="1"/>
          </p:cNvPicPr>
          <p:nvPr/>
        </p:nvPicPr>
        <p:blipFill>
          <a:blip r:embed="rId3" cstate="print"/>
          <a:srcRect l="4433" b="24767"/>
          <a:stretch>
            <a:fillRect/>
          </a:stretch>
        </p:blipFill>
        <p:spPr bwMode="auto">
          <a:xfrm>
            <a:off x="3128963" y="4830763"/>
            <a:ext cx="5795963" cy="1095375"/>
          </a:xfrm>
          <a:prstGeom prst="rect">
            <a:avLst/>
          </a:prstGeom>
          <a:noFill/>
          <a:ln w="9525">
            <a:noFill/>
            <a:miter lim="800000"/>
            <a:headEnd/>
            <a:tailEnd/>
          </a:ln>
        </p:spPr>
      </p:pic>
      <p:sp>
        <p:nvSpPr>
          <p:cNvPr id="11" name="Line 7"/>
          <p:cNvSpPr>
            <a:spLocks noChangeShapeType="1"/>
          </p:cNvSpPr>
          <p:nvPr/>
        </p:nvSpPr>
        <p:spPr bwMode="auto">
          <a:xfrm>
            <a:off x="5002212" y="3678237"/>
            <a:ext cx="0" cy="1873250"/>
          </a:xfrm>
          <a:prstGeom prst="line">
            <a:avLst/>
          </a:prstGeom>
          <a:noFill/>
          <a:ln w="9525">
            <a:solidFill>
              <a:srgbClr val="FF0000"/>
            </a:solidFill>
            <a:prstDash val="dash"/>
            <a:round/>
            <a:headEnd/>
            <a:tailEnd/>
          </a:ln>
        </p:spPr>
        <p:txBody>
          <a:bodyPr/>
          <a:lstStyle/>
          <a:p>
            <a:endParaRPr lang="zh-CN" altLang="en-US"/>
          </a:p>
        </p:txBody>
      </p:sp>
      <p:sp>
        <p:nvSpPr>
          <p:cNvPr id="12" name="Line 8"/>
          <p:cNvSpPr>
            <a:spLocks noChangeShapeType="1"/>
          </p:cNvSpPr>
          <p:nvPr/>
        </p:nvSpPr>
        <p:spPr bwMode="auto">
          <a:xfrm>
            <a:off x="6010275" y="3678237"/>
            <a:ext cx="0" cy="1873250"/>
          </a:xfrm>
          <a:prstGeom prst="line">
            <a:avLst/>
          </a:prstGeom>
          <a:noFill/>
          <a:ln w="9525">
            <a:solidFill>
              <a:srgbClr val="FF0000"/>
            </a:solidFill>
            <a:prstDash val="dash"/>
            <a:round/>
            <a:headEnd/>
            <a:tailEnd/>
          </a:ln>
        </p:spPr>
        <p:txBody>
          <a:bodyPr/>
          <a:lstStyle/>
          <a:p>
            <a:endParaRPr lang="zh-CN" altLang="en-US"/>
          </a:p>
        </p:txBody>
      </p:sp>
      <p:sp>
        <p:nvSpPr>
          <p:cNvPr id="13" name="Line 9"/>
          <p:cNvSpPr>
            <a:spLocks noChangeShapeType="1"/>
          </p:cNvSpPr>
          <p:nvPr/>
        </p:nvSpPr>
        <p:spPr bwMode="auto">
          <a:xfrm>
            <a:off x="7018337" y="3678237"/>
            <a:ext cx="0" cy="1873250"/>
          </a:xfrm>
          <a:prstGeom prst="line">
            <a:avLst/>
          </a:prstGeom>
          <a:noFill/>
          <a:ln w="9525">
            <a:solidFill>
              <a:srgbClr val="FF0000"/>
            </a:solidFill>
            <a:prstDash val="dash"/>
            <a:round/>
            <a:headEnd/>
            <a:tailEnd/>
          </a:ln>
        </p:spPr>
        <p:txBody>
          <a:bodyPr/>
          <a:lstStyle/>
          <a:p>
            <a:endParaRPr lang="zh-CN" altLang="en-US"/>
          </a:p>
        </p:txBody>
      </p:sp>
      <p:sp>
        <p:nvSpPr>
          <p:cNvPr id="14" name="Line 10"/>
          <p:cNvSpPr>
            <a:spLocks noChangeShapeType="1"/>
          </p:cNvSpPr>
          <p:nvPr/>
        </p:nvSpPr>
        <p:spPr bwMode="auto">
          <a:xfrm>
            <a:off x="3994150" y="3678237"/>
            <a:ext cx="0" cy="1873250"/>
          </a:xfrm>
          <a:prstGeom prst="line">
            <a:avLst/>
          </a:prstGeom>
          <a:noFill/>
          <a:ln w="9525">
            <a:solidFill>
              <a:srgbClr val="FF0000"/>
            </a:solidFill>
            <a:prstDash val="dash"/>
            <a:round/>
            <a:headEnd/>
            <a:tailEnd/>
          </a:ln>
        </p:spPr>
        <p:txBody>
          <a:bodyPr/>
          <a:lstStyle/>
          <a:p>
            <a:endParaRPr lang="zh-CN" altLang="en-US"/>
          </a:p>
        </p:txBody>
      </p:sp>
      <p:sp>
        <p:nvSpPr>
          <p:cNvPr id="16" name="Text Box 9"/>
          <p:cNvSpPr txBox="1">
            <a:spLocks noChangeArrowheads="1"/>
          </p:cNvSpPr>
          <p:nvPr/>
        </p:nvSpPr>
        <p:spPr bwMode="auto">
          <a:xfrm>
            <a:off x="2667001" y="1770491"/>
            <a:ext cx="8610600"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Determine the </a:t>
            </a:r>
            <a:r>
              <a:rPr lang="en-US" altLang="zh-CN" sz="2800" b="1" i="1" dirty="0">
                <a:ea typeface="宋体" charset="-122"/>
              </a:rPr>
              <a:t>Q</a:t>
            </a:r>
            <a:r>
              <a:rPr lang="en-US" altLang="zh-CN" sz="2800" b="1" dirty="0">
                <a:ea typeface="宋体" charset="-122"/>
              </a:rPr>
              <a:t> output for the positive edge-triggered </a:t>
            </a:r>
            <a:r>
              <a:rPr lang="en-US" altLang="zh-CN" sz="2800" b="1" i="1" dirty="0">
                <a:ea typeface="宋体" charset="-122"/>
              </a:rPr>
              <a:t>D</a:t>
            </a:r>
            <a:r>
              <a:rPr lang="en-US" altLang="zh-CN" sz="2800" b="1" dirty="0">
                <a:ea typeface="宋体" charset="-122"/>
              </a:rPr>
              <a:t> flip-flop, given the inputs shown. </a:t>
            </a:r>
          </a:p>
        </p:txBody>
      </p:sp>
      <p:sp>
        <p:nvSpPr>
          <p:cNvPr id="17" name="WordArt 25"/>
          <p:cNvSpPr>
            <a:spLocks noChangeArrowheads="1" noChangeShapeType="1" noTextEdit="1"/>
          </p:cNvSpPr>
          <p:nvPr/>
        </p:nvSpPr>
        <p:spPr bwMode="auto">
          <a:xfrm>
            <a:off x="1143000" y="19050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Exercise</a:t>
            </a:r>
            <a:endParaRPr lang="zh-CN" altLang="en-US" sz="3200" b="1" dirty="0"/>
          </a:p>
        </p:txBody>
      </p:sp>
      <p:sp>
        <p:nvSpPr>
          <p:cNvPr id="4" name="Text Box 9"/>
          <p:cNvSpPr txBox="1">
            <a:spLocks noGrp="1" noChangeArrowheads="1"/>
          </p:cNvSpPr>
          <p:nvPr>
            <p:ph idx="1"/>
          </p:nvPr>
        </p:nvSpPr>
        <p:spPr bwMode="auto">
          <a:xfrm>
            <a:off x="1104900" y="1524000"/>
            <a:ext cx="9982200" cy="954107"/>
          </a:xfrm>
          <a:prstGeom prst="rect">
            <a:avLst/>
          </a:prstGeom>
          <a:solidFill>
            <a:schemeClr val="bg1"/>
          </a:solidFill>
          <a:ln w="28575">
            <a:solidFill>
              <a:srgbClr val="9999FF"/>
            </a:solidFill>
            <a:miter lim="800000"/>
            <a:headEnd/>
            <a:tailEnd/>
          </a:ln>
          <a:effectLst/>
        </p:spPr>
        <p:txBody>
          <a:bodyPr wrap="square">
            <a:spAutoFit/>
          </a:bodyPr>
          <a:lstStyle/>
          <a:p>
            <a:pPr eaLnBrk="1" hangingPunct="1">
              <a:spcBef>
                <a:spcPct val="50000"/>
              </a:spcBef>
            </a:pPr>
            <a:r>
              <a:rPr lang="en-US" altLang="zh-CN" sz="2800" b="1" dirty="0"/>
              <a:t>Draw the timing diagram for</a:t>
            </a:r>
            <a:r>
              <a:rPr lang="en-US" altLang="zh-CN" sz="2800" b="1" dirty="0">
                <a:ea typeface="宋体" charset="-122"/>
              </a:rPr>
              <a:t> the negative edge-triggered </a:t>
            </a:r>
            <a:r>
              <a:rPr lang="en-US" altLang="zh-CN" sz="2800" b="1" i="1" dirty="0">
                <a:ea typeface="宋体" charset="-122"/>
              </a:rPr>
              <a:t>D</a:t>
            </a:r>
            <a:r>
              <a:rPr lang="en-US" altLang="zh-CN" sz="2800" b="1" dirty="0">
                <a:ea typeface="宋体" charset="-122"/>
              </a:rPr>
              <a:t> flip-flop, </a:t>
            </a:r>
            <a:r>
              <a:rPr lang="en-US" altLang="zh-CN" sz="2800" b="1" dirty="0"/>
              <a:t>assume  Q = 0 </a:t>
            </a:r>
            <a:r>
              <a:rPr lang="en-US" altLang="zh-CN" sz="2800" b="1" dirty="0">
                <a:ea typeface="宋体" charset="-122"/>
              </a:rPr>
              <a:t>initially.</a:t>
            </a:r>
          </a:p>
        </p:txBody>
      </p:sp>
      <p:pic>
        <p:nvPicPr>
          <p:cNvPr id="5" name="Picture 5"/>
          <p:cNvPicPr>
            <a:picLocks noChangeAspect="1" noChangeArrowheads="1"/>
          </p:cNvPicPr>
          <p:nvPr/>
        </p:nvPicPr>
        <p:blipFill>
          <a:blip r:embed="rId2" cstate="print"/>
          <a:srcRect l="3084" t="8553" r="2461" b="35410"/>
          <a:stretch>
            <a:fillRect/>
          </a:stretch>
        </p:blipFill>
        <p:spPr bwMode="auto">
          <a:xfrm>
            <a:off x="2438400" y="2819400"/>
            <a:ext cx="7587328" cy="2819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429000" y="444832"/>
            <a:ext cx="5181600" cy="584775"/>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dirty="0">
                <a:solidFill>
                  <a:srgbClr val="FFFF99"/>
                </a:solidFill>
                <a:ea typeface="宋体" charset="-122"/>
              </a:rPr>
              <a:t>J-K Flip-flop</a:t>
            </a:r>
            <a:r>
              <a:rPr lang="zh-CN" altLang="en-US" sz="3200" b="1" dirty="0">
                <a:solidFill>
                  <a:srgbClr val="FFFF99"/>
                </a:solidFill>
                <a:ea typeface="宋体" charset="-122"/>
              </a:rPr>
              <a:t>（</a:t>
            </a:r>
            <a:r>
              <a:rPr lang="en-US" altLang="zh-CN" sz="3200" b="1" dirty="0">
                <a:solidFill>
                  <a:srgbClr val="FFFF99"/>
                </a:solidFill>
                <a:ea typeface="宋体" charset="-122"/>
              </a:rPr>
              <a:t>J-K</a:t>
            </a:r>
            <a:r>
              <a:rPr lang="zh-CN" altLang="en-US" sz="3200" b="1" dirty="0">
                <a:solidFill>
                  <a:srgbClr val="FFFF99"/>
                </a:solidFill>
                <a:ea typeface="宋体" charset="-122"/>
              </a:rPr>
              <a:t>触发器）</a:t>
            </a:r>
            <a:endParaRPr lang="en-US" altLang="zh-CN" sz="3200" b="1" dirty="0">
              <a:solidFill>
                <a:srgbClr val="FFFF99"/>
              </a:solidFill>
              <a:ea typeface="宋体" charset="-122"/>
            </a:endParaRPr>
          </a:p>
        </p:txBody>
      </p:sp>
      <p:sp>
        <p:nvSpPr>
          <p:cNvPr id="10" name="Text Box 11"/>
          <p:cNvSpPr txBox="1">
            <a:spLocks noChangeArrowheads="1"/>
          </p:cNvSpPr>
          <p:nvPr/>
        </p:nvSpPr>
        <p:spPr bwMode="auto">
          <a:xfrm>
            <a:off x="1219200" y="2286000"/>
            <a:ext cx="5638800" cy="523220"/>
          </a:xfrm>
          <a:prstGeom prst="rect">
            <a:avLst/>
          </a:prstGeom>
          <a:noFill/>
          <a:ln w="9525">
            <a:noFill/>
            <a:miter lim="800000"/>
            <a:headEnd/>
            <a:tailEnd/>
          </a:ln>
          <a:effectLst/>
        </p:spPr>
        <p:txBody>
          <a:bodyPr wrap="square">
            <a:spAutoFit/>
          </a:bodyPr>
          <a:lstStyle/>
          <a:p>
            <a:pPr marL="0" lvl="1" eaLnBrk="1" hangingPunct="1">
              <a:spcBef>
                <a:spcPct val="20000"/>
              </a:spcBef>
              <a:buClr>
                <a:schemeClr val="tx2"/>
              </a:buClr>
              <a:buSzPct val="80000"/>
            </a:pPr>
            <a:r>
              <a:rPr lang="en-US" altLang="zh-CN" sz="2800" b="1" dirty="0">
                <a:latin typeface="+mn-ea"/>
              </a:rPr>
              <a:t>Assume</a:t>
            </a:r>
            <a:r>
              <a:rPr lang="zh-CN" altLang="en-US" sz="2800" b="1" dirty="0">
                <a:latin typeface="+mn-ea"/>
              </a:rPr>
              <a:t>： </a:t>
            </a:r>
            <a:r>
              <a:rPr lang="en-US" altLang="zh-CN" sz="2800" b="1" dirty="0">
                <a:solidFill>
                  <a:srgbClr val="FF0000"/>
                </a:solidFill>
                <a:latin typeface="+mn-ea"/>
              </a:rPr>
              <a:t>R’=(</a:t>
            </a:r>
            <a:r>
              <a:rPr lang="en-US" altLang="zh-CN" sz="2800" b="1" dirty="0" err="1">
                <a:solidFill>
                  <a:srgbClr val="FF0000"/>
                </a:solidFill>
                <a:latin typeface="+mn-ea"/>
              </a:rPr>
              <a:t>KQ</a:t>
            </a:r>
            <a:r>
              <a:rPr lang="en-US" altLang="zh-CN" sz="2800" b="1" baseline="30000" dirty="0" err="1">
                <a:solidFill>
                  <a:srgbClr val="FF0000"/>
                </a:solidFill>
                <a:latin typeface="+mn-ea"/>
              </a:rPr>
              <a:t>n</a:t>
            </a:r>
            <a:r>
              <a:rPr lang="en-US" altLang="zh-CN" sz="2800" b="1" dirty="0">
                <a:solidFill>
                  <a:srgbClr val="FF0000"/>
                </a:solidFill>
                <a:latin typeface="+mn-ea"/>
              </a:rPr>
              <a:t>)’</a:t>
            </a:r>
            <a:r>
              <a:rPr lang="zh-CN" altLang="en-US" sz="2800" b="1" dirty="0">
                <a:solidFill>
                  <a:srgbClr val="FF0000"/>
                </a:solidFill>
                <a:latin typeface="+mn-ea"/>
              </a:rPr>
              <a:t>，</a:t>
            </a:r>
            <a:r>
              <a:rPr lang="en-US" altLang="zh-CN" sz="2800" b="1" dirty="0">
                <a:solidFill>
                  <a:srgbClr val="FF0000"/>
                </a:solidFill>
                <a:latin typeface="+mn-ea"/>
              </a:rPr>
              <a:t>S’=(</a:t>
            </a:r>
            <a:r>
              <a:rPr lang="en-US" altLang="zh-CN" sz="2800" b="1" dirty="0" err="1">
                <a:solidFill>
                  <a:srgbClr val="FF0000"/>
                </a:solidFill>
                <a:latin typeface="+mn-ea"/>
              </a:rPr>
              <a:t>JQ</a:t>
            </a:r>
            <a:r>
              <a:rPr lang="en-US" altLang="zh-CN" sz="2800" b="1" baseline="30000" dirty="0" err="1">
                <a:solidFill>
                  <a:srgbClr val="FF0000"/>
                </a:solidFill>
                <a:latin typeface="+mn-ea"/>
              </a:rPr>
              <a:t>n</a:t>
            </a:r>
            <a:r>
              <a:rPr lang="en-US" altLang="zh-CN" sz="2800" b="1" dirty="0">
                <a:solidFill>
                  <a:srgbClr val="FF0000"/>
                </a:solidFill>
                <a:latin typeface="+mn-ea"/>
              </a:rPr>
              <a:t>’)’</a:t>
            </a:r>
            <a:endParaRPr lang="zh-CN" altLang="en-US" sz="2800" b="1" dirty="0">
              <a:solidFill>
                <a:srgbClr val="FF0000"/>
              </a:solidFill>
              <a:latin typeface="+mn-ea"/>
            </a:endParaRPr>
          </a:p>
        </p:txBody>
      </p:sp>
      <p:graphicFrame>
        <p:nvGraphicFramePr>
          <p:cNvPr id="40964" name="Object 4"/>
          <p:cNvGraphicFramePr>
            <a:graphicFrameLocks noChangeAspect="1"/>
          </p:cNvGraphicFramePr>
          <p:nvPr>
            <p:extLst>
              <p:ext uri="{D42A27DB-BD31-4B8C-83A1-F6EECF244321}">
                <p14:modId xmlns:p14="http://schemas.microsoft.com/office/powerpoint/2010/main" val="4063345477"/>
              </p:ext>
            </p:extLst>
          </p:nvPr>
        </p:nvGraphicFramePr>
        <p:xfrm>
          <a:off x="1210207" y="3505200"/>
          <a:ext cx="2665412" cy="1511300"/>
        </p:xfrm>
        <a:graphic>
          <a:graphicData uri="http://schemas.openxmlformats.org/presentationml/2006/ole">
            <mc:AlternateContent xmlns:mc="http://schemas.openxmlformats.org/markup-compatibility/2006">
              <mc:Choice xmlns:v="urn:schemas-microsoft-com:vml" Requires="v">
                <p:oleObj spid="_x0000_s34854" name="公式" r:id="rId4" imgW="1346040" imgH="761760" progId="Equations">
                  <p:embed/>
                </p:oleObj>
              </mc:Choice>
              <mc:Fallback>
                <p:oleObj name="公式" r:id="rId4" imgW="1346040" imgH="761760"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207" y="3505200"/>
                        <a:ext cx="2665412" cy="1511300"/>
                      </a:xfrm>
                      <a:prstGeom prst="rect">
                        <a:avLst/>
                      </a:prstGeom>
                      <a:solidFill>
                        <a:srgbClr val="FFFF00"/>
                      </a:solidFill>
                      <a:ln>
                        <a:solidFill>
                          <a:schemeClr val="tx1"/>
                        </a:solidFill>
                      </a:ln>
                      <a:effectLst/>
                    </p:spPr>
                  </p:pic>
                </p:oleObj>
              </mc:Fallback>
            </mc:AlternateContent>
          </a:graphicData>
        </a:graphic>
      </p:graphicFrame>
      <p:pic>
        <p:nvPicPr>
          <p:cNvPr id="13" name="Picture 6"/>
          <p:cNvPicPr>
            <a:picLocks noChangeAspect="1" noChangeArrowheads="1"/>
          </p:cNvPicPr>
          <p:nvPr/>
        </p:nvPicPr>
        <p:blipFill>
          <a:blip r:embed="rId6" cstate="print">
            <a:lum contrast="6000"/>
            <a:grayscl/>
          </a:blip>
          <a:srcRect/>
          <a:stretch>
            <a:fillRect/>
          </a:stretch>
        </p:blipFill>
        <p:spPr bwMode="auto">
          <a:xfrm>
            <a:off x="4175391" y="3352800"/>
            <a:ext cx="2763837" cy="2255838"/>
          </a:xfrm>
          <a:prstGeom prst="rect">
            <a:avLst/>
          </a:prstGeom>
          <a:noFill/>
          <a:ln w="9525" algn="ctr">
            <a:noFill/>
            <a:miter lim="800000"/>
            <a:headEnd/>
            <a:tailEnd/>
          </a:ln>
        </p:spPr>
      </p:pic>
      <p:graphicFrame>
        <p:nvGraphicFramePr>
          <p:cNvPr id="14" name="Object 7"/>
          <p:cNvGraphicFramePr>
            <a:graphicFrameLocks noChangeAspect="1"/>
          </p:cNvGraphicFramePr>
          <p:nvPr>
            <p:extLst>
              <p:ext uri="{D42A27DB-BD31-4B8C-83A1-F6EECF244321}">
                <p14:modId xmlns:p14="http://schemas.microsoft.com/office/powerpoint/2010/main" val="2522970041"/>
              </p:ext>
            </p:extLst>
          </p:nvPr>
        </p:nvGraphicFramePr>
        <p:xfrm>
          <a:off x="7239000" y="1600200"/>
          <a:ext cx="3866979" cy="4500563"/>
        </p:xfrm>
        <a:graphic>
          <a:graphicData uri="http://schemas.openxmlformats.org/presentationml/2006/ole">
            <mc:AlternateContent xmlns:mc="http://schemas.openxmlformats.org/markup-compatibility/2006">
              <mc:Choice xmlns:v="urn:schemas-microsoft-com:vml" Requires="v">
                <p:oleObj spid="_x0000_s34855" name="Visio" r:id="rId7" imgW="2286000" imgH="2552610" progId="Visio.Drawing.11">
                  <p:embed/>
                </p:oleObj>
              </mc:Choice>
              <mc:Fallback>
                <p:oleObj name="Visio" r:id="rId7" imgW="2286000" imgH="2552610" progId="Visio.Drawing.11">
                  <p:embed/>
                  <p:pic>
                    <p:nvPicPr>
                      <p:cNvPr id="0" name="Object 7"/>
                      <p:cNvPicPr>
                        <a:picLocks noChangeAspect="1" noChangeArrowheads="1"/>
                      </p:cNvPicPr>
                      <p:nvPr/>
                    </p:nvPicPr>
                    <p:blipFill>
                      <a:blip r:embed="rId8"/>
                      <a:srcRect/>
                      <a:stretch>
                        <a:fillRect/>
                      </a:stretch>
                    </p:blipFill>
                    <p:spPr bwMode="auto">
                      <a:xfrm>
                        <a:off x="7239000" y="1600200"/>
                        <a:ext cx="3866979" cy="450056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box(out)">
                                      <p:cBhvr>
                                        <p:cTn id="12" dur="500"/>
                                        <p:tgtEl>
                                          <p:spTgt spid="4096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981200" y="1981200"/>
            <a:ext cx="9144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CP</a:t>
            </a:r>
          </a:p>
        </p:txBody>
      </p:sp>
      <p:sp>
        <p:nvSpPr>
          <p:cNvPr id="5" name="Text Box 5"/>
          <p:cNvSpPr txBox="1">
            <a:spLocks noChangeArrowheads="1"/>
          </p:cNvSpPr>
          <p:nvPr/>
        </p:nvSpPr>
        <p:spPr bwMode="auto">
          <a:xfrm>
            <a:off x="1981200" y="2819400"/>
            <a:ext cx="9144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J</a:t>
            </a:r>
          </a:p>
        </p:txBody>
      </p:sp>
      <p:sp>
        <p:nvSpPr>
          <p:cNvPr id="6" name="Text Box 6"/>
          <p:cNvSpPr txBox="1">
            <a:spLocks noChangeArrowheads="1"/>
          </p:cNvSpPr>
          <p:nvPr/>
        </p:nvSpPr>
        <p:spPr bwMode="auto">
          <a:xfrm>
            <a:off x="1981200" y="3886200"/>
            <a:ext cx="9144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K</a:t>
            </a:r>
          </a:p>
        </p:txBody>
      </p:sp>
      <p:sp>
        <p:nvSpPr>
          <p:cNvPr id="7" name="Text Box 7"/>
          <p:cNvSpPr txBox="1">
            <a:spLocks noChangeArrowheads="1"/>
          </p:cNvSpPr>
          <p:nvPr/>
        </p:nvSpPr>
        <p:spPr bwMode="auto">
          <a:xfrm>
            <a:off x="1981200" y="4724400"/>
            <a:ext cx="914400" cy="457200"/>
          </a:xfrm>
          <a:prstGeom prst="rect">
            <a:avLst/>
          </a:prstGeom>
          <a:noFill/>
          <a:ln w="9525" algn="ctr">
            <a:noFill/>
            <a:miter lim="800000"/>
            <a:headEnd/>
            <a:tailEnd/>
          </a:ln>
        </p:spPr>
        <p:txBody>
          <a:bodyPr>
            <a:spAutoFit/>
          </a:bodyPr>
          <a:lstStyle/>
          <a:p>
            <a:pPr algn="ctr" eaLnBrk="0" hangingPunct="0">
              <a:spcBef>
                <a:spcPct val="50000"/>
              </a:spcBef>
            </a:pPr>
            <a:r>
              <a:rPr lang="en-US" altLang="zh-CN" b="1">
                <a:latin typeface="Garamond" pitchFamily="18" charset="0"/>
                <a:ea typeface="宋体" pitchFamily="2" charset="-122"/>
              </a:rPr>
              <a:t>Q</a:t>
            </a:r>
          </a:p>
        </p:txBody>
      </p:sp>
      <p:sp>
        <p:nvSpPr>
          <p:cNvPr id="8" name="AutoShape 9"/>
          <p:cNvSpPr>
            <a:spLocks noChangeAspect="1" noChangeArrowheads="1" noTextEdit="1"/>
          </p:cNvSpPr>
          <p:nvPr/>
        </p:nvSpPr>
        <p:spPr bwMode="auto">
          <a:xfrm>
            <a:off x="3276600" y="1828801"/>
            <a:ext cx="6096000" cy="4513263"/>
          </a:xfrm>
          <a:prstGeom prst="rect">
            <a:avLst/>
          </a:prstGeom>
          <a:noFill/>
          <a:ln w="9525">
            <a:noFill/>
            <a:miter lim="800000"/>
            <a:headEnd/>
            <a:tailEnd/>
          </a:ln>
        </p:spPr>
        <p:txBody>
          <a:bodyPr/>
          <a:lstStyle/>
          <a:p>
            <a:endParaRPr lang="zh-CN" altLang="en-US"/>
          </a:p>
        </p:txBody>
      </p:sp>
      <p:sp>
        <p:nvSpPr>
          <p:cNvPr id="9" name="Freeform 10"/>
          <p:cNvSpPr>
            <a:spLocks/>
          </p:cNvSpPr>
          <p:nvPr/>
        </p:nvSpPr>
        <p:spPr bwMode="auto">
          <a:xfrm>
            <a:off x="3314701" y="1866900"/>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headEnd/>
            <a:tailEnd/>
          </a:ln>
        </p:spPr>
        <p:txBody>
          <a:bodyPr/>
          <a:lstStyle/>
          <a:p>
            <a:endParaRPr lang="zh-CN" altLang="en-US"/>
          </a:p>
        </p:txBody>
      </p:sp>
      <p:sp>
        <p:nvSpPr>
          <p:cNvPr id="10" name="Freeform 11"/>
          <p:cNvSpPr>
            <a:spLocks/>
          </p:cNvSpPr>
          <p:nvPr/>
        </p:nvSpPr>
        <p:spPr bwMode="auto">
          <a:xfrm>
            <a:off x="3354387" y="2817813"/>
            <a:ext cx="6019800" cy="635000"/>
          </a:xfrm>
          <a:custGeom>
            <a:avLst/>
            <a:gdLst>
              <a:gd name="T0" fmla="*/ 0 w 3792"/>
              <a:gd name="T1" fmla="*/ 2147483647 h 400"/>
              <a:gd name="T2" fmla="*/ 2147483647 w 3792"/>
              <a:gd name="T3" fmla="*/ 2147483647 h 400"/>
              <a:gd name="T4" fmla="*/ 2147483647 w 3792"/>
              <a:gd name="T5" fmla="*/ 0 h 400"/>
              <a:gd name="T6" fmla="*/ 2147483647 w 3792"/>
              <a:gd name="T7" fmla="*/ 0 h 400"/>
              <a:gd name="T8" fmla="*/ 2147483647 w 3792"/>
              <a:gd name="T9" fmla="*/ 2147483647 h 400"/>
              <a:gd name="T10" fmla="*/ 2147483647 w 3792"/>
              <a:gd name="T11" fmla="*/ 2147483647 h 400"/>
              <a:gd name="T12" fmla="*/ 2147483647 w 3792"/>
              <a:gd name="T13" fmla="*/ 0 h 400"/>
              <a:gd name="T14" fmla="*/ 2147483647 w 3792"/>
              <a:gd name="T15" fmla="*/ 0 h 400"/>
              <a:gd name="T16" fmla="*/ 2147483647 w 3792"/>
              <a:gd name="T17" fmla="*/ 2147483647 h 400"/>
              <a:gd name="T18" fmla="*/ 2147483647 w 3792"/>
              <a:gd name="T19" fmla="*/ 2147483647 h 400"/>
              <a:gd name="T20" fmla="*/ 2147483647 w 3792"/>
              <a:gd name="T21" fmla="*/ 0 h 400"/>
              <a:gd name="T22" fmla="*/ 2147483647 w 3792"/>
              <a:gd name="T23" fmla="*/ 0 h 400"/>
              <a:gd name="T24" fmla="*/ 2147483647 w 3792"/>
              <a:gd name="T25" fmla="*/ 2147483647 h 400"/>
              <a:gd name="T26" fmla="*/ 2147483647 w 3792"/>
              <a:gd name="T27" fmla="*/ 2147483647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92"/>
              <a:gd name="T43" fmla="*/ 0 h 400"/>
              <a:gd name="T44" fmla="*/ 3792 w 3792"/>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92" h="400">
                <a:moveTo>
                  <a:pt x="0" y="400"/>
                </a:moveTo>
                <a:lnTo>
                  <a:pt x="599" y="400"/>
                </a:lnTo>
                <a:lnTo>
                  <a:pt x="599" y="0"/>
                </a:lnTo>
                <a:lnTo>
                  <a:pt x="998" y="0"/>
                </a:lnTo>
                <a:lnTo>
                  <a:pt x="998" y="400"/>
                </a:lnTo>
                <a:lnTo>
                  <a:pt x="1398" y="400"/>
                </a:lnTo>
                <a:lnTo>
                  <a:pt x="1398" y="0"/>
                </a:lnTo>
                <a:lnTo>
                  <a:pt x="1587" y="0"/>
                </a:lnTo>
                <a:lnTo>
                  <a:pt x="1587" y="400"/>
                </a:lnTo>
                <a:lnTo>
                  <a:pt x="1996" y="400"/>
                </a:lnTo>
                <a:lnTo>
                  <a:pt x="1996" y="0"/>
                </a:lnTo>
                <a:lnTo>
                  <a:pt x="2714" y="0"/>
                </a:lnTo>
                <a:lnTo>
                  <a:pt x="2714" y="400"/>
                </a:lnTo>
                <a:lnTo>
                  <a:pt x="3792" y="400"/>
                </a:lnTo>
              </a:path>
            </a:pathLst>
          </a:custGeom>
          <a:noFill/>
          <a:ln w="26988" cap="rnd">
            <a:solidFill>
              <a:srgbClr val="000000"/>
            </a:solidFill>
            <a:round/>
            <a:headEnd/>
            <a:tailEnd/>
          </a:ln>
        </p:spPr>
        <p:txBody>
          <a:bodyPr/>
          <a:lstStyle/>
          <a:p>
            <a:endParaRPr lang="zh-CN" altLang="en-US"/>
          </a:p>
        </p:txBody>
      </p:sp>
      <p:sp>
        <p:nvSpPr>
          <p:cNvPr id="11" name="Freeform 12"/>
          <p:cNvSpPr>
            <a:spLocks/>
          </p:cNvSpPr>
          <p:nvPr/>
        </p:nvSpPr>
        <p:spPr bwMode="auto">
          <a:xfrm>
            <a:off x="3276823" y="3768727"/>
            <a:ext cx="6768752" cy="690487"/>
          </a:xfrm>
          <a:custGeom>
            <a:avLst/>
            <a:gdLst>
              <a:gd name="T0" fmla="*/ 0 w 3792"/>
              <a:gd name="T1" fmla="*/ 0 h 399"/>
              <a:gd name="T2" fmla="*/ 2147483647 w 3792"/>
              <a:gd name="T3" fmla="*/ 0 h 399"/>
              <a:gd name="T4" fmla="*/ 2147483647 w 3792"/>
              <a:gd name="T5" fmla="*/ 2147483647 h 399"/>
              <a:gd name="T6" fmla="*/ 2147483647 w 3792"/>
              <a:gd name="T7" fmla="*/ 2147483647 h 399"/>
              <a:gd name="T8" fmla="*/ 2147483647 w 3792"/>
              <a:gd name="T9" fmla="*/ 0 h 399"/>
              <a:gd name="T10" fmla="*/ 2147483647 w 3792"/>
              <a:gd name="T11" fmla="*/ 0 h 399"/>
              <a:gd name="T12" fmla="*/ 2147483647 w 3792"/>
              <a:gd name="T13" fmla="*/ 2147483647 h 399"/>
              <a:gd name="T14" fmla="*/ 2147483647 w 3792"/>
              <a:gd name="T15" fmla="*/ 2147483647 h 399"/>
              <a:gd name="T16" fmla="*/ 2147483647 w 3792"/>
              <a:gd name="T17" fmla="*/ 0 h 399"/>
              <a:gd name="T18" fmla="*/ 2147483647 w 3792"/>
              <a:gd name="T19" fmla="*/ 0 h 399"/>
              <a:gd name="T20" fmla="*/ 2147483647 w 3792"/>
              <a:gd name="T21" fmla="*/ 2147483647 h 399"/>
              <a:gd name="T22" fmla="*/ 2147483647 w 3792"/>
              <a:gd name="T23" fmla="*/ 2147483647 h 399"/>
              <a:gd name="T24" fmla="*/ 2147483647 w 3792"/>
              <a:gd name="T25" fmla="*/ 0 h 399"/>
              <a:gd name="T26" fmla="*/ 2147483647 w 3792"/>
              <a:gd name="T27" fmla="*/ 0 h 399"/>
              <a:gd name="T28" fmla="*/ 2147483647 w 3792"/>
              <a:gd name="T29" fmla="*/ 2147483647 h 399"/>
              <a:gd name="T30" fmla="*/ 2147483647 w 3792"/>
              <a:gd name="T31" fmla="*/ 2147483647 h 3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2"/>
              <a:gd name="T49" fmla="*/ 0 h 399"/>
              <a:gd name="T50" fmla="*/ 3792 w 3792"/>
              <a:gd name="T51" fmla="*/ 399 h 3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2" h="399">
                <a:moveTo>
                  <a:pt x="0" y="0"/>
                </a:moveTo>
                <a:lnTo>
                  <a:pt x="400" y="0"/>
                </a:lnTo>
                <a:lnTo>
                  <a:pt x="400" y="399"/>
                </a:lnTo>
                <a:lnTo>
                  <a:pt x="1078" y="399"/>
                </a:lnTo>
                <a:lnTo>
                  <a:pt x="1078" y="0"/>
                </a:lnTo>
                <a:lnTo>
                  <a:pt x="2116" y="0"/>
                </a:lnTo>
                <a:lnTo>
                  <a:pt x="2116" y="399"/>
                </a:lnTo>
                <a:lnTo>
                  <a:pt x="2395" y="399"/>
                </a:lnTo>
                <a:lnTo>
                  <a:pt x="2395" y="0"/>
                </a:lnTo>
                <a:lnTo>
                  <a:pt x="2595" y="0"/>
                </a:lnTo>
                <a:lnTo>
                  <a:pt x="2595" y="399"/>
                </a:lnTo>
                <a:lnTo>
                  <a:pt x="2994" y="399"/>
                </a:lnTo>
                <a:lnTo>
                  <a:pt x="2994" y="0"/>
                </a:lnTo>
                <a:lnTo>
                  <a:pt x="3193" y="0"/>
                </a:lnTo>
                <a:lnTo>
                  <a:pt x="3193" y="399"/>
                </a:lnTo>
                <a:lnTo>
                  <a:pt x="3792" y="399"/>
                </a:lnTo>
              </a:path>
            </a:pathLst>
          </a:custGeom>
          <a:noFill/>
          <a:ln w="26988" cap="rnd">
            <a:solidFill>
              <a:srgbClr val="000000"/>
            </a:solidFill>
            <a:round/>
            <a:headEnd/>
            <a:tailEnd/>
          </a:ln>
        </p:spPr>
        <p:txBody>
          <a:bodyPr/>
          <a:lstStyle/>
          <a:p>
            <a:endParaRPr lang="zh-CN" altLang="en-US"/>
          </a:p>
        </p:txBody>
      </p:sp>
      <p:sp>
        <p:nvSpPr>
          <p:cNvPr id="12" name="Line 19"/>
          <p:cNvSpPr>
            <a:spLocks noChangeShapeType="1"/>
          </p:cNvSpPr>
          <p:nvPr/>
        </p:nvSpPr>
        <p:spPr bwMode="auto">
          <a:xfrm>
            <a:off x="5725095" y="1938933"/>
            <a:ext cx="0" cy="4781550"/>
          </a:xfrm>
          <a:prstGeom prst="line">
            <a:avLst/>
          </a:prstGeom>
          <a:noFill/>
          <a:ln w="28575">
            <a:solidFill>
              <a:srgbClr val="FF3300"/>
            </a:solidFill>
            <a:prstDash val="dash"/>
            <a:round/>
            <a:headEnd/>
            <a:tailEnd/>
          </a:ln>
        </p:spPr>
        <p:txBody>
          <a:bodyPr/>
          <a:lstStyle/>
          <a:p>
            <a:endParaRPr lang="zh-CN" altLang="en-US"/>
          </a:p>
        </p:txBody>
      </p:sp>
      <p:sp>
        <p:nvSpPr>
          <p:cNvPr id="13" name="Line 25"/>
          <p:cNvSpPr>
            <a:spLocks noChangeShapeType="1"/>
          </p:cNvSpPr>
          <p:nvPr/>
        </p:nvSpPr>
        <p:spPr bwMode="auto">
          <a:xfrm>
            <a:off x="3163887" y="5440363"/>
            <a:ext cx="2561208" cy="0"/>
          </a:xfrm>
          <a:prstGeom prst="line">
            <a:avLst/>
          </a:prstGeom>
          <a:noFill/>
          <a:ln w="28575">
            <a:solidFill>
              <a:schemeClr val="tx1"/>
            </a:solidFill>
            <a:round/>
            <a:headEnd/>
            <a:tailEnd/>
          </a:ln>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5" name="Line 31"/>
          <p:cNvSpPr>
            <a:spLocks noChangeShapeType="1"/>
          </p:cNvSpPr>
          <p:nvPr/>
        </p:nvSpPr>
        <p:spPr bwMode="auto">
          <a:xfrm>
            <a:off x="5725094" y="4800600"/>
            <a:ext cx="1742506" cy="0"/>
          </a:xfrm>
          <a:prstGeom prst="line">
            <a:avLst/>
          </a:prstGeom>
          <a:noFill/>
          <a:ln w="28575">
            <a:solidFill>
              <a:schemeClr val="tx1"/>
            </a:solidFill>
            <a:round/>
            <a:headEnd/>
            <a:tailEnd/>
          </a:ln>
        </p:spPr>
        <p:txBody>
          <a:bodyPr/>
          <a:lstStyle/>
          <a:p>
            <a:endParaRPr lang="zh-CN" altLang="en-US"/>
          </a:p>
        </p:txBody>
      </p:sp>
      <p:sp>
        <p:nvSpPr>
          <p:cNvPr id="17" name="Line 34"/>
          <p:cNvSpPr>
            <a:spLocks noChangeShapeType="1"/>
          </p:cNvSpPr>
          <p:nvPr/>
        </p:nvSpPr>
        <p:spPr bwMode="auto">
          <a:xfrm>
            <a:off x="7467600" y="4800600"/>
            <a:ext cx="2361951" cy="0"/>
          </a:xfrm>
          <a:prstGeom prst="line">
            <a:avLst/>
          </a:prstGeom>
          <a:noFill/>
          <a:ln w="28575">
            <a:solidFill>
              <a:schemeClr val="tx1"/>
            </a:solidFill>
            <a:round/>
            <a:headEnd/>
            <a:tailEnd/>
          </a:ln>
        </p:spPr>
        <p:txBody>
          <a:bodyPr/>
          <a:lstStyle/>
          <a:p>
            <a:endParaRPr lang="zh-CN" altLang="en-US"/>
          </a:p>
        </p:txBody>
      </p:sp>
      <p:sp>
        <p:nvSpPr>
          <p:cNvPr id="18" name="Line 37"/>
          <p:cNvSpPr>
            <a:spLocks noChangeShapeType="1"/>
          </p:cNvSpPr>
          <p:nvPr/>
        </p:nvSpPr>
        <p:spPr bwMode="auto">
          <a:xfrm flipV="1">
            <a:off x="5725095" y="4781550"/>
            <a:ext cx="0" cy="674688"/>
          </a:xfrm>
          <a:prstGeom prst="line">
            <a:avLst/>
          </a:prstGeom>
          <a:noFill/>
          <a:ln w="28575">
            <a:solidFill>
              <a:schemeClr val="tx1"/>
            </a:solidFill>
            <a:round/>
            <a:headEnd/>
            <a:tailEnd/>
          </a:ln>
        </p:spPr>
        <p:txBody>
          <a:bodyPr/>
          <a:lstStyle/>
          <a:p>
            <a:endParaRPr lang="zh-CN" altLang="en-US"/>
          </a:p>
        </p:txBody>
      </p:sp>
      <p:sp>
        <p:nvSpPr>
          <p:cNvPr id="19" name="Line 19"/>
          <p:cNvSpPr>
            <a:spLocks noChangeShapeType="1"/>
          </p:cNvSpPr>
          <p:nvPr/>
        </p:nvSpPr>
        <p:spPr bwMode="auto">
          <a:xfrm>
            <a:off x="3996903" y="1866925"/>
            <a:ext cx="0" cy="4781550"/>
          </a:xfrm>
          <a:prstGeom prst="line">
            <a:avLst/>
          </a:prstGeom>
          <a:noFill/>
          <a:ln w="28575">
            <a:solidFill>
              <a:srgbClr val="FF3300"/>
            </a:solidFill>
            <a:prstDash val="dash"/>
            <a:round/>
            <a:headEnd/>
            <a:tailEnd/>
          </a:ln>
        </p:spPr>
        <p:txBody>
          <a:bodyPr/>
          <a:lstStyle/>
          <a:p>
            <a:endParaRPr lang="zh-CN" altLang="en-US"/>
          </a:p>
        </p:txBody>
      </p:sp>
      <p:sp>
        <p:nvSpPr>
          <p:cNvPr id="20" name="Line 19"/>
          <p:cNvSpPr>
            <a:spLocks noChangeShapeType="1"/>
          </p:cNvSpPr>
          <p:nvPr/>
        </p:nvSpPr>
        <p:spPr bwMode="auto">
          <a:xfrm>
            <a:off x="7453287" y="1938933"/>
            <a:ext cx="0" cy="4781550"/>
          </a:xfrm>
          <a:prstGeom prst="line">
            <a:avLst/>
          </a:prstGeom>
          <a:noFill/>
          <a:ln w="28575">
            <a:solidFill>
              <a:srgbClr val="FF3300"/>
            </a:solidFill>
            <a:prstDash val="dash"/>
            <a:round/>
            <a:headEnd/>
            <a:tailEnd/>
          </a:ln>
        </p:spPr>
        <p:txBody>
          <a:bodyPr/>
          <a:lstStyle/>
          <a:p>
            <a:endParaRPr lang="zh-CN" altLang="en-US"/>
          </a:p>
        </p:txBody>
      </p:sp>
      <p:sp>
        <p:nvSpPr>
          <p:cNvPr id="21" name="Freeform 10"/>
          <p:cNvSpPr>
            <a:spLocks/>
          </p:cNvSpPr>
          <p:nvPr/>
        </p:nvSpPr>
        <p:spPr bwMode="auto">
          <a:xfrm>
            <a:off x="5042893" y="1866925"/>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headEnd/>
            <a:tailEnd/>
          </a:ln>
        </p:spPr>
        <p:txBody>
          <a:bodyPr/>
          <a:lstStyle/>
          <a:p>
            <a:endParaRPr lang="zh-CN" altLang="en-US"/>
          </a:p>
        </p:txBody>
      </p:sp>
      <p:sp>
        <p:nvSpPr>
          <p:cNvPr id="22" name="Freeform 10"/>
          <p:cNvSpPr>
            <a:spLocks/>
          </p:cNvSpPr>
          <p:nvPr/>
        </p:nvSpPr>
        <p:spPr bwMode="auto">
          <a:xfrm>
            <a:off x="6771085" y="1866925"/>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headEnd/>
            <a:tailEnd/>
          </a:ln>
        </p:spPr>
        <p:txBody>
          <a:bodyPr/>
          <a:lstStyle/>
          <a:p>
            <a:endParaRPr lang="zh-CN" altLang="en-US"/>
          </a:p>
        </p:txBody>
      </p:sp>
      <p:sp>
        <p:nvSpPr>
          <p:cNvPr id="23" name="Line 19"/>
          <p:cNvSpPr>
            <a:spLocks noChangeShapeType="1"/>
          </p:cNvSpPr>
          <p:nvPr/>
        </p:nvSpPr>
        <p:spPr bwMode="auto">
          <a:xfrm>
            <a:off x="9181479" y="1866925"/>
            <a:ext cx="0" cy="4781550"/>
          </a:xfrm>
          <a:prstGeom prst="line">
            <a:avLst/>
          </a:prstGeom>
          <a:noFill/>
          <a:ln w="28575">
            <a:solidFill>
              <a:srgbClr val="FF3300"/>
            </a:solidFill>
            <a:prstDash val="dash"/>
            <a:round/>
            <a:headEnd/>
            <a:tailEnd/>
          </a:ln>
        </p:spPr>
        <p:txBody>
          <a:bodyPr/>
          <a:lstStyle/>
          <a:p>
            <a:endParaRPr lang="zh-CN" altLang="en-US"/>
          </a:p>
        </p:txBody>
      </p:sp>
      <p:sp>
        <p:nvSpPr>
          <p:cNvPr id="24" name="矩形 23"/>
          <p:cNvSpPr/>
          <p:nvPr/>
        </p:nvSpPr>
        <p:spPr>
          <a:xfrm>
            <a:off x="1371600" y="435727"/>
            <a:ext cx="9677400" cy="954107"/>
          </a:xfrm>
          <a:prstGeom prst="rect">
            <a:avLst/>
          </a:prstGeom>
          <a:solidFill>
            <a:schemeClr val="bg1"/>
          </a:solidFill>
          <a:ln w="28575">
            <a:solidFill>
              <a:srgbClr val="9999FF"/>
            </a:solidFill>
          </a:ln>
        </p:spPr>
        <p:txBody>
          <a:bodyPr wrap="square">
            <a:spAutoFit/>
          </a:bodyPr>
          <a:lstStyle/>
          <a:p>
            <a:pPr eaLnBrk="1" hangingPunct="1">
              <a:spcBef>
                <a:spcPct val="50000"/>
              </a:spcBef>
            </a:pPr>
            <a:r>
              <a:rPr lang="en-US" altLang="zh-CN" sz="2800" b="1" dirty="0"/>
              <a:t>E.g. Draw the timing diagram for</a:t>
            </a:r>
            <a:r>
              <a:rPr lang="en-US" altLang="zh-CN" sz="2800" b="1" dirty="0">
                <a:ea typeface="宋体" charset="-122"/>
              </a:rPr>
              <a:t> the negative edge-triggered </a:t>
            </a:r>
            <a:r>
              <a:rPr lang="en-US" altLang="zh-CN" sz="2800" b="1" i="1" dirty="0">
                <a:ea typeface="宋体" charset="-122"/>
              </a:rPr>
              <a:t>J-K</a:t>
            </a:r>
            <a:r>
              <a:rPr lang="en-US" altLang="zh-CN" sz="2800" b="1" dirty="0">
                <a:ea typeface="宋体" charset="-122"/>
              </a:rPr>
              <a:t> flip-flop, </a:t>
            </a:r>
            <a:r>
              <a:rPr lang="en-US" altLang="zh-CN" sz="2800" b="1" dirty="0"/>
              <a:t>assume  Q = 0 </a:t>
            </a:r>
            <a:r>
              <a:rPr lang="en-US" altLang="zh-CN" sz="2800" b="1" dirty="0">
                <a:ea typeface="宋体" charset="-122"/>
              </a:rPr>
              <a:t>initially.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5283993" y="608012"/>
            <a:ext cx="18694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Flip-flops</a:t>
            </a:r>
          </a:p>
        </p:txBody>
      </p:sp>
      <p:sp>
        <p:nvSpPr>
          <p:cNvPr id="41989" name="Rectangle 8"/>
          <p:cNvSpPr>
            <a:spLocks noChangeArrowheads="1"/>
          </p:cNvSpPr>
          <p:nvPr/>
        </p:nvSpPr>
        <p:spPr bwMode="auto">
          <a:xfrm>
            <a:off x="2667000" y="1524000"/>
            <a:ext cx="4800600" cy="1295400"/>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41990" name="Text Box 10"/>
          <p:cNvSpPr txBox="1">
            <a:spLocks noChangeArrowheads="1"/>
          </p:cNvSpPr>
          <p:nvPr/>
        </p:nvSpPr>
        <p:spPr bwMode="auto">
          <a:xfrm>
            <a:off x="2516234" y="1926252"/>
            <a:ext cx="6700791"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dirty="0">
                <a:ea typeface="宋体" charset="-122"/>
              </a:rPr>
              <a:t>Determine the </a:t>
            </a:r>
            <a:r>
              <a:rPr lang="en-US" altLang="zh-CN" sz="2800" i="1" dirty="0">
                <a:ea typeface="宋体" charset="-122"/>
              </a:rPr>
              <a:t>Q</a:t>
            </a:r>
            <a:r>
              <a:rPr lang="en-US" altLang="zh-CN" sz="2800" dirty="0">
                <a:ea typeface="宋体" charset="-122"/>
              </a:rPr>
              <a:t> output for the </a:t>
            </a:r>
            <a:r>
              <a:rPr lang="en-US" altLang="zh-CN" sz="2800" i="1" dirty="0">
                <a:ea typeface="宋体" charset="-122"/>
              </a:rPr>
              <a:t>J-K</a:t>
            </a:r>
            <a:r>
              <a:rPr lang="en-US" altLang="zh-CN" sz="2800" dirty="0">
                <a:ea typeface="宋体" charset="-122"/>
              </a:rPr>
              <a:t> flip-flop, given the inputs shown. </a:t>
            </a:r>
          </a:p>
        </p:txBody>
      </p:sp>
      <p:sp>
        <p:nvSpPr>
          <p:cNvPr id="41991" name="WordArt 17"/>
          <p:cNvSpPr>
            <a:spLocks noChangeArrowheads="1" noChangeShapeType="1" noTextEdit="1"/>
          </p:cNvSpPr>
          <p:nvPr/>
        </p:nvSpPr>
        <p:spPr bwMode="auto">
          <a:xfrm>
            <a:off x="1036213" y="2020887"/>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1992" name="AutoShape 18"/>
          <p:cNvSpPr>
            <a:spLocks noChangeAspect="1" noChangeArrowheads="1" noTextEdit="1"/>
          </p:cNvSpPr>
          <p:nvPr/>
        </p:nvSpPr>
        <p:spPr bwMode="auto">
          <a:xfrm>
            <a:off x="2781300" y="4437152"/>
            <a:ext cx="6413500" cy="2016125"/>
          </a:xfrm>
          <a:prstGeom prst="rect">
            <a:avLst/>
          </a:prstGeom>
          <a:noFill/>
          <a:ln w="9525">
            <a:noFill/>
            <a:miter lim="800000"/>
            <a:headEnd/>
            <a:tailEnd/>
          </a:ln>
        </p:spPr>
        <p:txBody>
          <a:bodyPr/>
          <a:lstStyle/>
          <a:p>
            <a:endParaRPr lang="zh-CN" altLang="en-US" sz="2000"/>
          </a:p>
        </p:txBody>
      </p:sp>
      <p:sp>
        <p:nvSpPr>
          <p:cNvPr id="41993" name="Rectangle 20"/>
          <p:cNvSpPr>
            <a:spLocks noChangeArrowheads="1"/>
          </p:cNvSpPr>
          <p:nvPr/>
        </p:nvSpPr>
        <p:spPr bwMode="auto">
          <a:xfrm>
            <a:off x="2628901" y="4540339"/>
            <a:ext cx="485710"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CLK</a:t>
            </a:r>
            <a:endParaRPr lang="en-US" altLang="zh-CN" sz="2000">
              <a:ea typeface="宋体" charset="-122"/>
            </a:endParaRPr>
          </a:p>
        </p:txBody>
      </p:sp>
      <p:sp>
        <p:nvSpPr>
          <p:cNvPr id="41994" name="Rectangle 21"/>
          <p:cNvSpPr>
            <a:spLocks noChangeArrowheads="1"/>
          </p:cNvSpPr>
          <p:nvPr/>
        </p:nvSpPr>
        <p:spPr bwMode="auto">
          <a:xfrm>
            <a:off x="2806700" y="6145301"/>
            <a:ext cx="185948"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Q</a:t>
            </a:r>
            <a:endParaRPr lang="en-US" altLang="zh-CN" sz="2000">
              <a:ea typeface="宋体" charset="-122"/>
            </a:endParaRPr>
          </a:p>
        </p:txBody>
      </p:sp>
      <p:sp>
        <p:nvSpPr>
          <p:cNvPr id="41995" name="Rectangle 22"/>
          <p:cNvSpPr>
            <a:spLocks noChangeArrowheads="1"/>
          </p:cNvSpPr>
          <p:nvPr/>
        </p:nvSpPr>
        <p:spPr bwMode="auto">
          <a:xfrm>
            <a:off x="2806700" y="5657939"/>
            <a:ext cx="171522"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K</a:t>
            </a:r>
            <a:endParaRPr lang="en-US" altLang="zh-CN" sz="2000">
              <a:ea typeface="宋体" charset="-122"/>
            </a:endParaRPr>
          </a:p>
        </p:txBody>
      </p:sp>
      <p:sp>
        <p:nvSpPr>
          <p:cNvPr id="41996" name="Rectangle 23"/>
          <p:cNvSpPr>
            <a:spLocks noChangeArrowheads="1"/>
          </p:cNvSpPr>
          <p:nvPr/>
        </p:nvSpPr>
        <p:spPr bwMode="auto">
          <a:xfrm>
            <a:off x="2813050" y="5148351"/>
            <a:ext cx="113814"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J</a:t>
            </a:r>
            <a:endParaRPr lang="en-US" altLang="zh-CN" sz="2000">
              <a:ea typeface="宋体" charset="-122"/>
            </a:endParaRPr>
          </a:p>
        </p:txBody>
      </p:sp>
      <p:graphicFrame>
        <p:nvGraphicFramePr>
          <p:cNvPr id="41997" name="Object 32"/>
          <p:cNvGraphicFramePr>
            <a:graphicFrameLocks noChangeAspect="1"/>
          </p:cNvGraphicFramePr>
          <p:nvPr>
            <p:extLst>
              <p:ext uri="{D42A27DB-BD31-4B8C-83A1-F6EECF244321}">
                <p14:modId xmlns:p14="http://schemas.microsoft.com/office/powerpoint/2010/main" val="1013120275"/>
              </p:ext>
            </p:extLst>
          </p:nvPr>
        </p:nvGraphicFramePr>
        <p:xfrm>
          <a:off x="9477846" y="2126938"/>
          <a:ext cx="1827213" cy="1649413"/>
        </p:xfrm>
        <a:graphic>
          <a:graphicData uri="http://schemas.openxmlformats.org/presentationml/2006/ole">
            <mc:AlternateContent xmlns:mc="http://schemas.openxmlformats.org/markup-compatibility/2006">
              <mc:Choice xmlns:v="urn:schemas-microsoft-com:vml" Requires="v">
                <p:oleObj spid="_x0000_s42035" name="CorelDRAW" r:id="rId4" imgW="1024200" imgH="912960" progId="">
                  <p:embed/>
                </p:oleObj>
              </mc:Choice>
              <mc:Fallback>
                <p:oleObj name="CorelDRAW" r:id="rId4" imgW="1024200" imgH="912960" progId="">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846" y="2126938"/>
                        <a:ext cx="1827213"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8" name="Rectangle 33"/>
          <p:cNvSpPr>
            <a:spLocks noChangeArrowheads="1"/>
          </p:cNvSpPr>
          <p:nvPr/>
        </p:nvSpPr>
        <p:spPr bwMode="auto">
          <a:xfrm>
            <a:off x="10208096" y="2812737"/>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41999" name="Rectangle 35"/>
          <p:cNvSpPr>
            <a:spLocks noChangeArrowheads="1"/>
          </p:cNvSpPr>
          <p:nvPr/>
        </p:nvSpPr>
        <p:spPr bwMode="auto">
          <a:xfrm>
            <a:off x="10090620" y="3362012"/>
            <a:ext cx="120226"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2000" name="Rectangle 36"/>
          <p:cNvSpPr>
            <a:spLocks noChangeArrowheads="1"/>
          </p:cNvSpPr>
          <p:nvPr/>
        </p:nvSpPr>
        <p:spPr bwMode="auto">
          <a:xfrm>
            <a:off x="10096970" y="2322200"/>
            <a:ext cx="80150"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2001" name="Group 38"/>
          <p:cNvGrpSpPr>
            <a:grpSpLocks/>
          </p:cNvGrpSpPr>
          <p:nvPr/>
        </p:nvGrpSpPr>
        <p:grpSpPr bwMode="auto">
          <a:xfrm>
            <a:off x="11232033" y="3269937"/>
            <a:ext cx="381000" cy="336550"/>
            <a:chOff x="2454" y="3201"/>
            <a:chExt cx="240" cy="212"/>
          </a:xfrm>
        </p:grpSpPr>
        <p:sp>
          <p:nvSpPr>
            <p:cNvPr id="42012" name="Text Box 39"/>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42013" name="Line 40"/>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42002" name="Text Box 41"/>
          <p:cNvSpPr txBox="1">
            <a:spLocks noChangeArrowheads="1"/>
          </p:cNvSpPr>
          <p:nvPr/>
        </p:nvSpPr>
        <p:spPr bwMode="auto">
          <a:xfrm>
            <a:off x="11230445" y="2168212"/>
            <a:ext cx="5334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149518" name="Text Box 14"/>
          <p:cNvSpPr txBox="1">
            <a:spLocks noChangeArrowheads="1"/>
          </p:cNvSpPr>
          <p:nvPr/>
        </p:nvSpPr>
        <p:spPr bwMode="auto">
          <a:xfrm>
            <a:off x="2514601" y="2941017"/>
            <a:ext cx="6629398"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dirty="0">
                <a:ea typeface="宋体" charset="-122"/>
              </a:rPr>
              <a:t>Notice that the outputs change on the leading edge of the clock. </a:t>
            </a:r>
          </a:p>
        </p:txBody>
      </p:sp>
      <p:sp>
        <p:nvSpPr>
          <p:cNvPr id="149546" name="Line 42"/>
          <p:cNvSpPr>
            <a:spLocks noChangeShapeType="1"/>
          </p:cNvSpPr>
          <p:nvPr/>
        </p:nvSpPr>
        <p:spPr bwMode="auto">
          <a:xfrm flipV="1">
            <a:off x="9058746" y="2978315"/>
            <a:ext cx="923454" cy="336551"/>
          </a:xfrm>
          <a:prstGeom prst="line">
            <a:avLst/>
          </a:prstGeom>
          <a:noFill/>
          <a:ln w="9525">
            <a:solidFill>
              <a:schemeClr val="tx1"/>
            </a:solidFill>
            <a:round/>
            <a:headEnd/>
            <a:tailEnd type="triangle" w="med" len="med"/>
          </a:ln>
          <a:effectLst/>
        </p:spPr>
        <p:txBody>
          <a:bodyPr/>
          <a:lstStyle/>
          <a:p>
            <a:endParaRPr lang="zh-CN" altLang="en-US"/>
          </a:p>
        </p:txBody>
      </p:sp>
      <p:sp>
        <p:nvSpPr>
          <p:cNvPr id="149548" name="WordArt 44"/>
          <p:cNvSpPr>
            <a:spLocks noChangeArrowheads="1" noChangeShapeType="1" noTextEdit="1"/>
          </p:cNvSpPr>
          <p:nvPr/>
        </p:nvSpPr>
        <p:spPr bwMode="auto">
          <a:xfrm>
            <a:off x="1041788" y="4163219"/>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49549" name="Text Box 45"/>
          <p:cNvSpPr txBox="1">
            <a:spLocks noChangeArrowheads="1"/>
          </p:cNvSpPr>
          <p:nvPr/>
        </p:nvSpPr>
        <p:spPr bwMode="auto">
          <a:xfrm>
            <a:off x="2933700" y="4056151"/>
            <a:ext cx="533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Set</a:t>
            </a:r>
          </a:p>
        </p:txBody>
      </p:sp>
      <p:sp>
        <p:nvSpPr>
          <p:cNvPr id="149550" name="Text Box 46"/>
          <p:cNvSpPr txBox="1">
            <a:spLocks noChangeArrowheads="1"/>
          </p:cNvSpPr>
          <p:nvPr/>
        </p:nvSpPr>
        <p:spPr bwMode="auto">
          <a:xfrm>
            <a:off x="4686300" y="4056151"/>
            <a:ext cx="10287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Toggle</a:t>
            </a:r>
          </a:p>
        </p:txBody>
      </p:sp>
      <p:sp>
        <p:nvSpPr>
          <p:cNvPr id="149551" name="Text Box 47"/>
          <p:cNvSpPr txBox="1">
            <a:spLocks noChangeArrowheads="1"/>
          </p:cNvSpPr>
          <p:nvPr/>
        </p:nvSpPr>
        <p:spPr bwMode="auto">
          <a:xfrm>
            <a:off x="6286500" y="4056151"/>
            <a:ext cx="533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Set</a:t>
            </a:r>
          </a:p>
        </p:txBody>
      </p:sp>
      <p:sp>
        <p:nvSpPr>
          <p:cNvPr id="149552" name="Text Box 48"/>
          <p:cNvSpPr txBox="1">
            <a:spLocks noChangeArrowheads="1"/>
          </p:cNvSpPr>
          <p:nvPr/>
        </p:nvSpPr>
        <p:spPr bwMode="auto">
          <a:xfrm>
            <a:off x="7810500" y="4056151"/>
            <a:ext cx="914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Latch</a:t>
            </a:r>
          </a:p>
        </p:txBody>
      </p:sp>
      <p:graphicFrame>
        <p:nvGraphicFramePr>
          <p:cNvPr id="42010" name="Object 49"/>
          <p:cNvGraphicFramePr>
            <a:graphicFrameLocks noChangeAspect="1"/>
          </p:cNvGraphicFramePr>
          <p:nvPr>
            <p:extLst>
              <p:ext uri="{D42A27DB-BD31-4B8C-83A1-F6EECF244321}">
                <p14:modId xmlns:p14="http://schemas.microsoft.com/office/powerpoint/2010/main" val="2330183411"/>
              </p:ext>
            </p:extLst>
          </p:nvPr>
        </p:nvGraphicFramePr>
        <p:xfrm>
          <a:off x="3009900" y="4437151"/>
          <a:ext cx="6172200" cy="2019300"/>
        </p:xfrm>
        <a:graphic>
          <a:graphicData uri="http://schemas.openxmlformats.org/presentationml/2006/ole">
            <mc:AlternateContent xmlns:mc="http://schemas.openxmlformats.org/markup-compatibility/2006">
              <mc:Choice xmlns:v="urn:schemas-microsoft-com:vml" Requires="v">
                <p:oleObj spid="_x0000_s42036" name="CorelDRAW" r:id="rId6" imgW="6043320" imgH="1950480" progId="">
                  <p:embed/>
                </p:oleObj>
              </mc:Choice>
              <mc:Fallback>
                <p:oleObj name="CorelDRAW" r:id="rId6" imgW="6043320" imgH="1950480" progId="">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9900" y="4437151"/>
                        <a:ext cx="61722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6" name="Rectangle 12"/>
          <p:cNvSpPr>
            <a:spLocks noChangeArrowheads="1"/>
          </p:cNvSpPr>
          <p:nvPr/>
        </p:nvSpPr>
        <p:spPr bwMode="auto">
          <a:xfrm>
            <a:off x="3175000" y="5973851"/>
            <a:ext cx="6477000" cy="457200"/>
          </a:xfrm>
          <a:prstGeom prst="rect">
            <a:avLst/>
          </a:prstGeom>
          <a:solidFill>
            <a:srgbClr val="FFFFFF"/>
          </a:solidFill>
          <a:ln w="9525">
            <a:noFill/>
            <a:miter lim="800000"/>
            <a:headEnd/>
            <a:tailEnd/>
          </a:ln>
          <a:effectLst/>
        </p:spPr>
        <p:txBody>
          <a:bodyPr wrap="none" anchor="ctr"/>
          <a:lstStyle/>
          <a:p>
            <a:endParaRPr lang="zh-CN" altLang="en-US" sz="20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8"/>
                                        </p:tgtEl>
                                        <p:attrNameLst>
                                          <p:attrName>style.visibility</p:attrName>
                                        </p:attrNameLst>
                                      </p:cBhvr>
                                      <p:to>
                                        <p:strVal val="visible"/>
                                      </p:to>
                                    </p:set>
                                    <p:anim calcmode="lin" valueType="num">
                                      <p:cBhvr additive="base">
                                        <p:cTn id="7" dur="500" fill="hold"/>
                                        <p:tgtEl>
                                          <p:spTgt spid="149518"/>
                                        </p:tgtEl>
                                        <p:attrNameLst>
                                          <p:attrName>ppt_x</p:attrName>
                                        </p:attrNameLst>
                                      </p:cBhvr>
                                      <p:tavLst>
                                        <p:tav tm="0">
                                          <p:val>
                                            <p:strVal val="0-#ppt_w/2"/>
                                          </p:val>
                                        </p:tav>
                                        <p:tav tm="100000">
                                          <p:val>
                                            <p:strVal val="#ppt_x"/>
                                          </p:val>
                                        </p:tav>
                                      </p:tavLst>
                                    </p:anim>
                                    <p:anim calcmode="lin" valueType="num">
                                      <p:cBhvr additive="base">
                                        <p:cTn id="8" dur="500" fill="hold"/>
                                        <p:tgtEl>
                                          <p:spTgt spid="1495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49546"/>
                                        </p:tgtEl>
                                        <p:attrNameLst>
                                          <p:attrName>style.visibility</p:attrName>
                                        </p:attrNameLst>
                                      </p:cBhvr>
                                      <p:to>
                                        <p:strVal val="visible"/>
                                      </p:to>
                                    </p:set>
                                    <p:animEffect transition="in" filter="wipe(down)">
                                      <p:cBhvr>
                                        <p:cTn id="12" dur="500"/>
                                        <p:tgtEl>
                                          <p:spTgt spid="149546"/>
                                        </p:tgtEl>
                                      </p:cBhvr>
                                    </p:animEffect>
                                  </p:childTnLst>
                                  <p:subTnLst>
                                    <p:set>
                                      <p:cBhvr override="childStyle">
                                        <p:cTn dur="1" fill="hold" display="0" masterRel="nextClick" afterEffect="1"/>
                                        <p:tgtEl>
                                          <p:spTgt spid="14954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48"/>
                                        </p:tgtEl>
                                        <p:attrNameLst>
                                          <p:attrName>style.visibility</p:attrName>
                                        </p:attrNameLst>
                                      </p:cBhvr>
                                      <p:to>
                                        <p:strVal val="visible"/>
                                      </p:to>
                                    </p:set>
                                    <p:animEffect transition="in" filter="dissolve">
                                      <p:cBhvr>
                                        <p:cTn id="17" dur="500"/>
                                        <p:tgtEl>
                                          <p:spTgt spid="149548"/>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9549"/>
                                        </p:tgtEl>
                                        <p:attrNameLst>
                                          <p:attrName>style.visibility</p:attrName>
                                        </p:attrNameLst>
                                      </p:cBhvr>
                                      <p:to>
                                        <p:strVal val="visible"/>
                                      </p:to>
                                    </p:set>
                                    <p:anim calcmode="lin" valueType="num">
                                      <p:cBhvr additive="base">
                                        <p:cTn id="21" dur="500" fill="hold"/>
                                        <p:tgtEl>
                                          <p:spTgt spid="149549"/>
                                        </p:tgtEl>
                                        <p:attrNameLst>
                                          <p:attrName>ppt_x</p:attrName>
                                        </p:attrNameLst>
                                      </p:cBhvr>
                                      <p:tavLst>
                                        <p:tav tm="0">
                                          <p:val>
                                            <p:strVal val="0-#ppt_w/2"/>
                                          </p:val>
                                        </p:tav>
                                        <p:tav tm="100000">
                                          <p:val>
                                            <p:strVal val="#ppt_x"/>
                                          </p:val>
                                        </p:tav>
                                      </p:tavLst>
                                    </p:anim>
                                    <p:anim calcmode="lin" valueType="num">
                                      <p:cBhvr additive="base">
                                        <p:cTn id="22" dur="500" fill="hold"/>
                                        <p:tgtEl>
                                          <p:spTgt spid="14954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9550"/>
                                        </p:tgtEl>
                                        <p:attrNameLst>
                                          <p:attrName>style.visibility</p:attrName>
                                        </p:attrNameLst>
                                      </p:cBhvr>
                                      <p:to>
                                        <p:strVal val="visible"/>
                                      </p:to>
                                    </p:set>
                                    <p:anim calcmode="lin" valueType="num">
                                      <p:cBhvr additive="base">
                                        <p:cTn id="25" dur="500" fill="hold"/>
                                        <p:tgtEl>
                                          <p:spTgt spid="149550"/>
                                        </p:tgtEl>
                                        <p:attrNameLst>
                                          <p:attrName>ppt_x</p:attrName>
                                        </p:attrNameLst>
                                      </p:cBhvr>
                                      <p:tavLst>
                                        <p:tav tm="0">
                                          <p:val>
                                            <p:strVal val="0-#ppt_w/2"/>
                                          </p:val>
                                        </p:tav>
                                        <p:tav tm="100000">
                                          <p:val>
                                            <p:strVal val="#ppt_x"/>
                                          </p:val>
                                        </p:tav>
                                      </p:tavLst>
                                    </p:anim>
                                    <p:anim calcmode="lin" valueType="num">
                                      <p:cBhvr additive="base">
                                        <p:cTn id="26" dur="500" fill="hold"/>
                                        <p:tgtEl>
                                          <p:spTgt spid="14955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9551"/>
                                        </p:tgtEl>
                                        <p:attrNameLst>
                                          <p:attrName>style.visibility</p:attrName>
                                        </p:attrNameLst>
                                      </p:cBhvr>
                                      <p:to>
                                        <p:strVal val="visible"/>
                                      </p:to>
                                    </p:set>
                                    <p:anim calcmode="lin" valueType="num">
                                      <p:cBhvr additive="base">
                                        <p:cTn id="29" dur="500" fill="hold"/>
                                        <p:tgtEl>
                                          <p:spTgt spid="149551"/>
                                        </p:tgtEl>
                                        <p:attrNameLst>
                                          <p:attrName>ppt_x</p:attrName>
                                        </p:attrNameLst>
                                      </p:cBhvr>
                                      <p:tavLst>
                                        <p:tav tm="0">
                                          <p:val>
                                            <p:strVal val="0-#ppt_w/2"/>
                                          </p:val>
                                        </p:tav>
                                        <p:tav tm="100000">
                                          <p:val>
                                            <p:strVal val="#ppt_x"/>
                                          </p:val>
                                        </p:tav>
                                      </p:tavLst>
                                    </p:anim>
                                    <p:anim calcmode="lin" valueType="num">
                                      <p:cBhvr additive="base">
                                        <p:cTn id="30" dur="500" fill="hold"/>
                                        <p:tgtEl>
                                          <p:spTgt spid="14955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9552"/>
                                        </p:tgtEl>
                                        <p:attrNameLst>
                                          <p:attrName>style.visibility</p:attrName>
                                        </p:attrNameLst>
                                      </p:cBhvr>
                                      <p:to>
                                        <p:strVal val="visible"/>
                                      </p:to>
                                    </p:set>
                                    <p:anim calcmode="lin" valueType="num">
                                      <p:cBhvr additive="base">
                                        <p:cTn id="33" dur="500" fill="hold"/>
                                        <p:tgtEl>
                                          <p:spTgt spid="149552"/>
                                        </p:tgtEl>
                                        <p:attrNameLst>
                                          <p:attrName>ppt_x</p:attrName>
                                        </p:attrNameLst>
                                      </p:cBhvr>
                                      <p:tavLst>
                                        <p:tav tm="0">
                                          <p:val>
                                            <p:strVal val="0-#ppt_w/2"/>
                                          </p:val>
                                        </p:tav>
                                        <p:tav tm="100000">
                                          <p:val>
                                            <p:strVal val="#ppt_x"/>
                                          </p:val>
                                        </p:tav>
                                      </p:tavLst>
                                    </p:anim>
                                    <p:anim calcmode="lin" valueType="num">
                                      <p:cBhvr additive="base">
                                        <p:cTn id="34" dur="500" fill="hold"/>
                                        <p:tgtEl>
                                          <p:spTgt spid="14955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8" fill="hold" grpId="0" nodeType="clickEffect">
                                  <p:stCondLst>
                                    <p:cond delay="0"/>
                                  </p:stCondLst>
                                  <p:childTnLst>
                                    <p:animEffect transition="out" filter="wipe(left)">
                                      <p:cBhvr>
                                        <p:cTn id="38" dur="2000"/>
                                        <p:tgtEl>
                                          <p:spTgt spid="149516"/>
                                        </p:tgtEl>
                                      </p:cBhvr>
                                    </p:animEffect>
                                    <p:set>
                                      <p:cBhvr>
                                        <p:cTn id="39" dur="1" fill="hold">
                                          <p:stCondLst>
                                            <p:cond delay="1999"/>
                                          </p:stCondLst>
                                        </p:cTn>
                                        <p:tgtEl>
                                          <p:spTgt spid="1495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8" grpId="0"/>
      <p:bldP spid="149546" grpId="0" animBg="1"/>
      <p:bldP spid="149548" grpId="0" animBg="1"/>
      <p:bldP spid="149549" grpId="0"/>
      <p:bldP spid="149550" grpId="0"/>
      <p:bldP spid="149551" grpId="0"/>
      <p:bldP spid="149552" grpId="0"/>
      <p:bldP spid="14951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5161288" y="533400"/>
            <a:ext cx="18694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Flip-flops</a:t>
            </a:r>
          </a:p>
        </p:txBody>
      </p:sp>
      <p:sp>
        <p:nvSpPr>
          <p:cNvPr id="46085" name="Text Box 5"/>
          <p:cNvSpPr txBox="1">
            <a:spLocks noChangeArrowheads="1"/>
          </p:cNvSpPr>
          <p:nvPr/>
        </p:nvSpPr>
        <p:spPr bwMode="auto">
          <a:xfrm>
            <a:off x="990600" y="1272560"/>
            <a:ext cx="10134600" cy="1892826"/>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ts val="600"/>
              </a:spcBef>
              <a:buFont typeface="Arial" panose="020B0604020202020204" pitchFamily="34" charset="0"/>
              <a:buChar char="•"/>
            </a:pPr>
            <a:r>
              <a:rPr lang="en-US" altLang="zh-CN" sz="2800" b="1" dirty="0">
                <a:ea typeface="宋体" charset="-122"/>
              </a:rPr>
              <a:t>Synchronous(</a:t>
            </a:r>
            <a:r>
              <a:rPr lang="zh-CN" altLang="en-US" sz="2800" b="1" dirty="0">
                <a:ea typeface="宋体" charset="-122"/>
              </a:rPr>
              <a:t>同步的</a:t>
            </a:r>
            <a:r>
              <a:rPr lang="en-US" altLang="zh-CN" sz="2800" b="1" dirty="0">
                <a:ea typeface="宋体" charset="-122"/>
              </a:rPr>
              <a:t>) inputs are transferred in the triggering edge of the clock (for example the </a:t>
            </a:r>
            <a:r>
              <a:rPr lang="en-US" altLang="zh-CN" sz="2800" b="1" i="1" dirty="0">
                <a:ea typeface="宋体" charset="-122"/>
              </a:rPr>
              <a:t>D</a:t>
            </a:r>
            <a:r>
              <a:rPr lang="en-US" altLang="zh-CN" sz="2800" b="1" dirty="0">
                <a:ea typeface="宋体" charset="-122"/>
              </a:rPr>
              <a:t> or </a:t>
            </a:r>
            <a:r>
              <a:rPr lang="en-US" altLang="zh-CN" sz="2800" b="1" i="1" dirty="0">
                <a:ea typeface="宋体" charset="-122"/>
              </a:rPr>
              <a:t>J-K</a:t>
            </a:r>
            <a:r>
              <a:rPr lang="en-US" altLang="zh-CN" sz="2800" b="1" dirty="0">
                <a:ea typeface="宋体" charset="-122"/>
              </a:rPr>
              <a:t> inputs). </a:t>
            </a:r>
          </a:p>
          <a:p>
            <a:pPr marL="342900" indent="-342900">
              <a:spcBef>
                <a:spcPts val="600"/>
              </a:spcBef>
              <a:buFont typeface="Arial" panose="020B0604020202020204" pitchFamily="34" charset="0"/>
              <a:buChar char="•"/>
            </a:pPr>
            <a:r>
              <a:rPr lang="en-US" altLang="zh-CN" sz="2800" b="1" dirty="0">
                <a:ea typeface="宋体" charset="-122"/>
              </a:rPr>
              <a:t>Most flip-flops have </a:t>
            </a:r>
            <a:r>
              <a:rPr lang="en-US" altLang="zh-CN" sz="2800" b="1" dirty="0">
                <a:solidFill>
                  <a:srgbClr val="FF0000"/>
                </a:solidFill>
                <a:ea typeface="宋体" charset="-122"/>
              </a:rPr>
              <a:t>other inputs </a:t>
            </a:r>
            <a:r>
              <a:rPr lang="en-US" altLang="zh-CN" sz="2800" b="1" dirty="0">
                <a:ea typeface="宋体" charset="-122"/>
              </a:rPr>
              <a:t>that are </a:t>
            </a:r>
            <a:r>
              <a:rPr lang="en-US" altLang="zh-CN" sz="2800" b="1" dirty="0">
                <a:solidFill>
                  <a:srgbClr val="FF0000"/>
                </a:solidFill>
                <a:ea typeface="宋体" charset="-122"/>
              </a:rPr>
              <a:t>asynchronous </a:t>
            </a:r>
            <a:r>
              <a:rPr lang="en-US" altLang="zh-CN" sz="2800" b="1" dirty="0">
                <a:ea typeface="宋体" charset="-122"/>
              </a:rPr>
              <a:t>(</a:t>
            </a:r>
            <a:r>
              <a:rPr lang="zh-CN" altLang="en-US" sz="2800" b="1" dirty="0">
                <a:ea typeface="宋体" charset="-122"/>
              </a:rPr>
              <a:t>异步的</a:t>
            </a:r>
            <a:r>
              <a:rPr lang="en-US" altLang="zh-CN" sz="2800" b="1" dirty="0">
                <a:ea typeface="宋体" charset="-122"/>
              </a:rPr>
              <a:t>), </a:t>
            </a:r>
            <a:r>
              <a:rPr lang="en-US" altLang="zh-CN" sz="2800" b="1" dirty="0">
                <a:solidFill>
                  <a:srgbClr val="FF0000"/>
                </a:solidFill>
                <a:ea typeface="宋体" charset="-122"/>
              </a:rPr>
              <a:t>meaning they affect the output independent of the clock</a:t>
            </a:r>
            <a:r>
              <a:rPr lang="en-US" altLang="zh-CN" sz="2800" b="1" dirty="0">
                <a:ea typeface="宋体" charset="-122"/>
              </a:rPr>
              <a:t>. </a:t>
            </a:r>
          </a:p>
        </p:txBody>
      </p:sp>
      <p:sp>
        <p:nvSpPr>
          <p:cNvPr id="182278" name="Text Box 6"/>
          <p:cNvSpPr txBox="1">
            <a:spLocks noChangeArrowheads="1"/>
          </p:cNvSpPr>
          <p:nvPr/>
        </p:nvSpPr>
        <p:spPr bwMode="auto">
          <a:xfrm>
            <a:off x="990599" y="3505200"/>
            <a:ext cx="6859588" cy="2462213"/>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Two such inputs are normally labeled </a:t>
            </a:r>
            <a:r>
              <a:rPr lang="en-US" altLang="zh-CN" sz="2800" b="1" dirty="0">
                <a:solidFill>
                  <a:srgbClr val="FF0000"/>
                </a:solidFill>
                <a:ea typeface="宋体" charset="-122"/>
              </a:rPr>
              <a:t>preset (PRE</a:t>
            </a:r>
            <a:r>
              <a:rPr lang="zh-CN" altLang="en-US" sz="2800" b="1" dirty="0">
                <a:solidFill>
                  <a:srgbClr val="FF0000"/>
                </a:solidFill>
                <a:ea typeface="宋体" charset="-122"/>
              </a:rPr>
              <a:t>置位</a:t>
            </a:r>
            <a:r>
              <a:rPr lang="en-US" altLang="zh-CN" sz="2800" b="1" dirty="0">
                <a:solidFill>
                  <a:srgbClr val="FF0000"/>
                </a:solidFill>
                <a:ea typeface="宋体" charset="-122"/>
              </a:rPr>
              <a:t>) </a:t>
            </a:r>
            <a:r>
              <a:rPr lang="en-US" altLang="zh-CN" sz="2800" b="1" dirty="0">
                <a:ea typeface="宋体" charset="-122"/>
              </a:rPr>
              <a:t>and </a:t>
            </a:r>
            <a:r>
              <a:rPr lang="en-US" altLang="zh-CN" sz="2800" b="1" dirty="0">
                <a:solidFill>
                  <a:srgbClr val="FF0000"/>
                </a:solidFill>
                <a:ea typeface="宋体" charset="-122"/>
              </a:rPr>
              <a:t>clear (CLR</a:t>
            </a:r>
            <a:r>
              <a:rPr lang="zh-CN" altLang="en-US" sz="2800" b="1" dirty="0">
                <a:solidFill>
                  <a:srgbClr val="FF0000"/>
                </a:solidFill>
                <a:ea typeface="宋体" charset="-122"/>
              </a:rPr>
              <a:t>复位</a:t>
            </a:r>
            <a:r>
              <a:rPr lang="en-US" altLang="zh-CN" sz="2800" b="1" dirty="0">
                <a:solidFill>
                  <a:srgbClr val="FF0000"/>
                </a:solidFill>
                <a:ea typeface="宋体" charset="-122"/>
              </a:rPr>
              <a:t>)</a:t>
            </a:r>
            <a:r>
              <a:rPr lang="en-US" altLang="zh-CN" sz="2800" b="1" dirty="0">
                <a:ea typeface="宋体" charset="-122"/>
              </a:rPr>
              <a:t>. </a:t>
            </a:r>
          </a:p>
          <a:p>
            <a:pPr marL="457200" indent="-457200">
              <a:spcBef>
                <a:spcPct val="50000"/>
              </a:spcBef>
              <a:buFont typeface="Arial" panose="020B0604020202020204" pitchFamily="34" charset="0"/>
              <a:buChar char="•"/>
            </a:pPr>
            <a:r>
              <a:rPr lang="en-US" altLang="zh-CN" sz="2800" b="1" dirty="0">
                <a:ea typeface="宋体" charset="-122"/>
              </a:rPr>
              <a:t>These inputs are usually </a:t>
            </a:r>
            <a:r>
              <a:rPr lang="en-US" altLang="zh-CN" sz="2800" b="1" dirty="0">
                <a:solidFill>
                  <a:srgbClr val="FF0000"/>
                </a:solidFill>
                <a:ea typeface="宋体" charset="-122"/>
              </a:rPr>
              <a:t>active LOW</a:t>
            </a:r>
            <a:r>
              <a:rPr lang="en-US" altLang="zh-CN" sz="2800" b="1" dirty="0">
                <a:ea typeface="宋体" charset="-122"/>
              </a:rPr>
              <a:t>. A J-K flip flop with active LOW preset and CLR is shown.</a:t>
            </a:r>
          </a:p>
        </p:txBody>
      </p:sp>
      <p:grpSp>
        <p:nvGrpSpPr>
          <p:cNvPr id="2" name="组合 1">
            <a:extLst>
              <a:ext uri="{FF2B5EF4-FFF2-40B4-BE49-F238E27FC236}">
                <a16:creationId xmlns:a16="http://schemas.microsoft.com/office/drawing/2014/main" id="{51167093-4FA6-4176-826D-202FA9F7AABC}"/>
              </a:ext>
            </a:extLst>
          </p:cNvPr>
          <p:cNvGrpSpPr/>
          <p:nvPr/>
        </p:nvGrpSpPr>
        <p:grpSpPr>
          <a:xfrm>
            <a:off x="8610600" y="3429000"/>
            <a:ext cx="2295525" cy="2819400"/>
            <a:chOff x="7610475" y="3505200"/>
            <a:chExt cx="2295525" cy="2819400"/>
          </a:xfrm>
        </p:grpSpPr>
        <p:graphicFrame>
          <p:nvGraphicFramePr>
            <p:cNvPr id="46087" name="Object 7"/>
            <p:cNvGraphicFramePr>
              <a:graphicFrameLocks noChangeAspect="1"/>
            </p:cNvGraphicFramePr>
            <p:nvPr>
              <p:extLst>
                <p:ext uri="{D42A27DB-BD31-4B8C-83A1-F6EECF244321}">
                  <p14:modId xmlns:p14="http://schemas.microsoft.com/office/powerpoint/2010/main" val="2395895948"/>
                </p:ext>
              </p:extLst>
            </p:nvPr>
          </p:nvGraphicFramePr>
          <p:xfrm>
            <a:off x="7610475" y="3810000"/>
            <a:ext cx="1841500" cy="2209800"/>
          </p:xfrm>
          <a:graphic>
            <a:graphicData uri="http://schemas.openxmlformats.org/presentationml/2006/ole">
              <mc:AlternateContent xmlns:mc="http://schemas.openxmlformats.org/markup-compatibility/2006">
                <mc:Choice xmlns:v="urn:schemas-microsoft-com:vml" Requires="v">
                  <p:oleObj spid="_x0000_s46102" name="CorelDRAW" r:id="rId4" imgW="1049760" imgH="1242720" progId="">
                    <p:embed/>
                  </p:oleObj>
                </mc:Choice>
                <mc:Fallback>
                  <p:oleObj name="CorelDRAW" r:id="rId4" imgW="1049760" imgH="124272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0475" y="3810000"/>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Rectangle 8"/>
            <p:cNvSpPr>
              <a:spLocks noChangeArrowheads="1"/>
            </p:cNvSpPr>
            <p:nvPr/>
          </p:nvSpPr>
          <p:spPr bwMode="auto">
            <a:xfrm>
              <a:off x="8350251" y="4800600"/>
              <a:ext cx="339837" cy="215444"/>
            </a:xfrm>
            <a:prstGeom prst="rect">
              <a:avLst/>
            </a:prstGeom>
            <a:noFill/>
            <a:ln w="9525">
              <a:noFill/>
              <a:miter lim="800000"/>
              <a:headEnd/>
              <a:tailEnd/>
            </a:ln>
          </p:spPr>
          <p:txBody>
            <a:bodyPr wrap="none" lIns="0" tIns="0" rIns="0" bIns="0">
              <a:spAutoFit/>
            </a:bodyPr>
            <a:lstStyle/>
            <a:p>
              <a:r>
                <a:rPr lang="en-US" altLang="zh-CN" sz="1400" i="1" dirty="0">
                  <a:solidFill>
                    <a:srgbClr val="000000"/>
                  </a:solidFill>
                  <a:latin typeface="Times" pitchFamily="18" charset="0"/>
                  <a:ea typeface="宋体" charset="-122"/>
                </a:rPr>
                <a:t>CLK</a:t>
              </a:r>
              <a:endParaRPr lang="en-US" altLang="zh-CN" dirty="0">
                <a:ea typeface="宋体" charset="-122"/>
              </a:endParaRPr>
            </a:p>
          </p:txBody>
        </p:sp>
        <p:sp>
          <p:nvSpPr>
            <p:cNvPr id="46089" name="Rectangle 9"/>
            <p:cNvSpPr>
              <a:spLocks noChangeArrowheads="1"/>
            </p:cNvSpPr>
            <p:nvPr/>
          </p:nvSpPr>
          <p:spPr bwMode="auto">
            <a:xfrm>
              <a:off x="8232775" y="5349875"/>
              <a:ext cx="120226"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6090" name="Rectangle 10"/>
            <p:cNvSpPr>
              <a:spLocks noChangeArrowheads="1"/>
            </p:cNvSpPr>
            <p:nvPr/>
          </p:nvSpPr>
          <p:spPr bwMode="auto">
            <a:xfrm>
              <a:off x="8239125" y="4310063"/>
              <a:ext cx="80150"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6091" name="Group 11"/>
            <p:cNvGrpSpPr>
              <a:grpSpLocks/>
            </p:cNvGrpSpPr>
            <p:nvPr/>
          </p:nvGrpSpPr>
          <p:grpSpPr bwMode="auto">
            <a:xfrm>
              <a:off x="9374188" y="5257800"/>
              <a:ext cx="381000" cy="336550"/>
              <a:chOff x="2454" y="3201"/>
              <a:chExt cx="240" cy="212"/>
            </a:xfrm>
          </p:grpSpPr>
          <p:sp>
            <p:nvSpPr>
              <p:cNvPr id="46097" name="Text Box 12"/>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46098" name="Line 13"/>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46092" name="Text Box 14"/>
            <p:cNvSpPr txBox="1">
              <a:spLocks noChangeArrowheads="1"/>
            </p:cNvSpPr>
            <p:nvPr/>
          </p:nvSpPr>
          <p:spPr bwMode="auto">
            <a:xfrm>
              <a:off x="9372600" y="4156075"/>
              <a:ext cx="5334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46093" name="Text Box 15"/>
            <p:cNvSpPr txBox="1">
              <a:spLocks noChangeArrowheads="1"/>
            </p:cNvSpPr>
            <p:nvPr/>
          </p:nvSpPr>
          <p:spPr bwMode="auto">
            <a:xfrm>
              <a:off x="8232775" y="3505200"/>
              <a:ext cx="508000" cy="304800"/>
            </a:xfrm>
            <a:prstGeom prst="rect">
              <a:avLst/>
            </a:prstGeom>
            <a:noFill/>
            <a:ln w="9525">
              <a:noFill/>
              <a:miter lim="800000"/>
              <a:headEnd/>
              <a:tailEnd/>
            </a:ln>
            <a:effectLst/>
          </p:spPr>
          <p:txBody>
            <a:bodyPr wrap="none">
              <a:spAutoFit/>
            </a:bodyPr>
            <a:lstStyle/>
            <a:p>
              <a:r>
                <a:rPr lang="en-US" altLang="zh-CN" sz="1400" i="1">
                  <a:ea typeface="宋体" charset="-122"/>
                </a:rPr>
                <a:t>PRE</a:t>
              </a:r>
            </a:p>
          </p:txBody>
        </p:sp>
        <p:sp>
          <p:nvSpPr>
            <p:cNvPr id="46094" name="Text Box 16"/>
            <p:cNvSpPr txBox="1">
              <a:spLocks noChangeArrowheads="1"/>
            </p:cNvSpPr>
            <p:nvPr/>
          </p:nvSpPr>
          <p:spPr bwMode="auto">
            <a:xfrm>
              <a:off x="8308975" y="6019800"/>
              <a:ext cx="509588" cy="304800"/>
            </a:xfrm>
            <a:prstGeom prst="rect">
              <a:avLst/>
            </a:prstGeom>
            <a:noFill/>
            <a:ln w="9525">
              <a:noFill/>
              <a:miter lim="800000"/>
              <a:headEnd/>
              <a:tailEnd/>
            </a:ln>
            <a:effectLst/>
          </p:spPr>
          <p:txBody>
            <a:bodyPr wrap="none">
              <a:spAutoFit/>
            </a:bodyPr>
            <a:lstStyle/>
            <a:p>
              <a:r>
                <a:rPr lang="en-US" altLang="zh-CN" sz="1400" i="1">
                  <a:ea typeface="宋体" charset="-122"/>
                </a:rPr>
                <a:t>CLR</a:t>
              </a:r>
            </a:p>
          </p:txBody>
        </p:sp>
        <p:sp>
          <p:nvSpPr>
            <p:cNvPr id="46095" name="Line 17"/>
            <p:cNvSpPr>
              <a:spLocks noChangeShapeType="1"/>
            </p:cNvSpPr>
            <p:nvPr/>
          </p:nvSpPr>
          <p:spPr bwMode="auto">
            <a:xfrm>
              <a:off x="8385175" y="6046788"/>
              <a:ext cx="304800" cy="0"/>
            </a:xfrm>
            <a:prstGeom prst="line">
              <a:avLst/>
            </a:prstGeom>
            <a:noFill/>
            <a:ln w="9525">
              <a:solidFill>
                <a:schemeClr val="tx1"/>
              </a:solidFill>
              <a:round/>
              <a:headEnd/>
              <a:tailEnd/>
            </a:ln>
            <a:effectLst/>
          </p:spPr>
          <p:txBody>
            <a:bodyPr/>
            <a:lstStyle/>
            <a:p>
              <a:endParaRPr lang="zh-CN" altLang="en-US"/>
            </a:p>
          </p:txBody>
        </p:sp>
        <p:sp>
          <p:nvSpPr>
            <p:cNvPr id="46096" name="Line 18"/>
            <p:cNvSpPr>
              <a:spLocks noChangeShapeType="1"/>
            </p:cNvSpPr>
            <p:nvPr/>
          </p:nvSpPr>
          <p:spPr bwMode="auto">
            <a:xfrm>
              <a:off x="8334375" y="3536950"/>
              <a:ext cx="304800"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 calcmode="lin" valueType="num">
                                      <p:cBhvr additive="base">
                                        <p:cTn id="7" dur="500" fill="hold"/>
                                        <p:tgtEl>
                                          <p:spTgt spid="182278"/>
                                        </p:tgtEl>
                                        <p:attrNameLst>
                                          <p:attrName>ppt_x</p:attrName>
                                        </p:attrNameLst>
                                      </p:cBhvr>
                                      <p:tavLst>
                                        <p:tav tm="0">
                                          <p:val>
                                            <p:strVal val="0-#ppt_w/2"/>
                                          </p:val>
                                        </p:tav>
                                        <p:tav tm="100000">
                                          <p:val>
                                            <p:strVal val="#ppt_x"/>
                                          </p:val>
                                        </p:tav>
                                      </p:tavLst>
                                    </p:anim>
                                    <p:anim calcmode="lin" valueType="num">
                                      <p:cBhvr additive="base">
                                        <p:cTn id="8" dur="500" fill="hold"/>
                                        <p:tgtEl>
                                          <p:spTgt spid="182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9390" y="4171071"/>
            <a:ext cx="7879959" cy="2005891"/>
          </a:xfrm>
        </p:spPr>
        <p:txBody>
          <a:bodyPr/>
          <a:lstStyle/>
          <a:p>
            <a:r>
              <a:rPr lang="en-US" altLang="zh-CN" sz="2800" b="1" dirty="0">
                <a:solidFill>
                  <a:srgbClr val="FF0000"/>
                </a:solidFill>
                <a:latin typeface="+mn-ea"/>
              </a:rPr>
              <a:t>CLOCK</a:t>
            </a:r>
            <a:r>
              <a:rPr lang="zh-CN" altLang="en-US" sz="2800" b="1" dirty="0">
                <a:latin typeface="+mn-ea"/>
              </a:rPr>
              <a:t>：</a:t>
            </a:r>
            <a:r>
              <a:rPr lang="en-US" altLang="zh-CN" sz="2800" b="1" dirty="0">
                <a:latin typeface="+mn-ea"/>
              </a:rPr>
              <a:t>time pulse(</a:t>
            </a:r>
            <a:r>
              <a:rPr lang="zh-CN" altLang="en-US" sz="2800" b="1" dirty="0">
                <a:latin typeface="+mn-ea"/>
              </a:rPr>
              <a:t>时钟脉冲</a:t>
            </a:r>
            <a:r>
              <a:rPr lang="en-US" altLang="zh-CN" sz="2800" b="1" dirty="0">
                <a:latin typeface="+mn-ea"/>
              </a:rPr>
              <a:t>)</a:t>
            </a:r>
          </a:p>
          <a:p>
            <a:r>
              <a:rPr lang="en-US" altLang="zh-CN" sz="2800" b="1" dirty="0" err="1">
                <a:solidFill>
                  <a:srgbClr val="FF0000"/>
                </a:solidFill>
                <a:latin typeface="+mn-ea"/>
              </a:rPr>
              <a:t>Q</a:t>
            </a:r>
            <a:r>
              <a:rPr lang="en-US" altLang="zh-CN" sz="2800" b="1" baseline="-25000" dirty="0" err="1">
                <a:solidFill>
                  <a:srgbClr val="FF0000"/>
                </a:solidFill>
                <a:latin typeface="+mn-ea"/>
              </a:rPr>
              <a:t>n</a:t>
            </a:r>
            <a:r>
              <a:rPr lang="en-US" altLang="zh-CN" sz="2800" b="1" baseline="-25000" dirty="0">
                <a:solidFill>
                  <a:srgbClr val="FF0000"/>
                </a:solidFill>
                <a:latin typeface="+mn-ea"/>
              </a:rPr>
              <a:t>             </a:t>
            </a:r>
            <a:r>
              <a:rPr lang="zh-CN" altLang="en-US" sz="2800" b="1" dirty="0">
                <a:latin typeface="+mn-ea"/>
              </a:rPr>
              <a:t>：</a:t>
            </a:r>
            <a:r>
              <a:rPr lang="en-US" altLang="zh-CN" sz="2800" b="1" dirty="0">
                <a:latin typeface="+mn-ea"/>
              </a:rPr>
              <a:t>present state(</a:t>
            </a:r>
            <a:r>
              <a:rPr lang="zh-CN" altLang="en-US" sz="2800" b="1" dirty="0">
                <a:latin typeface="+mn-ea"/>
              </a:rPr>
              <a:t>现态</a:t>
            </a:r>
            <a:r>
              <a:rPr lang="en-US" altLang="zh-CN" sz="2800" b="1" dirty="0">
                <a:latin typeface="+mn-ea"/>
              </a:rPr>
              <a:t>)</a:t>
            </a:r>
          </a:p>
          <a:p>
            <a:r>
              <a:rPr lang="en-US" altLang="zh-CN" sz="2800" b="1" dirty="0" err="1">
                <a:solidFill>
                  <a:srgbClr val="FF0000"/>
                </a:solidFill>
                <a:latin typeface="+mn-ea"/>
              </a:rPr>
              <a:t>Q</a:t>
            </a:r>
            <a:r>
              <a:rPr lang="en-US" altLang="zh-CN" sz="2800" b="1" baseline="-25000" dirty="0" err="1">
                <a:solidFill>
                  <a:srgbClr val="FF0000"/>
                </a:solidFill>
                <a:latin typeface="+mn-ea"/>
              </a:rPr>
              <a:t>n+1</a:t>
            </a:r>
            <a:r>
              <a:rPr lang="en-US" altLang="zh-CN" sz="2800" b="1" baseline="-25000" dirty="0">
                <a:solidFill>
                  <a:srgbClr val="FF0000"/>
                </a:solidFill>
                <a:latin typeface="+mn-ea"/>
              </a:rPr>
              <a:t>         </a:t>
            </a:r>
            <a:r>
              <a:rPr lang="zh-CN" altLang="en-US" sz="2800" b="1" dirty="0">
                <a:latin typeface="+mn-ea"/>
              </a:rPr>
              <a:t>：</a:t>
            </a:r>
            <a:r>
              <a:rPr lang="en-US" altLang="zh-CN" sz="2800" b="1" dirty="0">
                <a:latin typeface="+mn-ea"/>
              </a:rPr>
              <a:t>next state(</a:t>
            </a:r>
            <a:r>
              <a:rPr lang="zh-CN" altLang="en-US" sz="2800" b="1" dirty="0">
                <a:latin typeface="+mn-ea"/>
              </a:rPr>
              <a:t>次态</a:t>
            </a:r>
            <a:r>
              <a:rPr lang="en-US" altLang="zh-CN" sz="2800" b="1" dirty="0">
                <a:latin typeface="+mn-ea"/>
              </a:rPr>
              <a:t>)</a:t>
            </a:r>
            <a:endParaRPr lang="zh-CN" altLang="en-US" sz="2800" b="1" dirty="0">
              <a:latin typeface="+mn-ea"/>
            </a:endParaRPr>
          </a:p>
        </p:txBody>
      </p:sp>
      <p:pic>
        <p:nvPicPr>
          <p:cNvPr id="4" name="Picture 4"/>
          <p:cNvPicPr>
            <a:picLocks noChangeAspect="1" noChangeArrowheads="1"/>
          </p:cNvPicPr>
          <p:nvPr/>
        </p:nvPicPr>
        <p:blipFill>
          <a:blip r:embed="rId3" cstate="print">
            <a:lum contrast="6000"/>
          </a:blip>
          <a:srcRect/>
          <a:stretch>
            <a:fillRect/>
          </a:stretch>
        </p:blipFill>
        <p:spPr bwMode="auto">
          <a:xfrm>
            <a:off x="1585133" y="450497"/>
            <a:ext cx="9082867" cy="356270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8130" name="Object 54"/>
          <p:cNvGraphicFramePr>
            <a:graphicFrameLocks noChangeAspect="1"/>
          </p:cNvGraphicFramePr>
          <p:nvPr/>
        </p:nvGraphicFramePr>
        <p:xfrm>
          <a:off x="3048000" y="3581400"/>
          <a:ext cx="6019800" cy="2584450"/>
        </p:xfrm>
        <a:graphic>
          <a:graphicData uri="http://schemas.openxmlformats.org/presentationml/2006/ole">
            <mc:AlternateContent xmlns:mc="http://schemas.openxmlformats.org/markup-compatibility/2006">
              <mc:Choice xmlns:v="urn:schemas-microsoft-com:vml" Requires="v">
                <p:oleObj spid="_x0000_s48163" name="CorelDRAW" r:id="rId4" imgW="5776560" imgH="2446200" progId="">
                  <p:embed/>
                </p:oleObj>
              </mc:Choice>
              <mc:Fallback>
                <p:oleObj name="CorelDRAW" r:id="rId4" imgW="5776560" imgH="2446200" progId="">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581400"/>
                        <a:ext cx="60198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4" name="Rectangle 19"/>
          <p:cNvSpPr>
            <a:spLocks noChangeArrowheads="1"/>
          </p:cNvSpPr>
          <p:nvPr/>
        </p:nvSpPr>
        <p:spPr bwMode="auto">
          <a:xfrm>
            <a:off x="5216448" y="685800"/>
            <a:ext cx="18694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Flip-flops</a:t>
            </a:r>
          </a:p>
        </p:txBody>
      </p:sp>
      <p:sp>
        <p:nvSpPr>
          <p:cNvPr id="48135" name="Rectangle 20"/>
          <p:cNvSpPr>
            <a:spLocks noChangeArrowheads="1"/>
          </p:cNvSpPr>
          <p:nvPr/>
        </p:nvSpPr>
        <p:spPr bwMode="auto">
          <a:xfrm>
            <a:off x="2667000" y="1524000"/>
            <a:ext cx="4800600" cy="1295400"/>
          </a:xfrm>
          <a:prstGeom prst="rect">
            <a:avLst/>
          </a:prstGeom>
          <a:noFill/>
          <a:ln w="9525">
            <a:noFill/>
            <a:miter lim="800000"/>
            <a:headEnd/>
            <a:tailEnd/>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48136" name="Text Box 21"/>
          <p:cNvSpPr txBox="1">
            <a:spLocks noChangeArrowheads="1"/>
          </p:cNvSpPr>
          <p:nvPr/>
        </p:nvSpPr>
        <p:spPr bwMode="auto">
          <a:xfrm>
            <a:off x="2632075" y="1858507"/>
            <a:ext cx="5826126"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Determine the </a:t>
            </a:r>
            <a:r>
              <a:rPr lang="en-US" altLang="zh-CN" sz="2800" b="1" i="1" dirty="0">
                <a:ea typeface="宋体" charset="-122"/>
              </a:rPr>
              <a:t>Q</a:t>
            </a:r>
            <a:r>
              <a:rPr lang="en-US" altLang="zh-CN" sz="2800" b="1" dirty="0">
                <a:ea typeface="宋体" charset="-122"/>
              </a:rPr>
              <a:t> output for the </a:t>
            </a:r>
            <a:r>
              <a:rPr lang="en-US" altLang="zh-CN" sz="2800" b="1" i="1" dirty="0">
                <a:ea typeface="宋体" charset="-122"/>
              </a:rPr>
              <a:t>J-K</a:t>
            </a:r>
            <a:r>
              <a:rPr lang="en-US" altLang="zh-CN" sz="2800" b="1" dirty="0">
                <a:ea typeface="宋体" charset="-122"/>
              </a:rPr>
              <a:t> flip-flop, given the inputs shown. </a:t>
            </a:r>
          </a:p>
        </p:txBody>
      </p:sp>
      <p:sp>
        <p:nvSpPr>
          <p:cNvPr id="48137" name="WordArt 22"/>
          <p:cNvSpPr>
            <a:spLocks noChangeArrowheads="1" noChangeShapeType="1" noTextEdit="1"/>
          </p:cNvSpPr>
          <p:nvPr/>
        </p:nvSpPr>
        <p:spPr bwMode="auto">
          <a:xfrm>
            <a:off x="1182688" y="1887538"/>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pSp>
        <p:nvGrpSpPr>
          <p:cNvPr id="2" name="组合 1">
            <a:extLst>
              <a:ext uri="{FF2B5EF4-FFF2-40B4-BE49-F238E27FC236}">
                <a16:creationId xmlns:a16="http://schemas.microsoft.com/office/drawing/2014/main" id="{A39F86B3-ADE2-42D3-A9FA-2069BA3995B7}"/>
              </a:ext>
            </a:extLst>
          </p:cNvPr>
          <p:cNvGrpSpPr/>
          <p:nvPr/>
        </p:nvGrpSpPr>
        <p:grpSpPr>
          <a:xfrm>
            <a:off x="9515465" y="1960728"/>
            <a:ext cx="2295525" cy="2819400"/>
            <a:chOff x="9515465" y="1960728"/>
            <a:chExt cx="2295525" cy="2819400"/>
          </a:xfrm>
        </p:grpSpPr>
        <p:graphicFrame>
          <p:nvGraphicFramePr>
            <p:cNvPr id="48138" name="Object 33"/>
            <p:cNvGraphicFramePr>
              <a:graphicFrameLocks noChangeAspect="1"/>
            </p:cNvGraphicFramePr>
            <p:nvPr>
              <p:extLst>
                <p:ext uri="{D42A27DB-BD31-4B8C-83A1-F6EECF244321}">
                  <p14:modId xmlns:p14="http://schemas.microsoft.com/office/powerpoint/2010/main" val="2931220932"/>
                </p:ext>
              </p:extLst>
            </p:nvPr>
          </p:nvGraphicFramePr>
          <p:xfrm>
            <a:off x="9515465" y="2265528"/>
            <a:ext cx="1841500" cy="2209800"/>
          </p:xfrm>
          <a:graphic>
            <a:graphicData uri="http://schemas.openxmlformats.org/presentationml/2006/ole">
              <mc:AlternateContent xmlns:mc="http://schemas.openxmlformats.org/markup-compatibility/2006">
                <mc:Choice xmlns:v="urn:schemas-microsoft-com:vml" Requires="v">
                  <p:oleObj spid="_x0000_s48164" name="CorelDRAW" r:id="rId6" imgW="1049760" imgH="1242720" progId="">
                    <p:embed/>
                  </p:oleObj>
                </mc:Choice>
                <mc:Fallback>
                  <p:oleObj name="CorelDRAW" r:id="rId6" imgW="1049760" imgH="1242720" progId="">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5465" y="2265528"/>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9" name="Rectangle 34"/>
            <p:cNvSpPr>
              <a:spLocks noChangeArrowheads="1"/>
            </p:cNvSpPr>
            <p:nvPr/>
          </p:nvSpPr>
          <p:spPr bwMode="auto">
            <a:xfrm>
              <a:off x="10255241" y="3256128"/>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48140" name="Rectangle 35"/>
            <p:cNvSpPr>
              <a:spLocks noChangeArrowheads="1"/>
            </p:cNvSpPr>
            <p:nvPr/>
          </p:nvSpPr>
          <p:spPr bwMode="auto">
            <a:xfrm>
              <a:off x="10137765" y="3805403"/>
              <a:ext cx="120226"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8141" name="Rectangle 36"/>
            <p:cNvSpPr>
              <a:spLocks noChangeArrowheads="1"/>
            </p:cNvSpPr>
            <p:nvPr/>
          </p:nvSpPr>
          <p:spPr bwMode="auto">
            <a:xfrm>
              <a:off x="10144115" y="2765591"/>
              <a:ext cx="80150"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8142" name="Group 37"/>
            <p:cNvGrpSpPr>
              <a:grpSpLocks/>
            </p:cNvGrpSpPr>
            <p:nvPr/>
          </p:nvGrpSpPr>
          <p:grpSpPr bwMode="auto">
            <a:xfrm>
              <a:off x="11279178" y="3713328"/>
              <a:ext cx="381000" cy="336550"/>
              <a:chOff x="2454" y="3201"/>
              <a:chExt cx="240" cy="212"/>
            </a:xfrm>
          </p:grpSpPr>
          <p:sp>
            <p:nvSpPr>
              <p:cNvPr id="48168" name="Text Box 38"/>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48169" name="Line 39"/>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48143" name="Text Box 40"/>
            <p:cNvSpPr txBox="1">
              <a:spLocks noChangeArrowheads="1"/>
            </p:cNvSpPr>
            <p:nvPr/>
          </p:nvSpPr>
          <p:spPr bwMode="auto">
            <a:xfrm>
              <a:off x="11277590" y="2611603"/>
              <a:ext cx="5334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48144" name="Text Box 41"/>
            <p:cNvSpPr txBox="1">
              <a:spLocks noChangeArrowheads="1"/>
            </p:cNvSpPr>
            <p:nvPr/>
          </p:nvSpPr>
          <p:spPr bwMode="auto">
            <a:xfrm>
              <a:off x="10137765" y="1960728"/>
              <a:ext cx="508000" cy="304800"/>
            </a:xfrm>
            <a:prstGeom prst="rect">
              <a:avLst/>
            </a:prstGeom>
            <a:noFill/>
            <a:ln w="9525">
              <a:noFill/>
              <a:miter lim="800000"/>
              <a:headEnd/>
              <a:tailEnd/>
            </a:ln>
            <a:effectLst/>
          </p:spPr>
          <p:txBody>
            <a:bodyPr wrap="none">
              <a:spAutoFit/>
            </a:bodyPr>
            <a:lstStyle/>
            <a:p>
              <a:r>
                <a:rPr lang="en-US" altLang="zh-CN" sz="1400" i="1">
                  <a:ea typeface="宋体" charset="-122"/>
                </a:rPr>
                <a:t>PRE</a:t>
              </a:r>
            </a:p>
          </p:txBody>
        </p:sp>
        <p:sp>
          <p:nvSpPr>
            <p:cNvPr id="48145" name="Text Box 42"/>
            <p:cNvSpPr txBox="1">
              <a:spLocks noChangeArrowheads="1"/>
            </p:cNvSpPr>
            <p:nvPr/>
          </p:nvSpPr>
          <p:spPr bwMode="auto">
            <a:xfrm>
              <a:off x="10179040" y="4475328"/>
              <a:ext cx="509588" cy="304800"/>
            </a:xfrm>
            <a:prstGeom prst="rect">
              <a:avLst/>
            </a:prstGeom>
            <a:noFill/>
            <a:ln w="9525">
              <a:noFill/>
              <a:miter lim="800000"/>
              <a:headEnd/>
              <a:tailEnd/>
            </a:ln>
            <a:effectLst/>
          </p:spPr>
          <p:txBody>
            <a:bodyPr wrap="none">
              <a:spAutoFit/>
            </a:bodyPr>
            <a:lstStyle/>
            <a:p>
              <a:r>
                <a:rPr lang="en-US" altLang="zh-CN" sz="1400" i="1">
                  <a:ea typeface="宋体" charset="-122"/>
                </a:rPr>
                <a:t>CLR</a:t>
              </a:r>
            </a:p>
          </p:txBody>
        </p:sp>
        <p:sp>
          <p:nvSpPr>
            <p:cNvPr id="48146" name="Line 43"/>
            <p:cNvSpPr>
              <a:spLocks noChangeShapeType="1"/>
            </p:cNvSpPr>
            <p:nvPr/>
          </p:nvSpPr>
          <p:spPr bwMode="auto">
            <a:xfrm>
              <a:off x="10290165" y="4502316"/>
              <a:ext cx="304800" cy="0"/>
            </a:xfrm>
            <a:prstGeom prst="line">
              <a:avLst/>
            </a:prstGeom>
            <a:noFill/>
            <a:ln w="9525">
              <a:solidFill>
                <a:schemeClr val="tx1"/>
              </a:solidFill>
              <a:round/>
              <a:headEnd/>
              <a:tailEnd/>
            </a:ln>
            <a:effectLst/>
          </p:spPr>
          <p:txBody>
            <a:bodyPr/>
            <a:lstStyle/>
            <a:p>
              <a:endParaRPr lang="zh-CN" altLang="en-US"/>
            </a:p>
          </p:txBody>
        </p:sp>
        <p:sp>
          <p:nvSpPr>
            <p:cNvPr id="48147" name="Line 44"/>
            <p:cNvSpPr>
              <a:spLocks noChangeShapeType="1"/>
            </p:cNvSpPr>
            <p:nvPr/>
          </p:nvSpPr>
          <p:spPr bwMode="auto">
            <a:xfrm>
              <a:off x="10239365" y="1992478"/>
              <a:ext cx="304800" cy="0"/>
            </a:xfrm>
            <a:prstGeom prst="line">
              <a:avLst/>
            </a:prstGeom>
            <a:noFill/>
            <a:ln w="9525">
              <a:solidFill>
                <a:schemeClr val="tx1"/>
              </a:solidFill>
              <a:round/>
              <a:headEnd/>
              <a:tailEnd/>
            </a:ln>
            <a:effectLst/>
          </p:spPr>
          <p:txBody>
            <a:bodyPr/>
            <a:lstStyle/>
            <a:p>
              <a:endParaRPr lang="zh-CN" altLang="en-US"/>
            </a:p>
          </p:txBody>
        </p:sp>
      </p:grpSp>
      <p:sp>
        <p:nvSpPr>
          <p:cNvPr id="153646" name="WordArt 46"/>
          <p:cNvSpPr>
            <a:spLocks noChangeArrowheads="1" noChangeShapeType="1" noTextEdit="1"/>
          </p:cNvSpPr>
          <p:nvPr/>
        </p:nvSpPr>
        <p:spPr bwMode="auto">
          <a:xfrm>
            <a:off x="1182688" y="3074988"/>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3647" name="Text Box 47"/>
          <p:cNvSpPr txBox="1">
            <a:spLocks noChangeArrowheads="1"/>
          </p:cNvSpPr>
          <p:nvPr/>
        </p:nvSpPr>
        <p:spPr bwMode="auto">
          <a:xfrm>
            <a:off x="3011488" y="3276600"/>
            <a:ext cx="533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Set</a:t>
            </a:r>
          </a:p>
        </p:txBody>
      </p:sp>
      <p:sp>
        <p:nvSpPr>
          <p:cNvPr id="153648" name="Text Box 48"/>
          <p:cNvSpPr txBox="1">
            <a:spLocks noChangeArrowheads="1"/>
          </p:cNvSpPr>
          <p:nvPr/>
        </p:nvSpPr>
        <p:spPr bwMode="auto">
          <a:xfrm>
            <a:off x="4114799" y="3276600"/>
            <a:ext cx="949325"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Toggle</a:t>
            </a:r>
          </a:p>
        </p:txBody>
      </p:sp>
      <p:sp>
        <p:nvSpPr>
          <p:cNvPr id="153649" name="Text Box 49"/>
          <p:cNvSpPr txBox="1">
            <a:spLocks noChangeArrowheads="1"/>
          </p:cNvSpPr>
          <p:nvPr/>
        </p:nvSpPr>
        <p:spPr bwMode="auto">
          <a:xfrm>
            <a:off x="6248401" y="3276600"/>
            <a:ext cx="763586"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Reset</a:t>
            </a:r>
          </a:p>
        </p:txBody>
      </p:sp>
      <p:sp>
        <p:nvSpPr>
          <p:cNvPr id="153650" name="Text Box 50"/>
          <p:cNvSpPr txBox="1">
            <a:spLocks noChangeArrowheads="1"/>
          </p:cNvSpPr>
          <p:nvPr/>
        </p:nvSpPr>
        <p:spPr bwMode="auto">
          <a:xfrm>
            <a:off x="7315200" y="3276600"/>
            <a:ext cx="914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Toggle</a:t>
            </a:r>
          </a:p>
        </p:txBody>
      </p:sp>
      <p:sp>
        <p:nvSpPr>
          <p:cNvPr id="153651" name="Text Box 51"/>
          <p:cNvSpPr txBox="1">
            <a:spLocks noChangeArrowheads="1"/>
          </p:cNvSpPr>
          <p:nvPr/>
        </p:nvSpPr>
        <p:spPr bwMode="auto">
          <a:xfrm>
            <a:off x="4495800" y="4572000"/>
            <a:ext cx="533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Set</a:t>
            </a:r>
          </a:p>
        </p:txBody>
      </p:sp>
      <p:sp>
        <p:nvSpPr>
          <p:cNvPr id="153652" name="Text Box 52"/>
          <p:cNvSpPr txBox="1">
            <a:spLocks noChangeArrowheads="1"/>
          </p:cNvSpPr>
          <p:nvPr/>
        </p:nvSpPr>
        <p:spPr bwMode="auto">
          <a:xfrm>
            <a:off x="5181600" y="3276600"/>
            <a:ext cx="533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Set</a:t>
            </a:r>
          </a:p>
        </p:txBody>
      </p:sp>
      <p:sp>
        <p:nvSpPr>
          <p:cNvPr id="153653" name="Text Box 53"/>
          <p:cNvSpPr txBox="1">
            <a:spLocks noChangeArrowheads="1"/>
          </p:cNvSpPr>
          <p:nvPr/>
        </p:nvSpPr>
        <p:spPr bwMode="auto">
          <a:xfrm>
            <a:off x="7964488" y="4997450"/>
            <a:ext cx="9144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Reset</a:t>
            </a:r>
          </a:p>
        </p:txBody>
      </p:sp>
      <p:sp>
        <p:nvSpPr>
          <p:cNvPr id="153655" name="Text Box 55"/>
          <p:cNvSpPr txBox="1">
            <a:spLocks noChangeArrowheads="1"/>
          </p:cNvSpPr>
          <p:nvPr/>
        </p:nvSpPr>
        <p:spPr bwMode="auto">
          <a:xfrm>
            <a:off x="8382000" y="3276600"/>
            <a:ext cx="914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Latch</a:t>
            </a:r>
          </a:p>
        </p:txBody>
      </p:sp>
      <p:sp>
        <p:nvSpPr>
          <p:cNvPr id="153656" name="Rectangle 56"/>
          <p:cNvSpPr>
            <a:spLocks noChangeArrowheads="1"/>
          </p:cNvSpPr>
          <p:nvPr/>
        </p:nvSpPr>
        <p:spPr bwMode="auto">
          <a:xfrm>
            <a:off x="2895600" y="5715000"/>
            <a:ext cx="6400800" cy="457200"/>
          </a:xfrm>
          <a:prstGeom prst="rect">
            <a:avLst/>
          </a:prstGeom>
          <a:solidFill>
            <a:srgbClr val="FFFFFF"/>
          </a:solidFill>
          <a:ln w="9525">
            <a:noFill/>
            <a:miter lim="800000"/>
            <a:headEnd/>
            <a:tailEnd/>
          </a:ln>
          <a:effectLst/>
        </p:spPr>
        <p:txBody>
          <a:bodyPr wrap="none" anchor="ctr"/>
          <a:lstStyle/>
          <a:p>
            <a:endParaRPr lang="zh-CN" altLang="en-US" sz="2000">
              <a:ea typeface="宋体" charset="-122"/>
            </a:endParaRPr>
          </a:p>
        </p:txBody>
      </p:sp>
      <p:sp>
        <p:nvSpPr>
          <p:cNvPr id="48158" name="Rectangle 57"/>
          <p:cNvSpPr>
            <a:spLocks noChangeArrowheads="1"/>
          </p:cNvSpPr>
          <p:nvPr/>
        </p:nvSpPr>
        <p:spPr bwMode="auto">
          <a:xfrm>
            <a:off x="2635251" y="3657600"/>
            <a:ext cx="485710"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CLK</a:t>
            </a:r>
            <a:endParaRPr lang="en-US" altLang="zh-CN" sz="2000">
              <a:ea typeface="宋体" charset="-122"/>
            </a:endParaRPr>
          </a:p>
        </p:txBody>
      </p:sp>
      <p:sp>
        <p:nvSpPr>
          <p:cNvPr id="48159" name="Rectangle 58"/>
          <p:cNvSpPr>
            <a:spLocks noChangeArrowheads="1"/>
          </p:cNvSpPr>
          <p:nvPr/>
        </p:nvSpPr>
        <p:spPr bwMode="auto">
          <a:xfrm>
            <a:off x="2819400" y="4572000"/>
            <a:ext cx="171522" cy="307777"/>
          </a:xfrm>
          <a:prstGeom prst="rect">
            <a:avLst/>
          </a:prstGeom>
          <a:noFill/>
          <a:ln w="9525">
            <a:noFill/>
            <a:miter lim="800000"/>
            <a:headEnd/>
            <a:tailEnd/>
          </a:ln>
        </p:spPr>
        <p:txBody>
          <a:bodyPr wrap="none" lIns="0" tIns="0" rIns="0" bIns="0">
            <a:spAutoFit/>
          </a:bodyPr>
          <a:lstStyle/>
          <a:p>
            <a:r>
              <a:rPr lang="en-US" altLang="zh-CN" sz="2000" i="1">
                <a:solidFill>
                  <a:srgbClr val="000000"/>
                </a:solidFill>
                <a:latin typeface="Times" pitchFamily="18" charset="0"/>
                <a:ea typeface="宋体" charset="-122"/>
              </a:rPr>
              <a:t>K</a:t>
            </a:r>
            <a:endParaRPr lang="en-US" altLang="zh-CN" sz="2000">
              <a:ea typeface="宋体" charset="-122"/>
            </a:endParaRPr>
          </a:p>
        </p:txBody>
      </p:sp>
      <p:sp>
        <p:nvSpPr>
          <p:cNvPr id="48160" name="Rectangle 59"/>
          <p:cNvSpPr>
            <a:spLocks noChangeArrowheads="1"/>
          </p:cNvSpPr>
          <p:nvPr/>
        </p:nvSpPr>
        <p:spPr bwMode="auto">
          <a:xfrm flipH="1">
            <a:off x="2832100" y="4114800"/>
            <a:ext cx="215900" cy="307777"/>
          </a:xfrm>
          <a:prstGeom prst="rect">
            <a:avLst/>
          </a:prstGeom>
          <a:noFill/>
          <a:ln w="9525">
            <a:noFill/>
            <a:miter lim="800000"/>
            <a:headEnd/>
            <a:tailEnd/>
          </a:ln>
        </p:spPr>
        <p:txBody>
          <a:bodyPr lIns="0" tIns="0" rIns="0" bIns="0">
            <a:spAutoFit/>
          </a:bodyPr>
          <a:lstStyle/>
          <a:p>
            <a:r>
              <a:rPr lang="en-US" altLang="zh-CN" sz="2000" i="1">
                <a:solidFill>
                  <a:srgbClr val="000000"/>
                </a:solidFill>
                <a:latin typeface="Times" pitchFamily="18" charset="0"/>
                <a:ea typeface="宋体" charset="-122"/>
              </a:rPr>
              <a:t>J</a:t>
            </a:r>
            <a:endParaRPr lang="en-US" altLang="zh-CN" sz="2000">
              <a:ea typeface="宋体" charset="-122"/>
            </a:endParaRPr>
          </a:p>
        </p:txBody>
      </p:sp>
      <p:sp>
        <p:nvSpPr>
          <p:cNvPr id="48161" name="Text Box 63"/>
          <p:cNvSpPr txBox="1">
            <a:spLocks noChangeArrowheads="1"/>
          </p:cNvSpPr>
          <p:nvPr/>
        </p:nvSpPr>
        <p:spPr bwMode="auto">
          <a:xfrm>
            <a:off x="2667000" y="5729288"/>
            <a:ext cx="533400" cy="400110"/>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Q</a:t>
            </a:r>
          </a:p>
        </p:txBody>
      </p:sp>
      <p:grpSp>
        <p:nvGrpSpPr>
          <p:cNvPr id="48162" name="Group 67"/>
          <p:cNvGrpSpPr>
            <a:grpSpLocks/>
          </p:cNvGrpSpPr>
          <p:nvPr/>
        </p:nvGrpSpPr>
        <p:grpSpPr bwMode="auto">
          <a:xfrm>
            <a:off x="2590801" y="4953000"/>
            <a:ext cx="655638" cy="400050"/>
            <a:chOff x="482" y="3190"/>
            <a:chExt cx="413" cy="252"/>
          </a:xfrm>
        </p:grpSpPr>
        <p:sp>
          <p:nvSpPr>
            <p:cNvPr id="48166" name="Text Box 64"/>
            <p:cNvSpPr txBox="1">
              <a:spLocks noChangeArrowheads="1"/>
            </p:cNvSpPr>
            <p:nvPr/>
          </p:nvSpPr>
          <p:spPr bwMode="auto">
            <a:xfrm>
              <a:off x="482" y="3190"/>
              <a:ext cx="413" cy="252"/>
            </a:xfrm>
            <a:prstGeom prst="rect">
              <a:avLst/>
            </a:prstGeom>
            <a:noFill/>
            <a:ln w="9525">
              <a:noFill/>
              <a:miter lim="800000"/>
              <a:headEnd/>
              <a:tailEnd/>
            </a:ln>
            <a:effectLst/>
          </p:spPr>
          <p:txBody>
            <a:bodyPr wrap="none">
              <a:spAutoFit/>
            </a:bodyPr>
            <a:lstStyle/>
            <a:p>
              <a:r>
                <a:rPr lang="en-US" altLang="zh-CN" sz="2000" i="1">
                  <a:ea typeface="宋体" charset="-122"/>
                </a:rPr>
                <a:t>PRE</a:t>
              </a:r>
            </a:p>
          </p:txBody>
        </p:sp>
        <p:sp>
          <p:nvSpPr>
            <p:cNvPr id="48167" name="Line 66"/>
            <p:cNvSpPr>
              <a:spLocks noChangeShapeType="1"/>
            </p:cNvSpPr>
            <p:nvPr/>
          </p:nvSpPr>
          <p:spPr bwMode="auto">
            <a:xfrm>
              <a:off x="546" y="3210"/>
              <a:ext cx="192" cy="0"/>
            </a:xfrm>
            <a:prstGeom prst="line">
              <a:avLst/>
            </a:prstGeom>
            <a:noFill/>
            <a:ln w="9525">
              <a:solidFill>
                <a:schemeClr val="tx1"/>
              </a:solidFill>
              <a:round/>
              <a:headEnd/>
              <a:tailEnd/>
            </a:ln>
            <a:effectLst/>
          </p:spPr>
          <p:txBody>
            <a:bodyPr/>
            <a:lstStyle/>
            <a:p>
              <a:endParaRPr lang="zh-CN" altLang="en-US" sz="2000"/>
            </a:p>
          </p:txBody>
        </p:sp>
      </p:grpSp>
      <p:grpSp>
        <p:nvGrpSpPr>
          <p:cNvPr id="48163" name="Group 70"/>
          <p:cNvGrpSpPr>
            <a:grpSpLocks/>
          </p:cNvGrpSpPr>
          <p:nvPr/>
        </p:nvGrpSpPr>
        <p:grpSpPr bwMode="auto">
          <a:xfrm>
            <a:off x="2590800" y="5334000"/>
            <a:ext cx="655638" cy="400050"/>
            <a:chOff x="720" y="3360"/>
            <a:chExt cx="413" cy="252"/>
          </a:xfrm>
        </p:grpSpPr>
        <p:sp>
          <p:nvSpPr>
            <p:cNvPr id="48164" name="Text Box 68"/>
            <p:cNvSpPr txBox="1">
              <a:spLocks noChangeArrowheads="1"/>
            </p:cNvSpPr>
            <p:nvPr/>
          </p:nvSpPr>
          <p:spPr bwMode="auto">
            <a:xfrm>
              <a:off x="720" y="3360"/>
              <a:ext cx="413" cy="252"/>
            </a:xfrm>
            <a:prstGeom prst="rect">
              <a:avLst/>
            </a:prstGeom>
            <a:noFill/>
            <a:ln w="9525">
              <a:noFill/>
              <a:miter lim="800000"/>
              <a:headEnd/>
              <a:tailEnd/>
            </a:ln>
            <a:effectLst/>
          </p:spPr>
          <p:txBody>
            <a:bodyPr wrap="none">
              <a:spAutoFit/>
            </a:bodyPr>
            <a:lstStyle/>
            <a:p>
              <a:r>
                <a:rPr lang="en-US" altLang="zh-CN" sz="2000" i="1">
                  <a:ea typeface="宋体" charset="-122"/>
                </a:rPr>
                <a:t>CLR</a:t>
              </a:r>
            </a:p>
          </p:txBody>
        </p:sp>
        <p:sp>
          <p:nvSpPr>
            <p:cNvPr id="48165" name="Line 69"/>
            <p:cNvSpPr>
              <a:spLocks noChangeShapeType="1"/>
            </p:cNvSpPr>
            <p:nvPr/>
          </p:nvSpPr>
          <p:spPr bwMode="auto">
            <a:xfrm>
              <a:off x="790" y="3377"/>
              <a:ext cx="192" cy="0"/>
            </a:xfrm>
            <a:prstGeom prst="line">
              <a:avLst/>
            </a:prstGeom>
            <a:noFill/>
            <a:ln w="9525">
              <a:solidFill>
                <a:schemeClr val="tx1"/>
              </a:solidFill>
              <a:round/>
              <a:headEnd/>
              <a:tailEnd/>
            </a:ln>
            <a:effectLst/>
          </p:spPr>
          <p:txBody>
            <a:bodyP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6"/>
                                        </p:tgtEl>
                                        <p:attrNameLst>
                                          <p:attrName>style.visibility</p:attrName>
                                        </p:attrNameLst>
                                      </p:cBhvr>
                                      <p:to>
                                        <p:strVal val="visible"/>
                                      </p:to>
                                    </p:set>
                                    <p:animEffect transition="in" filter="dissolve">
                                      <p:cBhvr>
                                        <p:cTn id="7" dur="500"/>
                                        <p:tgtEl>
                                          <p:spTgt spid="15364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3647"/>
                                        </p:tgtEl>
                                        <p:attrNameLst>
                                          <p:attrName>style.visibility</p:attrName>
                                        </p:attrNameLst>
                                      </p:cBhvr>
                                      <p:to>
                                        <p:strVal val="visible"/>
                                      </p:to>
                                    </p:set>
                                    <p:anim calcmode="lin" valueType="num">
                                      <p:cBhvr additive="base">
                                        <p:cTn id="11" dur="500" fill="hold"/>
                                        <p:tgtEl>
                                          <p:spTgt spid="153647"/>
                                        </p:tgtEl>
                                        <p:attrNameLst>
                                          <p:attrName>ppt_x</p:attrName>
                                        </p:attrNameLst>
                                      </p:cBhvr>
                                      <p:tavLst>
                                        <p:tav tm="0">
                                          <p:val>
                                            <p:strVal val="0-#ppt_w/2"/>
                                          </p:val>
                                        </p:tav>
                                        <p:tav tm="100000">
                                          <p:val>
                                            <p:strVal val="#ppt_x"/>
                                          </p:val>
                                        </p:tav>
                                      </p:tavLst>
                                    </p:anim>
                                    <p:anim calcmode="lin" valueType="num">
                                      <p:cBhvr additive="base">
                                        <p:cTn id="12" dur="500" fill="hold"/>
                                        <p:tgtEl>
                                          <p:spTgt spid="15364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3648"/>
                                        </p:tgtEl>
                                        <p:attrNameLst>
                                          <p:attrName>style.visibility</p:attrName>
                                        </p:attrNameLst>
                                      </p:cBhvr>
                                      <p:to>
                                        <p:strVal val="visible"/>
                                      </p:to>
                                    </p:set>
                                    <p:anim calcmode="lin" valueType="num">
                                      <p:cBhvr additive="base">
                                        <p:cTn id="15" dur="500" fill="hold"/>
                                        <p:tgtEl>
                                          <p:spTgt spid="153648"/>
                                        </p:tgtEl>
                                        <p:attrNameLst>
                                          <p:attrName>ppt_x</p:attrName>
                                        </p:attrNameLst>
                                      </p:cBhvr>
                                      <p:tavLst>
                                        <p:tav tm="0">
                                          <p:val>
                                            <p:strVal val="0-#ppt_w/2"/>
                                          </p:val>
                                        </p:tav>
                                        <p:tav tm="100000">
                                          <p:val>
                                            <p:strVal val="#ppt_x"/>
                                          </p:val>
                                        </p:tav>
                                      </p:tavLst>
                                    </p:anim>
                                    <p:anim calcmode="lin" valueType="num">
                                      <p:cBhvr additive="base">
                                        <p:cTn id="16" dur="500" fill="hold"/>
                                        <p:tgtEl>
                                          <p:spTgt spid="15364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3652"/>
                                        </p:tgtEl>
                                        <p:attrNameLst>
                                          <p:attrName>style.visibility</p:attrName>
                                        </p:attrNameLst>
                                      </p:cBhvr>
                                      <p:to>
                                        <p:strVal val="visible"/>
                                      </p:to>
                                    </p:set>
                                    <p:anim calcmode="lin" valueType="num">
                                      <p:cBhvr additive="base">
                                        <p:cTn id="19" dur="500" fill="hold"/>
                                        <p:tgtEl>
                                          <p:spTgt spid="153652"/>
                                        </p:tgtEl>
                                        <p:attrNameLst>
                                          <p:attrName>ppt_x</p:attrName>
                                        </p:attrNameLst>
                                      </p:cBhvr>
                                      <p:tavLst>
                                        <p:tav tm="0">
                                          <p:val>
                                            <p:strVal val="0-#ppt_w/2"/>
                                          </p:val>
                                        </p:tav>
                                        <p:tav tm="100000">
                                          <p:val>
                                            <p:strVal val="#ppt_x"/>
                                          </p:val>
                                        </p:tav>
                                      </p:tavLst>
                                    </p:anim>
                                    <p:anim calcmode="lin" valueType="num">
                                      <p:cBhvr additive="base">
                                        <p:cTn id="20" dur="500" fill="hold"/>
                                        <p:tgtEl>
                                          <p:spTgt spid="15365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649"/>
                                        </p:tgtEl>
                                        <p:attrNameLst>
                                          <p:attrName>style.visibility</p:attrName>
                                        </p:attrNameLst>
                                      </p:cBhvr>
                                      <p:to>
                                        <p:strVal val="visible"/>
                                      </p:to>
                                    </p:set>
                                    <p:anim calcmode="lin" valueType="num">
                                      <p:cBhvr additive="base">
                                        <p:cTn id="23" dur="500" fill="hold"/>
                                        <p:tgtEl>
                                          <p:spTgt spid="153649"/>
                                        </p:tgtEl>
                                        <p:attrNameLst>
                                          <p:attrName>ppt_x</p:attrName>
                                        </p:attrNameLst>
                                      </p:cBhvr>
                                      <p:tavLst>
                                        <p:tav tm="0">
                                          <p:val>
                                            <p:strVal val="0-#ppt_w/2"/>
                                          </p:val>
                                        </p:tav>
                                        <p:tav tm="100000">
                                          <p:val>
                                            <p:strVal val="#ppt_x"/>
                                          </p:val>
                                        </p:tav>
                                      </p:tavLst>
                                    </p:anim>
                                    <p:anim calcmode="lin" valueType="num">
                                      <p:cBhvr additive="base">
                                        <p:cTn id="24" dur="500" fill="hold"/>
                                        <p:tgtEl>
                                          <p:spTgt spid="15364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3650"/>
                                        </p:tgtEl>
                                        <p:attrNameLst>
                                          <p:attrName>style.visibility</p:attrName>
                                        </p:attrNameLst>
                                      </p:cBhvr>
                                      <p:to>
                                        <p:strVal val="visible"/>
                                      </p:to>
                                    </p:set>
                                    <p:anim calcmode="lin" valueType="num">
                                      <p:cBhvr additive="base">
                                        <p:cTn id="27" dur="500" fill="hold"/>
                                        <p:tgtEl>
                                          <p:spTgt spid="153650"/>
                                        </p:tgtEl>
                                        <p:attrNameLst>
                                          <p:attrName>ppt_x</p:attrName>
                                        </p:attrNameLst>
                                      </p:cBhvr>
                                      <p:tavLst>
                                        <p:tav tm="0">
                                          <p:val>
                                            <p:strVal val="0-#ppt_w/2"/>
                                          </p:val>
                                        </p:tav>
                                        <p:tav tm="100000">
                                          <p:val>
                                            <p:strVal val="#ppt_x"/>
                                          </p:val>
                                        </p:tav>
                                      </p:tavLst>
                                    </p:anim>
                                    <p:anim calcmode="lin" valueType="num">
                                      <p:cBhvr additive="base">
                                        <p:cTn id="28" dur="500" fill="hold"/>
                                        <p:tgtEl>
                                          <p:spTgt spid="15365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3655"/>
                                        </p:tgtEl>
                                        <p:attrNameLst>
                                          <p:attrName>style.visibility</p:attrName>
                                        </p:attrNameLst>
                                      </p:cBhvr>
                                      <p:to>
                                        <p:strVal val="visible"/>
                                      </p:to>
                                    </p:set>
                                    <p:anim calcmode="lin" valueType="num">
                                      <p:cBhvr additive="base">
                                        <p:cTn id="31" dur="500" fill="hold"/>
                                        <p:tgtEl>
                                          <p:spTgt spid="153655"/>
                                        </p:tgtEl>
                                        <p:attrNameLst>
                                          <p:attrName>ppt_x</p:attrName>
                                        </p:attrNameLst>
                                      </p:cBhvr>
                                      <p:tavLst>
                                        <p:tav tm="0">
                                          <p:val>
                                            <p:strVal val="0-#ppt_w/2"/>
                                          </p:val>
                                        </p:tav>
                                        <p:tav tm="100000">
                                          <p:val>
                                            <p:strVal val="#ppt_x"/>
                                          </p:val>
                                        </p:tav>
                                      </p:tavLst>
                                    </p:anim>
                                    <p:anim calcmode="lin" valueType="num">
                                      <p:cBhvr additive="base">
                                        <p:cTn id="32" dur="500" fill="hold"/>
                                        <p:tgtEl>
                                          <p:spTgt spid="15365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15" presetClass="entr" presetSubtype="0" fill="hold" grpId="0" nodeType="afterEffect">
                                  <p:stCondLst>
                                    <p:cond delay="0"/>
                                  </p:stCondLst>
                                  <p:childTnLst>
                                    <p:set>
                                      <p:cBhvr>
                                        <p:cTn id="35" dur="1" fill="hold">
                                          <p:stCondLst>
                                            <p:cond delay="0"/>
                                          </p:stCondLst>
                                        </p:cTn>
                                        <p:tgtEl>
                                          <p:spTgt spid="153651"/>
                                        </p:tgtEl>
                                        <p:attrNameLst>
                                          <p:attrName>style.visibility</p:attrName>
                                        </p:attrNameLst>
                                      </p:cBhvr>
                                      <p:to>
                                        <p:strVal val="visible"/>
                                      </p:to>
                                    </p:set>
                                    <p:anim calcmode="lin" valueType="num">
                                      <p:cBhvr>
                                        <p:cTn id="36" dur="1000" fill="hold"/>
                                        <p:tgtEl>
                                          <p:spTgt spid="153651"/>
                                        </p:tgtEl>
                                        <p:attrNameLst>
                                          <p:attrName>ppt_w</p:attrName>
                                        </p:attrNameLst>
                                      </p:cBhvr>
                                      <p:tavLst>
                                        <p:tav tm="0">
                                          <p:val>
                                            <p:fltVal val="0"/>
                                          </p:val>
                                        </p:tav>
                                        <p:tav tm="100000">
                                          <p:val>
                                            <p:strVal val="#ppt_w"/>
                                          </p:val>
                                        </p:tav>
                                      </p:tavLst>
                                    </p:anim>
                                    <p:anim calcmode="lin" valueType="num">
                                      <p:cBhvr>
                                        <p:cTn id="37" dur="1000" fill="hold"/>
                                        <p:tgtEl>
                                          <p:spTgt spid="153651"/>
                                        </p:tgtEl>
                                        <p:attrNameLst>
                                          <p:attrName>ppt_h</p:attrName>
                                        </p:attrNameLst>
                                      </p:cBhvr>
                                      <p:tavLst>
                                        <p:tav tm="0">
                                          <p:val>
                                            <p:fltVal val="0"/>
                                          </p:val>
                                        </p:tav>
                                        <p:tav tm="100000">
                                          <p:val>
                                            <p:strVal val="#ppt_h"/>
                                          </p:val>
                                        </p:tav>
                                      </p:tavLst>
                                    </p:anim>
                                    <p:anim calcmode="lin" valueType="num">
                                      <p:cBhvr>
                                        <p:cTn id="38" dur="1000" fill="hold"/>
                                        <p:tgtEl>
                                          <p:spTgt spid="15365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53651"/>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53653"/>
                                        </p:tgtEl>
                                        <p:attrNameLst>
                                          <p:attrName>style.visibility</p:attrName>
                                        </p:attrNameLst>
                                      </p:cBhvr>
                                      <p:to>
                                        <p:strVal val="visible"/>
                                      </p:to>
                                    </p:set>
                                    <p:anim calcmode="lin" valueType="num">
                                      <p:cBhvr>
                                        <p:cTn id="42" dur="1000" fill="hold"/>
                                        <p:tgtEl>
                                          <p:spTgt spid="153653"/>
                                        </p:tgtEl>
                                        <p:attrNameLst>
                                          <p:attrName>ppt_w</p:attrName>
                                        </p:attrNameLst>
                                      </p:cBhvr>
                                      <p:tavLst>
                                        <p:tav tm="0">
                                          <p:val>
                                            <p:fltVal val="0"/>
                                          </p:val>
                                        </p:tav>
                                        <p:tav tm="100000">
                                          <p:val>
                                            <p:strVal val="#ppt_w"/>
                                          </p:val>
                                        </p:tav>
                                      </p:tavLst>
                                    </p:anim>
                                    <p:anim calcmode="lin" valueType="num">
                                      <p:cBhvr>
                                        <p:cTn id="43" dur="1000" fill="hold"/>
                                        <p:tgtEl>
                                          <p:spTgt spid="153653"/>
                                        </p:tgtEl>
                                        <p:attrNameLst>
                                          <p:attrName>ppt_h</p:attrName>
                                        </p:attrNameLst>
                                      </p:cBhvr>
                                      <p:tavLst>
                                        <p:tav tm="0">
                                          <p:val>
                                            <p:fltVal val="0"/>
                                          </p:val>
                                        </p:tav>
                                        <p:tav tm="100000">
                                          <p:val>
                                            <p:strVal val="#ppt_h"/>
                                          </p:val>
                                        </p:tav>
                                      </p:tavLst>
                                    </p:anim>
                                    <p:anim calcmode="lin" valueType="num">
                                      <p:cBhvr>
                                        <p:cTn id="44" dur="1000" fill="hold"/>
                                        <p:tgtEl>
                                          <p:spTgt spid="15365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36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8" fill="hold" grpId="0" nodeType="clickEffect">
                                  <p:stCondLst>
                                    <p:cond delay="0"/>
                                  </p:stCondLst>
                                  <p:childTnLst>
                                    <p:animEffect transition="out" filter="wipe(left)">
                                      <p:cBhvr>
                                        <p:cTn id="49" dur="2000"/>
                                        <p:tgtEl>
                                          <p:spTgt spid="153656"/>
                                        </p:tgtEl>
                                      </p:cBhvr>
                                    </p:animEffect>
                                    <p:set>
                                      <p:cBhvr>
                                        <p:cTn id="50" dur="1" fill="hold">
                                          <p:stCondLst>
                                            <p:cond delay="1999"/>
                                          </p:stCondLst>
                                        </p:cTn>
                                        <p:tgtEl>
                                          <p:spTgt spid="1536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7" grpId="0"/>
      <p:bldP spid="153648" grpId="0"/>
      <p:bldP spid="153649" grpId="0"/>
      <p:bldP spid="153650" grpId="0"/>
      <p:bldP spid="153651" grpId="0"/>
      <p:bldP spid="153652" grpId="0"/>
      <p:bldP spid="153653" grpId="0"/>
      <p:bldP spid="153655" grpId="0"/>
      <p:bldP spid="1536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447800" y="2286000"/>
            <a:ext cx="4151312" cy="2957512"/>
          </a:xfrm>
          <a:prstGeom prst="rect">
            <a:avLst/>
          </a:prstGeom>
          <a:noFill/>
          <a:ln w="9525" algn="ctr">
            <a:noFill/>
            <a:miter lim="800000"/>
            <a:headEnd/>
            <a:tailEnd/>
          </a:ln>
        </p:spPr>
      </p:pic>
      <p:pic>
        <p:nvPicPr>
          <p:cNvPr id="5" name="Picture 5"/>
          <p:cNvPicPr>
            <a:picLocks noChangeAspect="1" noChangeArrowheads="1"/>
          </p:cNvPicPr>
          <p:nvPr/>
        </p:nvPicPr>
        <p:blipFill>
          <a:blip r:embed="rId3" cstate="print">
            <a:lum contrast="6000"/>
            <a:grayscl/>
          </a:blip>
          <a:srcRect/>
          <a:stretch>
            <a:fillRect/>
          </a:stretch>
        </p:blipFill>
        <p:spPr bwMode="auto">
          <a:xfrm>
            <a:off x="6705600" y="1981200"/>
            <a:ext cx="3763962" cy="4575175"/>
          </a:xfrm>
          <a:prstGeom prst="rect">
            <a:avLst/>
          </a:prstGeom>
          <a:noFill/>
          <a:ln w="9525" algn="ctr">
            <a:noFill/>
            <a:miter lim="800000"/>
            <a:headEnd/>
            <a:tailEnd/>
          </a:ln>
        </p:spPr>
      </p:pic>
      <p:sp>
        <p:nvSpPr>
          <p:cNvPr id="6" name="Rectangle 4"/>
          <p:cNvSpPr>
            <a:spLocks noChangeArrowheads="1"/>
          </p:cNvSpPr>
          <p:nvPr/>
        </p:nvSpPr>
        <p:spPr bwMode="auto">
          <a:xfrm>
            <a:off x="3982793" y="533400"/>
            <a:ext cx="422641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T  Flip-flops (T</a:t>
            </a:r>
            <a:r>
              <a:rPr lang="zh-CN" altLang="en-US" sz="3200" b="1" dirty="0">
                <a:solidFill>
                  <a:srgbClr val="FFFF99"/>
                </a:solidFill>
                <a:ea typeface="宋体" charset="-122"/>
              </a:rPr>
              <a:t>触发器</a:t>
            </a:r>
            <a:r>
              <a:rPr lang="en-US" altLang="zh-CN" sz="3200" b="1" dirty="0">
                <a:solidFill>
                  <a:srgbClr val="FFFF99"/>
                </a:solidFill>
                <a:ea typeface="宋体"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Exercise</a:t>
            </a:r>
            <a:endParaRPr lang="zh-CN" altLang="en-US" sz="3200" b="1" dirty="0"/>
          </a:p>
        </p:txBody>
      </p:sp>
      <p:sp>
        <p:nvSpPr>
          <p:cNvPr id="4" name="AutoShape 4"/>
          <p:cNvSpPr>
            <a:spLocks noChangeAspect="1" noChangeArrowheads="1" noTextEdit="1"/>
          </p:cNvSpPr>
          <p:nvPr/>
        </p:nvSpPr>
        <p:spPr bwMode="auto">
          <a:xfrm>
            <a:off x="2667000" y="2481263"/>
            <a:ext cx="6846888" cy="2233612"/>
          </a:xfrm>
          <a:prstGeom prst="rect">
            <a:avLst/>
          </a:prstGeom>
          <a:noFill/>
          <a:ln w="9525">
            <a:noFill/>
            <a:miter lim="800000"/>
            <a:headEnd/>
            <a:tailEnd/>
          </a:ln>
        </p:spPr>
        <p:txBody>
          <a:bodyPr/>
          <a:lstStyle/>
          <a:p>
            <a:endParaRPr lang="zh-CN" altLang="en-US"/>
          </a:p>
        </p:txBody>
      </p:sp>
      <p:sp>
        <p:nvSpPr>
          <p:cNvPr id="5" name="Freeform 5"/>
          <p:cNvSpPr>
            <a:spLocks/>
          </p:cNvSpPr>
          <p:nvPr/>
        </p:nvSpPr>
        <p:spPr bwMode="auto">
          <a:xfrm>
            <a:off x="3298824" y="2895600"/>
            <a:ext cx="6121400" cy="541338"/>
          </a:xfrm>
          <a:custGeom>
            <a:avLst/>
            <a:gdLst>
              <a:gd name="T0" fmla="*/ 0 w 3856"/>
              <a:gd name="T1" fmla="*/ 2147483647 h 341"/>
              <a:gd name="T2" fmla="*/ 2147483647 w 3856"/>
              <a:gd name="T3" fmla="*/ 2147483647 h 341"/>
              <a:gd name="T4" fmla="*/ 2147483647 w 3856"/>
              <a:gd name="T5" fmla="*/ 0 h 341"/>
              <a:gd name="T6" fmla="*/ 2147483647 w 3856"/>
              <a:gd name="T7" fmla="*/ 0 h 341"/>
              <a:gd name="T8" fmla="*/ 2147483647 w 3856"/>
              <a:gd name="T9" fmla="*/ 2147483647 h 341"/>
              <a:gd name="T10" fmla="*/ 2147483647 w 3856"/>
              <a:gd name="T11" fmla="*/ 2147483647 h 341"/>
              <a:gd name="T12" fmla="*/ 2147483647 w 3856"/>
              <a:gd name="T13" fmla="*/ 0 h 341"/>
              <a:gd name="T14" fmla="*/ 2147483647 w 3856"/>
              <a:gd name="T15" fmla="*/ 0 h 341"/>
              <a:gd name="T16" fmla="*/ 2147483647 w 3856"/>
              <a:gd name="T17" fmla="*/ 2147483647 h 341"/>
              <a:gd name="T18" fmla="*/ 2147483647 w 3856"/>
              <a:gd name="T19" fmla="*/ 2147483647 h 341"/>
              <a:gd name="T20" fmla="*/ 2147483647 w 3856"/>
              <a:gd name="T21" fmla="*/ 0 h 341"/>
              <a:gd name="T22" fmla="*/ 2147483647 w 3856"/>
              <a:gd name="T23" fmla="*/ 0 h 341"/>
              <a:gd name="T24" fmla="*/ 2147483647 w 3856"/>
              <a:gd name="T25" fmla="*/ 2147483647 h 341"/>
              <a:gd name="T26" fmla="*/ 2147483647 w 3856"/>
              <a:gd name="T27" fmla="*/ 2147483647 h 341"/>
              <a:gd name="T28" fmla="*/ 2147483647 w 3856"/>
              <a:gd name="T29" fmla="*/ 0 h 341"/>
              <a:gd name="T30" fmla="*/ 2147483647 w 3856"/>
              <a:gd name="T31" fmla="*/ 0 h 341"/>
              <a:gd name="T32" fmla="*/ 2147483647 w 3856"/>
              <a:gd name="T33" fmla="*/ 2147483647 h 341"/>
              <a:gd name="T34" fmla="*/ 2147483647 w 3856"/>
              <a:gd name="T35" fmla="*/ 2147483647 h 341"/>
              <a:gd name="T36" fmla="*/ 2147483647 w 3856"/>
              <a:gd name="T37" fmla="*/ 0 h 341"/>
              <a:gd name="T38" fmla="*/ 2147483647 w 3856"/>
              <a:gd name="T39" fmla="*/ 0 h 341"/>
              <a:gd name="T40" fmla="*/ 2147483647 w 3856"/>
              <a:gd name="T41" fmla="*/ 2147483647 h 341"/>
              <a:gd name="T42" fmla="*/ 2147483647 w 3856"/>
              <a:gd name="T43" fmla="*/ 2147483647 h 341"/>
              <a:gd name="T44" fmla="*/ 2147483647 w 3856"/>
              <a:gd name="T45" fmla="*/ 2147483647 h 341"/>
              <a:gd name="T46" fmla="*/ 2147483647 w 3856"/>
              <a:gd name="T47" fmla="*/ 2147483647 h 3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56"/>
              <a:gd name="T73" fmla="*/ 0 h 341"/>
              <a:gd name="T74" fmla="*/ 3856 w 3856"/>
              <a:gd name="T75" fmla="*/ 341 h 3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56" h="341">
                <a:moveTo>
                  <a:pt x="0" y="341"/>
                </a:moveTo>
                <a:lnTo>
                  <a:pt x="341" y="341"/>
                </a:lnTo>
                <a:lnTo>
                  <a:pt x="341" y="0"/>
                </a:lnTo>
                <a:lnTo>
                  <a:pt x="683" y="0"/>
                </a:lnTo>
                <a:lnTo>
                  <a:pt x="683" y="341"/>
                </a:lnTo>
                <a:lnTo>
                  <a:pt x="1024" y="341"/>
                </a:lnTo>
                <a:lnTo>
                  <a:pt x="1024" y="0"/>
                </a:lnTo>
                <a:lnTo>
                  <a:pt x="1365" y="0"/>
                </a:lnTo>
                <a:lnTo>
                  <a:pt x="1365" y="341"/>
                </a:lnTo>
                <a:lnTo>
                  <a:pt x="1706" y="341"/>
                </a:lnTo>
                <a:lnTo>
                  <a:pt x="1706" y="0"/>
                </a:lnTo>
                <a:lnTo>
                  <a:pt x="2048" y="0"/>
                </a:lnTo>
                <a:lnTo>
                  <a:pt x="2048" y="341"/>
                </a:lnTo>
                <a:lnTo>
                  <a:pt x="2389" y="341"/>
                </a:lnTo>
                <a:lnTo>
                  <a:pt x="2389" y="0"/>
                </a:lnTo>
                <a:lnTo>
                  <a:pt x="2730" y="0"/>
                </a:lnTo>
                <a:lnTo>
                  <a:pt x="2730" y="341"/>
                </a:lnTo>
                <a:lnTo>
                  <a:pt x="3071" y="341"/>
                </a:lnTo>
                <a:lnTo>
                  <a:pt x="3071" y="0"/>
                </a:lnTo>
                <a:lnTo>
                  <a:pt x="3413" y="0"/>
                </a:lnTo>
                <a:lnTo>
                  <a:pt x="3413" y="341"/>
                </a:lnTo>
                <a:lnTo>
                  <a:pt x="3754" y="341"/>
                </a:lnTo>
                <a:lnTo>
                  <a:pt x="3856" y="341"/>
                </a:lnTo>
                <a:lnTo>
                  <a:pt x="3754" y="341"/>
                </a:lnTo>
              </a:path>
            </a:pathLst>
          </a:custGeom>
          <a:noFill/>
          <a:ln w="23813" cap="rnd">
            <a:solidFill>
              <a:srgbClr val="000000"/>
            </a:solidFill>
            <a:round/>
            <a:headEnd/>
            <a:tailEnd/>
          </a:ln>
        </p:spPr>
        <p:txBody>
          <a:bodyPr/>
          <a:lstStyle/>
          <a:p>
            <a:endParaRPr lang="zh-CN" altLang="en-US"/>
          </a:p>
        </p:txBody>
      </p:sp>
      <p:sp>
        <p:nvSpPr>
          <p:cNvPr id="6" name="Freeform 6"/>
          <p:cNvSpPr>
            <a:spLocks noEditPoints="1"/>
          </p:cNvSpPr>
          <p:nvPr/>
        </p:nvSpPr>
        <p:spPr bwMode="auto">
          <a:xfrm>
            <a:off x="4375149"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7" name="Freeform 7"/>
          <p:cNvSpPr>
            <a:spLocks noEditPoints="1"/>
          </p:cNvSpPr>
          <p:nvPr/>
        </p:nvSpPr>
        <p:spPr bwMode="auto">
          <a:xfrm>
            <a:off x="5457824"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8" name="Freeform 8"/>
          <p:cNvSpPr>
            <a:spLocks noEditPoints="1"/>
          </p:cNvSpPr>
          <p:nvPr/>
        </p:nvSpPr>
        <p:spPr bwMode="auto">
          <a:xfrm>
            <a:off x="6542088" y="3430589"/>
            <a:ext cx="14287"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9" name="Freeform 9"/>
          <p:cNvSpPr>
            <a:spLocks noEditPoints="1"/>
          </p:cNvSpPr>
          <p:nvPr/>
        </p:nvSpPr>
        <p:spPr bwMode="auto">
          <a:xfrm>
            <a:off x="7624763" y="3430589"/>
            <a:ext cx="14287"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10" name="Freeform 10"/>
          <p:cNvSpPr>
            <a:spLocks noEditPoints="1"/>
          </p:cNvSpPr>
          <p:nvPr/>
        </p:nvSpPr>
        <p:spPr bwMode="auto">
          <a:xfrm>
            <a:off x="8709024"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11" name="Rectangle 11"/>
          <p:cNvSpPr>
            <a:spLocks noChangeArrowheads="1"/>
          </p:cNvSpPr>
          <p:nvPr/>
        </p:nvSpPr>
        <p:spPr bwMode="auto">
          <a:xfrm>
            <a:off x="2743200" y="2976563"/>
            <a:ext cx="461665" cy="415498"/>
          </a:xfrm>
          <a:prstGeom prst="rect">
            <a:avLst/>
          </a:prstGeom>
          <a:noFill/>
          <a:ln w="9525">
            <a:noFill/>
            <a:miter lim="800000"/>
            <a:headEnd/>
            <a:tailEnd/>
          </a:ln>
        </p:spPr>
        <p:txBody>
          <a:bodyPr wrap="none" lIns="0" tIns="0" rIns="0" bIns="0">
            <a:spAutoFit/>
          </a:bodyPr>
          <a:lstStyle/>
          <a:p>
            <a:pPr eaLnBrk="0" hangingPunct="0"/>
            <a:r>
              <a:rPr lang="en-US" altLang="zh-CN" sz="2700" b="1" dirty="0">
                <a:solidFill>
                  <a:srgbClr val="000000"/>
                </a:solidFill>
                <a:latin typeface="Times New Roman" charset="0"/>
                <a:ea typeface="宋体" pitchFamily="2" charset="-122"/>
              </a:rPr>
              <a:t>CP</a:t>
            </a:r>
            <a:endParaRPr lang="en-US" altLang="zh-CN" b="1" dirty="0">
              <a:latin typeface="Times New Roman" charset="0"/>
              <a:ea typeface="宋体" pitchFamily="2" charset="-122"/>
            </a:endParaRPr>
          </a:p>
        </p:txBody>
      </p:sp>
      <p:sp>
        <p:nvSpPr>
          <p:cNvPr id="12" name="Freeform 12"/>
          <p:cNvSpPr>
            <a:spLocks/>
          </p:cNvSpPr>
          <p:nvPr/>
        </p:nvSpPr>
        <p:spPr bwMode="auto">
          <a:xfrm>
            <a:off x="3298824" y="3708400"/>
            <a:ext cx="6230938" cy="541338"/>
          </a:xfrm>
          <a:custGeom>
            <a:avLst/>
            <a:gdLst>
              <a:gd name="T0" fmla="*/ 0 w 3925"/>
              <a:gd name="T1" fmla="*/ 0 h 341"/>
              <a:gd name="T2" fmla="*/ 2147483647 w 3925"/>
              <a:gd name="T3" fmla="*/ 0 h 341"/>
              <a:gd name="T4" fmla="*/ 2147483647 w 3925"/>
              <a:gd name="T5" fmla="*/ 2147483647 h 341"/>
              <a:gd name="T6" fmla="*/ 2147483647 w 3925"/>
              <a:gd name="T7" fmla="*/ 2147483647 h 341"/>
              <a:gd name="T8" fmla="*/ 2147483647 w 3925"/>
              <a:gd name="T9" fmla="*/ 0 h 341"/>
              <a:gd name="T10" fmla="*/ 2147483647 w 3925"/>
              <a:gd name="T11" fmla="*/ 0 h 341"/>
              <a:gd name="T12" fmla="*/ 2147483647 w 3925"/>
              <a:gd name="T13" fmla="*/ 2147483647 h 341"/>
              <a:gd name="T14" fmla="*/ 2147483647 w 3925"/>
              <a:gd name="T15" fmla="*/ 2147483647 h 341"/>
              <a:gd name="T16" fmla="*/ 0 60000 65536"/>
              <a:gd name="T17" fmla="*/ 0 60000 65536"/>
              <a:gd name="T18" fmla="*/ 0 60000 65536"/>
              <a:gd name="T19" fmla="*/ 0 60000 65536"/>
              <a:gd name="T20" fmla="*/ 0 60000 65536"/>
              <a:gd name="T21" fmla="*/ 0 60000 65536"/>
              <a:gd name="T22" fmla="*/ 0 60000 65536"/>
              <a:gd name="T23" fmla="*/ 0 60000 65536"/>
              <a:gd name="T24" fmla="*/ 0 w 3925"/>
              <a:gd name="T25" fmla="*/ 0 h 341"/>
              <a:gd name="T26" fmla="*/ 3925 w 3925"/>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5" h="341">
                <a:moveTo>
                  <a:pt x="0" y="0"/>
                </a:moveTo>
                <a:lnTo>
                  <a:pt x="853" y="0"/>
                </a:lnTo>
                <a:lnTo>
                  <a:pt x="853" y="341"/>
                </a:lnTo>
                <a:lnTo>
                  <a:pt x="1945" y="341"/>
                </a:lnTo>
                <a:lnTo>
                  <a:pt x="1945" y="0"/>
                </a:lnTo>
                <a:lnTo>
                  <a:pt x="3310" y="0"/>
                </a:lnTo>
                <a:lnTo>
                  <a:pt x="3310" y="341"/>
                </a:lnTo>
                <a:lnTo>
                  <a:pt x="3925" y="341"/>
                </a:lnTo>
              </a:path>
            </a:pathLst>
          </a:custGeom>
          <a:noFill/>
          <a:ln w="23813" cap="rnd">
            <a:solidFill>
              <a:srgbClr val="000000"/>
            </a:solidFill>
            <a:round/>
            <a:headEnd/>
            <a:tailEnd/>
          </a:ln>
        </p:spPr>
        <p:txBody>
          <a:bodyPr/>
          <a:lstStyle/>
          <a:p>
            <a:endParaRPr lang="zh-CN" altLang="en-US"/>
          </a:p>
        </p:txBody>
      </p:sp>
      <p:sp>
        <p:nvSpPr>
          <p:cNvPr id="13" name="Rectangle 13"/>
          <p:cNvSpPr>
            <a:spLocks noChangeArrowheads="1"/>
          </p:cNvSpPr>
          <p:nvPr/>
        </p:nvSpPr>
        <p:spPr bwMode="auto">
          <a:xfrm>
            <a:off x="2828924" y="4583113"/>
            <a:ext cx="269304" cy="415498"/>
          </a:xfrm>
          <a:prstGeom prst="rect">
            <a:avLst/>
          </a:prstGeom>
          <a:noFill/>
          <a:ln w="9525">
            <a:noFill/>
            <a:miter lim="800000"/>
            <a:headEnd/>
            <a:tailEnd/>
          </a:ln>
        </p:spPr>
        <p:txBody>
          <a:bodyPr wrap="none" lIns="0" tIns="0" rIns="0" bIns="0">
            <a:spAutoFit/>
          </a:bodyPr>
          <a:lstStyle/>
          <a:p>
            <a:pPr eaLnBrk="0" hangingPunct="0"/>
            <a:r>
              <a:rPr lang="en-US" altLang="zh-CN" sz="2700" b="1">
                <a:solidFill>
                  <a:srgbClr val="000000"/>
                </a:solidFill>
                <a:latin typeface="Times New Roman" charset="0"/>
                <a:ea typeface="宋体" pitchFamily="2" charset="-122"/>
              </a:rPr>
              <a:t>Q</a:t>
            </a:r>
            <a:endParaRPr lang="en-US" altLang="zh-CN" b="1">
              <a:latin typeface="Times New Roman" charset="0"/>
              <a:ea typeface="宋体" pitchFamily="2" charset="-122"/>
            </a:endParaRPr>
          </a:p>
        </p:txBody>
      </p:sp>
      <p:sp>
        <p:nvSpPr>
          <p:cNvPr id="14" name="Rectangle 14"/>
          <p:cNvSpPr>
            <a:spLocks noChangeArrowheads="1"/>
          </p:cNvSpPr>
          <p:nvPr/>
        </p:nvSpPr>
        <p:spPr bwMode="auto">
          <a:xfrm>
            <a:off x="2843212" y="3851275"/>
            <a:ext cx="230832" cy="415498"/>
          </a:xfrm>
          <a:prstGeom prst="rect">
            <a:avLst/>
          </a:prstGeom>
          <a:noFill/>
          <a:ln w="9525">
            <a:noFill/>
            <a:miter lim="800000"/>
            <a:headEnd/>
            <a:tailEnd/>
          </a:ln>
        </p:spPr>
        <p:txBody>
          <a:bodyPr wrap="none" lIns="0" tIns="0" rIns="0" bIns="0">
            <a:spAutoFit/>
          </a:bodyPr>
          <a:lstStyle/>
          <a:p>
            <a:pPr eaLnBrk="0" hangingPunct="0"/>
            <a:r>
              <a:rPr lang="en-US" altLang="zh-CN" sz="2700" b="1">
                <a:solidFill>
                  <a:srgbClr val="000000"/>
                </a:solidFill>
                <a:latin typeface="Times New Roman" charset="0"/>
                <a:ea typeface="宋体" pitchFamily="2" charset="-122"/>
              </a:rPr>
              <a:t>T</a:t>
            </a:r>
            <a:endParaRPr lang="en-US" altLang="zh-CN" b="1">
              <a:latin typeface="Times New Roman" charset="0"/>
              <a:ea typeface="宋体" pitchFamily="2" charset="-122"/>
            </a:endParaRPr>
          </a:p>
        </p:txBody>
      </p:sp>
      <p:sp>
        <p:nvSpPr>
          <p:cNvPr id="15" name="Line 15"/>
          <p:cNvSpPr>
            <a:spLocks noChangeShapeType="1"/>
          </p:cNvSpPr>
          <p:nvPr/>
        </p:nvSpPr>
        <p:spPr bwMode="auto">
          <a:xfrm>
            <a:off x="3298825" y="5095875"/>
            <a:ext cx="1076325" cy="0"/>
          </a:xfrm>
          <a:prstGeom prst="line">
            <a:avLst/>
          </a:prstGeom>
          <a:noFill/>
          <a:ln w="28575">
            <a:solidFill>
              <a:schemeClr val="tx1"/>
            </a:solidFill>
            <a:round/>
            <a:headEnd/>
            <a:tailEnd/>
          </a:ln>
        </p:spPr>
        <p:txBody>
          <a:bodyPr/>
          <a:lstStyle/>
          <a:p>
            <a:endParaRPr lang="zh-CN" altLang="en-US"/>
          </a:p>
        </p:txBody>
      </p:sp>
      <p:sp>
        <p:nvSpPr>
          <p:cNvPr id="16" name="Freeform 16"/>
          <p:cNvSpPr>
            <a:spLocks noEditPoints="1"/>
          </p:cNvSpPr>
          <p:nvPr/>
        </p:nvSpPr>
        <p:spPr bwMode="auto">
          <a:xfrm>
            <a:off x="4375149"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headEnd/>
            <a:tailEnd/>
          </a:ln>
        </p:spPr>
        <p:txBody>
          <a:bodyPr/>
          <a:lstStyle/>
          <a:p>
            <a:endParaRPr lang="zh-CN" altLang="en-US"/>
          </a:p>
        </p:txBody>
      </p:sp>
      <p:sp>
        <p:nvSpPr>
          <p:cNvPr id="17" name="Freeform 17"/>
          <p:cNvSpPr>
            <a:spLocks/>
          </p:cNvSpPr>
          <p:nvPr/>
        </p:nvSpPr>
        <p:spPr bwMode="auto">
          <a:xfrm>
            <a:off x="3298824" y="3708400"/>
            <a:ext cx="6230938" cy="541338"/>
          </a:xfrm>
          <a:custGeom>
            <a:avLst/>
            <a:gdLst>
              <a:gd name="T0" fmla="*/ 0 w 3925"/>
              <a:gd name="T1" fmla="*/ 0 h 341"/>
              <a:gd name="T2" fmla="*/ 2147483647 w 3925"/>
              <a:gd name="T3" fmla="*/ 0 h 341"/>
              <a:gd name="T4" fmla="*/ 2147483647 w 3925"/>
              <a:gd name="T5" fmla="*/ 2147483647 h 341"/>
              <a:gd name="T6" fmla="*/ 2147483647 w 3925"/>
              <a:gd name="T7" fmla="*/ 2147483647 h 341"/>
              <a:gd name="T8" fmla="*/ 2147483647 w 3925"/>
              <a:gd name="T9" fmla="*/ 0 h 341"/>
              <a:gd name="T10" fmla="*/ 2147483647 w 3925"/>
              <a:gd name="T11" fmla="*/ 0 h 341"/>
              <a:gd name="T12" fmla="*/ 2147483647 w 3925"/>
              <a:gd name="T13" fmla="*/ 2147483647 h 341"/>
              <a:gd name="T14" fmla="*/ 2147483647 w 3925"/>
              <a:gd name="T15" fmla="*/ 2147483647 h 341"/>
              <a:gd name="T16" fmla="*/ 0 60000 65536"/>
              <a:gd name="T17" fmla="*/ 0 60000 65536"/>
              <a:gd name="T18" fmla="*/ 0 60000 65536"/>
              <a:gd name="T19" fmla="*/ 0 60000 65536"/>
              <a:gd name="T20" fmla="*/ 0 60000 65536"/>
              <a:gd name="T21" fmla="*/ 0 60000 65536"/>
              <a:gd name="T22" fmla="*/ 0 60000 65536"/>
              <a:gd name="T23" fmla="*/ 0 60000 65536"/>
              <a:gd name="T24" fmla="*/ 0 w 3925"/>
              <a:gd name="T25" fmla="*/ 0 h 341"/>
              <a:gd name="T26" fmla="*/ 3925 w 3925"/>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5" h="341">
                <a:moveTo>
                  <a:pt x="0" y="0"/>
                </a:moveTo>
                <a:lnTo>
                  <a:pt x="853" y="0"/>
                </a:lnTo>
                <a:lnTo>
                  <a:pt x="853" y="341"/>
                </a:lnTo>
                <a:lnTo>
                  <a:pt x="1945" y="341"/>
                </a:lnTo>
                <a:lnTo>
                  <a:pt x="1945" y="0"/>
                </a:lnTo>
                <a:lnTo>
                  <a:pt x="3310" y="0"/>
                </a:lnTo>
                <a:lnTo>
                  <a:pt x="3310" y="341"/>
                </a:lnTo>
                <a:lnTo>
                  <a:pt x="3925" y="341"/>
                </a:lnTo>
              </a:path>
            </a:pathLst>
          </a:custGeom>
          <a:noFill/>
          <a:ln w="23813" cap="rnd">
            <a:solidFill>
              <a:srgbClr val="000000"/>
            </a:solidFill>
            <a:round/>
            <a:headEnd/>
            <a:tailEnd/>
          </a:ln>
        </p:spPr>
        <p:txBody>
          <a:bodyPr/>
          <a:lstStyle/>
          <a:p>
            <a:endParaRPr lang="zh-CN" altLang="en-US"/>
          </a:p>
        </p:txBody>
      </p:sp>
      <p:sp>
        <p:nvSpPr>
          <p:cNvPr id="18" name="Line 18"/>
          <p:cNvSpPr>
            <a:spLocks noChangeShapeType="1"/>
          </p:cNvSpPr>
          <p:nvPr/>
        </p:nvSpPr>
        <p:spPr bwMode="auto">
          <a:xfrm>
            <a:off x="4389438" y="4519613"/>
            <a:ext cx="1082675" cy="0"/>
          </a:xfrm>
          <a:prstGeom prst="line">
            <a:avLst/>
          </a:prstGeom>
          <a:noFill/>
          <a:ln w="28575">
            <a:solidFill>
              <a:schemeClr val="tx1"/>
            </a:solidFill>
            <a:round/>
            <a:headEnd/>
            <a:tailEnd/>
          </a:ln>
        </p:spPr>
        <p:txBody>
          <a:bodyPr/>
          <a:lstStyle/>
          <a:p>
            <a:endParaRPr lang="zh-CN" altLang="en-US"/>
          </a:p>
        </p:txBody>
      </p:sp>
      <p:sp>
        <p:nvSpPr>
          <p:cNvPr id="19" name="Line 19"/>
          <p:cNvSpPr>
            <a:spLocks noChangeShapeType="1"/>
          </p:cNvSpPr>
          <p:nvPr/>
        </p:nvSpPr>
        <p:spPr bwMode="auto">
          <a:xfrm>
            <a:off x="5457825" y="4519613"/>
            <a:ext cx="1082675" cy="0"/>
          </a:xfrm>
          <a:prstGeom prst="line">
            <a:avLst/>
          </a:prstGeom>
          <a:noFill/>
          <a:ln w="28575">
            <a:solidFill>
              <a:schemeClr val="tx1"/>
            </a:solidFill>
            <a:round/>
            <a:headEnd/>
            <a:tailEnd/>
          </a:ln>
        </p:spPr>
        <p:txBody>
          <a:bodyPr/>
          <a:lstStyle/>
          <a:p>
            <a:endParaRPr lang="zh-CN" altLang="en-US"/>
          </a:p>
        </p:txBody>
      </p:sp>
      <p:sp>
        <p:nvSpPr>
          <p:cNvPr id="20" name="Line 20"/>
          <p:cNvSpPr>
            <a:spLocks noChangeShapeType="1"/>
          </p:cNvSpPr>
          <p:nvPr/>
        </p:nvSpPr>
        <p:spPr bwMode="auto">
          <a:xfrm>
            <a:off x="6556375" y="5095875"/>
            <a:ext cx="1082675" cy="0"/>
          </a:xfrm>
          <a:prstGeom prst="line">
            <a:avLst/>
          </a:prstGeom>
          <a:noFill/>
          <a:ln w="28575">
            <a:solidFill>
              <a:schemeClr val="tx1"/>
            </a:solidFill>
            <a:round/>
            <a:headEnd/>
            <a:tailEnd/>
          </a:ln>
        </p:spPr>
        <p:txBody>
          <a:bodyPr/>
          <a:lstStyle/>
          <a:p>
            <a:endParaRPr lang="zh-CN" altLang="en-US"/>
          </a:p>
        </p:txBody>
      </p:sp>
      <p:sp>
        <p:nvSpPr>
          <p:cNvPr id="21" name="Line 21"/>
          <p:cNvSpPr>
            <a:spLocks noChangeShapeType="1"/>
          </p:cNvSpPr>
          <p:nvPr/>
        </p:nvSpPr>
        <p:spPr bwMode="auto">
          <a:xfrm>
            <a:off x="7624763" y="4519613"/>
            <a:ext cx="1082675" cy="0"/>
          </a:xfrm>
          <a:prstGeom prst="line">
            <a:avLst/>
          </a:prstGeom>
          <a:noFill/>
          <a:ln w="28575">
            <a:solidFill>
              <a:schemeClr val="tx1"/>
            </a:solidFill>
            <a:round/>
            <a:headEnd/>
            <a:tailEnd/>
          </a:ln>
        </p:spPr>
        <p:txBody>
          <a:bodyPr/>
          <a:lstStyle/>
          <a:p>
            <a:endParaRPr lang="zh-CN" altLang="en-US"/>
          </a:p>
        </p:txBody>
      </p:sp>
      <p:sp>
        <p:nvSpPr>
          <p:cNvPr id="22" name="Line 22"/>
          <p:cNvSpPr>
            <a:spLocks noChangeShapeType="1"/>
          </p:cNvSpPr>
          <p:nvPr/>
        </p:nvSpPr>
        <p:spPr bwMode="auto">
          <a:xfrm>
            <a:off x="8723313" y="4519613"/>
            <a:ext cx="1082675" cy="0"/>
          </a:xfrm>
          <a:prstGeom prst="line">
            <a:avLst/>
          </a:prstGeom>
          <a:noFill/>
          <a:ln w="28575">
            <a:solidFill>
              <a:schemeClr val="tx1"/>
            </a:solidFill>
            <a:round/>
            <a:headEnd/>
            <a:tailEnd/>
          </a:ln>
        </p:spPr>
        <p:txBody>
          <a:bodyPr/>
          <a:lstStyle/>
          <a:p>
            <a:endParaRPr lang="zh-CN" altLang="en-US"/>
          </a:p>
        </p:txBody>
      </p:sp>
      <p:sp>
        <p:nvSpPr>
          <p:cNvPr id="23" name="Line 23"/>
          <p:cNvSpPr>
            <a:spLocks noChangeShapeType="1"/>
          </p:cNvSpPr>
          <p:nvPr/>
        </p:nvSpPr>
        <p:spPr bwMode="auto">
          <a:xfrm>
            <a:off x="4375149" y="4519613"/>
            <a:ext cx="0" cy="576262"/>
          </a:xfrm>
          <a:prstGeom prst="line">
            <a:avLst/>
          </a:prstGeom>
          <a:noFill/>
          <a:ln w="28575">
            <a:solidFill>
              <a:schemeClr val="tx1"/>
            </a:solidFill>
            <a:round/>
            <a:headEnd/>
            <a:tailEnd/>
          </a:ln>
        </p:spPr>
        <p:txBody>
          <a:bodyPr/>
          <a:lstStyle/>
          <a:p>
            <a:endParaRPr lang="zh-CN" altLang="en-US"/>
          </a:p>
        </p:txBody>
      </p:sp>
      <p:sp>
        <p:nvSpPr>
          <p:cNvPr id="24" name="Line 24"/>
          <p:cNvSpPr>
            <a:spLocks noChangeShapeType="1"/>
          </p:cNvSpPr>
          <p:nvPr/>
        </p:nvSpPr>
        <p:spPr bwMode="auto">
          <a:xfrm>
            <a:off x="6530974" y="4529138"/>
            <a:ext cx="0" cy="576262"/>
          </a:xfrm>
          <a:prstGeom prst="line">
            <a:avLst/>
          </a:prstGeom>
          <a:noFill/>
          <a:ln w="28575">
            <a:solidFill>
              <a:schemeClr val="tx1"/>
            </a:solidFill>
            <a:round/>
            <a:headEnd/>
            <a:tailEnd/>
          </a:ln>
        </p:spPr>
        <p:txBody>
          <a:bodyPr/>
          <a:lstStyle/>
          <a:p>
            <a:endParaRPr lang="zh-CN" altLang="en-US"/>
          </a:p>
        </p:txBody>
      </p:sp>
      <p:sp>
        <p:nvSpPr>
          <p:cNvPr id="25" name="Line 25"/>
          <p:cNvSpPr>
            <a:spLocks noChangeShapeType="1"/>
          </p:cNvSpPr>
          <p:nvPr/>
        </p:nvSpPr>
        <p:spPr bwMode="auto">
          <a:xfrm>
            <a:off x="7640637" y="4513263"/>
            <a:ext cx="0" cy="576262"/>
          </a:xfrm>
          <a:prstGeom prst="line">
            <a:avLst/>
          </a:prstGeom>
          <a:noFill/>
          <a:ln w="28575">
            <a:solidFill>
              <a:schemeClr val="tx1"/>
            </a:solidFill>
            <a:round/>
            <a:headEnd/>
            <a:tailEnd/>
          </a:ln>
        </p:spPr>
        <p:txBody>
          <a:bodyPr/>
          <a:lstStyle/>
          <a:p>
            <a:endParaRPr lang="zh-CN" altLang="en-US"/>
          </a:p>
        </p:txBody>
      </p:sp>
      <p:sp>
        <p:nvSpPr>
          <p:cNvPr id="26" name="矩形 25"/>
          <p:cNvSpPr/>
          <p:nvPr/>
        </p:nvSpPr>
        <p:spPr>
          <a:xfrm>
            <a:off x="1371600" y="1371601"/>
            <a:ext cx="9601200" cy="954107"/>
          </a:xfrm>
          <a:prstGeom prst="rect">
            <a:avLst/>
          </a:prstGeom>
          <a:solidFill>
            <a:schemeClr val="bg1"/>
          </a:solidFill>
          <a:ln w="28575">
            <a:solidFill>
              <a:srgbClr val="9999FF"/>
            </a:solidFill>
          </a:ln>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t>Draw the timing diagram for</a:t>
            </a:r>
            <a:r>
              <a:rPr lang="en-US" altLang="zh-CN" sz="2800" b="1" dirty="0">
                <a:ea typeface="宋体" charset="-122"/>
              </a:rPr>
              <a:t> the negative edge-triggered T flip-flop, </a:t>
            </a:r>
            <a:r>
              <a:rPr lang="en-US" altLang="zh-CN" sz="2800" b="1" dirty="0"/>
              <a:t>assume  Q = 0 </a:t>
            </a:r>
            <a:r>
              <a:rPr lang="en-US" altLang="zh-CN" sz="2800" b="1" dirty="0">
                <a:ea typeface="宋体" charset="-122"/>
              </a:rPr>
              <a:t>initially.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800" y="303870"/>
            <a:ext cx="3886200" cy="701675"/>
          </a:xfrm>
        </p:spPr>
        <p:txBody>
          <a:bodyPr/>
          <a:lstStyle/>
          <a:p>
            <a:pPr algn="ctr"/>
            <a:r>
              <a:rPr lang="en-US" altLang="zh-CN" sz="3200" b="1" dirty="0"/>
              <a:t>Flip-Flops</a:t>
            </a:r>
            <a:endParaRPr lang="zh-CN" altLang="en-US" sz="3200" b="1" dirty="0"/>
          </a:p>
        </p:txBody>
      </p:sp>
      <p:graphicFrame>
        <p:nvGraphicFramePr>
          <p:cNvPr id="4" name="Group 241"/>
          <p:cNvGraphicFramePr>
            <a:graphicFrameLocks noGrp="1"/>
          </p:cNvGraphicFramePr>
          <p:nvPr>
            <p:ph idx="1"/>
            <p:extLst>
              <p:ext uri="{D42A27DB-BD31-4B8C-83A1-F6EECF244321}">
                <p14:modId xmlns:p14="http://schemas.microsoft.com/office/powerpoint/2010/main" val="2746463893"/>
              </p:ext>
            </p:extLst>
          </p:nvPr>
        </p:nvGraphicFramePr>
        <p:xfrm>
          <a:off x="840767" y="1760418"/>
          <a:ext cx="3105149" cy="1828800"/>
        </p:xfrm>
        <a:graphic>
          <a:graphicData uri="http://schemas.openxmlformats.org/drawingml/2006/table">
            <a:tbl>
              <a:tblPr/>
              <a:tblGrid>
                <a:gridCol w="378962">
                  <a:extLst>
                    <a:ext uri="{9D8B030D-6E8A-4147-A177-3AD203B41FA5}">
                      <a16:colId xmlns:a16="http://schemas.microsoft.com/office/drawing/2014/main" val="20000"/>
                    </a:ext>
                  </a:extLst>
                </a:gridCol>
                <a:gridCol w="377292">
                  <a:extLst>
                    <a:ext uri="{9D8B030D-6E8A-4147-A177-3AD203B41FA5}">
                      <a16:colId xmlns:a16="http://schemas.microsoft.com/office/drawing/2014/main" val="20001"/>
                    </a:ext>
                  </a:extLst>
                </a:gridCol>
                <a:gridCol w="530880">
                  <a:extLst>
                    <a:ext uri="{9D8B030D-6E8A-4147-A177-3AD203B41FA5}">
                      <a16:colId xmlns:a16="http://schemas.microsoft.com/office/drawing/2014/main" val="20002"/>
                    </a:ext>
                  </a:extLst>
                </a:gridCol>
                <a:gridCol w="751216">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tblGrid>
              <a:tr h="1778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invalid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 name="Group 263"/>
          <p:cNvGraphicFramePr>
            <a:graphicFrameLocks/>
          </p:cNvGraphicFramePr>
          <p:nvPr>
            <p:extLst>
              <p:ext uri="{D42A27DB-BD31-4B8C-83A1-F6EECF244321}">
                <p14:modId xmlns:p14="http://schemas.microsoft.com/office/powerpoint/2010/main" val="959635718"/>
              </p:ext>
            </p:extLst>
          </p:nvPr>
        </p:nvGraphicFramePr>
        <p:xfrm>
          <a:off x="6324600" y="3514726"/>
          <a:ext cx="2742254" cy="1160463"/>
        </p:xfrm>
        <a:graphic>
          <a:graphicData uri="http://schemas.openxmlformats.org/drawingml/2006/table">
            <a:tbl>
              <a:tblPr/>
              <a:tblGrid>
                <a:gridCol w="403689">
                  <a:extLst>
                    <a:ext uri="{9D8B030D-6E8A-4147-A177-3AD203B41FA5}">
                      <a16:colId xmlns:a16="http://schemas.microsoft.com/office/drawing/2014/main" val="20000"/>
                    </a:ext>
                  </a:extLst>
                </a:gridCol>
                <a:gridCol w="563746">
                  <a:extLst>
                    <a:ext uri="{9D8B030D-6E8A-4147-A177-3AD203B41FA5}">
                      <a16:colId xmlns:a16="http://schemas.microsoft.com/office/drawing/2014/main" val="20001"/>
                    </a:ext>
                  </a:extLst>
                </a:gridCol>
                <a:gridCol w="832168">
                  <a:extLst>
                    <a:ext uri="{9D8B030D-6E8A-4147-A177-3AD203B41FA5}">
                      <a16:colId xmlns:a16="http://schemas.microsoft.com/office/drawing/2014/main" val="20002"/>
                    </a:ext>
                  </a:extLst>
                </a:gridCol>
                <a:gridCol w="942651">
                  <a:extLst>
                    <a:ext uri="{9D8B030D-6E8A-4147-A177-3AD203B41FA5}">
                      <a16:colId xmlns:a16="http://schemas.microsoft.com/office/drawing/2014/main" val="20003"/>
                    </a:ext>
                  </a:extLst>
                </a:gridCol>
              </a:tblGrid>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tx1"/>
                          </a:solidFill>
                          <a:effectLst/>
                          <a:latin typeface="Verdana" pitchFamily="34" charset="0"/>
                          <a:ea typeface="黑体" pitchFamily="2" charset="-122"/>
                        </a:rPr>
                        <a:t>Q</a:t>
                      </a:r>
                      <a:r>
                        <a:rPr kumimoji="0" lang="en-US" altLang="zh-CN" sz="1800" b="1" i="0" u="none" strike="noStrike" cap="none" normalizeH="0" baseline="30000" dirty="0" err="1">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57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245"/>
          <p:cNvGraphicFramePr>
            <a:graphicFrameLocks noGrp="1"/>
          </p:cNvGraphicFramePr>
          <p:nvPr>
            <p:extLst>
              <p:ext uri="{D42A27DB-BD31-4B8C-83A1-F6EECF244321}">
                <p14:modId xmlns:p14="http://schemas.microsoft.com/office/powerpoint/2010/main" val="3666205039"/>
              </p:ext>
            </p:extLst>
          </p:nvPr>
        </p:nvGraphicFramePr>
        <p:xfrm>
          <a:off x="838199" y="4282904"/>
          <a:ext cx="3105150" cy="1828800"/>
        </p:xfrm>
        <a:graphic>
          <a:graphicData uri="http://schemas.openxmlformats.org/drawingml/2006/table">
            <a:tbl>
              <a:tblPr/>
              <a:tblGrid>
                <a:gridCol w="388572">
                  <a:extLst>
                    <a:ext uri="{9D8B030D-6E8A-4147-A177-3AD203B41FA5}">
                      <a16:colId xmlns:a16="http://schemas.microsoft.com/office/drawing/2014/main" val="20000"/>
                    </a:ext>
                  </a:extLst>
                </a:gridCol>
                <a:gridCol w="386860">
                  <a:extLst>
                    <a:ext uri="{9D8B030D-6E8A-4147-A177-3AD203B41FA5}">
                      <a16:colId xmlns:a16="http://schemas.microsoft.com/office/drawing/2014/main" val="20001"/>
                    </a:ext>
                  </a:extLst>
                </a:gridCol>
                <a:gridCol w="500918">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196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toggle</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265"/>
          <p:cNvGraphicFramePr>
            <a:graphicFrameLocks noGrp="1"/>
          </p:cNvGraphicFramePr>
          <p:nvPr>
            <p:extLst>
              <p:ext uri="{D42A27DB-BD31-4B8C-83A1-F6EECF244321}">
                <p14:modId xmlns:p14="http://schemas.microsoft.com/office/powerpoint/2010/main" val="1844273105"/>
              </p:ext>
            </p:extLst>
          </p:nvPr>
        </p:nvGraphicFramePr>
        <p:xfrm>
          <a:off x="6323653" y="5421073"/>
          <a:ext cx="2743201" cy="1097280"/>
        </p:xfrm>
        <a:graphic>
          <a:graphicData uri="http://schemas.openxmlformats.org/drawingml/2006/table">
            <a:tbl>
              <a:tblPr/>
              <a:tblGrid>
                <a:gridCol w="415970">
                  <a:extLst>
                    <a:ext uri="{9D8B030D-6E8A-4147-A177-3AD203B41FA5}">
                      <a16:colId xmlns:a16="http://schemas.microsoft.com/office/drawing/2014/main" val="20000"/>
                    </a:ext>
                  </a:extLst>
                </a:gridCol>
                <a:gridCol w="498431">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lang="en-US" altLang="zh-CN" sz="1800" b="1" dirty="0">
                          <a:latin typeface="+mn-ea"/>
                          <a:ea typeface="+mn-ea"/>
                        </a:rPr>
                        <a:t>t</a:t>
                      </a:r>
                      <a:r>
                        <a:rPr kumimoji="0" lang="en-US" altLang="zh-CN" sz="1800" b="1" i="0" u="none" strike="noStrike" kern="1200" cap="none" normalizeH="0" baseline="0" dirty="0">
                          <a:ln>
                            <a:noFill/>
                          </a:ln>
                          <a:solidFill>
                            <a:schemeClr val="tx1"/>
                          </a:solidFill>
                          <a:effectLst/>
                          <a:latin typeface="Verdana" pitchFamily="34" charset="0"/>
                          <a:ea typeface="黑体" pitchFamily="2" charset="-122"/>
                          <a:cs typeface="+mn-cs"/>
                        </a:rPr>
                        <a:t>oggle</a:t>
                      </a:r>
                      <a:endParaRPr kumimoji="0" lang="zh-CN" altLang="en-US" sz="1800" b="1" i="0" u="none" strike="noStrike" kern="1200" cap="none" normalizeH="0" baseline="0" dirty="0">
                        <a:ln>
                          <a:noFill/>
                        </a:ln>
                        <a:solidFill>
                          <a:schemeClr val="tx1"/>
                        </a:solidFill>
                        <a:effectLst/>
                        <a:latin typeface="Verdana" pitchFamily="34" charset="0"/>
                        <a:ea typeface="黑体"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 Box 184"/>
          <p:cNvSpPr txBox="1">
            <a:spLocks noChangeArrowheads="1"/>
          </p:cNvSpPr>
          <p:nvPr/>
        </p:nvSpPr>
        <p:spPr bwMode="auto">
          <a:xfrm>
            <a:off x="838200" y="1219200"/>
            <a:ext cx="1800225" cy="396875"/>
          </a:xfrm>
          <a:prstGeom prst="rect">
            <a:avLst/>
          </a:prstGeom>
          <a:solidFill>
            <a:srgbClr val="FFFF66"/>
          </a:solidFill>
          <a:ln w="9525">
            <a:noFill/>
            <a:miter lim="800000"/>
            <a:headEnd/>
            <a:tailEnd/>
          </a:ln>
        </p:spPr>
        <p:txBody>
          <a:bodyPr>
            <a:spAutoFit/>
          </a:bodyPr>
          <a:lstStyle/>
          <a:p>
            <a:pPr algn="ctr">
              <a:spcBef>
                <a:spcPct val="50000"/>
              </a:spcBef>
            </a:pPr>
            <a:r>
              <a:rPr lang="en-US" altLang="zh-CN" sz="2000" b="1" dirty="0">
                <a:latin typeface="Tahoma" pitchFamily="34" charset="0"/>
                <a:ea typeface="宋体" pitchFamily="2" charset="-122"/>
              </a:rPr>
              <a:t>S-R flip-flop</a:t>
            </a:r>
            <a:endParaRPr lang="zh-CN" altLang="en-US" sz="2000" b="1" dirty="0">
              <a:latin typeface="Tahoma" pitchFamily="34" charset="0"/>
              <a:ea typeface="宋体" pitchFamily="2" charset="-122"/>
            </a:endParaRPr>
          </a:p>
        </p:txBody>
      </p:sp>
      <p:sp>
        <p:nvSpPr>
          <p:cNvPr id="9" name="Text Box 185"/>
          <p:cNvSpPr txBox="1">
            <a:spLocks noChangeArrowheads="1"/>
          </p:cNvSpPr>
          <p:nvPr/>
        </p:nvSpPr>
        <p:spPr bwMode="auto">
          <a:xfrm>
            <a:off x="838199" y="3712195"/>
            <a:ext cx="1800225" cy="400110"/>
          </a:xfrm>
          <a:prstGeom prst="rect">
            <a:avLst/>
          </a:prstGeom>
          <a:solidFill>
            <a:srgbClr val="FFFF66"/>
          </a:solidFill>
          <a:ln w="9525">
            <a:noFill/>
            <a:miter lim="800000"/>
            <a:headEnd/>
            <a:tailEnd/>
          </a:ln>
        </p:spPr>
        <p:txBody>
          <a:bodyPr>
            <a:spAutoFit/>
          </a:bodyPr>
          <a:lstStyle/>
          <a:p>
            <a:pPr algn="ctr">
              <a:spcBef>
                <a:spcPct val="50000"/>
              </a:spcBef>
            </a:pPr>
            <a:r>
              <a:rPr lang="en-US" altLang="zh-CN" sz="2000" b="1" dirty="0">
                <a:latin typeface="Tahoma" pitchFamily="34" charset="0"/>
                <a:ea typeface="宋体" pitchFamily="2" charset="-122"/>
              </a:rPr>
              <a:t>J-K</a:t>
            </a:r>
            <a:r>
              <a:rPr lang="zh-CN" altLang="en-US" sz="2000" b="1" dirty="0">
                <a:latin typeface="Tahoma" pitchFamily="34" charset="0"/>
                <a:ea typeface="宋体" pitchFamily="2" charset="-122"/>
              </a:rPr>
              <a:t> </a:t>
            </a:r>
            <a:r>
              <a:rPr lang="en-US" altLang="zh-CN" sz="2000" b="1" dirty="0">
                <a:latin typeface="Tahoma" pitchFamily="34" charset="0"/>
                <a:ea typeface="宋体" pitchFamily="2" charset="-122"/>
              </a:rPr>
              <a:t>flip-flop</a:t>
            </a:r>
            <a:endParaRPr lang="zh-CN" altLang="en-US" sz="2000" b="1" dirty="0">
              <a:latin typeface="Tahoma" pitchFamily="34" charset="0"/>
              <a:ea typeface="宋体" pitchFamily="2" charset="-122"/>
            </a:endParaRPr>
          </a:p>
        </p:txBody>
      </p:sp>
      <p:sp>
        <p:nvSpPr>
          <p:cNvPr id="10" name="Text Box 186"/>
          <p:cNvSpPr txBox="1">
            <a:spLocks noChangeArrowheads="1"/>
          </p:cNvSpPr>
          <p:nvPr/>
        </p:nvSpPr>
        <p:spPr bwMode="auto">
          <a:xfrm>
            <a:off x="6681785" y="4872832"/>
            <a:ext cx="1800225" cy="396875"/>
          </a:xfrm>
          <a:prstGeom prst="rect">
            <a:avLst/>
          </a:prstGeom>
          <a:solidFill>
            <a:srgbClr val="FFFF66"/>
          </a:solidFill>
          <a:ln w="9525">
            <a:noFill/>
            <a:miter lim="800000"/>
            <a:headEnd/>
            <a:tailEnd/>
          </a:ln>
        </p:spPr>
        <p:txBody>
          <a:bodyPr>
            <a:spAutoFit/>
          </a:bodyPr>
          <a:lstStyle/>
          <a:p>
            <a:pPr algn="ctr">
              <a:spcBef>
                <a:spcPct val="50000"/>
              </a:spcBef>
            </a:pPr>
            <a:r>
              <a:rPr lang="en-US" altLang="zh-CN" sz="2000" b="1" dirty="0">
                <a:latin typeface="Tahoma" pitchFamily="34" charset="0"/>
                <a:ea typeface="宋体" pitchFamily="2" charset="-122"/>
              </a:rPr>
              <a:t>T</a:t>
            </a:r>
            <a:r>
              <a:rPr lang="zh-CN" altLang="en-US" sz="2000" b="1" dirty="0">
                <a:latin typeface="Tahoma" pitchFamily="34" charset="0"/>
                <a:ea typeface="宋体" pitchFamily="2" charset="-122"/>
              </a:rPr>
              <a:t> </a:t>
            </a:r>
            <a:r>
              <a:rPr lang="en-US" altLang="zh-CN" sz="2000" b="1" dirty="0">
                <a:latin typeface="Tahoma" pitchFamily="34" charset="0"/>
                <a:ea typeface="宋体" pitchFamily="2" charset="-122"/>
              </a:rPr>
              <a:t>flip-flop</a:t>
            </a:r>
            <a:endParaRPr lang="zh-CN" altLang="en-US" sz="2000" b="1" dirty="0">
              <a:latin typeface="Tahoma" pitchFamily="34" charset="0"/>
              <a:ea typeface="宋体" pitchFamily="2" charset="-122"/>
            </a:endParaRPr>
          </a:p>
        </p:txBody>
      </p:sp>
      <p:sp>
        <p:nvSpPr>
          <p:cNvPr id="11" name="Text Box 187"/>
          <p:cNvSpPr txBox="1">
            <a:spLocks noChangeArrowheads="1"/>
          </p:cNvSpPr>
          <p:nvPr/>
        </p:nvSpPr>
        <p:spPr bwMode="auto">
          <a:xfrm>
            <a:off x="6681786" y="3013363"/>
            <a:ext cx="1800225" cy="400110"/>
          </a:xfrm>
          <a:prstGeom prst="rect">
            <a:avLst/>
          </a:prstGeom>
          <a:solidFill>
            <a:srgbClr val="FFFF66"/>
          </a:solidFill>
          <a:ln w="9525">
            <a:noFill/>
            <a:miter lim="800000"/>
            <a:headEnd/>
            <a:tailEnd/>
          </a:ln>
        </p:spPr>
        <p:txBody>
          <a:bodyPr>
            <a:spAutoFit/>
          </a:bodyPr>
          <a:lstStyle/>
          <a:p>
            <a:pPr algn="ctr">
              <a:spcBef>
                <a:spcPct val="50000"/>
              </a:spcBef>
            </a:pPr>
            <a:r>
              <a:rPr lang="en-US" altLang="zh-CN" sz="2000" b="1" dirty="0">
                <a:latin typeface="Tahoma" pitchFamily="34" charset="0"/>
                <a:ea typeface="宋体" pitchFamily="2" charset="-122"/>
              </a:rPr>
              <a:t>D</a:t>
            </a:r>
            <a:r>
              <a:rPr lang="zh-CN" altLang="en-US" sz="2000" b="1" dirty="0">
                <a:latin typeface="Tahoma" pitchFamily="34" charset="0"/>
                <a:ea typeface="宋体" pitchFamily="2" charset="-122"/>
              </a:rPr>
              <a:t> </a:t>
            </a:r>
            <a:r>
              <a:rPr lang="en-US" altLang="zh-CN" sz="2000" b="1" dirty="0">
                <a:latin typeface="Tahoma" pitchFamily="34" charset="0"/>
                <a:ea typeface="宋体" pitchFamily="2" charset="-122"/>
              </a:rPr>
              <a:t>flip-flop</a:t>
            </a:r>
            <a:endParaRPr lang="zh-CN" altLang="en-US" sz="2000" b="1" dirty="0">
              <a:latin typeface="Tahoma" pitchFamily="34" charset="0"/>
              <a:ea typeface="宋体" pitchFamily="2" charset="-122"/>
            </a:endParaRPr>
          </a:p>
        </p:txBody>
      </p:sp>
      <p:grpSp>
        <p:nvGrpSpPr>
          <p:cNvPr id="12" name="Group 188"/>
          <p:cNvGrpSpPr>
            <a:grpSpLocks/>
          </p:cNvGrpSpPr>
          <p:nvPr/>
        </p:nvGrpSpPr>
        <p:grpSpPr bwMode="auto">
          <a:xfrm>
            <a:off x="9881169" y="3539954"/>
            <a:ext cx="1511300" cy="1485900"/>
            <a:chOff x="975" y="1230"/>
            <a:chExt cx="1429" cy="1390"/>
          </a:xfrm>
        </p:grpSpPr>
        <p:graphicFrame>
          <p:nvGraphicFramePr>
            <p:cNvPr id="13" name="Object 189"/>
            <p:cNvGraphicFramePr>
              <a:graphicFrameLocks noChangeAspect="1"/>
            </p:cNvGraphicFramePr>
            <p:nvPr/>
          </p:nvGraphicFramePr>
          <p:xfrm>
            <a:off x="975" y="1230"/>
            <a:ext cx="1429" cy="922"/>
          </p:xfrm>
          <a:graphic>
            <a:graphicData uri="http://schemas.openxmlformats.org/presentationml/2006/ole">
              <mc:AlternateContent xmlns:mc="http://schemas.openxmlformats.org/markup-compatibility/2006">
                <mc:Choice xmlns:v="urn:schemas-microsoft-com:vml" Requires="v">
                  <p:oleObj spid="_x0000_s75843" name="图片" r:id="rId4" imgW="1257480" imgH="695160" progId="">
                    <p:embed/>
                  </p:oleObj>
                </mc:Choice>
                <mc:Fallback>
                  <p:oleObj name="图片" r:id="rId4" imgW="1257480" imgH="695160" progId="">
                    <p:embed/>
                    <p:pic>
                      <p:nvPicPr>
                        <p:cNvPr id="0" name="Object 1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1230"/>
                          <a:ext cx="1429"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14" name="Rectangle 190"/>
            <p:cNvSpPr>
              <a:spLocks noChangeArrowheads="1"/>
            </p:cNvSpPr>
            <p:nvPr/>
          </p:nvSpPr>
          <p:spPr bwMode="auto">
            <a:xfrm>
              <a:off x="1601" y="2192"/>
              <a:ext cx="174" cy="428"/>
            </a:xfrm>
            <a:prstGeom prst="rect">
              <a:avLst/>
            </a:prstGeom>
            <a:noFill/>
            <a:ln w="9525">
              <a:noFill/>
              <a:miter lim="800000"/>
              <a:headEnd/>
              <a:tailEnd/>
            </a:ln>
          </p:spPr>
          <p:txBody>
            <a:bodyPr wrap="none">
              <a:spAutoFit/>
            </a:bodyPr>
            <a:lstStyle/>
            <a:p>
              <a:pPr algn="ctr"/>
              <a:endParaRPr lang="zh-CN" altLang="zh-CN" b="1">
                <a:solidFill>
                  <a:srgbClr val="000066"/>
                </a:solidFill>
                <a:latin typeface="宋体" pitchFamily="2" charset="-122"/>
                <a:ea typeface="宋体" pitchFamily="2" charset="-122"/>
              </a:endParaRPr>
            </a:p>
          </p:txBody>
        </p:sp>
      </p:grpSp>
      <p:grpSp>
        <p:nvGrpSpPr>
          <p:cNvPr id="15" name="Group 194"/>
          <p:cNvGrpSpPr>
            <a:grpSpLocks/>
          </p:cNvGrpSpPr>
          <p:nvPr/>
        </p:nvGrpSpPr>
        <p:grpSpPr bwMode="auto">
          <a:xfrm>
            <a:off x="9696876" y="5128532"/>
            <a:ext cx="1695703" cy="1611540"/>
            <a:chOff x="1539" y="2533"/>
            <a:chExt cx="1601" cy="1496"/>
          </a:xfrm>
        </p:grpSpPr>
        <p:graphicFrame>
          <p:nvGraphicFramePr>
            <p:cNvPr id="16" name="Object 195"/>
            <p:cNvGraphicFramePr>
              <a:graphicFrameLocks noChangeAspect="1"/>
            </p:cNvGraphicFramePr>
            <p:nvPr>
              <p:extLst>
                <p:ext uri="{D42A27DB-BD31-4B8C-83A1-F6EECF244321}">
                  <p14:modId xmlns:p14="http://schemas.microsoft.com/office/powerpoint/2010/main" val="3769640622"/>
                </p:ext>
              </p:extLst>
            </p:nvPr>
          </p:nvGraphicFramePr>
          <p:xfrm>
            <a:off x="1848" y="2533"/>
            <a:ext cx="1292" cy="913"/>
          </p:xfrm>
          <a:graphic>
            <a:graphicData uri="http://schemas.openxmlformats.org/presentationml/2006/ole">
              <mc:AlternateContent xmlns:mc="http://schemas.openxmlformats.org/markup-compatibility/2006">
                <mc:Choice xmlns:v="urn:schemas-microsoft-com:vml" Requires="v">
                  <p:oleObj spid="_x0000_s75844" name="图片" r:id="rId6" imgW="1181160" imgH="695160" progId="">
                    <p:embed/>
                  </p:oleObj>
                </mc:Choice>
                <mc:Fallback>
                  <p:oleObj name="图片" r:id="rId6" imgW="1181160" imgH="695160" progId="">
                    <p:embed/>
                    <p:pic>
                      <p:nvPicPr>
                        <p:cNvPr id="0" name="Object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8" y="2533"/>
                          <a:ext cx="1292"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17" name="Rectangle 196"/>
            <p:cNvSpPr>
              <a:spLocks noChangeArrowheads="1"/>
            </p:cNvSpPr>
            <p:nvPr/>
          </p:nvSpPr>
          <p:spPr bwMode="auto">
            <a:xfrm>
              <a:off x="1539" y="3600"/>
              <a:ext cx="174" cy="429"/>
            </a:xfrm>
            <a:prstGeom prst="rect">
              <a:avLst/>
            </a:prstGeom>
            <a:noFill/>
            <a:ln w="9525">
              <a:noFill/>
              <a:miter lim="800000"/>
              <a:headEnd/>
              <a:tailEnd/>
            </a:ln>
          </p:spPr>
          <p:txBody>
            <a:bodyPr wrap="none">
              <a:spAutoFit/>
            </a:bodyPr>
            <a:lstStyle/>
            <a:p>
              <a:pPr algn="ctr"/>
              <a:endParaRPr lang="zh-CN" altLang="zh-CN" b="1">
                <a:solidFill>
                  <a:srgbClr val="000066"/>
                </a:solidFill>
                <a:latin typeface="宋体" pitchFamily="2" charset="-122"/>
                <a:ea typeface="宋体" pitchFamily="2" charset="-122"/>
              </a:endParaRPr>
            </a:p>
          </p:txBody>
        </p:sp>
      </p:grpSp>
      <p:grpSp>
        <p:nvGrpSpPr>
          <p:cNvPr id="18" name="Group 197"/>
          <p:cNvGrpSpPr>
            <a:grpSpLocks/>
          </p:cNvGrpSpPr>
          <p:nvPr/>
        </p:nvGrpSpPr>
        <p:grpSpPr bwMode="auto">
          <a:xfrm>
            <a:off x="4267200" y="2009895"/>
            <a:ext cx="1506537" cy="1300108"/>
            <a:chOff x="3244" y="2833"/>
            <a:chExt cx="1360" cy="1116"/>
          </a:xfrm>
        </p:grpSpPr>
        <p:graphicFrame>
          <p:nvGraphicFramePr>
            <p:cNvPr id="19" name="Object 198"/>
            <p:cNvGraphicFramePr>
              <a:graphicFrameLocks noChangeAspect="1"/>
            </p:cNvGraphicFramePr>
            <p:nvPr/>
          </p:nvGraphicFramePr>
          <p:xfrm>
            <a:off x="3244" y="2833"/>
            <a:ext cx="1360" cy="909"/>
          </p:xfrm>
          <a:graphic>
            <a:graphicData uri="http://schemas.openxmlformats.org/presentationml/2006/ole">
              <mc:AlternateContent xmlns:mc="http://schemas.openxmlformats.org/markup-compatibility/2006">
                <mc:Choice xmlns:v="urn:schemas-microsoft-com:vml" Requires="v">
                  <p:oleObj spid="_x0000_s75845" name="图片" r:id="rId8" imgW="1123920" imgH="676440" progId="">
                    <p:embed/>
                  </p:oleObj>
                </mc:Choice>
                <mc:Fallback>
                  <p:oleObj name="图片" r:id="rId8" imgW="1123920" imgH="676440" progId="">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 y="2833"/>
                          <a:ext cx="1360"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20" name="Rectangle 199"/>
            <p:cNvSpPr>
              <a:spLocks noChangeArrowheads="1"/>
            </p:cNvSpPr>
            <p:nvPr/>
          </p:nvSpPr>
          <p:spPr bwMode="auto">
            <a:xfrm>
              <a:off x="3823" y="3553"/>
              <a:ext cx="167" cy="396"/>
            </a:xfrm>
            <a:prstGeom prst="rect">
              <a:avLst/>
            </a:prstGeom>
            <a:noFill/>
            <a:ln w="9525">
              <a:noFill/>
              <a:miter lim="800000"/>
              <a:headEnd/>
              <a:tailEnd/>
            </a:ln>
          </p:spPr>
          <p:txBody>
            <a:bodyPr wrap="none">
              <a:spAutoFit/>
            </a:bodyPr>
            <a:lstStyle/>
            <a:p>
              <a:pPr algn="ctr"/>
              <a:endParaRPr lang="zh-CN" altLang="zh-CN" b="1">
                <a:solidFill>
                  <a:srgbClr val="000066"/>
                </a:solidFill>
                <a:latin typeface="宋体" pitchFamily="2" charset="-122"/>
                <a:ea typeface="宋体" pitchFamily="2" charset="-122"/>
              </a:endParaRPr>
            </a:p>
          </p:txBody>
        </p:sp>
      </p:grpSp>
      <p:graphicFrame>
        <p:nvGraphicFramePr>
          <p:cNvPr id="21" name="Object 212"/>
          <p:cNvGraphicFramePr>
            <a:graphicFrameLocks noChangeAspect="1"/>
          </p:cNvGraphicFramePr>
          <p:nvPr>
            <p:extLst>
              <p:ext uri="{D42A27DB-BD31-4B8C-83A1-F6EECF244321}">
                <p14:modId xmlns:p14="http://schemas.microsoft.com/office/powerpoint/2010/main" val="4193887931"/>
              </p:ext>
            </p:extLst>
          </p:nvPr>
        </p:nvGraphicFramePr>
        <p:xfrm>
          <a:off x="6283365" y="664630"/>
          <a:ext cx="5566977" cy="2018339"/>
        </p:xfrm>
        <a:graphic>
          <a:graphicData uri="http://schemas.openxmlformats.org/presentationml/2006/ole">
            <mc:AlternateContent xmlns:mc="http://schemas.openxmlformats.org/markup-compatibility/2006">
              <mc:Choice xmlns:v="urn:schemas-microsoft-com:vml" Requires="v">
                <p:oleObj spid="_x0000_s75846" name="公式" r:id="rId10" imgW="2869920" imgH="1041120" progId="Equations">
                  <p:embed/>
                </p:oleObj>
              </mc:Choice>
              <mc:Fallback>
                <p:oleObj name="公式" r:id="rId10" imgW="2869920" imgH="1041120" progId="Equations">
                  <p:embed/>
                  <p:pic>
                    <p:nvPicPr>
                      <p:cNvPr id="0" name="Object 2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83365" y="664630"/>
                        <a:ext cx="5566977" cy="2018339"/>
                      </a:xfrm>
                      <a:prstGeom prst="rect">
                        <a:avLst/>
                      </a:prstGeom>
                      <a:solidFill>
                        <a:schemeClr val="bg1"/>
                      </a:solidFill>
                      <a:ln w="28575">
                        <a:solidFill>
                          <a:srgbClr val="9999FF"/>
                        </a:solidFill>
                      </a:ln>
                      <a:effectLst/>
                    </p:spPr>
                  </p:pic>
                </p:oleObj>
              </mc:Fallback>
            </mc:AlternateContent>
          </a:graphicData>
        </a:graphic>
      </p:graphicFrame>
      <p:grpSp>
        <p:nvGrpSpPr>
          <p:cNvPr id="22" name="Group 191"/>
          <p:cNvGrpSpPr>
            <a:grpSpLocks/>
          </p:cNvGrpSpPr>
          <p:nvPr/>
        </p:nvGrpSpPr>
        <p:grpSpPr bwMode="auto">
          <a:xfrm>
            <a:off x="4208920" y="4617029"/>
            <a:ext cx="1584325" cy="1566691"/>
            <a:chOff x="3243" y="1230"/>
            <a:chExt cx="1361" cy="1365"/>
          </a:xfrm>
        </p:grpSpPr>
        <p:graphicFrame>
          <p:nvGraphicFramePr>
            <p:cNvPr id="23" name="Object 192"/>
            <p:cNvGraphicFramePr>
              <a:graphicFrameLocks noChangeAspect="1"/>
            </p:cNvGraphicFramePr>
            <p:nvPr/>
          </p:nvGraphicFramePr>
          <p:xfrm>
            <a:off x="3243" y="1230"/>
            <a:ext cx="1361" cy="921"/>
          </p:xfrm>
          <a:graphic>
            <a:graphicData uri="http://schemas.openxmlformats.org/presentationml/2006/ole">
              <mc:AlternateContent xmlns:mc="http://schemas.openxmlformats.org/markup-compatibility/2006">
                <mc:Choice xmlns:v="urn:schemas-microsoft-com:vml" Requires="v">
                  <p:oleObj spid="_x0000_s75847" name="图片" r:id="rId12" imgW="1257480" imgH="695160" progId="">
                    <p:embed/>
                  </p:oleObj>
                </mc:Choice>
                <mc:Fallback>
                  <p:oleObj name="图片" r:id="rId12" imgW="1257480" imgH="695160" progId="">
                    <p:embed/>
                    <p:pic>
                      <p:nvPicPr>
                        <p:cNvPr id="0" name="Object 1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1230"/>
                          <a:ext cx="136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24" name="Rectangle 193"/>
            <p:cNvSpPr>
              <a:spLocks noChangeArrowheads="1"/>
            </p:cNvSpPr>
            <p:nvPr/>
          </p:nvSpPr>
          <p:spPr bwMode="auto">
            <a:xfrm>
              <a:off x="3898" y="2193"/>
              <a:ext cx="159" cy="402"/>
            </a:xfrm>
            <a:prstGeom prst="rect">
              <a:avLst/>
            </a:prstGeom>
            <a:noFill/>
            <a:ln w="9525">
              <a:noFill/>
              <a:miter lim="800000"/>
              <a:headEnd/>
              <a:tailEnd/>
            </a:ln>
          </p:spPr>
          <p:txBody>
            <a:bodyPr wrap="none">
              <a:spAutoFit/>
            </a:bodyPr>
            <a:lstStyle/>
            <a:p>
              <a:pPr algn="ctr"/>
              <a:endParaRPr lang="zh-CN" altLang="zh-CN" b="1">
                <a:solidFill>
                  <a:srgbClr val="000066"/>
                </a:solidFill>
                <a:latin typeface="宋体" pitchFamily="2" charset="-122"/>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ox(out)">
                                      <p:cBhvr>
                                        <p:cTn id="48" dur="500"/>
                                        <p:tgtEl>
                                          <p:spTgt spid="21"/>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par>
                                <p:cTn id="49" presetID="3" presetClass="entr" presetSubtype="1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5"/>
          <p:cNvGraphicFramePr>
            <a:graphicFrameLocks noChangeAspect="1"/>
          </p:cNvGraphicFramePr>
          <p:nvPr/>
        </p:nvGraphicFramePr>
        <p:xfrm>
          <a:off x="1979614" y="1755775"/>
          <a:ext cx="2657475" cy="1598612"/>
        </p:xfrm>
        <a:graphic>
          <a:graphicData uri="http://schemas.openxmlformats.org/presentationml/2006/ole">
            <mc:AlternateContent xmlns:mc="http://schemas.openxmlformats.org/markup-compatibility/2006">
              <mc:Choice xmlns:v="urn:schemas-microsoft-com:vml" Requires="v">
                <p:oleObj spid="_x0000_s76872" name="图片" r:id="rId3" imgW="1123920" imgH="676440" progId="">
                  <p:embed/>
                </p:oleObj>
              </mc:Choice>
              <mc:Fallback>
                <p:oleObj name="图片" r:id="rId3" imgW="1123920" imgH="6764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4"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3" name="Object 6"/>
          <p:cNvGraphicFramePr>
            <a:graphicFrameLocks noChangeAspect="1"/>
          </p:cNvGraphicFramePr>
          <p:nvPr/>
        </p:nvGraphicFramePr>
        <p:xfrm>
          <a:off x="4572001" y="1755775"/>
          <a:ext cx="2657475" cy="1598612"/>
        </p:xfrm>
        <a:graphic>
          <a:graphicData uri="http://schemas.openxmlformats.org/presentationml/2006/ole">
            <mc:AlternateContent xmlns:mc="http://schemas.openxmlformats.org/markup-compatibility/2006">
              <mc:Choice xmlns:v="urn:schemas-microsoft-com:vml" Requires="v">
                <p:oleObj spid="_x0000_s76873" name="图片" r:id="rId5" imgW="1123920" imgH="676440" progId="">
                  <p:embed/>
                </p:oleObj>
              </mc:Choice>
              <mc:Fallback>
                <p:oleObj name="图片" r:id="rId5" imgW="1123920" imgH="6764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4" name="Object 7"/>
          <p:cNvGraphicFramePr>
            <a:graphicFrameLocks noChangeAspect="1"/>
          </p:cNvGraphicFramePr>
          <p:nvPr/>
        </p:nvGraphicFramePr>
        <p:xfrm>
          <a:off x="4572001" y="4419600"/>
          <a:ext cx="2657475" cy="1598612"/>
        </p:xfrm>
        <a:graphic>
          <a:graphicData uri="http://schemas.openxmlformats.org/presentationml/2006/ole">
            <mc:AlternateContent xmlns:mc="http://schemas.openxmlformats.org/markup-compatibility/2006">
              <mc:Choice xmlns:v="urn:schemas-microsoft-com:vml" Requires="v">
                <p:oleObj spid="_x0000_s76874" name="图片" r:id="rId7" imgW="1123920" imgH="676440" progId="">
                  <p:embed/>
                </p:oleObj>
              </mc:Choice>
              <mc:Fallback>
                <p:oleObj name="图片" r:id="rId7" imgW="1123920" imgH="67644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1" y="4419600"/>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5" name="Object 8"/>
          <p:cNvGraphicFramePr>
            <a:graphicFrameLocks noChangeAspect="1"/>
          </p:cNvGraphicFramePr>
          <p:nvPr/>
        </p:nvGraphicFramePr>
        <p:xfrm>
          <a:off x="7092951" y="4419600"/>
          <a:ext cx="2657475" cy="1598612"/>
        </p:xfrm>
        <a:graphic>
          <a:graphicData uri="http://schemas.openxmlformats.org/presentationml/2006/ole">
            <mc:AlternateContent xmlns:mc="http://schemas.openxmlformats.org/markup-compatibility/2006">
              <mc:Choice xmlns:v="urn:schemas-microsoft-com:vml" Requires="v">
                <p:oleObj spid="_x0000_s76875" name="图片" r:id="rId9" imgW="1123920" imgH="676440" progId="">
                  <p:embed/>
                </p:oleObj>
              </mc:Choice>
              <mc:Fallback>
                <p:oleObj name="图片" r:id="rId9" imgW="1123920" imgH="67644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2951" y="4419600"/>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6" name="Object 9"/>
          <p:cNvGraphicFramePr>
            <a:graphicFrameLocks noChangeAspect="1"/>
          </p:cNvGraphicFramePr>
          <p:nvPr/>
        </p:nvGraphicFramePr>
        <p:xfrm>
          <a:off x="7092951" y="1755775"/>
          <a:ext cx="2657475" cy="1598612"/>
        </p:xfrm>
        <a:graphic>
          <a:graphicData uri="http://schemas.openxmlformats.org/presentationml/2006/ole">
            <mc:AlternateContent xmlns:mc="http://schemas.openxmlformats.org/markup-compatibility/2006">
              <mc:Choice xmlns:v="urn:schemas-microsoft-com:vml" Requires="v">
                <p:oleObj spid="_x0000_s76876" name="图片" r:id="rId11" imgW="1123920" imgH="676440" progId="">
                  <p:embed/>
                </p:oleObj>
              </mc:Choice>
              <mc:Fallback>
                <p:oleObj name="图片" r:id="rId11" imgW="1123920" imgH="67644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2951"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7" name="TextBox 6"/>
          <p:cNvSpPr txBox="1"/>
          <p:nvPr/>
        </p:nvSpPr>
        <p:spPr>
          <a:xfrm>
            <a:off x="1905000" y="4038600"/>
            <a:ext cx="2209800" cy="1815882"/>
          </a:xfrm>
          <a:prstGeom prst="rect">
            <a:avLst/>
          </a:prstGeom>
          <a:solidFill>
            <a:srgbClr val="FFFF00"/>
          </a:solidFill>
          <a:ln w="28575">
            <a:solidFill>
              <a:srgbClr val="9999FF"/>
            </a:solidFill>
          </a:ln>
        </p:spPr>
        <p:txBody>
          <a:bodyPr wrap="square" rtlCol="0">
            <a:spAutoFit/>
          </a:bodyPr>
          <a:lstStyle/>
          <a:p>
            <a:pPr algn="ctr"/>
            <a:r>
              <a:rPr lang="en-US" altLang="zh-CN" sz="2800" b="1" dirty="0"/>
              <a:t>Notice the different of these trigger modes</a:t>
            </a:r>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3" cstate="print"/>
          <a:srcRect/>
          <a:stretch>
            <a:fillRect/>
          </a:stretch>
        </p:blipFill>
        <p:spPr bwMode="auto">
          <a:xfrm>
            <a:off x="1704975" y="1938723"/>
            <a:ext cx="3600450" cy="1936750"/>
          </a:xfrm>
          <a:prstGeom prst="rect">
            <a:avLst/>
          </a:prstGeom>
          <a:noFill/>
          <a:ln w="9525">
            <a:noFill/>
            <a:miter lim="800000"/>
            <a:headEnd/>
            <a:tailEnd/>
          </a:ln>
        </p:spPr>
      </p:pic>
      <p:sp>
        <p:nvSpPr>
          <p:cNvPr id="3" name="Rectangle 3"/>
          <p:cNvSpPr txBox="1">
            <a:spLocks noChangeArrowheads="1"/>
          </p:cNvSpPr>
          <p:nvPr/>
        </p:nvSpPr>
        <p:spPr>
          <a:xfrm>
            <a:off x="990600" y="457200"/>
            <a:ext cx="10210800" cy="1295400"/>
          </a:xfrm>
          <a:prstGeom prst="rect">
            <a:avLst/>
          </a:prstGeom>
          <a:solidFill>
            <a:schemeClr val="bg1"/>
          </a:solidFill>
          <a:ln w="28575">
            <a:solidFill>
              <a:srgbClr val="9999FF"/>
            </a:solidFill>
          </a:ln>
        </p:spPr>
        <p:txBody>
          <a:bodyPr/>
          <a:lstStyle/>
          <a:p>
            <a:pPr marL="342900" indent="-342900" eaLnBrk="1" hangingPunct="1">
              <a:lnSpc>
                <a:spcPct val="90000"/>
              </a:lnSpc>
              <a:spcBef>
                <a:spcPct val="20000"/>
              </a:spcBef>
              <a:buClr>
                <a:schemeClr val="tx2"/>
              </a:buClr>
              <a:buFontTx/>
              <a:buChar char="•"/>
              <a:defRPr/>
            </a:pPr>
            <a:r>
              <a:rPr lang="en-US" altLang="zh-CN" sz="2800" b="1" dirty="0">
                <a:latin typeface="+mn-lt"/>
              </a:rPr>
              <a:t>Analyze the function of the circuit in Figure a, and determine the Q output waveforms for the A and CLK input in Figure b.</a:t>
            </a:r>
            <a:endParaRPr lang="zh-CN" altLang="en-US" sz="2800" b="1" dirty="0">
              <a:latin typeface="+mn-lt"/>
            </a:endParaRPr>
          </a:p>
        </p:txBody>
      </p:sp>
      <p:pic>
        <p:nvPicPr>
          <p:cNvPr id="4" name="Picture 5"/>
          <p:cNvPicPr>
            <a:picLocks noChangeAspect="1" noChangeArrowheads="1"/>
          </p:cNvPicPr>
          <p:nvPr/>
        </p:nvPicPr>
        <p:blipFill>
          <a:blip r:embed="rId4" cstate="print">
            <a:grayscl/>
            <a:biLevel thresh="50000"/>
          </a:blip>
          <a:srcRect/>
          <a:stretch>
            <a:fillRect/>
          </a:stretch>
        </p:blipFill>
        <p:spPr bwMode="auto">
          <a:xfrm>
            <a:off x="1600200" y="4386264"/>
            <a:ext cx="4197350" cy="1252537"/>
          </a:xfrm>
          <a:prstGeom prst="rect">
            <a:avLst/>
          </a:prstGeom>
          <a:noFill/>
          <a:ln w="9525">
            <a:noFill/>
            <a:miter lim="800000"/>
            <a:headEnd/>
            <a:tailEnd/>
          </a:ln>
        </p:spPr>
      </p:pic>
      <p:sp>
        <p:nvSpPr>
          <p:cNvPr id="5" name="矩形 4"/>
          <p:cNvSpPr/>
          <p:nvPr/>
        </p:nvSpPr>
        <p:spPr>
          <a:xfrm>
            <a:off x="6096001" y="1981201"/>
            <a:ext cx="2310248" cy="523220"/>
          </a:xfrm>
          <a:prstGeom prst="rect">
            <a:avLst/>
          </a:prstGeom>
        </p:spPr>
        <p:txBody>
          <a:bodyPr wrap="none">
            <a:spAutoFit/>
          </a:bodyPr>
          <a:lstStyle/>
          <a:p>
            <a:r>
              <a:rPr lang="en-US" altLang="zh-CN" sz="2800" b="1" dirty="0">
                <a:latin typeface="+mn-ea"/>
              </a:rPr>
              <a:t>1. J=A</a:t>
            </a:r>
            <a:r>
              <a:rPr lang="zh-CN" altLang="en-US" sz="2800" b="1" dirty="0">
                <a:latin typeface="+mn-ea"/>
              </a:rPr>
              <a:t>、</a:t>
            </a:r>
            <a:r>
              <a:rPr lang="en-US" altLang="zh-CN" sz="2800" b="1" dirty="0">
                <a:latin typeface="+mn-ea"/>
              </a:rPr>
              <a:t>K=Q</a:t>
            </a:r>
            <a:endParaRPr lang="zh-CN" altLang="en-US" sz="2800" b="1" dirty="0">
              <a:latin typeface="+mn-ea"/>
            </a:endParaRPr>
          </a:p>
        </p:txBody>
      </p:sp>
      <p:graphicFrame>
        <p:nvGraphicFramePr>
          <p:cNvPr id="92167" name="Object 7"/>
          <p:cNvGraphicFramePr>
            <a:graphicFrameLocks noChangeAspect="1"/>
          </p:cNvGraphicFramePr>
          <p:nvPr>
            <p:extLst>
              <p:ext uri="{D42A27DB-BD31-4B8C-83A1-F6EECF244321}">
                <p14:modId xmlns:p14="http://schemas.microsoft.com/office/powerpoint/2010/main" val="2045051322"/>
              </p:ext>
            </p:extLst>
          </p:nvPr>
        </p:nvGraphicFramePr>
        <p:xfrm>
          <a:off x="6553200" y="2667000"/>
          <a:ext cx="3519488" cy="480196"/>
        </p:xfrm>
        <a:graphic>
          <a:graphicData uri="http://schemas.openxmlformats.org/presentationml/2006/ole">
            <mc:AlternateContent xmlns:mc="http://schemas.openxmlformats.org/markup-compatibility/2006">
              <mc:Choice xmlns:v="urn:schemas-microsoft-com:vml" Requires="v">
                <p:oleObj spid="_x0000_s77839" name="公式" r:id="rId5" imgW="1676400" imgH="228600" progId="Equations">
                  <p:embed/>
                </p:oleObj>
              </mc:Choice>
              <mc:Fallback>
                <p:oleObj name="公式" r:id="rId5" imgW="1676400" imgH="228600" progId="Equations">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667000"/>
                        <a:ext cx="3519488" cy="480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096001" y="2667001"/>
            <a:ext cx="557877" cy="523220"/>
          </a:xfrm>
          <a:prstGeom prst="rect">
            <a:avLst/>
          </a:prstGeom>
        </p:spPr>
        <p:txBody>
          <a:bodyPr wrap="square">
            <a:spAutoFit/>
          </a:bodyPr>
          <a:lstStyle/>
          <a:p>
            <a:r>
              <a:rPr lang="en-US" altLang="zh-CN" sz="2800" b="1" dirty="0">
                <a:latin typeface="+mn-ea"/>
              </a:rPr>
              <a:t>2. </a:t>
            </a:r>
            <a:endParaRPr lang="zh-CN" altLang="en-US" sz="2800" b="1" dirty="0">
              <a:latin typeface="+mn-ea"/>
            </a:endParaRPr>
          </a:p>
        </p:txBody>
      </p:sp>
      <p:sp>
        <p:nvSpPr>
          <p:cNvPr id="8" name="矩形 7"/>
          <p:cNvSpPr/>
          <p:nvPr/>
        </p:nvSpPr>
        <p:spPr>
          <a:xfrm>
            <a:off x="6096000" y="3276601"/>
            <a:ext cx="5105400" cy="523220"/>
          </a:xfrm>
          <a:prstGeom prst="rect">
            <a:avLst/>
          </a:prstGeom>
        </p:spPr>
        <p:txBody>
          <a:bodyPr wrap="square">
            <a:spAutoFit/>
          </a:bodyPr>
          <a:lstStyle/>
          <a:p>
            <a:r>
              <a:rPr lang="en-US" altLang="zh-CN" sz="2800" b="1" dirty="0">
                <a:latin typeface="+mn-ea"/>
              </a:rPr>
              <a:t>3. A=1</a:t>
            </a:r>
            <a:r>
              <a:rPr lang="zh-CN" altLang="en-US" sz="2800" b="1" dirty="0">
                <a:latin typeface="+mn-ea"/>
              </a:rPr>
              <a:t>，</a:t>
            </a:r>
            <a:r>
              <a:rPr lang="en-US" altLang="zh-CN" sz="2800" b="1" dirty="0">
                <a:latin typeface="+mn-ea"/>
              </a:rPr>
              <a:t>toggle</a:t>
            </a:r>
            <a:r>
              <a:rPr lang="zh-CN" altLang="en-US" sz="2800" b="1" dirty="0">
                <a:latin typeface="+mn-ea"/>
              </a:rPr>
              <a:t>；</a:t>
            </a:r>
            <a:r>
              <a:rPr lang="en-US" altLang="zh-CN" sz="2800" b="1" dirty="0">
                <a:latin typeface="+mn-ea"/>
              </a:rPr>
              <a:t>A=0</a:t>
            </a:r>
            <a:r>
              <a:rPr lang="zh-CN" altLang="en-US" sz="2800" b="1" dirty="0">
                <a:latin typeface="+mn-ea"/>
              </a:rPr>
              <a:t>，</a:t>
            </a:r>
            <a:r>
              <a:rPr lang="en-US" altLang="zh-CN" sz="2800" b="1" dirty="0">
                <a:latin typeface="+mn-ea"/>
              </a:rPr>
              <a:t>reset. </a:t>
            </a:r>
            <a:endParaRPr lang="zh-CN" altLang="en-US" sz="2800" b="1" dirty="0">
              <a:latin typeface="+mn-ea"/>
            </a:endParaRPr>
          </a:p>
        </p:txBody>
      </p:sp>
      <p:pic>
        <p:nvPicPr>
          <p:cNvPr id="9" name="Picture 10"/>
          <p:cNvPicPr>
            <a:picLocks noChangeAspect="1" noChangeArrowheads="1"/>
          </p:cNvPicPr>
          <p:nvPr/>
        </p:nvPicPr>
        <p:blipFill>
          <a:blip r:embed="rId7" cstate="print">
            <a:grayscl/>
            <a:biLevel thresh="50000"/>
          </a:blip>
          <a:srcRect/>
          <a:stretch>
            <a:fillRect/>
          </a:stretch>
        </p:blipFill>
        <p:spPr bwMode="auto">
          <a:xfrm>
            <a:off x="5886450" y="4343401"/>
            <a:ext cx="4629150" cy="1412875"/>
          </a:xfrm>
          <a:prstGeom prst="rect">
            <a:avLst/>
          </a:prstGeom>
          <a:noFill/>
          <a:ln w="9525">
            <a:noFill/>
            <a:miter lim="800000"/>
            <a:headEnd/>
            <a:tailEnd/>
          </a:ln>
        </p:spPr>
      </p:pic>
      <p:sp>
        <p:nvSpPr>
          <p:cNvPr id="10" name="TextBox 9"/>
          <p:cNvSpPr txBox="1"/>
          <p:nvPr/>
        </p:nvSpPr>
        <p:spPr>
          <a:xfrm>
            <a:off x="3505200" y="5867401"/>
            <a:ext cx="685800" cy="461665"/>
          </a:xfrm>
          <a:prstGeom prst="rect">
            <a:avLst/>
          </a:prstGeom>
          <a:noFill/>
        </p:spPr>
        <p:txBody>
          <a:bodyPr wrap="square" rtlCol="0">
            <a:spAutoFit/>
          </a:bodyPr>
          <a:lstStyle/>
          <a:p>
            <a:r>
              <a:rPr lang="en-US" altLang="zh-CN" dirty="0"/>
              <a:t>(b)</a:t>
            </a:r>
            <a:endParaRPr lang="zh-CN" altLang="en-US" dirty="0"/>
          </a:p>
        </p:txBody>
      </p:sp>
      <p:sp>
        <p:nvSpPr>
          <p:cNvPr id="11" name="TextBox 10"/>
          <p:cNvSpPr txBox="1"/>
          <p:nvPr/>
        </p:nvSpPr>
        <p:spPr>
          <a:xfrm>
            <a:off x="3505200" y="3810000"/>
            <a:ext cx="685800" cy="461665"/>
          </a:xfrm>
          <a:prstGeom prst="rect">
            <a:avLst/>
          </a:prstGeom>
          <a:noFill/>
        </p:spPr>
        <p:txBody>
          <a:bodyPr wrap="square" rtlCol="0">
            <a:spAutoFit/>
          </a:bodyPr>
          <a:lstStyle/>
          <a:p>
            <a:r>
              <a:rPr lang="en-US" altLang="zh-CN" dirty="0"/>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7"/>
                                        </p:tgtEl>
                                        <p:attrNameLst>
                                          <p:attrName>style.visibility</p:attrName>
                                        </p:attrNameLst>
                                      </p:cBhvr>
                                      <p:to>
                                        <p:strVal val="visible"/>
                                      </p:to>
                                    </p:set>
                                    <p:anim calcmode="lin" valueType="num">
                                      <p:cBhvr additive="base">
                                        <p:cTn id="17" dur="500" fill="hold"/>
                                        <p:tgtEl>
                                          <p:spTgt spid="92167"/>
                                        </p:tgtEl>
                                        <p:attrNameLst>
                                          <p:attrName>ppt_x</p:attrName>
                                        </p:attrNameLst>
                                      </p:cBhvr>
                                      <p:tavLst>
                                        <p:tav tm="0">
                                          <p:val>
                                            <p:strVal val="#ppt_x"/>
                                          </p:val>
                                        </p:tav>
                                        <p:tav tm="100000">
                                          <p:val>
                                            <p:strVal val="#ppt_x"/>
                                          </p:val>
                                        </p:tav>
                                      </p:tavLst>
                                    </p:anim>
                                    <p:anim calcmode="lin" valueType="num">
                                      <p:cBhvr additive="base">
                                        <p:cTn id="18"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38200" y="457200"/>
            <a:ext cx="10591800" cy="1295400"/>
          </a:xfrm>
          <a:prstGeom prst="rect">
            <a:avLst/>
          </a:prstGeom>
          <a:solidFill>
            <a:schemeClr val="bg1"/>
          </a:solidFill>
          <a:ln w="28575">
            <a:solidFill>
              <a:srgbClr val="9999FF"/>
            </a:solidFill>
          </a:ln>
        </p:spPr>
        <p:txBody>
          <a:bodyPr/>
          <a:lstStyle/>
          <a:p>
            <a:pPr marL="342900" indent="-342900" eaLnBrk="1" hangingPunct="1">
              <a:lnSpc>
                <a:spcPct val="90000"/>
              </a:lnSpc>
              <a:spcBef>
                <a:spcPct val="20000"/>
              </a:spcBef>
              <a:buClr>
                <a:schemeClr val="tx2"/>
              </a:buClr>
              <a:buFontTx/>
              <a:buChar char="•"/>
              <a:defRPr/>
            </a:pPr>
            <a:r>
              <a:rPr lang="en-US" altLang="zh-CN" sz="2800" b="1" dirty="0">
                <a:latin typeface="+mn-lt"/>
              </a:rPr>
              <a:t>Exercise: analyze the function of the circuit in Figure a, and determine the Q output waveforms for the A and CLK input in Figure b.</a:t>
            </a:r>
            <a:endParaRPr lang="zh-CN" altLang="en-US" sz="2800" b="1" dirty="0">
              <a:latin typeface="+mn-lt"/>
            </a:endParaRPr>
          </a:p>
        </p:txBody>
      </p:sp>
      <p:pic>
        <p:nvPicPr>
          <p:cNvPr id="3" name="Picture 4"/>
          <p:cNvPicPr>
            <a:picLocks noChangeAspect="1" noChangeArrowheads="1"/>
          </p:cNvPicPr>
          <p:nvPr/>
        </p:nvPicPr>
        <p:blipFill>
          <a:blip r:embed="rId2" cstate="print"/>
          <a:srcRect/>
          <a:stretch>
            <a:fillRect/>
          </a:stretch>
        </p:blipFill>
        <p:spPr bwMode="auto">
          <a:xfrm>
            <a:off x="1574205" y="1981200"/>
            <a:ext cx="4290022" cy="1976438"/>
          </a:xfrm>
          <a:prstGeom prst="rect">
            <a:avLst/>
          </a:prstGeom>
          <a:noFill/>
          <a:ln w="9525">
            <a:noFill/>
            <a:miter lim="800000"/>
            <a:headEnd/>
            <a:tailEnd/>
          </a:ln>
        </p:spPr>
      </p:pic>
      <p:pic>
        <p:nvPicPr>
          <p:cNvPr id="4" name="Picture 5"/>
          <p:cNvPicPr>
            <a:picLocks noChangeAspect="1" noChangeArrowheads="1"/>
          </p:cNvPicPr>
          <p:nvPr/>
        </p:nvPicPr>
        <p:blipFill>
          <a:blip r:embed="rId3" cstate="print">
            <a:grayscl/>
            <a:biLevel thresh="50000"/>
          </a:blip>
          <a:srcRect/>
          <a:stretch>
            <a:fillRect/>
          </a:stretch>
        </p:blipFill>
        <p:spPr bwMode="auto">
          <a:xfrm>
            <a:off x="1762125" y="4583114"/>
            <a:ext cx="4197350" cy="1252537"/>
          </a:xfrm>
          <a:prstGeom prst="rect">
            <a:avLst/>
          </a:prstGeom>
          <a:noFill/>
          <a:ln w="9525">
            <a:noFill/>
            <a:miter lim="800000"/>
            <a:headEnd/>
            <a:tailEnd/>
          </a:ln>
        </p:spPr>
      </p:pic>
      <p:sp>
        <p:nvSpPr>
          <p:cNvPr id="5" name="TextBox 4"/>
          <p:cNvSpPr txBox="1"/>
          <p:nvPr/>
        </p:nvSpPr>
        <p:spPr>
          <a:xfrm>
            <a:off x="3505200" y="5867401"/>
            <a:ext cx="685800" cy="461665"/>
          </a:xfrm>
          <a:prstGeom prst="rect">
            <a:avLst/>
          </a:prstGeom>
          <a:noFill/>
        </p:spPr>
        <p:txBody>
          <a:bodyPr wrap="square" rtlCol="0">
            <a:spAutoFit/>
          </a:bodyPr>
          <a:lstStyle/>
          <a:p>
            <a:r>
              <a:rPr lang="en-US" altLang="zh-CN" dirty="0"/>
              <a:t>(b)</a:t>
            </a:r>
            <a:endParaRPr lang="zh-CN" altLang="en-US" dirty="0"/>
          </a:p>
        </p:txBody>
      </p:sp>
      <p:sp>
        <p:nvSpPr>
          <p:cNvPr id="6" name="TextBox 5"/>
          <p:cNvSpPr txBox="1"/>
          <p:nvPr/>
        </p:nvSpPr>
        <p:spPr>
          <a:xfrm>
            <a:off x="3505200" y="3962401"/>
            <a:ext cx="685800" cy="461665"/>
          </a:xfrm>
          <a:prstGeom prst="rect">
            <a:avLst/>
          </a:prstGeom>
          <a:noFill/>
        </p:spPr>
        <p:txBody>
          <a:bodyPr wrap="square" rtlCol="0">
            <a:spAutoFit/>
          </a:bodyPr>
          <a:lstStyle/>
          <a:p>
            <a:r>
              <a:rPr lang="en-US" altLang="zh-CN" dirty="0"/>
              <a:t>(a)</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762000" y="1162050"/>
            <a:ext cx="10363200" cy="1815882"/>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Propagation delay time(</a:t>
            </a:r>
            <a:r>
              <a:rPr lang="zh-CN" altLang="en-US" sz="2800" b="1" dirty="0">
                <a:ea typeface="宋体" charset="-122"/>
              </a:rPr>
              <a:t>传输延迟时间</a:t>
            </a:r>
            <a:r>
              <a:rPr lang="en-US" altLang="zh-CN" sz="2800" b="1" dirty="0">
                <a:ea typeface="宋体" charset="-122"/>
              </a:rPr>
              <a:t>) is specified for the rising and falling outputs. It is measured between the 50% level of the clock to the 50% level of the output transition. </a:t>
            </a:r>
            <a:r>
              <a:rPr lang="zh-CN" altLang="en-US" sz="2800" b="1" dirty="0">
                <a:ea typeface="宋体" charset="-122"/>
              </a:rPr>
              <a:t>传输延迟时间是指施加输入信号导致输出发送变化所需要的时间间隔</a:t>
            </a:r>
            <a:endParaRPr lang="en-US" altLang="zh-CN" sz="2800" b="1" dirty="0">
              <a:ea typeface="宋体" charset="-122"/>
            </a:endParaRPr>
          </a:p>
        </p:txBody>
      </p:sp>
      <p:sp>
        <p:nvSpPr>
          <p:cNvPr id="50181" name="Rectangle 8"/>
          <p:cNvSpPr>
            <a:spLocks noChangeArrowheads="1"/>
          </p:cNvSpPr>
          <p:nvPr/>
        </p:nvSpPr>
        <p:spPr bwMode="auto">
          <a:xfrm>
            <a:off x="2561962" y="361218"/>
            <a:ext cx="691567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 Characteristics (</a:t>
            </a:r>
            <a:r>
              <a:rPr lang="zh-CN" altLang="en-US" sz="3200" b="1" dirty="0">
                <a:solidFill>
                  <a:srgbClr val="FFFF99"/>
                </a:solidFill>
                <a:ea typeface="宋体" charset="-122"/>
              </a:rPr>
              <a:t>触发器特性</a:t>
            </a:r>
            <a:r>
              <a:rPr lang="en-US" altLang="zh-CN" sz="3200" b="1" dirty="0">
                <a:solidFill>
                  <a:srgbClr val="FFFF99"/>
                </a:solidFill>
                <a:ea typeface="宋体" charset="-122"/>
              </a:rPr>
              <a:t>)</a:t>
            </a:r>
          </a:p>
        </p:txBody>
      </p:sp>
      <p:sp>
        <p:nvSpPr>
          <p:cNvPr id="50182" name="Text Box 22"/>
          <p:cNvSpPr txBox="1">
            <a:spLocks noChangeArrowheads="1"/>
          </p:cNvSpPr>
          <p:nvPr/>
        </p:nvSpPr>
        <p:spPr bwMode="auto">
          <a:xfrm>
            <a:off x="2667000" y="3260725"/>
            <a:ext cx="2514600" cy="304800"/>
          </a:xfrm>
          <a:prstGeom prst="rect">
            <a:avLst/>
          </a:prstGeom>
          <a:noFill/>
          <a:ln w="9525">
            <a:noFill/>
            <a:miter lim="800000"/>
            <a:headEnd/>
            <a:tailEnd/>
          </a:ln>
          <a:effectLst/>
        </p:spPr>
        <p:txBody>
          <a:bodyPr>
            <a:spAutoFit/>
          </a:bodyPr>
          <a:lstStyle/>
          <a:p>
            <a:pPr>
              <a:spcBef>
                <a:spcPct val="50000"/>
              </a:spcBef>
            </a:pPr>
            <a:r>
              <a:rPr lang="en-US" altLang="zh-CN" sz="1400" dirty="0">
                <a:solidFill>
                  <a:srgbClr val="FF0066"/>
                </a:solidFill>
                <a:ea typeface="宋体" charset="-122"/>
              </a:rPr>
              <a:t>50% point on triggering edge</a:t>
            </a:r>
          </a:p>
        </p:txBody>
      </p:sp>
      <p:sp>
        <p:nvSpPr>
          <p:cNvPr id="50183" name="Rectangle 23"/>
          <p:cNvSpPr>
            <a:spLocks noChangeArrowheads="1"/>
          </p:cNvSpPr>
          <p:nvPr/>
        </p:nvSpPr>
        <p:spPr bwMode="auto">
          <a:xfrm>
            <a:off x="7158038" y="3870325"/>
            <a:ext cx="919162" cy="304800"/>
          </a:xfrm>
          <a:prstGeom prst="rect">
            <a:avLst/>
          </a:prstGeom>
          <a:noFill/>
          <a:ln w="9525">
            <a:noFill/>
            <a:miter lim="800000"/>
            <a:headEnd/>
            <a:tailEnd/>
          </a:ln>
          <a:effectLst/>
        </p:spPr>
        <p:txBody>
          <a:bodyPr wrap="none">
            <a:spAutoFit/>
          </a:bodyPr>
          <a:lstStyle/>
          <a:p>
            <a:r>
              <a:rPr lang="en-US" altLang="zh-CN" sz="1400">
                <a:solidFill>
                  <a:srgbClr val="FF0066"/>
                </a:solidFill>
                <a:ea typeface="宋体" charset="-122"/>
              </a:rPr>
              <a:t>50% point</a:t>
            </a:r>
          </a:p>
        </p:txBody>
      </p:sp>
      <p:sp>
        <p:nvSpPr>
          <p:cNvPr id="50184" name="Text Box 24"/>
          <p:cNvSpPr txBox="1">
            <a:spLocks noChangeArrowheads="1"/>
          </p:cNvSpPr>
          <p:nvPr/>
        </p:nvSpPr>
        <p:spPr bwMode="auto">
          <a:xfrm>
            <a:off x="4038600" y="4648200"/>
            <a:ext cx="2133600" cy="52322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66"/>
                </a:solidFill>
                <a:ea typeface="宋体" charset="-122"/>
              </a:rPr>
              <a:t>50% point on LOW-to-HIGH transition of </a:t>
            </a:r>
            <a:r>
              <a:rPr lang="en-US" altLang="zh-CN" sz="1400" i="1">
                <a:solidFill>
                  <a:srgbClr val="FF0066"/>
                </a:solidFill>
                <a:ea typeface="宋体" charset="-122"/>
              </a:rPr>
              <a:t>Q</a:t>
            </a:r>
          </a:p>
        </p:txBody>
      </p:sp>
      <p:sp>
        <p:nvSpPr>
          <p:cNvPr id="50185" name="Text Box 27"/>
          <p:cNvSpPr txBox="1">
            <a:spLocks noChangeArrowheads="1"/>
          </p:cNvSpPr>
          <p:nvPr/>
        </p:nvSpPr>
        <p:spPr bwMode="auto">
          <a:xfrm>
            <a:off x="3124200" y="5210175"/>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PLH</a:t>
            </a:r>
          </a:p>
        </p:txBody>
      </p:sp>
      <p:sp>
        <p:nvSpPr>
          <p:cNvPr id="50186" name="Text Box 28"/>
          <p:cNvSpPr txBox="1">
            <a:spLocks noChangeArrowheads="1"/>
          </p:cNvSpPr>
          <p:nvPr/>
        </p:nvSpPr>
        <p:spPr bwMode="auto">
          <a:xfrm>
            <a:off x="7086600" y="5210175"/>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PHL</a:t>
            </a:r>
          </a:p>
        </p:txBody>
      </p:sp>
      <p:graphicFrame>
        <p:nvGraphicFramePr>
          <p:cNvPr id="50187" name="Object 30"/>
          <p:cNvGraphicFramePr>
            <a:graphicFrameLocks noChangeAspect="1"/>
          </p:cNvGraphicFramePr>
          <p:nvPr>
            <p:extLst>
              <p:ext uri="{D42A27DB-BD31-4B8C-83A1-F6EECF244321}">
                <p14:modId xmlns:p14="http://schemas.microsoft.com/office/powerpoint/2010/main" val="3130529111"/>
              </p:ext>
            </p:extLst>
          </p:nvPr>
        </p:nvGraphicFramePr>
        <p:xfrm>
          <a:off x="2590800" y="3565525"/>
          <a:ext cx="7162800" cy="1830388"/>
        </p:xfrm>
        <a:graphic>
          <a:graphicData uri="http://schemas.openxmlformats.org/presentationml/2006/ole">
            <mc:AlternateContent xmlns:mc="http://schemas.openxmlformats.org/markup-compatibility/2006">
              <mc:Choice xmlns:v="urn:schemas-microsoft-com:vml" Requires="v">
                <p:oleObj spid="_x0000_s50202" name="CorelDRAW" r:id="rId4" imgW="4526280" imgH="1139952" progId="">
                  <p:embed/>
                </p:oleObj>
              </mc:Choice>
              <mc:Fallback>
                <p:oleObj name="CorelDRAW" r:id="rId4" imgW="4526280" imgH="1139952" progId="">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565525"/>
                        <a:ext cx="71628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Text Box 31"/>
          <p:cNvSpPr txBox="1">
            <a:spLocks noChangeArrowheads="1"/>
          </p:cNvSpPr>
          <p:nvPr/>
        </p:nvSpPr>
        <p:spPr bwMode="auto">
          <a:xfrm>
            <a:off x="2362200" y="3794125"/>
            <a:ext cx="11430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charset="-122"/>
              </a:rPr>
              <a:t>CLK</a:t>
            </a:r>
          </a:p>
        </p:txBody>
      </p:sp>
      <p:sp>
        <p:nvSpPr>
          <p:cNvPr id="50189" name="Text Box 32"/>
          <p:cNvSpPr txBox="1">
            <a:spLocks noChangeArrowheads="1"/>
          </p:cNvSpPr>
          <p:nvPr/>
        </p:nvSpPr>
        <p:spPr bwMode="auto">
          <a:xfrm>
            <a:off x="6248400" y="3794125"/>
            <a:ext cx="11430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charset="-122"/>
              </a:rPr>
              <a:t>CLK</a:t>
            </a:r>
          </a:p>
        </p:txBody>
      </p:sp>
      <p:sp>
        <p:nvSpPr>
          <p:cNvPr id="50190" name="Text Box 33"/>
          <p:cNvSpPr txBox="1">
            <a:spLocks noChangeArrowheads="1"/>
          </p:cNvSpPr>
          <p:nvPr/>
        </p:nvSpPr>
        <p:spPr bwMode="auto">
          <a:xfrm>
            <a:off x="2438400" y="4632325"/>
            <a:ext cx="1143000" cy="336550"/>
          </a:xfrm>
          <a:prstGeom prst="rect">
            <a:avLst/>
          </a:prstGeom>
          <a:noFill/>
          <a:ln w="9525">
            <a:noFill/>
            <a:miter lim="800000"/>
            <a:headEnd/>
            <a:tailEnd/>
          </a:ln>
          <a:effectLst/>
        </p:spPr>
        <p:txBody>
          <a:bodyPr>
            <a:spAutoFit/>
          </a:bodyPr>
          <a:lstStyle/>
          <a:p>
            <a:pPr>
              <a:spcBef>
                <a:spcPct val="50000"/>
              </a:spcBef>
            </a:pPr>
            <a:r>
              <a:rPr lang="en-US" altLang="zh-CN" sz="1600" i="1">
                <a:ea typeface="宋体" charset="-122"/>
              </a:rPr>
              <a:t>Q</a:t>
            </a:r>
          </a:p>
        </p:txBody>
      </p:sp>
      <p:sp>
        <p:nvSpPr>
          <p:cNvPr id="50191" name="Text Box 34"/>
          <p:cNvSpPr txBox="1">
            <a:spLocks noChangeArrowheads="1"/>
          </p:cNvSpPr>
          <p:nvPr/>
        </p:nvSpPr>
        <p:spPr bwMode="auto">
          <a:xfrm>
            <a:off x="6324600" y="4632325"/>
            <a:ext cx="1143000" cy="336550"/>
          </a:xfrm>
          <a:prstGeom prst="rect">
            <a:avLst/>
          </a:prstGeom>
          <a:noFill/>
          <a:ln w="9525">
            <a:noFill/>
            <a:miter lim="800000"/>
            <a:headEnd/>
            <a:tailEnd/>
          </a:ln>
          <a:effectLst/>
        </p:spPr>
        <p:txBody>
          <a:bodyPr>
            <a:spAutoFit/>
          </a:bodyPr>
          <a:lstStyle/>
          <a:p>
            <a:pPr>
              <a:spcBef>
                <a:spcPct val="50000"/>
              </a:spcBef>
            </a:pPr>
            <a:r>
              <a:rPr lang="en-US" altLang="zh-CN" sz="1600" i="1">
                <a:ea typeface="宋体" charset="-122"/>
              </a:rPr>
              <a:t>Q</a:t>
            </a:r>
          </a:p>
        </p:txBody>
      </p:sp>
      <p:sp>
        <p:nvSpPr>
          <p:cNvPr id="50192" name="Rectangle 35"/>
          <p:cNvSpPr>
            <a:spLocks noChangeArrowheads="1"/>
          </p:cNvSpPr>
          <p:nvPr/>
        </p:nvSpPr>
        <p:spPr bwMode="auto">
          <a:xfrm>
            <a:off x="2286000" y="3184525"/>
            <a:ext cx="3733800" cy="25146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0193" name="Rectangle 37"/>
          <p:cNvSpPr>
            <a:spLocks noChangeArrowheads="1"/>
          </p:cNvSpPr>
          <p:nvPr/>
        </p:nvSpPr>
        <p:spPr bwMode="auto">
          <a:xfrm>
            <a:off x="6172200" y="3184525"/>
            <a:ext cx="3733800" cy="25146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0194" name="Text Box 26"/>
          <p:cNvSpPr txBox="1">
            <a:spLocks noChangeArrowheads="1"/>
          </p:cNvSpPr>
          <p:nvPr/>
        </p:nvSpPr>
        <p:spPr bwMode="auto">
          <a:xfrm>
            <a:off x="7620000" y="4572000"/>
            <a:ext cx="2057400" cy="52322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66"/>
                </a:solidFill>
                <a:ea typeface="宋体" charset="-122"/>
              </a:rPr>
              <a:t>50% point on HIGH-to- LOW transition of </a:t>
            </a:r>
            <a:r>
              <a:rPr lang="en-US" altLang="zh-CN" sz="1400" i="1">
                <a:solidFill>
                  <a:srgbClr val="FF0066"/>
                </a:solidFill>
                <a:ea typeface="宋体" charset="-122"/>
              </a:rPr>
              <a:t>Q</a:t>
            </a:r>
          </a:p>
        </p:txBody>
      </p:sp>
      <p:sp>
        <p:nvSpPr>
          <p:cNvPr id="77864" name="Text Box 40"/>
          <p:cNvSpPr txBox="1">
            <a:spLocks noChangeArrowheads="1"/>
          </p:cNvSpPr>
          <p:nvPr/>
        </p:nvSpPr>
        <p:spPr bwMode="auto">
          <a:xfrm>
            <a:off x="2286000" y="5775326"/>
            <a:ext cx="7620000" cy="701675"/>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dirty="0">
                <a:ea typeface="宋体" charset="-122"/>
              </a:rPr>
              <a:t>The typical propagation delay time for the 74AHC family (CMOS) is 4 ns. Even faster logic is available for specialized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7864"/>
                                        </p:tgtEl>
                                        <p:attrNameLst>
                                          <p:attrName>style.visibility</p:attrName>
                                        </p:attrNameLst>
                                      </p:cBhvr>
                                      <p:to>
                                        <p:strVal val="visible"/>
                                      </p:to>
                                    </p:set>
                                    <p:animEffect transition="in" filter="fade">
                                      <p:cBhvr>
                                        <p:cTn id="7" dur="1000"/>
                                        <p:tgtEl>
                                          <p:spTgt spid="77864"/>
                                        </p:tgtEl>
                                      </p:cBhvr>
                                    </p:animEffect>
                                    <p:anim calcmode="lin" valueType="num">
                                      <p:cBhvr>
                                        <p:cTn id="8" dur="1000" fill="hold"/>
                                        <p:tgtEl>
                                          <p:spTgt spid="77864"/>
                                        </p:tgtEl>
                                        <p:attrNameLst>
                                          <p:attrName>ppt_x</p:attrName>
                                        </p:attrNameLst>
                                      </p:cBhvr>
                                      <p:tavLst>
                                        <p:tav tm="0">
                                          <p:val>
                                            <p:strVal val="#ppt_x"/>
                                          </p:val>
                                        </p:tav>
                                        <p:tav tm="100000">
                                          <p:val>
                                            <p:strVal val="#ppt_x"/>
                                          </p:val>
                                        </p:tav>
                                      </p:tavLst>
                                    </p:anim>
                                    <p:anim calcmode="lin" valueType="num">
                                      <p:cBhvr>
                                        <p:cTn id="9" dur="900" decel="100000" fill="hold"/>
                                        <p:tgtEl>
                                          <p:spTgt spid="7786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78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447800" y="1460718"/>
            <a:ext cx="9448800" cy="1815882"/>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Another propagation delay time specification is the time required for an </a:t>
            </a:r>
            <a:r>
              <a:rPr lang="en-US" altLang="zh-CN" sz="2800" b="1" i="1" dirty="0">
                <a:ea typeface="宋体" charset="-122"/>
              </a:rPr>
              <a:t>asynchronous</a:t>
            </a:r>
            <a:r>
              <a:rPr lang="en-US" altLang="zh-CN" sz="2800" b="1" dirty="0">
                <a:ea typeface="宋体" charset="-122"/>
              </a:rPr>
              <a:t> input to cause a change in the output. Again it is measured from the 50% levels. The 74AHC family has specified delay times under 5 ns.</a:t>
            </a:r>
          </a:p>
        </p:txBody>
      </p:sp>
      <p:sp>
        <p:nvSpPr>
          <p:cNvPr id="52229" name="Rectangle 5"/>
          <p:cNvSpPr>
            <a:spLocks noChangeArrowheads="1"/>
          </p:cNvSpPr>
          <p:nvPr/>
        </p:nvSpPr>
        <p:spPr bwMode="auto">
          <a:xfrm>
            <a:off x="3855643" y="538465"/>
            <a:ext cx="448071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 Characteristics</a:t>
            </a:r>
          </a:p>
        </p:txBody>
      </p:sp>
      <p:graphicFrame>
        <p:nvGraphicFramePr>
          <p:cNvPr id="52230" name="Object 13"/>
          <p:cNvGraphicFramePr>
            <a:graphicFrameLocks noChangeAspect="1"/>
          </p:cNvGraphicFramePr>
          <p:nvPr/>
        </p:nvGraphicFramePr>
        <p:xfrm>
          <a:off x="2819400" y="3873500"/>
          <a:ext cx="6400800" cy="1612900"/>
        </p:xfrm>
        <a:graphic>
          <a:graphicData uri="http://schemas.openxmlformats.org/presentationml/2006/ole">
            <mc:AlternateContent xmlns:mc="http://schemas.openxmlformats.org/markup-compatibility/2006">
              <mc:Choice xmlns:v="urn:schemas-microsoft-com:vml" Requires="v">
                <p:oleObj spid="_x0000_s52245" name="CorelDRAW" r:id="rId4" imgW="3566880" imgH="887040" progId="">
                  <p:embed/>
                </p:oleObj>
              </mc:Choice>
              <mc:Fallback>
                <p:oleObj name="CorelDRAW" r:id="rId4" imgW="3566880" imgH="887040"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873500"/>
                        <a:ext cx="6400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Rectangle 15"/>
          <p:cNvSpPr>
            <a:spLocks noChangeArrowheads="1"/>
          </p:cNvSpPr>
          <p:nvPr/>
        </p:nvSpPr>
        <p:spPr bwMode="auto">
          <a:xfrm>
            <a:off x="7362688" y="3962400"/>
            <a:ext cx="919163" cy="304800"/>
          </a:xfrm>
          <a:prstGeom prst="rect">
            <a:avLst/>
          </a:prstGeom>
          <a:noFill/>
          <a:ln w="9525">
            <a:noFill/>
            <a:miter lim="800000"/>
            <a:headEnd/>
            <a:tailEnd/>
          </a:ln>
          <a:effectLst/>
        </p:spPr>
        <p:txBody>
          <a:bodyPr wrap="none">
            <a:spAutoFit/>
          </a:bodyPr>
          <a:lstStyle/>
          <a:p>
            <a:r>
              <a:rPr lang="en-US" altLang="zh-CN" sz="1400">
                <a:solidFill>
                  <a:srgbClr val="FF0066"/>
                </a:solidFill>
                <a:ea typeface="宋体" charset="-122"/>
              </a:rPr>
              <a:t>50% point</a:t>
            </a:r>
          </a:p>
        </p:txBody>
      </p:sp>
      <p:sp>
        <p:nvSpPr>
          <p:cNvPr id="52232" name="Text Box 17"/>
          <p:cNvSpPr txBox="1">
            <a:spLocks noChangeArrowheads="1"/>
          </p:cNvSpPr>
          <p:nvPr/>
        </p:nvSpPr>
        <p:spPr bwMode="auto">
          <a:xfrm>
            <a:off x="7362687" y="5302250"/>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PHL</a:t>
            </a:r>
          </a:p>
        </p:txBody>
      </p:sp>
      <p:sp>
        <p:nvSpPr>
          <p:cNvPr id="52233" name="Text Box 18"/>
          <p:cNvSpPr txBox="1">
            <a:spLocks noChangeArrowheads="1"/>
          </p:cNvSpPr>
          <p:nvPr/>
        </p:nvSpPr>
        <p:spPr bwMode="auto">
          <a:xfrm>
            <a:off x="3657600" y="5257800"/>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PLH</a:t>
            </a:r>
          </a:p>
        </p:txBody>
      </p:sp>
      <p:sp>
        <p:nvSpPr>
          <p:cNvPr id="52234" name="Text Box 22"/>
          <p:cNvSpPr txBox="1">
            <a:spLocks noChangeArrowheads="1"/>
          </p:cNvSpPr>
          <p:nvPr/>
        </p:nvSpPr>
        <p:spPr bwMode="auto">
          <a:xfrm>
            <a:off x="2590800" y="4648200"/>
            <a:ext cx="457200" cy="336550"/>
          </a:xfrm>
          <a:prstGeom prst="rect">
            <a:avLst/>
          </a:prstGeom>
          <a:noFill/>
          <a:ln w="9525">
            <a:noFill/>
            <a:miter lim="800000"/>
            <a:headEnd/>
            <a:tailEnd/>
          </a:ln>
          <a:effectLst/>
        </p:spPr>
        <p:txBody>
          <a:bodyPr>
            <a:spAutoFit/>
          </a:bodyPr>
          <a:lstStyle/>
          <a:p>
            <a:pPr>
              <a:spcBef>
                <a:spcPct val="50000"/>
              </a:spcBef>
            </a:pPr>
            <a:r>
              <a:rPr lang="en-US" altLang="zh-CN" sz="1600" i="1">
                <a:ea typeface="宋体" charset="-122"/>
              </a:rPr>
              <a:t>Q</a:t>
            </a:r>
          </a:p>
        </p:txBody>
      </p:sp>
      <p:sp>
        <p:nvSpPr>
          <p:cNvPr id="52235" name="Rectangle 24"/>
          <p:cNvSpPr>
            <a:spLocks noChangeArrowheads="1"/>
          </p:cNvSpPr>
          <p:nvPr/>
        </p:nvSpPr>
        <p:spPr bwMode="auto">
          <a:xfrm>
            <a:off x="2514600" y="3505200"/>
            <a:ext cx="3352800" cy="23622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2236" name="Rectangle 55"/>
          <p:cNvSpPr>
            <a:spLocks noChangeArrowheads="1"/>
          </p:cNvSpPr>
          <p:nvPr/>
        </p:nvSpPr>
        <p:spPr bwMode="auto">
          <a:xfrm>
            <a:off x="7819888" y="4648200"/>
            <a:ext cx="919163" cy="304800"/>
          </a:xfrm>
          <a:prstGeom prst="rect">
            <a:avLst/>
          </a:prstGeom>
          <a:noFill/>
          <a:ln w="9525">
            <a:noFill/>
            <a:miter lim="800000"/>
            <a:headEnd/>
            <a:tailEnd/>
          </a:ln>
          <a:effectLst/>
        </p:spPr>
        <p:txBody>
          <a:bodyPr wrap="none">
            <a:spAutoFit/>
          </a:bodyPr>
          <a:lstStyle/>
          <a:p>
            <a:r>
              <a:rPr lang="en-US" altLang="zh-CN" sz="1400">
                <a:solidFill>
                  <a:srgbClr val="FF0066"/>
                </a:solidFill>
                <a:ea typeface="宋体" charset="-122"/>
              </a:rPr>
              <a:t>50% point</a:t>
            </a:r>
          </a:p>
        </p:txBody>
      </p:sp>
      <p:sp>
        <p:nvSpPr>
          <p:cNvPr id="52237" name="Rectangle 56"/>
          <p:cNvSpPr>
            <a:spLocks noChangeArrowheads="1"/>
          </p:cNvSpPr>
          <p:nvPr/>
        </p:nvSpPr>
        <p:spPr bwMode="auto">
          <a:xfrm>
            <a:off x="4114801" y="4648200"/>
            <a:ext cx="919163" cy="304800"/>
          </a:xfrm>
          <a:prstGeom prst="rect">
            <a:avLst/>
          </a:prstGeom>
          <a:noFill/>
          <a:ln w="9525">
            <a:noFill/>
            <a:miter lim="800000"/>
            <a:headEnd/>
            <a:tailEnd/>
          </a:ln>
          <a:effectLst/>
        </p:spPr>
        <p:txBody>
          <a:bodyPr>
            <a:spAutoFit/>
          </a:bodyPr>
          <a:lstStyle/>
          <a:p>
            <a:r>
              <a:rPr lang="en-US" altLang="zh-CN" sz="1400">
                <a:solidFill>
                  <a:srgbClr val="FF0066"/>
                </a:solidFill>
                <a:ea typeface="宋体" charset="-122"/>
              </a:rPr>
              <a:t>50% point</a:t>
            </a:r>
          </a:p>
        </p:txBody>
      </p:sp>
      <p:sp>
        <p:nvSpPr>
          <p:cNvPr id="52238" name="Rectangle 57"/>
          <p:cNvSpPr>
            <a:spLocks noChangeArrowheads="1"/>
          </p:cNvSpPr>
          <p:nvPr/>
        </p:nvSpPr>
        <p:spPr bwMode="auto">
          <a:xfrm>
            <a:off x="3657601" y="3962400"/>
            <a:ext cx="919163" cy="304800"/>
          </a:xfrm>
          <a:prstGeom prst="rect">
            <a:avLst/>
          </a:prstGeom>
          <a:noFill/>
          <a:ln w="9525">
            <a:noFill/>
            <a:miter lim="800000"/>
            <a:headEnd/>
            <a:tailEnd/>
          </a:ln>
          <a:effectLst/>
        </p:spPr>
        <p:txBody>
          <a:bodyPr wrap="none">
            <a:spAutoFit/>
          </a:bodyPr>
          <a:lstStyle/>
          <a:p>
            <a:r>
              <a:rPr lang="en-US" altLang="zh-CN" sz="1400">
                <a:solidFill>
                  <a:srgbClr val="FF0066"/>
                </a:solidFill>
                <a:ea typeface="宋体" charset="-122"/>
              </a:rPr>
              <a:t>50% point</a:t>
            </a:r>
          </a:p>
        </p:txBody>
      </p:sp>
      <p:sp>
        <p:nvSpPr>
          <p:cNvPr id="52239" name="Text Box 58"/>
          <p:cNvSpPr txBox="1">
            <a:spLocks noChangeArrowheads="1"/>
          </p:cNvSpPr>
          <p:nvPr/>
        </p:nvSpPr>
        <p:spPr bwMode="auto">
          <a:xfrm>
            <a:off x="6219687" y="4648200"/>
            <a:ext cx="457200" cy="336550"/>
          </a:xfrm>
          <a:prstGeom prst="rect">
            <a:avLst/>
          </a:prstGeom>
          <a:noFill/>
          <a:ln w="9525">
            <a:noFill/>
            <a:miter lim="800000"/>
            <a:headEnd/>
            <a:tailEnd/>
          </a:ln>
          <a:effectLst/>
        </p:spPr>
        <p:txBody>
          <a:bodyPr>
            <a:spAutoFit/>
          </a:bodyPr>
          <a:lstStyle/>
          <a:p>
            <a:pPr>
              <a:spcBef>
                <a:spcPct val="50000"/>
              </a:spcBef>
            </a:pPr>
            <a:r>
              <a:rPr lang="en-US" altLang="zh-CN" sz="1600" i="1">
                <a:ea typeface="宋体" charset="-122"/>
              </a:rPr>
              <a:t>Q</a:t>
            </a:r>
          </a:p>
        </p:txBody>
      </p:sp>
      <p:sp>
        <p:nvSpPr>
          <p:cNvPr id="52240" name="Rectangle 59"/>
          <p:cNvSpPr>
            <a:spLocks noChangeArrowheads="1"/>
          </p:cNvSpPr>
          <p:nvPr/>
        </p:nvSpPr>
        <p:spPr bwMode="auto">
          <a:xfrm>
            <a:off x="6219687" y="3505200"/>
            <a:ext cx="3352800" cy="23622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2241" name="Text Box 60"/>
          <p:cNvSpPr txBox="1">
            <a:spLocks noChangeArrowheads="1"/>
          </p:cNvSpPr>
          <p:nvPr/>
        </p:nvSpPr>
        <p:spPr bwMode="auto">
          <a:xfrm>
            <a:off x="2514600" y="4038600"/>
            <a:ext cx="508000" cy="304800"/>
          </a:xfrm>
          <a:prstGeom prst="rect">
            <a:avLst/>
          </a:prstGeom>
          <a:noFill/>
          <a:ln w="9525">
            <a:noFill/>
            <a:miter lim="800000"/>
            <a:headEnd/>
            <a:tailEnd/>
          </a:ln>
          <a:effectLst/>
        </p:spPr>
        <p:txBody>
          <a:bodyPr wrap="none">
            <a:spAutoFit/>
          </a:bodyPr>
          <a:lstStyle/>
          <a:p>
            <a:r>
              <a:rPr lang="en-US" altLang="zh-CN" sz="1400" i="1">
                <a:ea typeface="宋体" charset="-122"/>
              </a:rPr>
              <a:t>PRE</a:t>
            </a:r>
          </a:p>
        </p:txBody>
      </p:sp>
      <p:sp>
        <p:nvSpPr>
          <p:cNvPr id="52242" name="Line 61"/>
          <p:cNvSpPr>
            <a:spLocks noChangeShapeType="1"/>
          </p:cNvSpPr>
          <p:nvPr/>
        </p:nvSpPr>
        <p:spPr bwMode="auto">
          <a:xfrm>
            <a:off x="2616200" y="4070350"/>
            <a:ext cx="304800" cy="0"/>
          </a:xfrm>
          <a:prstGeom prst="line">
            <a:avLst/>
          </a:prstGeom>
          <a:noFill/>
          <a:ln w="9525">
            <a:solidFill>
              <a:schemeClr val="tx1"/>
            </a:solidFill>
            <a:round/>
            <a:headEnd/>
            <a:tailEnd/>
          </a:ln>
          <a:effectLst/>
        </p:spPr>
        <p:txBody>
          <a:bodyPr/>
          <a:lstStyle/>
          <a:p>
            <a:endParaRPr lang="zh-CN" altLang="en-US"/>
          </a:p>
        </p:txBody>
      </p:sp>
      <p:sp>
        <p:nvSpPr>
          <p:cNvPr id="52243" name="Text Box 62"/>
          <p:cNvSpPr txBox="1">
            <a:spLocks noChangeArrowheads="1"/>
          </p:cNvSpPr>
          <p:nvPr/>
        </p:nvSpPr>
        <p:spPr bwMode="auto">
          <a:xfrm>
            <a:off x="6219687" y="3962400"/>
            <a:ext cx="509588" cy="304800"/>
          </a:xfrm>
          <a:prstGeom prst="rect">
            <a:avLst/>
          </a:prstGeom>
          <a:noFill/>
          <a:ln w="9525">
            <a:noFill/>
            <a:miter lim="800000"/>
            <a:headEnd/>
            <a:tailEnd/>
          </a:ln>
          <a:effectLst/>
        </p:spPr>
        <p:txBody>
          <a:bodyPr wrap="none">
            <a:spAutoFit/>
          </a:bodyPr>
          <a:lstStyle/>
          <a:p>
            <a:r>
              <a:rPr lang="en-US" altLang="zh-CN" sz="1400" i="1">
                <a:ea typeface="宋体" charset="-122"/>
              </a:rPr>
              <a:t>CLR</a:t>
            </a:r>
          </a:p>
        </p:txBody>
      </p:sp>
      <p:sp>
        <p:nvSpPr>
          <p:cNvPr id="52244" name="Line 63"/>
          <p:cNvSpPr>
            <a:spLocks noChangeShapeType="1"/>
          </p:cNvSpPr>
          <p:nvPr/>
        </p:nvSpPr>
        <p:spPr bwMode="auto">
          <a:xfrm>
            <a:off x="6330812" y="3989388"/>
            <a:ext cx="30480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838200" y="1254125"/>
            <a:ext cx="10363200" cy="1384995"/>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latin typeface="+mn-ea"/>
              </a:rPr>
              <a:t>Set-up time(</a:t>
            </a:r>
            <a:r>
              <a:rPr lang="zh-CN" altLang="en-US" sz="2800" b="1" dirty="0">
                <a:latin typeface="+mn-ea"/>
              </a:rPr>
              <a:t>建立时间</a:t>
            </a:r>
            <a:r>
              <a:rPr lang="en-US" altLang="zh-CN" sz="2800" b="1" dirty="0">
                <a:latin typeface="+mn-ea"/>
              </a:rPr>
              <a:t>) and hold time(</a:t>
            </a:r>
            <a:r>
              <a:rPr lang="zh-CN" altLang="en-US" sz="2800" b="1" dirty="0">
                <a:latin typeface="+mn-ea"/>
              </a:rPr>
              <a:t>保持时间</a:t>
            </a:r>
            <a:r>
              <a:rPr lang="en-US" altLang="zh-CN" sz="2800" b="1" dirty="0">
                <a:latin typeface="+mn-ea"/>
              </a:rPr>
              <a:t>) are times required before and after the clock transition that data must be present to be reliably clocked into the flip-flop.</a:t>
            </a:r>
          </a:p>
        </p:txBody>
      </p:sp>
      <p:sp>
        <p:nvSpPr>
          <p:cNvPr id="54277" name="Rectangle 5"/>
          <p:cNvSpPr>
            <a:spLocks noChangeArrowheads="1"/>
          </p:cNvSpPr>
          <p:nvPr/>
        </p:nvSpPr>
        <p:spPr bwMode="auto">
          <a:xfrm>
            <a:off x="3733800" y="390238"/>
            <a:ext cx="448071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Flip-flop Characteristics</a:t>
            </a:r>
          </a:p>
        </p:txBody>
      </p:sp>
      <p:graphicFrame>
        <p:nvGraphicFramePr>
          <p:cNvPr id="157718" name="Object 22"/>
          <p:cNvGraphicFramePr>
            <a:graphicFrameLocks noChangeAspect="1"/>
          </p:cNvGraphicFramePr>
          <p:nvPr>
            <p:extLst>
              <p:ext uri="{D42A27DB-BD31-4B8C-83A1-F6EECF244321}">
                <p14:modId xmlns:p14="http://schemas.microsoft.com/office/powerpoint/2010/main" val="3804506588"/>
              </p:ext>
            </p:extLst>
          </p:nvPr>
        </p:nvGraphicFramePr>
        <p:xfrm>
          <a:off x="8047857" y="2956569"/>
          <a:ext cx="3084513" cy="1179513"/>
        </p:xfrm>
        <a:graphic>
          <a:graphicData uri="http://schemas.openxmlformats.org/presentationml/2006/ole">
            <mc:AlternateContent xmlns:mc="http://schemas.openxmlformats.org/markup-compatibility/2006">
              <mc:Choice xmlns:v="urn:schemas-microsoft-com:vml" Requires="v">
                <p:oleObj spid="_x0000_s54308" name="CorelDRAW" r:id="rId4" imgW="2798280" imgH="1056240" progId="">
                  <p:embed/>
                </p:oleObj>
              </mc:Choice>
              <mc:Fallback>
                <p:oleObj name="CorelDRAW" r:id="rId4" imgW="2798280" imgH="1056240" progId="">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857" y="2956569"/>
                        <a:ext cx="3084513"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9" name="Object 23"/>
          <p:cNvGraphicFramePr>
            <a:graphicFrameLocks noChangeAspect="1"/>
          </p:cNvGraphicFramePr>
          <p:nvPr>
            <p:extLst>
              <p:ext uri="{D42A27DB-BD31-4B8C-83A1-F6EECF244321}">
                <p14:modId xmlns:p14="http://schemas.microsoft.com/office/powerpoint/2010/main" val="2362188917"/>
              </p:ext>
            </p:extLst>
          </p:nvPr>
        </p:nvGraphicFramePr>
        <p:xfrm>
          <a:off x="7971656" y="4664718"/>
          <a:ext cx="3200400" cy="1252538"/>
        </p:xfrm>
        <a:graphic>
          <a:graphicData uri="http://schemas.openxmlformats.org/presentationml/2006/ole">
            <mc:AlternateContent xmlns:mc="http://schemas.openxmlformats.org/markup-compatibility/2006">
              <mc:Choice xmlns:v="urn:schemas-microsoft-com:vml" Requires="v">
                <p:oleObj spid="_x0000_s54309" name="CorelDRAW" r:id="rId6" imgW="2789280" imgH="1075320" progId="">
                  <p:embed/>
                </p:oleObj>
              </mc:Choice>
              <mc:Fallback>
                <p:oleObj name="CorelDRAW" r:id="rId6" imgW="2789280" imgH="1075320" progId="">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1656" y="4664718"/>
                        <a:ext cx="32004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22" name="Rectangle 26"/>
          <p:cNvSpPr>
            <a:spLocks noChangeArrowheads="1"/>
          </p:cNvSpPr>
          <p:nvPr/>
        </p:nvSpPr>
        <p:spPr bwMode="auto">
          <a:xfrm>
            <a:off x="7590657" y="3566168"/>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157723" name="Rectangle 27"/>
          <p:cNvSpPr>
            <a:spLocks noChangeArrowheads="1"/>
          </p:cNvSpPr>
          <p:nvPr/>
        </p:nvSpPr>
        <p:spPr bwMode="auto">
          <a:xfrm>
            <a:off x="7819256" y="3032768"/>
            <a:ext cx="129844"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157724" name="Rectangle 28"/>
          <p:cNvSpPr>
            <a:spLocks noChangeArrowheads="1"/>
          </p:cNvSpPr>
          <p:nvPr/>
        </p:nvSpPr>
        <p:spPr bwMode="auto">
          <a:xfrm>
            <a:off x="7590657" y="5198118"/>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157725" name="Rectangle 29"/>
          <p:cNvSpPr>
            <a:spLocks noChangeArrowheads="1"/>
          </p:cNvSpPr>
          <p:nvPr/>
        </p:nvSpPr>
        <p:spPr bwMode="auto">
          <a:xfrm>
            <a:off x="7819256" y="4664718"/>
            <a:ext cx="129844"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157726" name="Text Box 30"/>
          <p:cNvSpPr txBox="1">
            <a:spLocks noChangeArrowheads="1"/>
          </p:cNvSpPr>
          <p:nvPr/>
        </p:nvSpPr>
        <p:spPr bwMode="auto">
          <a:xfrm>
            <a:off x="8428856" y="4099568"/>
            <a:ext cx="15240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66"/>
                </a:solidFill>
                <a:ea typeface="宋体" charset="-122"/>
              </a:rPr>
              <a:t>Set-up time, </a:t>
            </a:r>
            <a:r>
              <a:rPr lang="en-US" altLang="zh-CN" sz="1600" i="1">
                <a:solidFill>
                  <a:srgbClr val="FF0066"/>
                </a:solidFill>
                <a:ea typeface="宋体" charset="-122"/>
              </a:rPr>
              <a:t>t</a:t>
            </a:r>
            <a:r>
              <a:rPr lang="en-US" altLang="zh-CN" sz="1600" i="1" baseline="-25000">
                <a:solidFill>
                  <a:srgbClr val="FF0066"/>
                </a:solidFill>
                <a:ea typeface="宋体" charset="-122"/>
              </a:rPr>
              <a:t>s</a:t>
            </a:r>
          </a:p>
        </p:txBody>
      </p:sp>
      <p:sp>
        <p:nvSpPr>
          <p:cNvPr id="157727" name="Text Box 31"/>
          <p:cNvSpPr txBox="1">
            <a:spLocks noChangeArrowheads="1"/>
          </p:cNvSpPr>
          <p:nvPr/>
        </p:nvSpPr>
        <p:spPr bwMode="auto">
          <a:xfrm>
            <a:off x="8505056" y="5852168"/>
            <a:ext cx="15240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66"/>
                </a:solidFill>
                <a:ea typeface="宋体" charset="-122"/>
              </a:rPr>
              <a:t>Hold time, </a:t>
            </a:r>
            <a:r>
              <a:rPr lang="en-US" altLang="zh-CN" sz="1600" i="1">
                <a:solidFill>
                  <a:srgbClr val="FF0066"/>
                </a:solidFill>
                <a:ea typeface="宋体" charset="-122"/>
              </a:rPr>
              <a:t>t</a:t>
            </a:r>
            <a:r>
              <a:rPr lang="en-US" altLang="zh-CN" sz="1600" i="1" baseline="-25000">
                <a:solidFill>
                  <a:srgbClr val="FF0066"/>
                </a:solidFill>
                <a:ea typeface="宋体" charset="-122"/>
              </a:rPr>
              <a:t>H</a:t>
            </a:r>
          </a:p>
        </p:txBody>
      </p:sp>
      <p:sp>
        <p:nvSpPr>
          <p:cNvPr id="2" name="矩形 1"/>
          <p:cNvSpPr/>
          <p:nvPr/>
        </p:nvSpPr>
        <p:spPr>
          <a:xfrm>
            <a:off x="838200" y="2743934"/>
            <a:ext cx="6635094" cy="1815882"/>
          </a:xfrm>
          <a:prstGeom prst="rect">
            <a:avLst/>
          </a:prstGeom>
          <a:solidFill>
            <a:schemeClr val="bg1"/>
          </a:solidFill>
          <a:ln w="28575">
            <a:solidFill>
              <a:srgbClr val="9999FF"/>
            </a:solidFill>
          </a:ln>
        </p:spPr>
        <p:txBody>
          <a:bodyPr wrap="square">
            <a:spAutoFit/>
          </a:bodyPr>
          <a:lstStyle/>
          <a:p>
            <a:pPr marL="457200" indent="-457200">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rPr>
              <a:t>set-up time</a:t>
            </a:r>
            <a:r>
              <a:rPr lang="zh-CN" altLang="en-US" sz="2800" b="1" dirty="0">
                <a:latin typeface="微软雅黑" panose="020B0503020204020204" pitchFamily="34" charset="-122"/>
                <a:ea typeface="微软雅黑" panose="020B0503020204020204" pitchFamily="34" charset="-122"/>
              </a:rPr>
              <a:t>是指在时钟上升沿到来以前，数据需要保持稳定不变的最小时间，如果建立时间不够，数据将不能在这个上升沿被稳定的打入触发器</a:t>
            </a:r>
          </a:p>
        </p:txBody>
      </p:sp>
      <p:sp>
        <p:nvSpPr>
          <p:cNvPr id="15" name="矩形 14"/>
          <p:cNvSpPr/>
          <p:nvPr/>
        </p:nvSpPr>
        <p:spPr>
          <a:xfrm>
            <a:off x="838200" y="4661118"/>
            <a:ext cx="6635094" cy="1815882"/>
          </a:xfrm>
          <a:prstGeom prst="rect">
            <a:avLst/>
          </a:prstGeom>
          <a:solidFill>
            <a:schemeClr val="bg1"/>
          </a:solidFill>
          <a:ln w="28575">
            <a:solidFill>
              <a:srgbClr val="9999FF"/>
            </a:solidFill>
          </a:ln>
        </p:spPr>
        <p:txBody>
          <a:bodyPr wrap="square">
            <a:spAutoFit/>
          </a:bodyPr>
          <a:lstStyle/>
          <a:p>
            <a:pPr marL="457200" indent="-457200">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rPr>
              <a:t>hold time</a:t>
            </a:r>
            <a:r>
              <a:rPr lang="zh-CN" altLang="en-US" sz="2800" b="1" dirty="0">
                <a:latin typeface="微软雅黑" panose="020B0503020204020204" pitchFamily="34" charset="-122"/>
                <a:ea typeface="微软雅黑" panose="020B0503020204020204" pitchFamily="34" charset="-122"/>
              </a:rPr>
              <a:t>是指时钟信号上升沿到来以后，数据需要保持稳定不变的最小时间，如果保持时间不够，数据同样不能被稳定的打入触发器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57718"/>
                                        </p:tgtEl>
                                        <p:attrNameLst>
                                          <p:attrName>style.visibility</p:attrName>
                                        </p:attrNameLst>
                                      </p:cBhvr>
                                      <p:to>
                                        <p:strVal val="visible"/>
                                      </p:to>
                                    </p:set>
                                    <p:anim calcmode="lin" valueType="num">
                                      <p:cBhvr additive="base">
                                        <p:cTn id="7" dur="500" fill="hold"/>
                                        <p:tgtEl>
                                          <p:spTgt spid="157718"/>
                                        </p:tgtEl>
                                        <p:attrNameLst>
                                          <p:attrName>ppt_x</p:attrName>
                                        </p:attrNameLst>
                                      </p:cBhvr>
                                      <p:tavLst>
                                        <p:tav tm="0">
                                          <p:val>
                                            <p:strVal val="1+#ppt_w/2"/>
                                          </p:val>
                                        </p:tav>
                                        <p:tav tm="100000">
                                          <p:val>
                                            <p:strVal val="#ppt_x"/>
                                          </p:val>
                                        </p:tav>
                                      </p:tavLst>
                                    </p:anim>
                                    <p:anim calcmode="lin" valueType="num">
                                      <p:cBhvr additive="base">
                                        <p:cTn id="8" dur="500" fill="hold"/>
                                        <p:tgtEl>
                                          <p:spTgt spid="1577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157722"/>
                                        </p:tgtEl>
                                        <p:attrNameLst>
                                          <p:attrName>style.visibility</p:attrName>
                                        </p:attrNameLst>
                                      </p:cBhvr>
                                      <p:to>
                                        <p:strVal val="visible"/>
                                      </p:to>
                                    </p:set>
                                    <p:anim calcmode="lin" valueType="num">
                                      <p:cBhvr>
                                        <p:cTn id="12" dur="1000" fill="hold"/>
                                        <p:tgtEl>
                                          <p:spTgt spid="157722"/>
                                        </p:tgtEl>
                                        <p:attrNameLst>
                                          <p:attrName>ppt_w</p:attrName>
                                        </p:attrNameLst>
                                      </p:cBhvr>
                                      <p:tavLst>
                                        <p:tav tm="0">
                                          <p:val>
                                            <p:fltVal val="0"/>
                                          </p:val>
                                        </p:tav>
                                        <p:tav tm="100000">
                                          <p:val>
                                            <p:strVal val="#ppt_w"/>
                                          </p:val>
                                        </p:tav>
                                      </p:tavLst>
                                    </p:anim>
                                    <p:anim calcmode="lin" valueType="num">
                                      <p:cBhvr>
                                        <p:cTn id="13" dur="1000" fill="hold"/>
                                        <p:tgtEl>
                                          <p:spTgt spid="157722"/>
                                        </p:tgtEl>
                                        <p:attrNameLst>
                                          <p:attrName>ppt_h</p:attrName>
                                        </p:attrNameLst>
                                      </p:cBhvr>
                                      <p:tavLst>
                                        <p:tav tm="0">
                                          <p:val>
                                            <p:fltVal val="0"/>
                                          </p:val>
                                        </p:tav>
                                        <p:tav tm="100000">
                                          <p:val>
                                            <p:strVal val="#ppt_h"/>
                                          </p:val>
                                        </p:tav>
                                      </p:tavLst>
                                    </p:anim>
                                    <p:anim calcmode="lin" valueType="num">
                                      <p:cBhvr>
                                        <p:cTn id="14" dur="1000" fill="hold"/>
                                        <p:tgtEl>
                                          <p:spTgt spid="15772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57722"/>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grpId="0" nodeType="withEffect">
                                  <p:stCondLst>
                                    <p:cond delay="0"/>
                                  </p:stCondLst>
                                  <p:childTnLst>
                                    <p:set>
                                      <p:cBhvr>
                                        <p:cTn id="17" dur="1" fill="hold">
                                          <p:stCondLst>
                                            <p:cond delay="0"/>
                                          </p:stCondLst>
                                        </p:cTn>
                                        <p:tgtEl>
                                          <p:spTgt spid="157723"/>
                                        </p:tgtEl>
                                        <p:attrNameLst>
                                          <p:attrName>style.visibility</p:attrName>
                                        </p:attrNameLst>
                                      </p:cBhvr>
                                      <p:to>
                                        <p:strVal val="visible"/>
                                      </p:to>
                                    </p:set>
                                    <p:anim calcmode="lin" valueType="num">
                                      <p:cBhvr>
                                        <p:cTn id="18" dur="1000" fill="hold"/>
                                        <p:tgtEl>
                                          <p:spTgt spid="157723"/>
                                        </p:tgtEl>
                                        <p:attrNameLst>
                                          <p:attrName>ppt_w</p:attrName>
                                        </p:attrNameLst>
                                      </p:cBhvr>
                                      <p:tavLst>
                                        <p:tav tm="0">
                                          <p:val>
                                            <p:fltVal val="0"/>
                                          </p:val>
                                        </p:tav>
                                        <p:tav tm="100000">
                                          <p:val>
                                            <p:strVal val="#ppt_w"/>
                                          </p:val>
                                        </p:tav>
                                      </p:tavLst>
                                    </p:anim>
                                    <p:anim calcmode="lin" valueType="num">
                                      <p:cBhvr>
                                        <p:cTn id="19" dur="1000" fill="hold"/>
                                        <p:tgtEl>
                                          <p:spTgt spid="157723"/>
                                        </p:tgtEl>
                                        <p:attrNameLst>
                                          <p:attrName>ppt_h</p:attrName>
                                        </p:attrNameLst>
                                      </p:cBhvr>
                                      <p:tavLst>
                                        <p:tav tm="0">
                                          <p:val>
                                            <p:fltVal val="0"/>
                                          </p:val>
                                        </p:tav>
                                        <p:tav tm="100000">
                                          <p:val>
                                            <p:strVal val="#ppt_h"/>
                                          </p:val>
                                        </p:tav>
                                      </p:tavLst>
                                    </p:anim>
                                    <p:anim calcmode="lin" valueType="num">
                                      <p:cBhvr>
                                        <p:cTn id="20" dur="1000" fill="hold"/>
                                        <p:tgtEl>
                                          <p:spTgt spid="15772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57723"/>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500"/>
                            </p:stCondLst>
                            <p:childTnLst>
                              <p:par>
                                <p:cTn id="23" presetID="37" presetClass="entr" presetSubtype="0" fill="hold" grpId="0" nodeType="afterEffect">
                                  <p:stCondLst>
                                    <p:cond delay="0"/>
                                  </p:stCondLst>
                                  <p:childTnLst>
                                    <p:set>
                                      <p:cBhvr>
                                        <p:cTn id="24" dur="1" fill="hold">
                                          <p:stCondLst>
                                            <p:cond delay="0"/>
                                          </p:stCondLst>
                                        </p:cTn>
                                        <p:tgtEl>
                                          <p:spTgt spid="157726"/>
                                        </p:tgtEl>
                                        <p:attrNameLst>
                                          <p:attrName>style.visibility</p:attrName>
                                        </p:attrNameLst>
                                      </p:cBhvr>
                                      <p:to>
                                        <p:strVal val="visible"/>
                                      </p:to>
                                    </p:set>
                                    <p:animEffect transition="in" filter="fade">
                                      <p:cBhvr>
                                        <p:cTn id="25" dur="1000"/>
                                        <p:tgtEl>
                                          <p:spTgt spid="157726"/>
                                        </p:tgtEl>
                                      </p:cBhvr>
                                    </p:animEffect>
                                    <p:anim calcmode="lin" valueType="num">
                                      <p:cBhvr>
                                        <p:cTn id="26" dur="1000" fill="hold"/>
                                        <p:tgtEl>
                                          <p:spTgt spid="157726"/>
                                        </p:tgtEl>
                                        <p:attrNameLst>
                                          <p:attrName>ppt_x</p:attrName>
                                        </p:attrNameLst>
                                      </p:cBhvr>
                                      <p:tavLst>
                                        <p:tav tm="0">
                                          <p:val>
                                            <p:strVal val="#ppt_x"/>
                                          </p:val>
                                        </p:tav>
                                        <p:tav tm="100000">
                                          <p:val>
                                            <p:strVal val="#ppt_x"/>
                                          </p:val>
                                        </p:tav>
                                      </p:tavLst>
                                    </p:anim>
                                    <p:anim calcmode="lin" valueType="num">
                                      <p:cBhvr>
                                        <p:cTn id="27" dur="900" decel="100000" fill="hold"/>
                                        <p:tgtEl>
                                          <p:spTgt spid="1577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7726"/>
                                        </p:tgtEl>
                                        <p:attrNameLst>
                                          <p:attrName>ppt_y</p:attrName>
                                        </p:attrNameLst>
                                      </p:cBhvr>
                                      <p:tavLst>
                                        <p:tav tm="0">
                                          <p:val>
                                            <p:strVal val="#ppt_y-.03"/>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57719"/>
                                        </p:tgtEl>
                                        <p:attrNameLst>
                                          <p:attrName>style.visibility</p:attrName>
                                        </p:attrNameLst>
                                      </p:cBhvr>
                                      <p:to>
                                        <p:strVal val="visible"/>
                                      </p:to>
                                    </p:set>
                                    <p:anim calcmode="lin" valueType="num">
                                      <p:cBhvr additive="base">
                                        <p:cTn id="31" dur="500" fill="hold"/>
                                        <p:tgtEl>
                                          <p:spTgt spid="157719"/>
                                        </p:tgtEl>
                                        <p:attrNameLst>
                                          <p:attrName>ppt_x</p:attrName>
                                        </p:attrNameLst>
                                      </p:cBhvr>
                                      <p:tavLst>
                                        <p:tav tm="0">
                                          <p:val>
                                            <p:strVal val="1+#ppt_w/2"/>
                                          </p:val>
                                        </p:tav>
                                        <p:tav tm="100000">
                                          <p:val>
                                            <p:strVal val="#ppt_x"/>
                                          </p:val>
                                        </p:tav>
                                      </p:tavLst>
                                    </p:anim>
                                    <p:anim calcmode="lin" valueType="num">
                                      <p:cBhvr additive="base">
                                        <p:cTn id="32" dur="500" fill="hold"/>
                                        <p:tgtEl>
                                          <p:spTgt spid="15771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2500"/>
                            </p:stCondLst>
                            <p:childTnLst>
                              <p:par>
                                <p:cTn id="34" presetID="15" presetClass="entr" presetSubtype="0" fill="hold" grpId="0" nodeType="afterEffect">
                                  <p:stCondLst>
                                    <p:cond delay="0"/>
                                  </p:stCondLst>
                                  <p:childTnLst>
                                    <p:set>
                                      <p:cBhvr>
                                        <p:cTn id="35" dur="1" fill="hold">
                                          <p:stCondLst>
                                            <p:cond delay="0"/>
                                          </p:stCondLst>
                                        </p:cTn>
                                        <p:tgtEl>
                                          <p:spTgt spid="157724"/>
                                        </p:tgtEl>
                                        <p:attrNameLst>
                                          <p:attrName>style.visibility</p:attrName>
                                        </p:attrNameLst>
                                      </p:cBhvr>
                                      <p:to>
                                        <p:strVal val="visible"/>
                                      </p:to>
                                    </p:set>
                                    <p:anim calcmode="lin" valueType="num">
                                      <p:cBhvr>
                                        <p:cTn id="36" dur="500" fill="hold"/>
                                        <p:tgtEl>
                                          <p:spTgt spid="157724"/>
                                        </p:tgtEl>
                                        <p:attrNameLst>
                                          <p:attrName>ppt_w</p:attrName>
                                        </p:attrNameLst>
                                      </p:cBhvr>
                                      <p:tavLst>
                                        <p:tav tm="0">
                                          <p:val>
                                            <p:fltVal val="0"/>
                                          </p:val>
                                        </p:tav>
                                        <p:tav tm="100000">
                                          <p:val>
                                            <p:strVal val="#ppt_w"/>
                                          </p:val>
                                        </p:tav>
                                      </p:tavLst>
                                    </p:anim>
                                    <p:anim calcmode="lin" valueType="num">
                                      <p:cBhvr>
                                        <p:cTn id="37" dur="500" fill="hold"/>
                                        <p:tgtEl>
                                          <p:spTgt spid="157724"/>
                                        </p:tgtEl>
                                        <p:attrNameLst>
                                          <p:attrName>ppt_h</p:attrName>
                                        </p:attrNameLst>
                                      </p:cBhvr>
                                      <p:tavLst>
                                        <p:tav tm="0">
                                          <p:val>
                                            <p:fltVal val="0"/>
                                          </p:val>
                                        </p:tav>
                                        <p:tav tm="100000">
                                          <p:val>
                                            <p:strVal val="#ppt_h"/>
                                          </p:val>
                                        </p:tav>
                                      </p:tavLst>
                                    </p:anim>
                                    <p:anim calcmode="lin" valueType="num">
                                      <p:cBhvr>
                                        <p:cTn id="38" dur="500" fill="hold"/>
                                        <p:tgtEl>
                                          <p:spTgt spid="157724"/>
                                        </p:tgtEl>
                                        <p:attrNameLst>
                                          <p:attrName>ppt_x</p:attrName>
                                        </p:attrNameLst>
                                      </p:cBhvr>
                                      <p:tavLst>
                                        <p:tav tm="0" fmla="#ppt_x+(cos(-2*pi*(1-$))*-#ppt_x-sin(-2*pi*(1-$))*(1-#ppt_y))*(1-$)">
                                          <p:val>
                                            <p:fltVal val="0"/>
                                          </p:val>
                                        </p:tav>
                                        <p:tav tm="100000">
                                          <p:val>
                                            <p:fltVal val="1"/>
                                          </p:val>
                                        </p:tav>
                                      </p:tavLst>
                                    </p:anim>
                                    <p:anim calcmode="lin" valueType="num">
                                      <p:cBhvr>
                                        <p:cTn id="39" dur="500" fill="hold"/>
                                        <p:tgtEl>
                                          <p:spTgt spid="157724"/>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57725"/>
                                        </p:tgtEl>
                                        <p:attrNameLst>
                                          <p:attrName>style.visibility</p:attrName>
                                        </p:attrNameLst>
                                      </p:cBhvr>
                                      <p:to>
                                        <p:strVal val="visible"/>
                                      </p:to>
                                    </p:set>
                                    <p:anim calcmode="lin" valueType="num">
                                      <p:cBhvr>
                                        <p:cTn id="42" dur="1000" fill="hold"/>
                                        <p:tgtEl>
                                          <p:spTgt spid="157725"/>
                                        </p:tgtEl>
                                        <p:attrNameLst>
                                          <p:attrName>ppt_w</p:attrName>
                                        </p:attrNameLst>
                                      </p:cBhvr>
                                      <p:tavLst>
                                        <p:tav tm="0">
                                          <p:val>
                                            <p:fltVal val="0"/>
                                          </p:val>
                                        </p:tav>
                                        <p:tav tm="100000">
                                          <p:val>
                                            <p:strVal val="#ppt_w"/>
                                          </p:val>
                                        </p:tav>
                                      </p:tavLst>
                                    </p:anim>
                                    <p:anim calcmode="lin" valueType="num">
                                      <p:cBhvr>
                                        <p:cTn id="43" dur="1000" fill="hold"/>
                                        <p:tgtEl>
                                          <p:spTgt spid="157725"/>
                                        </p:tgtEl>
                                        <p:attrNameLst>
                                          <p:attrName>ppt_h</p:attrName>
                                        </p:attrNameLst>
                                      </p:cBhvr>
                                      <p:tavLst>
                                        <p:tav tm="0">
                                          <p:val>
                                            <p:fltVal val="0"/>
                                          </p:val>
                                        </p:tav>
                                        <p:tav tm="100000">
                                          <p:val>
                                            <p:strVal val="#ppt_h"/>
                                          </p:val>
                                        </p:tav>
                                      </p:tavLst>
                                    </p:anim>
                                    <p:anim calcmode="lin" valueType="num">
                                      <p:cBhvr>
                                        <p:cTn id="44" dur="1000" fill="hold"/>
                                        <p:tgtEl>
                                          <p:spTgt spid="157725"/>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7725"/>
                                        </p:tgtEl>
                                        <p:attrNameLst>
                                          <p:attrName>ppt_y</p:attrName>
                                        </p:attrNameLst>
                                      </p:cBhvr>
                                      <p:tavLst>
                                        <p:tav tm="0" fmla="#ppt_y+(sin(-2*pi*(1-$))*-#ppt_x+cos(-2*pi*(1-$))*(1-#ppt_y))*(1-$)">
                                          <p:val>
                                            <p:fltVal val="0"/>
                                          </p:val>
                                        </p:tav>
                                        <p:tav tm="100000">
                                          <p:val>
                                            <p:fltVal val="1"/>
                                          </p:val>
                                        </p:tav>
                                      </p:tavLst>
                                    </p:anim>
                                  </p:childTnLst>
                                </p:cTn>
                              </p:par>
                            </p:childTnLst>
                          </p:cTn>
                        </p:par>
                        <p:par>
                          <p:cTn id="46" fill="hold" nodeType="afterGroup">
                            <p:stCondLst>
                              <p:cond delay="3500"/>
                            </p:stCondLst>
                            <p:childTnLst>
                              <p:par>
                                <p:cTn id="47" presetID="37" presetClass="entr" presetSubtype="0" fill="hold" grpId="0" nodeType="afterEffect">
                                  <p:stCondLst>
                                    <p:cond delay="0"/>
                                  </p:stCondLst>
                                  <p:childTnLst>
                                    <p:set>
                                      <p:cBhvr>
                                        <p:cTn id="48" dur="1" fill="hold">
                                          <p:stCondLst>
                                            <p:cond delay="0"/>
                                          </p:stCondLst>
                                        </p:cTn>
                                        <p:tgtEl>
                                          <p:spTgt spid="157727"/>
                                        </p:tgtEl>
                                        <p:attrNameLst>
                                          <p:attrName>style.visibility</p:attrName>
                                        </p:attrNameLst>
                                      </p:cBhvr>
                                      <p:to>
                                        <p:strVal val="visible"/>
                                      </p:to>
                                    </p:set>
                                    <p:animEffect transition="in" filter="fade">
                                      <p:cBhvr>
                                        <p:cTn id="49" dur="1000"/>
                                        <p:tgtEl>
                                          <p:spTgt spid="157727"/>
                                        </p:tgtEl>
                                      </p:cBhvr>
                                    </p:animEffect>
                                    <p:anim calcmode="lin" valueType="num">
                                      <p:cBhvr>
                                        <p:cTn id="50" dur="1000" fill="hold"/>
                                        <p:tgtEl>
                                          <p:spTgt spid="157727"/>
                                        </p:tgtEl>
                                        <p:attrNameLst>
                                          <p:attrName>ppt_x</p:attrName>
                                        </p:attrNameLst>
                                      </p:cBhvr>
                                      <p:tavLst>
                                        <p:tav tm="0">
                                          <p:val>
                                            <p:strVal val="#ppt_x"/>
                                          </p:val>
                                        </p:tav>
                                        <p:tav tm="100000">
                                          <p:val>
                                            <p:strVal val="#ppt_x"/>
                                          </p:val>
                                        </p:tav>
                                      </p:tavLst>
                                    </p:anim>
                                    <p:anim calcmode="lin" valueType="num">
                                      <p:cBhvr>
                                        <p:cTn id="51" dur="900" decel="100000" fill="hold"/>
                                        <p:tgtEl>
                                          <p:spTgt spid="15772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577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22" grpId="0"/>
      <p:bldP spid="157723" grpId="0"/>
      <p:bldP spid="157724" grpId="0"/>
      <p:bldP spid="157725" grpId="0"/>
      <p:bldP spid="157726" grpId="0"/>
      <p:bldP spid="15772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Text Box 16"/>
          <p:cNvSpPr txBox="1">
            <a:spLocks noChangeArrowheads="1"/>
          </p:cNvSpPr>
          <p:nvPr/>
        </p:nvSpPr>
        <p:spPr bwMode="auto">
          <a:xfrm>
            <a:off x="1295400" y="1737176"/>
            <a:ext cx="9753600" cy="954107"/>
          </a:xfrm>
          <a:prstGeom prst="rect">
            <a:avLst/>
          </a:prstGeom>
          <a:noFill/>
          <a:ln w="28575">
            <a:solidFill>
              <a:srgbClr val="9999FF"/>
            </a:solidFill>
            <a:miter lim="800000"/>
            <a:headEnd/>
            <a:tailEnd/>
          </a:ln>
          <a:effectLst/>
        </p:spPr>
        <p:txBody>
          <a:bodyPr wrap="square">
            <a:spAutoFit/>
          </a:bodyPr>
          <a:lstStyle/>
          <a:p>
            <a:pPr eaLnBrk="1" hangingPunct="1">
              <a:spcBef>
                <a:spcPct val="50000"/>
              </a:spcBef>
            </a:pPr>
            <a:r>
              <a:rPr lang="en-US" altLang="zh-CN" sz="2800" b="1" dirty="0">
                <a:latin typeface="+mn-ea"/>
              </a:rPr>
              <a:t>A flipflop/latch is a temporary storage device that has two stable states (</a:t>
            </a:r>
            <a:r>
              <a:rPr lang="en-US" altLang="zh-CN" sz="2800" b="1" dirty="0" err="1">
                <a:latin typeface="+mn-ea"/>
              </a:rPr>
              <a:t>bistable</a:t>
            </a:r>
            <a:r>
              <a:rPr lang="zh-CN" altLang="en-US" sz="2800" b="1" dirty="0">
                <a:latin typeface="+mn-ea"/>
              </a:rPr>
              <a:t>双稳态</a:t>
            </a:r>
            <a:r>
              <a:rPr lang="en-US" altLang="zh-CN" sz="2800" b="1" dirty="0">
                <a:latin typeface="+mn-ea"/>
              </a:rPr>
              <a:t>). </a:t>
            </a:r>
          </a:p>
        </p:txBody>
      </p:sp>
      <p:sp>
        <p:nvSpPr>
          <p:cNvPr id="6149" name="Rectangle 29"/>
          <p:cNvSpPr>
            <a:spLocks noChangeArrowheads="1"/>
          </p:cNvSpPr>
          <p:nvPr/>
        </p:nvSpPr>
        <p:spPr bwMode="auto">
          <a:xfrm>
            <a:off x="3048000" y="533400"/>
            <a:ext cx="602600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 / Latch(</a:t>
            </a:r>
            <a:r>
              <a:rPr lang="zh-CN" altLang="en-US" sz="3200" b="1" dirty="0">
                <a:solidFill>
                  <a:srgbClr val="FFFF99"/>
                </a:solidFill>
                <a:ea typeface="宋体" charset="-122"/>
              </a:rPr>
              <a:t>触发器</a:t>
            </a:r>
            <a:r>
              <a:rPr lang="en-US" altLang="zh-CN" sz="3200" b="1" dirty="0">
                <a:solidFill>
                  <a:srgbClr val="FFFF99"/>
                </a:solidFill>
                <a:ea typeface="宋体" charset="-122"/>
              </a:rPr>
              <a:t>/</a:t>
            </a:r>
            <a:r>
              <a:rPr lang="zh-CN" altLang="en-US" sz="3200" b="1" dirty="0">
                <a:solidFill>
                  <a:srgbClr val="FFFF99"/>
                </a:solidFill>
                <a:ea typeface="宋体" charset="-122"/>
              </a:rPr>
              <a:t>锁存器</a:t>
            </a:r>
            <a:r>
              <a:rPr lang="en-US" altLang="zh-CN" sz="3200" b="1" dirty="0">
                <a:solidFill>
                  <a:srgbClr val="FFFF99"/>
                </a:solidFill>
                <a:ea typeface="宋体" charset="-122"/>
              </a:rPr>
              <a:t>)</a:t>
            </a:r>
          </a:p>
        </p:txBody>
      </p:sp>
      <p:sp>
        <p:nvSpPr>
          <p:cNvPr id="3103" name="Text Box 31"/>
          <p:cNvSpPr txBox="1">
            <a:spLocks noChangeArrowheads="1"/>
          </p:cNvSpPr>
          <p:nvPr/>
        </p:nvSpPr>
        <p:spPr bwMode="auto">
          <a:xfrm>
            <a:off x="1295400" y="3635278"/>
            <a:ext cx="2107562" cy="2308323"/>
          </a:xfrm>
          <a:prstGeom prst="rect">
            <a:avLst/>
          </a:prstGeom>
          <a:noFill/>
          <a:ln w="28575">
            <a:solidFill>
              <a:srgbClr val="9999FF"/>
            </a:solidFill>
          </a:ln>
          <a:effectLst/>
        </p:spPr>
        <p:txBody>
          <a:bodyPr wrap="square">
            <a:noAutofit/>
          </a:bodyPr>
          <a:lstStyle/>
          <a:p>
            <a:pPr>
              <a:defRPr/>
            </a:pPr>
            <a:r>
              <a:rPr lang="en-US" altLang="zh-CN" sz="2800" b="1" dirty="0">
                <a:latin typeface="+mn-ea"/>
              </a:rPr>
              <a:t>Type of FF</a:t>
            </a:r>
          </a:p>
          <a:p>
            <a:pPr marL="342900" indent="-342900">
              <a:buFont typeface="Wingdings" panose="05000000000000000000" pitchFamily="2" charset="2"/>
              <a:buChar char="Ø"/>
              <a:defRPr/>
            </a:pPr>
            <a:r>
              <a:rPr lang="en-US" altLang="zh-CN" sz="2800" b="1" dirty="0">
                <a:latin typeface="+mn-ea"/>
              </a:rPr>
              <a:t>SR</a:t>
            </a:r>
          </a:p>
          <a:p>
            <a:pPr marL="342900" indent="-342900">
              <a:buFont typeface="Wingdings" panose="05000000000000000000" pitchFamily="2" charset="2"/>
              <a:buChar char="Ø"/>
              <a:defRPr/>
            </a:pPr>
            <a:r>
              <a:rPr lang="en-US" altLang="zh-CN" sz="2800" b="1" dirty="0">
                <a:latin typeface="+mn-ea"/>
              </a:rPr>
              <a:t>D</a:t>
            </a:r>
          </a:p>
          <a:p>
            <a:pPr marL="342900" indent="-342900">
              <a:buFont typeface="Wingdings" panose="05000000000000000000" pitchFamily="2" charset="2"/>
              <a:buChar char="Ø"/>
              <a:defRPr/>
            </a:pPr>
            <a:r>
              <a:rPr lang="en-US" altLang="zh-CN" sz="2800" b="1" dirty="0">
                <a:latin typeface="+mn-ea"/>
              </a:rPr>
              <a:t>JK</a:t>
            </a:r>
          </a:p>
          <a:p>
            <a:pPr marL="342900" indent="-342900">
              <a:buFont typeface="Wingdings" panose="05000000000000000000" pitchFamily="2" charset="2"/>
              <a:buChar char="Ø"/>
              <a:defRPr/>
            </a:pPr>
            <a:r>
              <a:rPr lang="en-US" altLang="zh-CN" sz="2800" b="1" dirty="0">
                <a:latin typeface="+mn-ea"/>
              </a:rPr>
              <a:t>T </a:t>
            </a:r>
          </a:p>
        </p:txBody>
      </p:sp>
      <p:sp>
        <p:nvSpPr>
          <p:cNvPr id="26" name="Text Box 31"/>
          <p:cNvSpPr txBox="1">
            <a:spLocks noChangeArrowheads="1"/>
          </p:cNvSpPr>
          <p:nvPr/>
        </p:nvSpPr>
        <p:spPr bwMode="auto">
          <a:xfrm>
            <a:off x="3500988" y="3635278"/>
            <a:ext cx="7548012" cy="2308322"/>
          </a:xfrm>
          <a:prstGeom prst="rect">
            <a:avLst/>
          </a:prstGeom>
          <a:noFill/>
          <a:ln w="28575">
            <a:solidFill>
              <a:srgbClr val="9999FF"/>
            </a:solidFill>
          </a:ln>
          <a:effectLst/>
        </p:spPr>
        <p:txBody>
          <a:bodyPr wrap="square">
            <a:noAutofit/>
          </a:bodyPr>
          <a:lstStyle/>
          <a:p>
            <a:r>
              <a:rPr lang="en-US" altLang="zh-CN" sz="2800" b="1" dirty="0">
                <a:latin typeface="+mn-ea"/>
              </a:rPr>
              <a:t>Type of triggering:</a:t>
            </a:r>
          </a:p>
          <a:p>
            <a:pPr>
              <a:buFont typeface="Wingdings" pitchFamily="2" charset="2"/>
              <a:buChar char="Ø"/>
            </a:pPr>
            <a:r>
              <a:rPr lang="en-US" altLang="zh-CN" sz="2800" b="1" dirty="0" err="1">
                <a:latin typeface="+mn-ea"/>
              </a:rPr>
              <a:t>Untriggered</a:t>
            </a:r>
            <a:r>
              <a:rPr lang="en-US" altLang="zh-CN" sz="2800" b="1" dirty="0">
                <a:latin typeface="+mn-ea"/>
              </a:rPr>
              <a:t> (asynchronous)  </a:t>
            </a:r>
            <a:r>
              <a:rPr lang="zh-CN" altLang="en-US" sz="2800" b="1" dirty="0">
                <a:latin typeface="+mn-ea"/>
              </a:rPr>
              <a:t>非触发</a:t>
            </a:r>
            <a:r>
              <a:rPr lang="en-US" altLang="zh-CN" sz="2800" b="1" dirty="0">
                <a:latin typeface="+mn-ea"/>
              </a:rPr>
              <a:t>(</a:t>
            </a:r>
            <a:r>
              <a:rPr lang="zh-CN" altLang="en-US" sz="2800" b="1" dirty="0">
                <a:latin typeface="+mn-ea"/>
              </a:rPr>
              <a:t>异步</a:t>
            </a:r>
            <a:r>
              <a:rPr lang="en-US" altLang="zh-CN" sz="2800" b="1" dirty="0">
                <a:latin typeface="+mn-ea"/>
              </a:rPr>
              <a:t>)</a:t>
            </a:r>
          </a:p>
          <a:p>
            <a:pPr>
              <a:buFont typeface="Wingdings" pitchFamily="2" charset="2"/>
              <a:buChar char="Ø"/>
            </a:pPr>
            <a:r>
              <a:rPr lang="en-US" altLang="zh-CN" sz="2800" b="1" dirty="0">
                <a:latin typeface="+mn-ea"/>
              </a:rPr>
              <a:t>Level-triggered </a:t>
            </a:r>
            <a:r>
              <a:rPr lang="zh-CN" altLang="en-US" sz="2800" b="1" dirty="0">
                <a:latin typeface="+mn-ea"/>
              </a:rPr>
              <a:t>电平触发 </a:t>
            </a:r>
            <a:endParaRPr lang="en-US" altLang="zh-CN" sz="2800" b="1" dirty="0">
              <a:latin typeface="+mn-ea"/>
            </a:endParaRPr>
          </a:p>
          <a:p>
            <a:pPr>
              <a:buFont typeface="Wingdings" pitchFamily="2" charset="2"/>
              <a:buChar char="Ø"/>
            </a:pPr>
            <a:r>
              <a:rPr lang="en-US" altLang="zh-CN" sz="2800" b="1" dirty="0">
                <a:latin typeface="+mn-ea"/>
              </a:rPr>
              <a:t>Edge-triggered (rising or falling edge of C)  </a:t>
            </a:r>
            <a:r>
              <a:rPr lang="zh-CN" altLang="en-US" sz="2800" b="1" dirty="0">
                <a:latin typeface="+mn-ea"/>
              </a:rPr>
              <a:t>边沿触发</a:t>
            </a:r>
            <a:endParaRPr lang="en-US" altLang="zh-CN" sz="2800" b="1" dirty="0">
              <a:latin typeface="+mn-ea"/>
            </a:endParaRPr>
          </a:p>
        </p:txBody>
      </p:sp>
      <p:sp>
        <p:nvSpPr>
          <p:cNvPr id="2" name="矩形 1">
            <a:extLst>
              <a:ext uri="{FF2B5EF4-FFF2-40B4-BE49-F238E27FC236}">
                <a16:creationId xmlns:a16="http://schemas.microsoft.com/office/drawing/2014/main" id="{C5379CDF-CFA6-4221-8B3D-B1150C89F356}"/>
              </a:ext>
            </a:extLst>
          </p:cNvPr>
          <p:cNvSpPr/>
          <p:nvPr/>
        </p:nvSpPr>
        <p:spPr>
          <a:xfrm>
            <a:off x="1295400" y="2891136"/>
            <a:ext cx="9753600" cy="523220"/>
          </a:xfrm>
          <a:prstGeom prst="rect">
            <a:avLst/>
          </a:prstGeom>
          <a:noFill/>
          <a:ln w="28575">
            <a:solidFill>
              <a:srgbClr val="9999FF"/>
            </a:solidFill>
          </a:ln>
        </p:spPr>
        <p:txBody>
          <a:bodyPr wrap="square">
            <a:spAutoFit/>
          </a:bodyPr>
          <a:lstStyle/>
          <a:p>
            <a:r>
              <a:rPr lang="en-US" altLang="zh-CN" sz="2800" b="1" dirty="0">
                <a:solidFill>
                  <a:srgbClr val="FF0000"/>
                </a:solidFill>
                <a:latin typeface="+mn-ea"/>
              </a:rPr>
              <a:t>It is a basic form of memory</a:t>
            </a:r>
            <a:r>
              <a:rPr lang="en-US" altLang="zh-CN" sz="2800" b="1" dirty="0">
                <a:latin typeface="+mn-ea"/>
              </a:rPr>
              <a:t>. </a:t>
            </a:r>
            <a:endParaRPr lang="zh-CN" altLang="en-US" sz="2800" b="1" dirty="0">
              <a:latin typeface="+mn-ea"/>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03"/>
                                        </p:tgtEl>
                                        <p:attrNameLst>
                                          <p:attrName>style.visibility</p:attrName>
                                        </p:attrNameLst>
                                      </p:cBhvr>
                                      <p:to>
                                        <p:strVal val="visible"/>
                                      </p:to>
                                    </p:set>
                                    <p:animEffect transition="in" filter="barn(inVertical)">
                                      <p:cBhvr>
                                        <p:cTn id="7" dur="500"/>
                                        <p:tgtEl>
                                          <p:spTgt spid="310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371600" y="1752600"/>
            <a:ext cx="9296400" cy="3246530"/>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lnSpc>
                <a:spcPct val="150000"/>
              </a:lnSpc>
              <a:spcBef>
                <a:spcPct val="50000"/>
              </a:spcBef>
              <a:buFont typeface="Arial" panose="020B0604020202020204" pitchFamily="34" charset="0"/>
              <a:buChar char="•"/>
            </a:pPr>
            <a:r>
              <a:rPr lang="en-US" altLang="zh-CN" sz="2800" b="1" dirty="0">
                <a:ea typeface="宋体" charset="-122"/>
              </a:rPr>
              <a:t>Other specifications include </a:t>
            </a:r>
            <a:r>
              <a:rPr lang="en-US" altLang="zh-CN" sz="2800" b="1" dirty="0">
                <a:solidFill>
                  <a:srgbClr val="FF0000"/>
                </a:solidFill>
                <a:ea typeface="宋体" charset="-122"/>
              </a:rPr>
              <a:t>maximum clock frequency(</a:t>
            </a:r>
            <a:r>
              <a:rPr lang="zh-CN" altLang="en-US" sz="2800" b="1" dirty="0">
                <a:solidFill>
                  <a:srgbClr val="FF0000"/>
                </a:solidFill>
                <a:ea typeface="宋体" charset="-122"/>
              </a:rPr>
              <a:t>最大时钟频率</a:t>
            </a:r>
            <a:r>
              <a:rPr lang="en-US" altLang="zh-CN" sz="2800" b="1" dirty="0">
                <a:solidFill>
                  <a:srgbClr val="FF0000"/>
                </a:solidFill>
                <a:ea typeface="宋体" charset="-122"/>
              </a:rPr>
              <a:t>)</a:t>
            </a:r>
            <a:r>
              <a:rPr lang="en-US" altLang="zh-CN" sz="2800" b="1" dirty="0">
                <a:ea typeface="宋体" charset="-122"/>
              </a:rPr>
              <a:t>, </a:t>
            </a:r>
            <a:r>
              <a:rPr lang="en-US" altLang="zh-CN" sz="2800" b="1" dirty="0">
                <a:solidFill>
                  <a:srgbClr val="FF0000"/>
                </a:solidFill>
                <a:ea typeface="宋体" charset="-122"/>
              </a:rPr>
              <a:t>minimum pulse widths(</a:t>
            </a:r>
            <a:r>
              <a:rPr lang="zh-CN" altLang="en-US" sz="2800" b="1" dirty="0">
                <a:solidFill>
                  <a:srgbClr val="FF0000"/>
                </a:solidFill>
                <a:ea typeface="宋体" charset="-122"/>
              </a:rPr>
              <a:t>最小脉冲宽度</a:t>
            </a:r>
            <a:r>
              <a:rPr lang="en-US" altLang="zh-CN" sz="2800" b="1" dirty="0">
                <a:solidFill>
                  <a:srgbClr val="FF0000"/>
                </a:solidFill>
                <a:ea typeface="宋体" charset="-122"/>
              </a:rPr>
              <a:t>) </a:t>
            </a:r>
            <a:r>
              <a:rPr lang="en-US" altLang="zh-CN" sz="2800" b="1" dirty="0">
                <a:ea typeface="宋体" charset="-122"/>
              </a:rPr>
              <a:t>for various inputs, and </a:t>
            </a:r>
            <a:r>
              <a:rPr lang="en-US" altLang="zh-CN" sz="2800" b="1" dirty="0">
                <a:solidFill>
                  <a:srgbClr val="FF0000"/>
                </a:solidFill>
                <a:ea typeface="宋体" charset="-122"/>
              </a:rPr>
              <a:t>power dissipation(</a:t>
            </a:r>
            <a:r>
              <a:rPr lang="zh-CN" altLang="en-US" sz="2800" b="1" dirty="0">
                <a:solidFill>
                  <a:srgbClr val="FF0000"/>
                </a:solidFill>
                <a:ea typeface="宋体" charset="-122"/>
              </a:rPr>
              <a:t>功耗</a:t>
            </a:r>
            <a:r>
              <a:rPr lang="en-US" altLang="zh-CN" sz="2800" b="1" dirty="0">
                <a:solidFill>
                  <a:srgbClr val="FF0000"/>
                </a:solidFill>
                <a:ea typeface="宋体" charset="-122"/>
              </a:rPr>
              <a:t>)</a:t>
            </a:r>
            <a:r>
              <a:rPr lang="en-US" altLang="zh-CN" sz="2800" b="1" dirty="0">
                <a:ea typeface="宋体" charset="-122"/>
              </a:rPr>
              <a:t>. The power dissipation is the product of the supply voltage and the average current required.</a:t>
            </a:r>
          </a:p>
        </p:txBody>
      </p:sp>
      <p:sp>
        <p:nvSpPr>
          <p:cNvPr id="56325" name="Rectangle 5"/>
          <p:cNvSpPr>
            <a:spLocks noChangeArrowheads="1"/>
          </p:cNvSpPr>
          <p:nvPr/>
        </p:nvSpPr>
        <p:spPr bwMode="auto">
          <a:xfrm>
            <a:off x="3657600" y="533400"/>
            <a:ext cx="448071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 Characteristics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2" name="Rectangle 5"/>
          <p:cNvSpPr>
            <a:spLocks noChangeArrowheads="1"/>
          </p:cNvSpPr>
          <p:nvPr/>
        </p:nvSpPr>
        <p:spPr bwMode="auto">
          <a:xfrm>
            <a:off x="3991913" y="567750"/>
            <a:ext cx="399962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Flip-flop Applications</a:t>
            </a:r>
          </a:p>
        </p:txBody>
      </p:sp>
      <p:sp>
        <p:nvSpPr>
          <p:cNvPr id="58373" name="Text Box 12"/>
          <p:cNvSpPr txBox="1">
            <a:spLocks noChangeArrowheads="1"/>
          </p:cNvSpPr>
          <p:nvPr/>
        </p:nvSpPr>
        <p:spPr bwMode="auto">
          <a:xfrm>
            <a:off x="809716" y="1837089"/>
            <a:ext cx="6602414" cy="1384995"/>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ts val="600"/>
              </a:spcBef>
              <a:buFont typeface="Arial" panose="020B0604020202020204" pitchFamily="34" charset="0"/>
              <a:buChar char="•"/>
            </a:pPr>
            <a:r>
              <a:rPr lang="en-US" altLang="zh-CN" sz="2800" b="1" dirty="0">
                <a:ea typeface="宋体" charset="-122"/>
              </a:rPr>
              <a:t>Principal flip-flop applications are for data storage(</a:t>
            </a:r>
            <a:r>
              <a:rPr lang="zh-CN" altLang="en-US" sz="2800" b="1" dirty="0">
                <a:ea typeface="宋体" charset="-122"/>
              </a:rPr>
              <a:t>数据存储</a:t>
            </a:r>
            <a:r>
              <a:rPr lang="en-US" altLang="zh-CN" sz="2800" b="1" dirty="0">
                <a:ea typeface="宋体" charset="-122"/>
              </a:rPr>
              <a:t>), frequency dividers(</a:t>
            </a:r>
            <a:r>
              <a:rPr lang="zh-CN" altLang="en-US" sz="2800" b="1" dirty="0">
                <a:ea typeface="宋体" charset="-122"/>
              </a:rPr>
              <a:t>分频</a:t>
            </a:r>
            <a:r>
              <a:rPr lang="en-US" altLang="zh-CN" sz="2800" b="1" dirty="0">
                <a:ea typeface="宋体" charset="-122"/>
              </a:rPr>
              <a:t>), and  counters (</a:t>
            </a:r>
            <a:r>
              <a:rPr lang="zh-CN" altLang="en-US" sz="2800" b="1" dirty="0">
                <a:ea typeface="宋体" charset="-122"/>
              </a:rPr>
              <a:t>计数器</a:t>
            </a:r>
            <a:r>
              <a:rPr lang="en-US" altLang="zh-CN" sz="2800" b="1" dirty="0">
                <a:ea typeface="宋体" charset="-122"/>
              </a:rPr>
              <a:t>)</a:t>
            </a:r>
          </a:p>
        </p:txBody>
      </p:sp>
      <p:sp>
        <p:nvSpPr>
          <p:cNvPr id="161806" name="Text Box 14"/>
          <p:cNvSpPr txBox="1">
            <a:spLocks noChangeArrowheads="1"/>
          </p:cNvSpPr>
          <p:nvPr/>
        </p:nvSpPr>
        <p:spPr bwMode="auto">
          <a:xfrm>
            <a:off x="811211" y="3594100"/>
            <a:ext cx="6602414" cy="1892826"/>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ts val="600"/>
              </a:spcBef>
              <a:buFont typeface="Arial" panose="020B0604020202020204" pitchFamily="34" charset="0"/>
              <a:buChar char="•"/>
            </a:pPr>
            <a:r>
              <a:rPr lang="en-US" altLang="zh-CN" sz="2800" b="1" dirty="0">
                <a:ea typeface="宋体" charset="-122"/>
              </a:rPr>
              <a:t>Typically, for data storage applications, a group of flip-flops are connected to parallel data lines and clocked together. </a:t>
            </a:r>
          </a:p>
          <a:p>
            <a:pPr marL="342900" indent="-342900">
              <a:spcBef>
                <a:spcPts val="600"/>
              </a:spcBef>
              <a:buFont typeface="Arial" panose="020B0604020202020204" pitchFamily="34" charset="0"/>
              <a:buChar char="•"/>
            </a:pPr>
            <a:r>
              <a:rPr lang="en-US" altLang="zh-CN" sz="2800" b="1" dirty="0">
                <a:ea typeface="宋体" charset="-122"/>
              </a:rPr>
              <a:t>Data is stored until the next clock pulse.</a:t>
            </a:r>
          </a:p>
        </p:txBody>
      </p:sp>
      <p:grpSp>
        <p:nvGrpSpPr>
          <p:cNvPr id="2" name="组合 1">
            <a:extLst>
              <a:ext uri="{FF2B5EF4-FFF2-40B4-BE49-F238E27FC236}">
                <a16:creationId xmlns:a16="http://schemas.microsoft.com/office/drawing/2014/main" id="{33CAE570-4BAA-41C5-98A0-9A63624411B1}"/>
              </a:ext>
            </a:extLst>
          </p:cNvPr>
          <p:cNvGrpSpPr/>
          <p:nvPr/>
        </p:nvGrpSpPr>
        <p:grpSpPr>
          <a:xfrm>
            <a:off x="7924800" y="1600200"/>
            <a:ext cx="3657600" cy="4635559"/>
            <a:chOff x="7010400" y="1143001"/>
            <a:chExt cx="3657600" cy="4635559"/>
          </a:xfrm>
        </p:grpSpPr>
        <p:graphicFrame>
          <p:nvGraphicFramePr>
            <p:cNvPr id="161809" name="Object 17"/>
            <p:cNvGraphicFramePr>
              <a:graphicFrameLocks noChangeAspect="1"/>
            </p:cNvGraphicFramePr>
            <p:nvPr>
              <p:extLst>
                <p:ext uri="{D42A27DB-BD31-4B8C-83A1-F6EECF244321}">
                  <p14:modId xmlns:p14="http://schemas.microsoft.com/office/powerpoint/2010/main" val="3479703357"/>
                </p:ext>
              </p:extLst>
            </p:nvPr>
          </p:nvGraphicFramePr>
          <p:xfrm>
            <a:off x="8610601" y="1752600"/>
            <a:ext cx="887413" cy="3886200"/>
          </p:xfrm>
          <a:graphic>
            <a:graphicData uri="http://schemas.openxmlformats.org/presentationml/2006/ole">
              <mc:AlternateContent xmlns:mc="http://schemas.openxmlformats.org/markup-compatibility/2006">
                <mc:Choice xmlns:v="urn:schemas-microsoft-com:vml" Requires="v">
                  <p:oleObj spid="_x0000_s58388" name="CorelDRAW" r:id="rId4" imgW="1011600" imgH="4371840" progId="">
                    <p:embed/>
                  </p:oleObj>
                </mc:Choice>
                <mc:Fallback>
                  <p:oleObj name="CorelDRAW" r:id="rId4" imgW="1011600" imgH="4371840"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1" y="1752600"/>
                          <a:ext cx="887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10" name="Text Box 18"/>
            <p:cNvSpPr txBox="1">
              <a:spLocks noChangeArrowheads="1"/>
            </p:cNvSpPr>
            <p:nvPr/>
          </p:nvSpPr>
          <p:spPr bwMode="auto">
            <a:xfrm>
              <a:off x="7010400" y="4038601"/>
              <a:ext cx="1219200" cy="1015663"/>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Parallel data input lines</a:t>
              </a:r>
            </a:p>
          </p:txBody>
        </p:sp>
        <p:sp>
          <p:nvSpPr>
            <p:cNvPr id="161811" name="Line 19"/>
            <p:cNvSpPr>
              <a:spLocks noChangeShapeType="1"/>
            </p:cNvSpPr>
            <p:nvPr/>
          </p:nvSpPr>
          <p:spPr bwMode="auto">
            <a:xfrm>
              <a:off x="8185150" y="4352926"/>
              <a:ext cx="425450" cy="447675"/>
            </a:xfrm>
            <a:prstGeom prst="line">
              <a:avLst/>
            </a:prstGeom>
            <a:noFill/>
            <a:ln w="9525">
              <a:solidFill>
                <a:srgbClr val="FF0000"/>
              </a:solidFill>
              <a:round/>
              <a:headEnd/>
              <a:tailEnd type="triangle" w="med" len="med"/>
            </a:ln>
            <a:effectLst/>
          </p:spPr>
          <p:txBody>
            <a:bodyPr/>
            <a:lstStyle/>
            <a:p>
              <a:endParaRPr lang="zh-CN" altLang="en-US" sz="2000"/>
            </a:p>
          </p:txBody>
        </p:sp>
        <p:sp>
          <p:nvSpPr>
            <p:cNvPr id="161812" name="Line 20"/>
            <p:cNvSpPr>
              <a:spLocks noChangeShapeType="1"/>
            </p:cNvSpPr>
            <p:nvPr/>
          </p:nvSpPr>
          <p:spPr bwMode="auto">
            <a:xfrm flipV="1">
              <a:off x="8216900" y="3962400"/>
              <a:ext cx="317500" cy="300038"/>
            </a:xfrm>
            <a:prstGeom prst="line">
              <a:avLst/>
            </a:prstGeom>
            <a:noFill/>
            <a:ln w="9525">
              <a:solidFill>
                <a:srgbClr val="FF0000"/>
              </a:solidFill>
              <a:round/>
              <a:headEnd/>
              <a:tailEnd type="triangle" w="med" len="med"/>
            </a:ln>
            <a:effectLst/>
          </p:spPr>
          <p:txBody>
            <a:bodyPr/>
            <a:lstStyle/>
            <a:p>
              <a:endParaRPr lang="zh-CN" altLang="en-US" sz="2000"/>
            </a:p>
          </p:txBody>
        </p:sp>
        <p:sp>
          <p:nvSpPr>
            <p:cNvPr id="161813" name="Line 21"/>
            <p:cNvSpPr>
              <a:spLocks noChangeShapeType="1"/>
            </p:cNvSpPr>
            <p:nvPr/>
          </p:nvSpPr>
          <p:spPr bwMode="auto">
            <a:xfrm flipV="1">
              <a:off x="8212138" y="2895601"/>
              <a:ext cx="398462" cy="1293813"/>
            </a:xfrm>
            <a:prstGeom prst="line">
              <a:avLst/>
            </a:prstGeom>
            <a:noFill/>
            <a:ln w="9525">
              <a:solidFill>
                <a:srgbClr val="FF0000"/>
              </a:solidFill>
              <a:round/>
              <a:headEnd/>
              <a:tailEnd type="triangle" w="med" len="med"/>
            </a:ln>
            <a:effectLst/>
          </p:spPr>
          <p:txBody>
            <a:bodyPr/>
            <a:lstStyle/>
            <a:p>
              <a:endParaRPr lang="zh-CN" altLang="en-US" sz="2000"/>
            </a:p>
          </p:txBody>
        </p:sp>
        <p:sp>
          <p:nvSpPr>
            <p:cNvPr id="161814" name="Line 22"/>
            <p:cNvSpPr>
              <a:spLocks noChangeShapeType="1"/>
            </p:cNvSpPr>
            <p:nvPr/>
          </p:nvSpPr>
          <p:spPr bwMode="auto">
            <a:xfrm flipV="1">
              <a:off x="8229600" y="1981200"/>
              <a:ext cx="381000" cy="2057400"/>
            </a:xfrm>
            <a:prstGeom prst="line">
              <a:avLst/>
            </a:prstGeom>
            <a:noFill/>
            <a:ln w="9525">
              <a:solidFill>
                <a:srgbClr val="FF0000"/>
              </a:solidFill>
              <a:round/>
              <a:headEnd/>
              <a:tailEnd type="triangle" w="med" len="med"/>
            </a:ln>
            <a:effectLst/>
          </p:spPr>
          <p:txBody>
            <a:bodyPr/>
            <a:lstStyle/>
            <a:p>
              <a:endParaRPr lang="zh-CN" altLang="en-US" sz="2000"/>
            </a:p>
          </p:txBody>
        </p:sp>
        <p:sp>
          <p:nvSpPr>
            <p:cNvPr id="161815" name="Text Box 23"/>
            <p:cNvSpPr txBox="1">
              <a:spLocks noChangeArrowheads="1"/>
            </p:cNvSpPr>
            <p:nvPr/>
          </p:nvSpPr>
          <p:spPr bwMode="auto">
            <a:xfrm>
              <a:off x="7799387" y="4876800"/>
              <a:ext cx="88741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Clock</a:t>
              </a:r>
            </a:p>
          </p:txBody>
        </p:sp>
        <p:sp>
          <p:nvSpPr>
            <p:cNvPr id="161816" name="Text Box 24"/>
            <p:cNvSpPr txBox="1">
              <a:spLocks noChangeArrowheads="1"/>
            </p:cNvSpPr>
            <p:nvPr/>
          </p:nvSpPr>
          <p:spPr bwMode="auto">
            <a:xfrm>
              <a:off x="7799387" y="5378450"/>
              <a:ext cx="126841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Clear</a:t>
              </a:r>
            </a:p>
          </p:txBody>
        </p:sp>
        <p:sp>
          <p:nvSpPr>
            <p:cNvPr id="161817" name="Text Box 25"/>
            <p:cNvSpPr txBox="1">
              <a:spLocks noChangeArrowheads="1"/>
            </p:cNvSpPr>
            <p:nvPr/>
          </p:nvSpPr>
          <p:spPr bwMode="auto">
            <a:xfrm>
              <a:off x="9144000" y="1143001"/>
              <a:ext cx="15240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Output lines</a:t>
              </a:r>
            </a:p>
          </p:txBody>
        </p:sp>
        <p:sp>
          <p:nvSpPr>
            <p:cNvPr id="161818" name="Line 26"/>
            <p:cNvSpPr>
              <a:spLocks noChangeShapeType="1"/>
            </p:cNvSpPr>
            <p:nvPr/>
          </p:nvSpPr>
          <p:spPr bwMode="auto">
            <a:xfrm flipH="1">
              <a:off x="9448800" y="1676400"/>
              <a:ext cx="76200" cy="152400"/>
            </a:xfrm>
            <a:prstGeom prst="line">
              <a:avLst/>
            </a:prstGeom>
            <a:noFill/>
            <a:ln w="9525">
              <a:solidFill>
                <a:srgbClr val="FF0000"/>
              </a:solidFill>
              <a:round/>
              <a:headEnd/>
              <a:tailEnd type="triangle" w="med" len="med"/>
            </a:ln>
            <a:effectLst/>
          </p:spPr>
          <p:txBody>
            <a:bodyPr/>
            <a:lstStyle/>
            <a:p>
              <a:endParaRPr lang="zh-CN" altLang="en-US" sz="2000"/>
            </a:p>
          </p:txBody>
        </p:sp>
        <p:sp>
          <p:nvSpPr>
            <p:cNvPr id="161819" name="Text Box 27"/>
            <p:cNvSpPr txBox="1">
              <a:spLocks noChangeArrowheads="1"/>
            </p:cNvSpPr>
            <p:nvPr/>
          </p:nvSpPr>
          <p:spPr bwMode="auto">
            <a:xfrm>
              <a:off x="9448800" y="167640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0</a:t>
              </a:r>
            </a:p>
          </p:txBody>
        </p:sp>
        <p:sp>
          <p:nvSpPr>
            <p:cNvPr id="161820" name="Text Box 28"/>
            <p:cNvSpPr txBox="1">
              <a:spLocks noChangeArrowheads="1"/>
            </p:cNvSpPr>
            <p:nvPr/>
          </p:nvSpPr>
          <p:spPr bwMode="auto">
            <a:xfrm>
              <a:off x="9448800" y="263525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1</a:t>
              </a:r>
            </a:p>
          </p:txBody>
        </p:sp>
        <p:sp>
          <p:nvSpPr>
            <p:cNvPr id="161821" name="Text Box 29"/>
            <p:cNvSpPr txBox="1">
              <a:spLocks noChangeArrowheads="1"/>
            </p:cNvSpPr>
            <p:nvPr/>
          </p:nvSpPr>
          <p:spPr bwMode="auto">
            <a:xfrm>
              <a:off x="9448800" y="359410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2</a:t>
              </a:r>
            </a:p>
          </p:txBody>
        </p:sp>
        <p:sp>
          <p:nvSpPr>
            <p:cNvPr id="161822" name="Text Box 30"/>
            <p:cNvSpPr txBox="1">
              <a:spLocks noChangeArrowheads="1"/>
            </p:cNvSpPr>
            <p:nvPr/>
          </p:nvSpPr>
          <p:spPr bwMode="auto">
            <a:xfrm>
              <a:off x="9448800" y="455295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6"/>
                                        </p:tgtEl>
                                        <p:attrNameLst>
                                          <p:attrName>style.visibility</p:attrName>
                                        </p:attrNameLst>
                                      </p:cBhvr>
                                      <p:to>
                                        <p:strVal val="visible"/>
                                      </p:to>
                                    </p:set>
                                    <p:anim calcmode="lin" valueType="num">
                                      <p:cBhvr additive="base">
                                        <p:cTn id="7" dur="500" fill="hold"/>
                                        <p:tgtEl>
                                          <p:spTgt spid="161806"/>
                                        </p:tgtEl>
                                        <p:attrNameLst>
                                          <p:attrName>ppt_x</p:attrName>
                                        </p:attrNameLst>
                                      </p:cBhvr>
                                      <p:tavLst>
                                        <p:tav tm="0">
                                          <p:val>
                                            <p:strVal val="0-#ppt_w/2"/>
                                          </p:val>
                                        </p:tav>
                                        <p:tav tm="100000">
                                          <p:val>
                                            <p:strVal val="#ppt_x"/>
                                          </p:val>
                                        </p:tav>
                                      </p:tavLst>
                                    </p:anim>
                                    <p:anim calcmode="lin" valueType="num">
                                      <p:cBhvr additive="base">
                                        <p:cTn id="8" dur="500" fill="hold"/>
                                        <p:tgtEl>
                                          <p:spTgt spid="161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4191000" y="618219"/>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dirty="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62469" name="Text Box 16"/>
          <p:cNvSpPr txBox="1">
            <a:spLocks noChangeArrowheads="1"/>
          </p:cNvSpPr>
          <p:nvPr/>
        </p:nvSpPr>
        <p:spPr bwMode="auto">
          <a:xfrm>
            <a:off x="2736850" y="1841501"/>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p>
        </p:txBody>
      </p:sp>
      <p:sp>
        <p:nvSpPr>
          <p:cNvPr id="62470" name="Text Box 17"/>
          <p:cNvSpPr txBox="1">
            <a:spLocks noChangeArrowheads="1"/>
          </p:cNvSpPr>
          <p:nvPr/>
        </p:nvSpPr>
        <p:spPr bwMode="auto">
          <a:xfrm>
            <a:off x="1441450" y="1908175"/>
            <a:ext cx="2209800" cy="4154984"/>
          </a:xfrm>
          <a:prstGeom prst="rect">
            <a:avLst/>
          </a:prstGeom>
          <a:noFill/>
          <a:ln w="9525">
            <a:noFill/>
            <a:miter lim="800000"/>
            <a:headEnd/>
            <a:tailEnd/>
          </a:ln>
          <a:effectLst/>
        </p:spPr>
        <p:txBody>
          <a:bodyPr>
            <a:spAutoFit/>
          </a:bodyPr>
          <a:lstStyle/>
          <a:p>
            <a:pPr algn="r" eaLnBrk="1" hangingPunct="1"/>
            <a:r>
              <a:rPr lang="en-US" altLang="zh-CN" b="1" i="1">
                <a:solidFill>
                  <a:schemeClr val="tx2"/>
                </a:solidFill>
                <a:latin typeface="Times" pitchFamily="18" charset="0"/>
                <a:ea typeface="宋体" charset="-122"/>
                <a:cs typeface="Times New Roman" pitchFamily="18" charset="0"/>
              </a:rPr>
              <a:t>Latch  </a:t>
            </a: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Bistable</a:t>
            </a:r>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Clock</a:t>
            </a: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D flip-flop</a:t>
            </a: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J-K flip-flop</a:t>
            </a:r>
          </a:p>
        </p:txBody>
      </p:sp>
      <p:sp>
        <p:nvSpPr>
          <p:cNvPr id="6162" name="Text Box 18"/>
          <p:cNvSpPr txBox="1">
            <a:spLocks noChangeArrowheads="1"/>
          </p:cNvSpPr>
          <p:nvPr/>
        </p:nvSpPr>
        <p:spPr bwMode="auto">
          <a:xfrm>
            <a:off x="3733800" y="1905000"/>
            <a:ext cx="6470650" cy="457200"/>
          </a:xfrm>
          <a:prstGeom prst="rect">
            <a:avLst/>
          </a:prstGeom>
          <a:noFill/>
          <a:ln w="9525">
            <a:noFill/>
            <a:miter lim="800000"/>
            <a:headEnd/>
            <a:tailEnd/>
          </a:ln>
          <a:effectLst/>
        </p:spPr>
        <p:txBody>
          <a:bodyPr>
            <a:spAutoFit/>
          </a:bodyPr>
          <a:lstStyle/>
          <a:p>
            <a:pPr eaLnBrk="1" hangingPunct="1"/>
            <a:r>
              <a:rPr lang="en-US" altLang="zh-CN">
                <a:latin typeface="Times" pitchFamily="18" charset="0"/>
                <a:ea typeface="宋体" charset="-122"/>
                <a:cs typeface="Times New Roman" pitchFamily="18" charset="0"/>
              </a:rPr>
              <a:t>A bistable digital circuit used for storing a bit.</a:t>
            </a:r>
          </a:p>
        </p:txBody>
      </p:sp>
      <p:sp>
        <p:nvSpPr>
          <p:cNvPr id="6163" name="Text Box 19"/>
          <p:cNvSpPr txBox="1">
            <a:spLocks noChangeArrowheads="1"/>
          </p:cNvSpPr>
          <p:nvPr/>
        </p:nvSpPr>
        <p:spPr bwMode="auto">
          <a:xfrm>
            <a:off x="3727450" y="2451101"/>
            <a:ext cx="6477000" cy="830997"/>
          </a:xfrm>
          <a:prstGeom prst="rect">
            <a:avLst/>
          </a:prstGeom>
          <a:noFill/>
          <a:ln w="9525">
            <a:noFill/>
            <a:miter lim="800000"/>
            <a:headEnd/>
            <a:tailEnd/>
          </a:ln>
          <a:effectLst/>
        </p:spPr>
        <p:txBody>
          <a:bodyPr>
            <a:spAutoFit/>
          </a:bodyPr>
          <a:lstStyle/>
          <a:p>
            <a:pPr eaLnBrk="1" hangingPunct="1"/>
            <a:r>
              <a:rPr lang="en-US" altLang="zh-CN">
                <a:solidFill>
                  <a:srgbClr val="000000"/>
                </a:solidFill>
                <a:latin typeface="Times" pitchFamily="18" charset="0"/>
                <a:ea typeface="宋体" charset="-122"/>
                <a:cs typeface="Times New Roman" pitchFamily="18" charset="0"/>
              </a:rPr>
              <a:t>Having two stable states. Latches and flip-flops are bistable multivibrators.</a:t>
            </a:r>
          </a:p>
        </p:txBody>
      </p:sp>
      <p:sp>
        <p:nvSpPr>
          <p:cNvPr id="6164" name="Text Box 20"/>
          <p:cNvSpPr txBox="1">
            <a:spLocks noChangeArrowheads="1"/>
          </p:cNvSpPr>
          <p:nvPr/>
        </p:nvSpPr>
        <p:spPr bwMode="auto">
          <a:xfrm>
            <a:off x="3727450" y="3365500"/>
            <a:ext cx="64770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latin typeface="Times" pitchFamily="18" charset="0"/>
                <a:ea typeface="宋体" charset="-122"/>
                <a:cs typeface="Times New Roman" pitchFamily="18" charset="0"/>
              </a:rPr>
              <a:t>A triggering input of a flip-flop.</a:t>
            </a:r>
            <a:r>
              <a:rPr lang="en-US" altLang="zh-CN" b="1" i="1">
                <a:solidFill>
                  <a:srgbClr val="000000"/>
                </a:solidFill>
                <a:latin typeface="Times" pitchFamily="18" charset="0"/>
                <a:ea typeface="宋体" charset="-122"/>
                <a:cs typeface="Times New Roman" pitchFamily="18" charset="0"/>
              </a:rPr>
              <a:t> </a:t>
            </a:r>
          </a:p>
        </p:txBody>
      </p:sp>
      <p:sp>
        <p:nvSpPr>
          <p:cNvPr id="6165" name="Text Box 21"/>
          <p:cNvSpPr txBox="1">
            <a:spLocks noChangeArrowheads="1"/>
          </p:cNvSpPr>
          <p:nvPr/>
        </p:nvSpPr>
        <p:spPr bwMode="auto">
          <a:xfrm>
            <a:off x="3727450" y="4095751"/>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Times" pitchFamily="18" charset="0"/>
                <a:ea typeface="宋体" charset="-122"/>
                <a:cs typeface="Times New Roman" pitchFamily="18" charset="0"/>
              </a:rPr>
              <a:t>A type of bistable multivibrator in which the output assumes the state of the </a:t>
            </a:r>
            <a:r>
              <a:rPr lang="en-US" altLang="zh-CN" i="1">
                <a:latin typeface="Times" pitchFamily="18" charset="0"/>
                <a:ea typeface="宋体" charset="-122"/>
                <a:cs typeface="Times New Roman" pitchFamily="18" charset="0"/>
              </a:rPr>
              <a:t>D</a:t>
            </a:r>
            <a:r>
              <a:rPr lang="en-US" altLang="zh-CN">
                <a:latin typeface="Times" pitchFamily="18" charset="0"/>
                <a:ea typeface="宋体" charset="-122"/>
                <a:cs typeface="Times New Roman" pitchFamily="18" charset="0"/>
              </a:rPr>
              <a:t> input on the triggering edge of a clock pulse.</a:t>
            </a:r>
          </a:p>
        </p:txBody>
      </p:sp>
      <p:sp>
        <p:nvSpPr>
          <p:cNvPr id="6166" name="Text Box 22"/>
          <p:cNvSpPr txBox="1">
            <a:spLocks noChangeArrowheads="1"/>
          </p:cNvSpPr>
          <p:nvPr/>
        </p:nvSpPr>
        <p:spPr bwMode="auto">
          <a:xfrm>
            <a:off x="3727450" y="5575301"/>
            <a:ext cx="6477000" cy="830997"/>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Times" pitchFamily="18" charset="0"/>
                <a:ea typeface="宋体" charset="-122"/>
                <a:cs typeface="Times New Roman" pitchFamily="18" charset="0"/>
              </a:rPr>
              <a:t>A type of flip-flop that can operate in the SET, RESET, no-change, and toggle modes.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additive="base">
                                        <p:cTn id="31" dur="500" fill="hold"/>
                                        <p:tgtEl>
                                          <p:spTgt spid="6166"/>
                                        </p:tgtEl>
                                        <p:attrNameLst>
                                          <p:attrName>ppt_x</p:attrName>
                                        </p:attrNameLst>
                                      </p:cBhvr>
                                      <p:tavLst>
                                        <p:tav tm="0">
                                          <p:val>
                                            <p:strVal val="1+#ppt_w/2"/>
                                          </p:val>
                                        </p:tav>
                                        <p:tav tm="100000">
                                          <p:val>
                                            <p:strVal val="#ppt_x"/>
                                          </p:val>
                                        </p:tav>
                                      </p:tavLst>
                                    </p:anim>
                                    <p:anim calcmode="lin" valueType="num">
                                      <p:cBhvr additive="base">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1. The output of a D latch will not change if </a:t>
            </a:r>
          </a:p>
          <a:p>
            <a:pPr eaLnBrk="1" hangingPunct="1">
              <a:spcBef>
                <a:spcPct val="50000"/>
              </a:spcBef>
            </a:pPr>
            <a:r>
              <a:rPr lang="en-US" altLang="zh-CN">
                <a:solidFill>
                  <a:schemeClr val="tx2"/>
                </a:solidFill>
                <a:ea typeface="宋体" charset="-122"/>
              </a:rPr>
              <a:t>	a. the output is LOW</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Enable is not active</a:t>
            </a:r>
          </a:p>
          <a:p>
            <a:pPr eaLnBrk="1" hangingPunct="1">
              <a:spcBef>
                <a:spcPct val="50000"/>
              </a:spcBef>
            </a:pPr>
            <a:r>
              <a:rPr lang="en-US" altLang="zh-CN">
                <a:solidFill>
                  <a:schemeClr val="tx2"/>
                </a:solidFill>
                <a:ea typeface="宋体" charset="-122"/>
              </a:rPr>
              <a:t>	c. D is LOW</a:t>
            </a:r>
          </a:p>
          <a:p>
            <a:pPr eaLnBrk="1" hangingPunct="1">
              <a:spcBef>
                <a:spcPct val="50000"/>
              </a:spcBef>
            </a:pPr>
            <a:r>
              <a:rPr lang="en-US" altLang="zh-CN">
                <a:solidFill>
                  <a:schemeClr val="tx2"/>
                </a:solidFill>
                <a:ea typeface="宋体" charset="-122"/>
              </a:rPr>
              <a:t>	d. all of the above</a:t>
            </a:r>
          </a:p>
          <a:p>
            <a:pPr eaLnBrk="1" hangingPunct="1">
              <a:spcBef>
                <a:spcPct val="50000"/>
              </a:spcBef>
            </a:pPr>
            <a:endParaRPr lang="en-US" altLang="zh-CN">
              <a:solidFill>
                <a:schemeClr val="tx2"/>
              </a:solidFill>
              <a:ea typeface="宋体" charset="-122"/>
            </a:endParaRPr>
          </a:p>
        </p:txBody>
      </p:sp>
      <p:sp>
        <p:nvSpPr>
          <p:cNvPr id="64517"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2" name="圆角矩形 1"/>
          <p:cNvSpPr>
            <a:spLocks noChangeArrowheads="1"/>
          </p:cNvSpPr>
          <p:nvPr/>
        </p:nvSpPr>
        <p:spPr bwMode="auto">
          <a:xfrm>
            <a:off x="8610600" y="2133600"/>
            <a:ext cx="914400" cy="914400"/>
          </a:xfrm>
          <a:prstGeom prst="roundRect">
            <a:avLst>
              <a:gd name="adj" fmla="val 16667"/>
            </a:avLst>
          </a:prstGeom>
          <a:solidFill>
            <a:srgbClr val="FFFF00"/>
          </a:solidFill>
          <a:ln w="9525" algn="ctr">
            <a:solidFill>
              <a:schemeClr val="tx1"/>
            </a:solidFill>
            <a:round/>
            <a:headEnd/>
            <a:tailEnd/>
          </a:ln>
          <a:effectLst/>
        </p:spPr>
        <p:txBody>
          <a:bodyPr/>
          <a:lstStyle/>
          <a:p>
            <a:pPr algn="dist"/>
            <a:r>
              <a:rPr lang="en-US" altLang="zh-CN">
                <a:ea typeface="宋体" charset="-122"/>
              </a:rPr>
              <a:t>b</a:t>
            </a:r>
            <a:endParaRPr lang="zh-CN" altLang="en-US">
              <a:ea typeface="宋体"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14"/>
          <p:cNvSpPr>
            <a:spLocks noChangeArrowheads="1"/>
          </p:cNvSpPr>
          <p:nvPr/>
        </p:nvSpPr>
        <p:spPr bwMode="auto">
          <a:xfrm>
            <a:off x="7239000" y="1963738"/>
            <a:ext cx="2971800" cy="23622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6564" name="Text Box 3"/>
          <p:cNvSpPr txBox="1">
            <a:spLocks noChangeArrowheads="1"/>
          </p:cNvSpPr>
          <p:nvPr/>
        </p:nvSpPr>
        <p:spPr bwMode="auto">
          <a:xfrm>
            <a:off x="2209800" y="17526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2. The D flip-flop shown will  </a:t>
            </a:r>
          </a:p>
          <a:p>
            <a:pPr eaLnBrk="1" hangingPunct="1">
              <a:spcBef>
                <a:spcPct val="50000"/>
              </a:spcBef>
            </a:pPr>
            <a:r>
              <a:rPr lang="en-US" altLang="zh-CN">
                <a:solidFill>
                  <a:schemeClr val="tx2"/>
                </a:solidFill>
                <a:ea typeface="宋体" charset="-122"/>
              </a:rPr>
              <a:t>	a. set on the next clock pulse</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reset on the next clock pulse</a:t>
            </a:r>
          </a:p>
          <a:p>
            <a:pPr eaLnBrk="1" hangingPunct="1">
              <a:spcBef>
                <a:spcPct val="50000"/>
              </a:spcBef>
            </a:pPr>
            <a:r>
              <a:rPr lang="en-US" altLang="zh-CN">
                <a:solidFill>
                  <a:schemeClr val="tx2"/>
                </a:solidFill>
                <a:ea typeface="宋体" charset="-122"/>
              </a:rPr>
              <a:t>	c. latch on the next clock pulse</a:t>
            </a:r>
          </a:p>
          <a:p>
            <a:pPr eaLnBrk="1" hangingPunct="1">
              <a:spcBef>
                <a:spcPct val="50000"/>
              </a:spcBef>
            </a:pPr>
            <a:r>
              <a:rPr lang="en-US" altLang="zh-CN">
                <a:solidFill>
                  <a:schemeClr val="tx2"/>
                </a:solidFill>
                <a:ea typeface="宋体" charset="-122"/>
              </a:rPr>
              <a:t>	d. toggle on the next clock pulse</a:t>
            </a:r>
          </a:p>
          <a:p>
            <a:pPr eaLnBrk="1" hangingPunct="1">
              <a:spcBef>
                <a:spcPct val="50000"/>
              </a:spcBef>
            </a:pPr>
            <a:endParaRPr lang="en-US" altLang="zh-CN">
              <a:solidFill>
                <a:schemeClr val="tx2"/>
              </a:solidFill>
              <a:ea typeface="宋体" charset="-122"/>
            </a:endParaRPr>
          </a:p>
        </p:txBody>
      </p:sp>
      <p:sp>
        <p:nvSpPr>
          <p:cNvPr id="66566"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6567" name="Object 6"/>
          <p:cNvGraphicFramePr>
            <a:graphicFrameLocks noChangeAspect="1"/>
          </p:cNvGraphicFramePr>
          <p:nvPr>
            <p:extLst>
              <p:ext uri="{D42A27DB-BD31-4B8C-83A1-F6EECF244321}">
                <p14:modId xmlns:p14="http://schemas.microsoft.com/office/powerpoint/2010/main" val="3735747896"/>
              </p:ext>
            </p:extLst>
          </p:nvPr>
        </p:nvGraphicFramePr>
        <p:xfrm>
          <a:off x="7696200" y="2133600"/>
          <a:ext cx="2057400" cy="1963738"/>
        </p:xfrm>
        <a:graphic>
          <a:graphicData uri="http://schemas.openxmlformats.org/presentationml/2006/ole">
            <mc:AlternateContent xmlns:mc="http://schemas.openxmlformats.org/markup-compatibility/2006">
              <mc:Choice xmlns:v="urn:schemas-microsoft-com:vml" Requires="v">
                <p:oleObj spid="_x0000_s66579" name="CorelDRAW" r:id="rId5" imgW="1402560" imgH="1319400" progId="">
                  <p:embed/>
                </p:oleObj>
              </mc:Choice>
              <mc:Fallback>
                <p:oleObj name="CorelDRAW" r:id="rId5" imgW="1402560" imgH="13194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2133600"/>
                        <a:ext cx="2057400"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Rectangle 7"/>
          <p:cNvSpPr>
            <a:spLocks noChangeArrowheads="1"/>
          </p:cNvSpPr>
          <p:nvPr/>
        </p:nvSpPr>
        <p:spPr bwMode="auto">
          <a:xfrm>
            <a:off x="8610601" y="2895600"/>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66569" name="Rectangle 8"/>
          <p:cNvSpPr>
            <a:spLocks noChangeArrowheads="1"/>
          </p:cNvSpPr>
          <p:nvPr/>
        </p:nvSpPr>
        <p:spPr bwMode="auto">
          <a:xfrm>
            <a:off x="8534400" y="2362200"/>
            <a:ext cx="129844"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66570" name="Rectangle 9"/>
          <p:cNvSpPr>
            <a:spLocks noChangeArrowheads="1"/>
          </p:cNvSpPr>
          <p:nvPr/>
        </p:nvSpPr>
        <p:spPr bwMode="auto">
          <a:xfrm>
            <a:off x="7315201" y="2895600"/>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grpSp>
        <p:nvGrpSpPr>
          <p:cNvPr id="66571" name="Group 10"/>
          <p:cNvGrpSpPr>
            <a:grpSpLocks/>
          </p:cNvGrpSpPr>
          <p:nvPr/>
        </p:nvGrpSpPr>
        <p:grpSpPr bwMode="auto">
          <a:xfrm>
            <a:off x="9677400" y="3429000"/>
            <a:ext cx="381000" cy="336550"/>
            <a:chOff x="2454" y="3201"/>
            <a:chExt cx="240" cy="212"/>
          </a:xfrm>
        </p:grpSpPr>
        <p:sp>
          <p:nvSpPr>
            <p:cNvPr id="66574" name="Text Box 11"/>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66575" name="Line 12"/>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66572" name="Text Box 13"/>
          <p:cNvSpPr txBox="1">
            <a:spLocks noChangeArrowheads="1"/>
          </p:cNvSpPr>
          <p:nvPr/>
        </p:nvSpPr>
        <p:spPr bwMode="auto">
          <a:xfrm>
            <a:off x="9753600" y="2286000"/>
            <a:ext cx="5334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15" name="圆角矩形 14"/>
          <p:cNvSpPr>
            <a:spLocks noChangeArrowheads="1"/>
          </p:cNvSpPr>
          <p:nvPr/>
        </p:nvSpPr>
        <p:spPr bwMode="auto">
          <a:xfrm>
            <a:off x="1735138" y="3308350"/>
            <a:ext cx="914400" cy="914400"/>
          </a:xfrm>
          <a:prstGeom prst="roundRect">
            <a:avLst>
              <a:gd name="adj" fmla="val 16667"/>
            </a:avLst>
          </a:prstGeom>
          <a:solidFill>
            <a:srgbClr val="FFFF00"/>
          </a:solidFill>
          <a:ln w="9525" algn="ctr">
            <a:solidFill>
              <a:schemeClr val="tx1"/>
            </a:solidFill>
            <a:round/>
            <a:headEnd/>
            <a:tailEnd/>
          </a:ln>
          <a:effectLst/>
        </p:spPr>
        <p:txBody>
          <a:bodyPr/>
          <a:lstStyle/>
          <a:p>
            <a:pPr algn="ctr"/>
            <a:r>
              <a:rPr lang="en-US" altLang="zh-CN">
                <a:ea typeface="宋体" charset="-122"/>
              </a:rPr>
              <a:t>d</a:t>
            </a: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Rectangle 18"/>
          <p:cNvSpPr>
            <a:spLocks noChangeArrowheads="1"/>
          </p:cNvSpPr>
          <p:nvPr/>
        </p:nvSpPr>
        <p:spPr bwMode="auto">
          <a:xfrm>
            <a:off x="6553200" y="2667000"/>
            <a:ext cx="2438400" cy="30480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8612" name="Text Box 3"/>
          <p:cNvSpPr txBox="1">
            <a:spLocks noChangeArrowheads="1"/>
          </p:cNvSpPr>
          <p:nvPr/>
        </p:nvSpPr>
        <p:spPr bwMode="auto">
          <a:xfrm>
            <a:off x="2438400" y="19050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3. For the J-K flip-flop shown, the number of inputs that are asynchronous is</a:t>
            </a:r>
          </a:p>
          <a:p>
            <a:pPr eaLnBrk="1" hangingPunct="1">
              <a:spcBef>
                <a:spcPct val="50000"/>
              </a:spcBef>
            </a:pPr>
            <a:r>
              <a:rPr lang="en-US" altLang="zh-CN">
                <a:solidFill>
                  <a:schemeClr val="tx2"/>
                </a:solidFill>
                <a:ea typeface="宋体" charset="-122"/>
              </a:rPr>
              <a:t>	a. 1</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2</a:t>
            </a:r>
          </a:p>
          <a:p>
            <a:pPr eaLnBrk="1" hangingPunct="1">
              <a:spcBef>
                <a:spcPct val="50000"/>
              </a:spcBef>
            </a:pPr>
            <a:r>
              <a:rPr lang="en-US" altLang="zh-CN">
                <a:solidFill>
                  <a:schemeClr val="tx2"/>
                </a:solidFill>
                <a:ea typeface="宋体" charset="-122"/>
              </a:rPr>
              <a:t>	c. 3</a:t>
            </a:r>
          </a:p>
          <a:p>
            <a:pPr eaLnBrk="1" hangingPunct="1">
              <a:spcBef>
                <a:spcPct val="50000"/>
              </a:spcBef>
            </a:pPr>
            <a:r>
              <a:rPr lang="en-US" altLang="zh-CN">
                <a:solidFill>
                  <a:schemeClr val="tx2"/>
                </a:solidFill>
                <a:ea typeface="宋体" charset="-122"/>
              </a:rPr>
              <a:t>	d. 4</a:t>
            </a:r>
          </a:p>
          <a:p>
            <a:pPr eaLnBrk="1" hangingPunct="1">
              <a:spcBef>
                <a:spcPct val="50000"/>
              </a:spcBef>
            </a:pPr>
            <a:endParaRPr lang="en-US" altLang="zh-CN">
              <a:solidFill>
                <a:schemeClr val="tx2"/>
              </a:solidFill>
              <a:ea typeface="宋体" charset="-122"/>
            </a:endParaRPr>
          </a:p>
        </p:txBody>
      </p:sp>
      <p:sp>
        <p:nvSpPr>
          <p:cNvPr id="68614"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8615" name="Object 6"/>
          <p:cNvGraphicFramePr>
            <a:graphicFrameLocks noChangeAspect="1"/>
          </p:cNvGraphicFramePr>
          <p:nvPr/>
        </p:nvGraphicFramePr>
        <p:xfrm>
          <a:off x="6705600" y="3048000"/>
          <a:ext cx="1841500" cy="2209800"/>
        </p:xfrm>
        <a:graphic>
          <a:graphicData uri="http://schemas.openxmlformats.org/presentationml/2006/ole">
            <mc:AlternateContent xmlns:mc="http://schemas.openxmlformats.org/markup-compatibility/2006">
              <mc:Choice xmlns:v="urn:schemas-microsoft-com:vml" Requires="v">
                <p:oleObj spid="_x0000_s68627" name="CorelDRAW" r:id="rId5" imgW="1049760" imgH="1242720" progId="">
                  <p:embed/>
                </p:oleObj>
              </mc:Choice>
              <mc:Fallback>
                <p:oleObj name="CorelDRAW" r:id="rId5" imgW="1049760" imgH="124272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048000"/>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6" name="Rectangle 7"/>
          <p:cNvSpPr>
            <a:spLocks noChangeArrowheads="1"/>
          </p:cNvSpPr>
          <p:nvPr/>
        </p:nvSpPr>
        <p:spPr bwMode="auto">
          <a:xfrm>
            <a:off x="7445376" y="4038600"/>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68617" name="Rectangle 8"/>
          <p:cNvSpPr>
            <a:spLocks noChangeArrowheads="1"/>
          </p:cNvSpPr>
          <p:nvPr/>
        </p:nvSpPr>
        <p:spPr bwMode="auto">
          <a:xfrm>
            <a:off x="7327900" y="4587875"/>
            <a:ext cx="120226"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68618" name="Rectangle 9"/>
          <p:cNvSpPr>
            <a:spLocks noChangeArrowheads="1"/>
          </p:cNvSpPr>
          <p:nvPr/>
        </p:nvSpPr>
        <p:spPr bwMode="auto">
          <a:xfrm>
            <a:off x="7334250" y="3548063"/>
            <a:ext cx="80150"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68619" name="Group 10"/>
          <p:cNvGrpSpPr>
            <a:grpSpLocks/>
          </p:cNvGrpSpPr>
          <p:nvPr/>
        </p:nvGrpSpPr>
        <p:grpSpPr bwMode="auto">
          <a:xfrm>
            <a:off x="8469313" y="4495800"/>
            <a:ext cx="381000" cy="336550"/>
            <a:chOff x="2454" y="3201"/>
            <a:chExt cx="240" cy="212"/>
          </a:xfrm>
        </p:grpSpPr>
        <p:sp>
          <p:nvSpPr>
            <p:cNvPr id="68626" name="Text Box 11"/>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68627" name="Line 12"/>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sp>
        <p:nvSpPr>
          <p:cNvPr id="68620" name="Text Box 13"/>
          <p:cNvSpPr txBox="1">
            <a:spLocks noChangeArrowheads="1"/>
          </p:cNvSpPr>
          <p:nvPr/>
        </p:nvSpPr>
        <p:spPr bwMode="auto">
          <a:xfrm>
            <a:off x="8467725" y="3394075"/>
            <a:ext cx="5334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68621" name="Text Box 14"/>
          <p:cNvSpPr txBox="1">
            <a:spLocks noChangeArrowheads="1"/>
          </p:cNvSpPr>
          <p:nvPr/>
        </p:nvSpPr>
        <p:spPr bwMode="auto">
          <a:xfrm>
            <a:off x="7327900" y="2743200"/>
            <a:ext cx="508000" cy="304800"/>
          </a:xfrm>
          <a:prstGeom prst="rect">
            <a:avLst/>
          </a:prstGeom>
          <a:noFill/>
          <a:ln w="9525">
            <a:noFill/>
            <a:miter lim="800000"/>
            <a:headEnd/>
            <a:tailEnd/>
          </a:ln>
          <a:effectLst/>
        </p:spPr>
        <p:txBody>
          <a:bodyPr wrap="none">
            <a:spAutoFit/>
          </a:bodyPr>
          <a:lstStyle/>
          <a:p>
            <a:r>
              <a:rPr lang="en-US" altLang="zh-CN" sz="1400" i="1">
                <a:ea typeface="宋体" charset="-122"/>
              </a:rPr>
              <a:t>PRE</a:t>
            </a:r>
          </a:p>
        </p:txBody>
      </p:sp>
      <p:sp>
        <p:nvSpPr>
          <p:cNvPr id="68622" name="Text Box 15"/>
          <p:cNvSpPr txBox="1">
            <a:spLocks noChangeArrowheads="1"/>
          </p:cNvSpPr>
          <p:nvPr/>
        </p:nvSpPr>
        <p:spPr bwMode="auto">
          <a:xfrm>
            <a:off x="7404100" y="5257800"/>
            <a:ext cx="509588" cy="304800"/>
          </a:xfrm>
          <a:prstGeom prst="rect">
            <a:avLst/>
          </a:prstGeom>
          <a:noFill/>
          <a:ln w="9525">
            <a:noFill/>
            <a:miter lim="800000"/>
            <a:headEnd/>
            <a:tailEnd/>
          </a:ln>
          <a:effectLst/>
        </p:spPr>
        <p:txBody>
          <a:bodyPr wrap="none">
            <a:spAutoFit/>
          </a:bodyPr>
          <a:lstStyle/>
          <a:p>
            <a:r>
              <a:rPr lang="en-US" altLang="zh-CN" sz="1400" i="1">
                <a:ea typeface="宋体" charset="-122"/>
              </a:rPr>
              <a:t>CLR</a:t>
            </a:r>
          </a:p>
        </p:txBody>
      </p:sp>
      <p:sp>
        <p:nvSpPr>
          <p:cNvPr id="68623" name="Line 16"/>
          <p:cNvSpPr>
            <a:spLocks noChangeShapeType="1"/>
          </p:cNvSpPr>
          <p:nvPr/>
        </p:nvSpPr>
        <p:spPr bwMode="auto">
          <a:xfrm>
            <a:off x="7480300" y="5284788"/>
            <a:ext cx="304800" cy="0"/>
          </a:xfrm>
          <a:prstGeom prst="line">
            <a:avLst/>
          </a:prstGeom>
          <a:noFill/>
          <a:ln w="9525">
            <a:solidFill>
              <a:schemeClr val="tx1"/>
            </a:solidFill>
            <a:round/>
            <a:headEnd/>
            <a:tailEnd/>
          </a:ln>
          <a:effectLst/>
        </p:spPr>
        <p:txBody>
          <a:bodyPr/>
          <a:lstStyle/>
          <a:p>
            <a:endParaRPr lang="zh-CN" altLang="en-US"/>
          </a:p>
        </p:txBody>
      </p:sp>
      <p:sp>
        <p:nvSpPr>
          <p:cNvPr id="68624" name="Line 17"/>
          <p:cNvSpPr>
            <a:spLocks noChangeShapeType="1"/>
          </p:cNvSpPr>
          <p:nvPr/>
        </p:nvSpPr>
        <p:spPr bwMode="auto">
          <a:xfrm>
            <a:off x="7429500" y="2774950"/>
            <a:ext cx="304800" cy="0"/>
          </a:xfrm>
          <a:prstGeom prst="line">
            <a:avLst/>
          </a:prstGeom>
          <a:noFill/>
          <a:ln w="9525">
            <a:solidFill>
              <a:schemeClr val="tx1"/>
            </a:solidFill>
            <a:round/>
            <a:headEnd/>
            <a:tailEnd/>
          </a:ln>
          <a:effectLst/>
        </p:spPr>
        <p:txBody>
          <a:bodyPr/>
          <a:lstStyle/>
          <a:p>
            <a:endParaRPr lang="zh-CN" altLang="en-US"/>
          </a:p>
        </p:txBody>
      </p:sp>
      <p:sp>
        <p:nvSpPr>
          <p:cNvPr id="19" name="圆角矩形 18"/>
          <p:cNvSpPr>
            <a:spLocks noChangeArrowheads="1"/>
          </p:cNvSpPr>
          <p:nvPr/>
        </p:nvSpPr>
        <p:spPr bwMode="auto">
          <a:xfrm>
            <a:off x="8763000" y="838200"/>
            <a:ext cx="914400" cy="914400"/>
          </a:xfrm>
          <a:prstGeom prst="roundRect">
            <a:avLst>
              <a:gd name="adj" fmla="val 21795"/>
            </a:avLst>
          </a:prstGeom>
          <a:solidFill>
            <a:srgbClr val="FFFF00"/>
          </a:solidFill>
          <a:ln w="9525" algn="ctr">
            <a:solidFill>
              <a:schemeClr val="tx1"/>
            </a:solidFill>
            <a:round/>
            <a:headEnd/>
            <a:tailEnd/>
          </a:ln>
          <a:effectLst/>
        </p:spPr>
        <p:txBody>
          <a:bodyPr/>
          <a:lstStyle/>
          <a:p>
            <a:pPr algn="ctr"/>
            <a:r>
              <a:rPr lang="en-US" altLang="zh-CN" dirty="0">
                <a:ea typeface="宋体" charset="-122"/>
              </a:rPr>
              <a:t>b</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Rectangle 31"/>
          <p:cNvSpPr>
            <a:spLocks noChangeArrowheads="1"/>
          </p:cNvSpPr>
          <p:nvPr/>
        </p:nvSpPr>
        <p:spPr bwMode="auto">
          <a:xfrm>
            <a:off x="4343400" y="3352800"/>
            <a:ext cx="5791200" cy="18288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70660" name="Text Box 4"/>
          <p:cNvSpPr txBox="1">
            <a:spLocks noChangeArrowheads="1"/>
          </p:cNvSpPr>
          <p:nvPr/>
        </p:nvSpPr>
        <p:spPr bwMode="auto">
          <a:xfrm>
            <a:off x="2286000" y="1828800"/>
            <a:ext cx="7467600" cy="397031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4. Assume the output is initially HIGH on a leading edge triggered J-K flip flop. For the inputs shown, the output will go from HIGH to LOW on which clock pulse?</a:t>
            </a:r>
          </a:p>
          <a:p>
            <a:pPr eaLnBrk="1" hangingPunct="1">
              <a:spcBef>
                <a:spcPct val="50000"/>
              </a:spcBef>
            </a:pPr>
            <a:r>
              <a:rPr lang="en-US" altLang="zh-CN">
                <a:solidFill>
                  <a:schemeClr val="tx2"/>
                </a:solidFill>
                <a:ea typeface="宋体" charset="-122"/>
              </a:rPr>
              <a:t>	a. 1</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2</a:t>
            </a:r>
          </a:p>
          <a:p>
            <a:pPr eaLnBrk="1" hangingPunct="1">
              <a:spcBef>
                <a:spcPct val="50000"/>
              </a:spcBef>
            </a:pPr>
            <a:r>
              <a:rPr lang="en-US" altLang="zh-CN">
                <a:solidFill>
                  <a:schemeClr val="tx2"/>
                </a:solidFill>
                <a:ea typeface="宋体" charset="-122"/>
              </a:rPr>
              <a:t>	c. 3</a:t>
            </a:r>
          </a:p>
          <a:p>
            <a:pPr eaLnBrk="1" hangingPunct="1">
              <a:spcBef>
                <a:spcPct val="50000"/>
              </a:spcBef>
            </a:pPr>
            <a:r>
              <a:rPr lang="en-US" altLang="zh-CN">
                <a:solidFill>
                  <a:schemeClr val="tx2"/>
                </a:solidFill>
                <a:ea typeface="宋体" charset="-122"/>
              </a:rPr>
              <a:t>	d. 4</a:t>
            </a:r>
          </a:p>
          <a:p>
            <a:pPr eaLnBrk="1" hangingPunct="1">
              <a:spcBef>
                <a:spcPct val="50000"/>
              </a:spcBef>
            </a:pPr>
            <a:endParaRPr lang="en-US" altLang="zh-CN">
              <a:solidFill>
                <a:schemeClr val="tx2"/>
              </a:solidFill>
              <a:ea typeface="宋体" charset="-122"/>
            </a:endParaRPr>
          </a:p>
        </p:txBody>
      </p:sp>
      <p:sp>
        <p:nvSpPr>
          <p:cNvPr id="70662" name="WordArt 6"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sp>
        <p:nvSpPr>
          <p:cNvPr id="70663" name="Rectangle 20"/>
          <p:cNvSpPr>
            <a:spLocks noChangeArrowheads="1"/>
          </p:cNvSpPr>
          <p:nvPr/>
        </p:nvSpPr>
        <p:spPr bwMode="auto">
          <a:xfrm>
            <a:off x="4464051" y="3581400"/>
            <a:ext cx="339837"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70664" name="Rectangle 22"/>
          <p:cNvSpPr>
            <a:spLocks noChangeArrowheads="1"/>
          </p:cNvSpPr>
          <p:nvPr/>
        </p:nvSpPr>
        <p:spPr bwMode="auto">
          <a:xfrm>
            <a:off x="4641850" y="4471988"/>
            <a:ext cx="120226"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70665" name="Rectangle 23"/>
          <p:cNvSpPr>
            <a:spLocks noChangeArrowheads="1"/>
          </p:cNvSpPr>
          <p:nvPr/>
        </p:nvSpPr>
        <p:spPr bwMode="auto">
          <a:xfrm>
            <a:off x="4648200" y="3962400"/>
            <a:ext cx="80150" cy="215444"/>
          </a:xfrm>
          <a:prstGeom prst="rect">
            <a:avLst/>
          </a:prstGeom>
          <a:noFill/>
          <a:ln w="9525">
            <a:noFill/>
            <a:miter lim="800000"/>
            <a:headEnd/>
            <a:tailEnd/>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sp>
        <p:nvSpPr>
          <p:cNvPr id="70666" name="Text Box 32"/>
          <p:cNvSpPr txBox="1">
            <a:spLocks noChangeArrowheads="1"/>
          </p:cNvSpPr>
          <p:nvPr/>
        </p:nvSpPr>
        <p:spPr bwMode="auto">
          <a:xfrm>
            <a:off x="4953000" y="4724401"/>
            <a:ext cx="4800600" cy="366713"/>
          </a:xfrm>
          <a:prstGeom prst="rect">
            <a:avLst/>
          </a:prstGeom>
          <a:noFill/>
          <a:ln w="9525">
            <a:noFill/>
            <a:miter lim="800000"/>
            <a:headEnd/>
            <a:tailEnd/>
          </a:ln>
          <a:effectLst/>
        </p:spPr>
        <p:txBody>
          <a:bodyPr>
            <a:spAutoFit/>
          </a:bodyPr>
          <a:lstStyle/>
          <a:p>
            <a:pPr>
              <a:spcBef>
                <a:spcPct val="50000"/>
              </a:spcBef>
            </a:pPr>
            <a:r>
              <a:rPr lang="en-US" altLang="zh-CN" sz="1800">
                <a:solidFill>
                  <a:schemeClr val="tx2"/>
                </a:solidFill>
                <a:ea typeface="宋体" charset="-122"/>
              </a:rPr>
              <a:t>1                    2                     3                    4</a:t>
            </a:r>
          </a:p>
        </p:txBody>
      </p:sp>
      <p:graphicFrame>
        <p:nvGraphicFramePr>
          <p:cNvPr id="70667" name="Object 33"/>
          <p:cNvGraphicFramePr>
            <a:graphicFrameLocks noChangeAspect="1"/>
          </p:cNvGraphicFramePr>
          <p:nvPr>
            <p:extLst>
              <p:ext uri="{D42A27DB-BD31-4B8C-83A1-F6EECF244321}">
                <p14:modId xmlns:p14="http://schemas.microsoft.com/office/powerpoint/2010/main" val="2513905335"/>
              </p:ext>
            </p:extLst>
          </p:nvPr>
        </p:nvGraphicFramePr>
        <p:xfrm>
          <a:off x="4876800" y="3505200"/>
          <a:ext cx="5181600" cy="1282700"/>
        </p:xfrm>
        <a:graphic>
          <a:graphicData uri="http://schemas.openxmlformats.org/presentationml/2006/ole">
            <mc:AlternateContent xmlns:mc="http://schemas.openxmlformats.org/markup-compatibility/2006">
              <mc:Choice xmlns:v="urn:schemas-microsoft-com:vml" Requires="v">
                <p:oleObj spid="_x0000_s70679" name="CorelDRAW" r:id="rId5" imgW="6043320" imgH="1476000" progId="">
                  <p:embed/>
                </p:oleObj>
              </mc:Choice>
              <mc:Fallback>
                <p:oleObj name="CorelDRAW" r:id="rId5" imgW="6043320" imgH="14760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505200"/>
                        <a:ext cx="5181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圆角矩形 11"/>
          <p:cNvSpPr>
            <a:spLocks noChangeArrowheads="1"/>
          </p:cNvSpPr>
          <p:nvPr/>
        </p:nvSpPr>
        <p:spPr bwMode="auto">
          <a:xfrm>
            <a:off x="8610600" y="838200"/>
            <a:ext cx="914400" cy="914400"/>
          </a:xfrm>
          <a:prstGeom prst="roundRect">
            <a:avLst>
              <a:gd name="adj" fmla="val 16667"/>
            </a:avLst>
          </a:prstGeom>
          <a:solidFill>
            <a:srgbClr val="FFFF00"/>
          </a:solidFill>
          <a:ln w="9525" algn="ctr">
            <a:solidFill>
              <a:schemeClr val="tx1"/>
            </a:solidFill>
            <a:round/>
            <a:headEnd/>
            <a:tailEnd/>
          </a:ln>
          <a:effectLst/>
        </p:spPr>
        <p:txBody>
          <a:bodyPr/>
          <a:lstStyle/>
          <a:p>
            <a:pPr algn="ctr"/>
            <a:r>
              <a:rPr lang="en-US" altLang="zh-CN">
                <a:ea typeface="宋体" charset="-122"/>
              </a:rPr>
              <a:t>c</a:t>
            </a: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7"/>
          <p:cNvSpPr>
            <a:spLocks noChangeArrowheads="1"/>
          </p:cNvSpPr>
          <p:nvPr/>
        </p:nvSpPr>
        <p:spPr bwMode="auto">
          <a:xfrm>
            <a:off x="4724400" y="1981200"/>
            <a:ext cx="2819400" cy="3429000"/>
          </a:xfrm>
          <a:prstGeom prst="rect">
            <a:avLst/>
          </a:prstGeom>
          <a:solidFill>
            <a:srgbClr val="FFFF00"/>
          </a:solidFill>
          <a:ln w="9525">
            <a:solidFill>
              <a:schemeClr val="tx1"/>
            </a:solidFill>
            <a:miter lim="800000"/>
            <a:headEnd/>
            <a:tailEnd/>
          </a:ln>
          <a:effectLst/>
        </p:spPr>
        <p:txBody>
          <a:bodyPr wrap="none" anchor="ctr"/>
          <a:lstStyle/>
          <a:p>
            <a:endParaRPr lang="zh-CN" altLang="en-US">
              <a:ea typeface="宋体" charset="-122"/>
            </a:endParaRPr>
          </a:p>
        </p:txBody>
      </p:sp>
      <p:sp>
        <p:nvSpPr>
          <p:cNvPr id="72707" name="Text Box 8"/>
          <p:cNvSpPr txBox="1">
            <a:spLocks noChangeArrowheads="1"/>
          </p:cNvSpPr>
          <p:nvPr/>
        </p:nvSpPr>
        <p:spPr bwMode="auto">
          <a:xfrm>
            <a:off x="5181600" y="2057401"/>
            <a:ext cx="1828800" cy="2678113"/>
          </a:xfrm>
          <a:prstGeom prst="rect">
            <a:avLst/>
          </a:prstGeom>
          <a:noFill/>
          <a:ln w="9525">
            <a:noFill/>
            <a:miter lim="800000"/>
            <a:headEnd/>
            <a:tailEnd/>
          </a:ln>
          <a:effectLst/>
        </p:spPr>
        <p:txBody>
          <a:bodyPr>
            <a:spAutoFit/>
          </a:bodyPr>
          <a:lstStyle/>
          <a:p>
            <a:pPr eaLnBrk="1" hangingPunct="1">
              <a:spcBef>
                <a:spcPct val="50000"/>
              </a:spcBef>
            </a:pPr>
            <a:r>
              <a:rPr lang="en-US" altLang="zh-CN">
                <a:ea typeface="宋体" charset="-122"/>
              </a:rPr>
              <a:t>Answers:</a:t>
            </a:r>
          </a:p>
          <a:p>
            <a:pPr eaLnBrk="1" hangingPunct="1">
              <a:spcBef>
                <a:spcPct val="50000"/>
              </a:spcBef>
            </a:pPr>
            <a:r>
              <a:rPr lang="en-US" altLang="zh-CN">
                <a:ea typeface="宋体" charset="-122"/>
              </a:rPr>
              <a:t>1.  b</a:t>
            </a:r>
          </a:p>
          <a:p>
            <a:pPr eaLnBrk="1" hangingPunct="1">
              <a:spcBef>
                <a:spcPct val="50000"/>
              </a:spcBef>
            </a:pPr>
            <a:r>
              <a:rPr lang="en-US" altLang="zh-CN">
                <a:ea typeface="宋体" charset="-122"/>
              </a:rPr>
              <a:t>2.  d</a:t>
            </a:r>
          </a:p>
          <a:p>
            <a:pPr eaLnBrk="1" hangingPunct="1">
              <a:spcBef>
                <a:spcPct val="50000"/>
              </a:spcBef>
            </a:pPr>
            <a:r>
              <a:rPr lang="en-US" altLang="zh-CN">
                <a:ea typeface="宋体" charset="-122"/>
              </a:rPr>
              <a:t>3.  b</a:t>
            </a:r>
          </a:p>
          <a:p>
            <a:pPr eaLnBrk="1" hangingPunct="1">
              <a:spcBef>
                <a:spcPct val="50000"/>
              </a:spcBef>
            </a:pPr>
            <a:r>
              <a:rPr lang="en-US" altLang="zh-CN">
                <a:ea typeface="宋体" charset="-122"/>
              </a:rPr>
              <a:t>4.  c</a:t>
            </a:r>
          </a:p>
        </p:txBody>
      </p:sp>
      <p:sp>
        <p:nvSpPr>
          <p:cNvPr id="72708" name="WordArt 10"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transition>
    <p:strips dir="l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33800" y="609600"/>
            <a:ext cx="5638800" cy="646331"/>
          </a:xfrm>
          <a:prstGeom prst="rect">
            <a:avLst/>
          </a:prstGeom>
          <a:noFill/>
        </p:spPr>
        <p:txBody>
          <a:bodyPr wrap="square" rtlCol="0">
            <a:spAutoFit/>
          </a:bodyPr>
          <a:lstStyle/>
          <a:p>
            <a:pPr algn="ctr"/>
            <a:r>
              <a:rPr lang="en-US" altLang="zh-CN" sz="3600" b="1" dirty="0">
                <a:latin typeface="+mj-ea"/>
                <a:ea typeface="+mj-ea"/>
              </a:rPr>
              <a:t>Homework</a:t>
            </a:r>
            <a:endParaRPr lang="zh-CN" altLang="en-US" sz="3600" b="1" dirty="0">
              <a:latin typeface="+mj-ea"/>
              <a:ea typeface="+mj-ea"/>
            </a:endParaRPr>
          </a:p>
        </p:txBody>
      </p:sp>
      <p:sp>
        <p:nvSpPr>
          <p:cNvPr id="3" name="文本框 2"/>
          <p:cNvSpPr txBox="1"/>
          <p:nvPr/>
        </p:nvSpPr>
        <p:spPr>
          <a:xfrm>
            <a:off x="4876800" y="1981200"/>
            <a:ext cx="4800600" cy="4401205"/>
          </a:xfrm>
          <a:prstGeom prst="rect">
            <a:avLst/>
          </a:prstGeom>
          <a:noFill/>
        </p:spPr>
        <p:txBody>
          <a:bodyPr wrap="square" rtlCol="0">
            <a:spAutoFit/>
          </a:bodyPr>
          <a:lstStyle/>
          <a:p>
            <a:r>
              <a:rPr lang="en-US" altLang="zh-CN" sz="2800" b="1" dirty="0">
                <a:latin typeface="+mn-ea"/>
              </a:rPr>
              <a:t>Self-test 1-9</a:t>
            </a:r>
          </a:p>
          <a:p>
            <a:r>
              <a:rPr lang="en-US" altLang="zh-CN" sz="2800" b="1" dirty="0">
                <a:latin typeface="+mn-ea"/>
              </a:rPr>
              <a:t>2</a:t>
            </a:r>
          </a:p>
          <a:p>
            <a:r>
              <a:rPr lang="en-US" altLang="zh-CN" sz="2800" b="1" dirty="0">
                <a:latin typeface="+mn-ea"/>
              </a:rPr>
              <a:t>4</a:t>
            </a:r>
          </a:p>
          <a:p>
            <a:r>
              <a:rPr lang="en-US" altLang="zh-CN" sz="2800" b="1" dirty="0">
                <a:latin typeface="+mn-ea"/>
              </a:rPr>
              <a:t>6</a:t>
            </a:r>
          </a:p>
          <a:p>
            <a:r>
              <a:rPr lang="en-US" altLang="zh-CN" sz="2800" b="1" dirty="0">
                <a:latin typeface="+mn-ea"/>
              </a:rPr>
              <a:t>8</a:t>
            </a:r>
          </a:p>
          <a:p>
            <a:r>
              <a:rPr lang="en-US" altLang="zh-CN" sz="2800" b="1" dirty="0">
                <a:latin typeface="+mn-ea"/>
              </a:rPr>
              <a:t>10</a:t>
            </a:r>
          </a:p>
          <a:p>
            <a:r>
              <a:rPr lang="en-US" altLang="zh-CN" sz="2800" b="1" dirty="0">
                <a:latin typeface="+mn-ea"/>
              </a:rPr>
              <a:t>12</a:t>
            </a:r>
          </a:p>
          <a:p>
            <a:r>
              <a:rPr lang="en-US" altLang="zh-CN" sz="2800" b="1" dirty="0">
                <a:latin typeface="+mn-ea"/>
              </a:rPr>
              <a:t>14</a:t>
            </a:r>
          </a:p>
          <a:p>
            <a:r>
              <a:rPr lang="en-US" altLang="zh-CN" sz="2800" b="1" dirty="0">
                <a:latin typeface="+mn-ea"/>
              </a:rPr>
              <a:t>16</a:t>
            </a:r>
          </a:p>
          <a:p>
            <a:r>
              <a:rPr lang="en-US" altLang="zh-CN" sz="2800" b="1" dirty="0">
                <a:latin typeface="+mn-ea"/>
              </a:rPr>
              <a:t>18</a:t>
            </a:r>
            <a:endParaRPr lang="zh-CN" altLang="en-US" sz="2800" b="1" dirty="0">
              <a:latin typeface="+mn-ea"/>
            </a:endParaRPr>
          </a:p>
        </p:txBody>
      </p:sp>
    </p:spTree>
    <p:extLst>
      <p:ext uri="{BB962C8B-B14F-4D97-AF65-F5344CB8AC3E}">
        <p14:creationId xmlns:p14="http://schemas.microsoft.com/office/powerpoint/2010/main" val="97882653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6" name="Rectangle 29"/>
          <p:cNvSpPr>
            <a:spLocks noChangeArrowheads="1"/>
          </p:cNvSpPr>
          <p:nvPr/>
        </p:nvSpPr>
        <p:spPr bwMode="auto">
          <a:xfrm>
            <a:off x="3886200" y="381606"/>
            <a:ext cx="400141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latin typeface="+mn-ea"/>
              </a:rPr>
              <a:t>S-R Latch(S-R</a:t>
            </a:r>
            <a:r>
              <a:rPr lang="zh-CN" altLang="en-US" sz="3200" dirty="0">
                <a:solidFill>
                  <a:srgbClr val="FFFF99"/>
                </a:solidFill>
                <a:latin typeface="+mn-ea"/>
              </a:rPr>
              <a:t>锁存器</a:t>
            </a:r>
            <a:r>
              <a:rPr lang="en-US" altLang="zh-CN" sz="3200" dirty="0">
                <a:solidFill>
                  <a:srgbClr val="FFFF99"/>
                </a:solidFill>
                <a:latin typeface="+mn-ea"/>
              </a:rPr>
              <a:t>)</a:t>
            </a:r>
          </a:p>
        </p:txBody>
      </p:sp>
      <p:sp>
        <p:nvSpPr>
          <p:cNvPr id="8197" name="Text Box 31"/>
          <p:cNvSpPr txBox="1">
            <a:spLocks noChangeArrowheads="1"/>
          </p:cNvSpPr>
          <p:nvPr/>
        </p:nvSpPr>
        <p:spPr bwMode="auto">
          <a:xfrm>
            <a:off x="1295400" y="1287680"/>
            <a:ext cx="9601200" cy="1815882"/>
          </a:xfrm>
          <a:prstGeom prst="rect">
            <a:avLst/>
          </a:prstGeom>
          <a:solidFill>
            <a:srgbClr val="FFFFFF"/>
          </a:solidFill>
          <a:ln w="28575">
            <a:solidFill>
              <a:srgbClr val="9999FF"/>
            </a:solidFill>
            <a:miter lim="800000"/>
            <a:headEnd/>
            <a:tailEnd/>
          </a:ln>
          <a:effectLst/>
        </p:spPr>
        <p:txBody>
          <a:bodyPr wrap="square">
            <a:spAutoFit/>
          </a:bodyPr>
          <a:lstStyle/>
          <a:p>
            <a:pPr marL="342900" indent="-342900">
              <a:buFont typeface="Arial" panose="020B0604020202020204" pitchFamily="34" charset="0"/>
              <a:buChar char="•"/>
            </a:pPr>
            <a:r>
              <a:rPr lang="en-US" altLang="zh-CN" sz="2800" b="1" dirty="0">
                <a:ea typeface="宋体" charset="-122"/>
              </a:rPr>
              <a:t>The S-R (Set-Reset) latch is the most basic type. </a:t>
            </a:r>
          </a:p>
          <a:p>
            <a:pPr marL="342900" indent="-342900">
              <a:buFont typeface="Arial" panose="020B0604020202020204" pitchFamily="34" charset="0"/>
              <a:buChar char="•"/>
            </a:pPr>
            <a:r>
              <a:rPr lang="en-US" altLang="zh-CN" sz="2800" b="1" dirty="0">
                <a:ea typeface="宋体" charset="-122"/>
              </a:rPr>
              <a:t>It can be constructed from NOR gates or NAND gates. </a:t>
            </a:r>
          </a:p>
          <a:p>
            <a:pPr marL="342900" indent="-342900">
              <a:buFont typeface="Arial" panose="020B0604020202020204" pitchFamily="34" charset="0"/>
              <a:buChar char="•"/>
            </a:pPr>
            <a:r>
              <a:rPr lang="en-US" altLang="zh-CN" sz="2800" b="1" dirty="0">
                <a:ea typeface="宋体" charset="-122"/>
              </a:rPr>
              <a:t>With NOR gates, it responds to active-HIGH inputs;</a:t>
            </a:r>
          </a:p>
          <a:p>
            <a:pPr marL="342900" indent="-342900">
              <a:buFont typeface="Arial" panose="020B0604020202020204" pitchFamily="34" charset="0"/>
              <a:buChar char="•"/>
            </a:pPr>
            <a:r>
              <a:rPr lang="en-US" altLang="zh-CN" sz="2800" b="1" dirty="0">
                <a:ea typeface="宋体" charset="-122"/>
              </a:rPr>
              <a:t>with NAND gates, it responds to active-LOW inputs.</a:t>
            </a:r>
          </a:p>
        </p:txBody>
      </p:sp>
      <p:grpSp>
        <p:nvGrpSpPr>
          <p:cNvPr id="2" name="组合 1">
            <a:extLst>
              <a:ext uri="{FF2B5EF4-FFF2-40B4-BE49-F238E27FC236}">
                <a16:creationId xmlns:a16="http://schemas.microsoft.com/office/drawing/2014/main" id="{318947CC-53F9-4DD8-8DD7-FCE7D0472537}"/>
              </a:ext>
            </a:extLst>
          </p:cNvPr>
          <p:cNvGrpSpPr/>
          <p:nvPr/>
        </p:nvGrpSpPr>
        <p:grpSpPr>
          <a:xfrm>
            <a:off x="2514600" y="3429000"/>
            <a:ext cx="7848600" cy="2856011"/>
            <a:chOff x="3352800" y="3810000"/>
            <a:chExt cx="6477000" cy="2195514"/>
          </a:xfrm>
        </p:grpSpPr>
        <p:graphicFrame>
          <p:nvGraphicFramePr>
            <p:cNvPr id="8198" name="Object 32"/>
            <p:cNvGraphicFramePr>
              <a:graphicFrameLocks noChangeAspect="1"/>
            </p:cNvGraphicFramePr>
            <p:nvPr>
              <p:extLst>
                <p:ext uri="{D42A27DB-BD31-4B8C-83A1-F6EECF244321}">
                  <p14:modId xmlns:p14="http://schemas.microsoft.com/office/powerpoint/2010/main" val="1931137910"/>
                </p:ext>
              </p:extLst>
            </p:nvPr>
          </p:nvGraphicFramePr>
          <p:xfrm>
            <a:off x="3657601" y="3886200"/>
            <a:ext cx="5006975" cy="1663700"/>
          </p:xfrm>
          <a:graphic>
            <a:graphicData uri="http://schemas.openxmlformats.org/presentationml/2006/ole">
              <mc:AlternateContent xmlns:mc="http://schemas.openxmlformats.org/markup-compatibility/2006">
                <mc:Choice xmlns:v="urn:schemas-microsoft-com:vml" Requires="v">
                  <p:oleObj spid="_x0000_s8213" name="CorelDRAW" r:id="rId4" imgW="2514960" imgH="824040" progId="">
                    <p:embed/>
                  </p:oleObj>
                </mc:Choice>
                <mc:Fallback>
                  <p:oleObj name="CorelDRAW" r:id="rId4" imgW="2514960" imgH="824040" progId="">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3886200"/>
                          <a:ext cx="500697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33"/>
            <p:cNvSpPr txBox="1">
              <a:spLocks noChangeArrowheads="1"/>
            </p:cNvSpPr>
            <p:nvPr/>
          </p:nvSpPr>
          <p:spPr bwMode="auto">
            <a:xfrm>
              <a:off x="3352800" y="5638801"/>
              <a:ext cx="6477000" cy="366713"/>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NOR Active-HIGH Latch                  NAND Active-LOW Latch</a:t>
              </a:r>
            </a:p>
          </p:txBody>
        </p:sp>
        <p:sp>
          <p:nvSpPr>
            <p:cNvPr id="8200" name="Text Box 34"/>
            <p:cNvSpPr txBox="1">
              <a:spLocks noChangeArrowheads="1"/>
            </p:cNvSpPr>
            <p:nvPr/>
          </p:nvSpPr>
          <p:spPr bwMode="auto">
            <a:xfrm>
              <a:off x="3429000" y="3810000"/>
              <a:ext cx="3810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R</a:t>
              </a:r>
            </a:p>
          </p:txBody>
        </p:sp>
        <p:sp>
          <p:nvSpPr>
            <p:cNvPr id="8201" name="Text Box 36"/>
            <p:cNvSpPr txBox="1">
              <a:spLocks noChangeArrowheads="1"/>
            </p:cNvSpPr>
            <p:nvPr/>
          </p:nvSpPr>
          <p:spPr bwMode="auto">
            <a:xfrm>
              <a:off x="3429000" y="5257800"/>
              <a:ext cx="3810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S</a:t>
              </a:r>
            </a:p>
          </p:txBody>
        </p:sp>
        <p:sp>
          <p:nvSpPr>
            <p:cNvPr id="8202" name="Text Box 38"/>
            <p:cNvSpPr txBox="1">
              <a:spLocks noChangeArrowheads="1"/>
            </p:cNvSpPr>
            <p:nvPr/>
          </p:nvSpPr>
          <p:spPr bwMode="auto">
            <a:xfrm>
              <a:off x="5410200" y="3962400"/>
              <a:ext cx="3810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8203" name="Text Box 39"/>
            <p:cNvSpPr txBox="1">
              <a:spLocks noChangeArrowheads="1"/>
            </p:cNvSpPr>
            <p:nvPr/>
          </p:nvSpPr>
          <p:spPr bwMode="auto">
            <a:xfrm>
              <a:off x="8610600" y="3962400"/>
              <a:ext cx="3810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grpSp>
          <p:nvGrpSpPr>
            <p:cNvPr id="8204" name="Group 53"/>
            <p:cNvGrpSpPr>
              <a:grpSpLocks/>
            </p:cNvGrpSpPr>
            <p:nvPr/>
          </p:nvGrpSpPr>
          <p:grpSpPr bwMode="auto">
            <a:xfrm>
              <a:off x="5419725" y="5081588"/>
              <a:ext cx="381000" cy="336550"/>
              <a:chOff x="2454" y="3201"/>
              <a:chExt cx="240" cy="212"/>
            </a:xfrm>
          </p:grpSpPr>
          <p:sp>
            <p:nvSpPr>
              <p:cNvPr id="8215" name="Text Box 41"/>
              <p:cNvSpPr txBox="1">
                <a:spLocks noChangeArrowheads="1"/>
              </p:cNvSpPr>
              <p:nvPr/>
            </p:nvSpPr>
            <p:spPr bwMode="auto">
              <a:xfrm>
                <a:off x="2454"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8216" name="Line 48"/>
              <p:cNvSpPr>
                <a:spLocks noChangeShapeType="1"/>
              </p:cNvSpPr>
              <p:nvPr/>
            </p:nvSpPr>
            <p:spPr bwMode="auto">
              <a:xfrm>
                <a:off x="2524" y="3237"/>
                <a:ext cx="96" cy="0"/>
              </a:xfrm>
              <a:prstGeom prst="line">
                <a:avLst/>
              </a:prstGeom>
              <a:noFill/>
              <a:ln w="9525">
                <a:solidFill>
                  <a:srgbClr val="FF0000"/>
                </a:solidFill>
                <a:round/>
                <a:headEnd/>
                <a:tailEnd/>
              </a:ln>
              <a:effectLst/>
            </p:spPr>
            <p:txBody>
              <a:bodyPr/>
              <a:lstStyle/>
              <a:p>
                <a:endParaRPr lang="zh-CN" altLang="en-US"/>
              </a:p>
            </p:txBody>
          </p:sp>
        </p:grpSp>
        <p:grpSp>
          <p:nvGrpSpPr>
            <p:cNvPr id="8205" name="Group 55"/>
            <p:cNvGrpSpPr>
              <a:grpSpLocks/>
            </p:cNvGrpSpPr>
            <p:nvPr/>
          </p:nvGrpSpPr>
          <p:grpSpPr bwMode="auto">
            <a:xfrm>
              <a:off x="6629400" y="3810000"/>
              <a:ext cx="381000" cy="336550"/>
              <a:chOff x="3216" y="2400"/>
              <a:chExt cx="240" cy="212"/>
            </a:xfrm>
          </p:grpSpPr>
          <p:sp>
            <p:nvSpPr>
              <p:cNvPr id="8213" name="Text Box 37"/>
              <p:cNvSpPr txBox="1">
                <a:spLocks noChangeArrowheads="1"/>
              </p:cNvSpPr>
              <p:nvPr/>
            </p:nvSpPr>
            <p:spPr bwMode="auto">
              <a:xfrm>
                <a:off x="3216" y="2400"/>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S</a:t>
                </a:r>
              </a:p>
            </p:txBody>
          </p:sp>
          <p:sp>
            <p:nvSpPr>
              <p:cNvPr id="8214" name="Line 49"/>
              <p:cNvSpPr>
                <a:spLocks noChangeShapeType="1"/>
              </p:cNvSpPr>
              <p:nvPr/>
            </p:nvSpPr>
            <p:spPr bwMode="auto">
              <a:xfrm>
                <a:off x="3264" y="2448"/>
                <a:ext cx="96" cy="0"/>
              </a:xfrm>
              <a:prstGeom prst="line">
                <a:avLst/>
              </a:prstGeom>
              <a:noFill/>
              <a:ln w="9525">
                <a:solidFill>
                  <a:srgbClr val="FF0000"/>
                </a:solidFill>
                <a:round/>
                <a:headEnd/>
                <a:tailEnd/>
              </a:ln>
              <a:effectLst/>
            </p:spPr>
            <p:txBody>
              <a:bodyPr/>
              <a:lstStyle/>
              <a:p>
                <a:endParaRPr lang="zh-CN" altLang="en-US"/>
              </a:p>
            </p:txBody>
          </p:sp>
        </p:grpSp>
        <p:grpSp>
          <p:nvGrpSpPr>
            <p:cNvPr id="8206" name="Group 54"/>
            <p:cNvGrpSpPr>
              <a:grpSpLocks/>
            </p:cNvGrpSpPr>
            <p:nvPr/>
          </p:nvGrpSpPr>
          <p:grpSpPr bwMode="auto">
            <a:xfrm>
              <a:off x="6629400" y="5257800"/>
              <a:ext cx="381000" cy="336550"/>
              <a:chOff x="3216" y="3312"/>
              <a:chExt cx="240" cy="212"/>
            </a:xfrm>
          </p:grpSpPr>
          <p:sp>
            <p:nvSpPr>
              <p:cNvPr id="8211" name="Text Box 35"/>
              <p:cNvSpPr txBox="1">
                <a:spLocks noChangeArrowheads="1"/>
              </p:cNvSpPr>
              <p:nvPr/>
            </p:nvSpPr>
            <p:spPr bwMode="auto">
              <a:xfrm>
                <a:off x="3216" y="3312"/>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R</a:t>
                </a:r>
              </a:p>
            </p:txBody>
          </p:sp>
          <p:sp>
            <p:nvSpPr>
              <p:cNvPr id="8212" name="Line 50"/>
              <p:cNvSpPr>
                <a:spLocks noChangeShapeType="1"/>
              </p:cNvSpPr>
              <p:nvPr/>
            </p:nvSpPr>
            <p:spPr bwMode="auto">
              <a:xfrm>
                <a:off x="3264" y="3360"/>
                <a:ext cx="96" cy="0"/>
              </a:xfrm>
              <a:prstGeom prst="line">
                <a:avLst/>
              </a:prstGeom>
              <a:noFill/>
              <a:ln w="9525">
                <a:solidFill>
                  <a:srgbClr val="FF0000"/>
                </a:solidFill>
                <a:round/>
                <a:headEnd/>
                <a:tailEnd/>
              </a:ln>
              <a:effectLst/>
            </p:spPr>
            <p:txBody>
              <a:bodyPr/>
              <a:lstStyle/>
              <a:p>
                <a:endParaRPr lang="zh-CN" altLang="en-US"/>
              </a:p>
            </p:txBody>
          </p:sp>
        </p:grpSp>
        <p:grpSp>
          <p:nvGrpSpPr>
            <p:cNvPr id="8207" name="Group 52"/>
            <p:cNvGrpSpPr>
              <a:grpSpLocks/>
            </p:cNvGrpSpPr>
            <p:nvPr/>
          </p:nvGrpSpPr>
          <p:grpSpPr bwMode="auto">
            <a:xfrm>
              <a:off x="8620125" y="5081588"/>
              <a:ext cx="381000" cy="336550"/>
              <a:chOff x="4470" y="3201"/>
              <a:chExt cx="240" cy="212"/>
            </a:xfrm>
          </p:grpSpPr>
          <p:sp>
            <p:nvSpPr>
              <p:cNvPr id="8209" name="Text Box 40"/>
              <p:cNvSpPr txBox="1">
                <a:spLocks noChangeArrowheads="1"/>
              </p:cNvSpPr>
              <p:nvPr/>
            </p:nvSpPr>
            <p:spPr bwMode="auto">
              <a:xfrm>
                <a:off x="4470" y="3201"/>
                <a:ext cx="240" cy="212"/>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ea typeface="宋体" charset="-122"/>
                  </a:rPr>
                  <a:t>Q</a:t>
                </a:r>
              </a:p>
            </p:txBody>
          </p:sp>
          <p:sp>
            <p:nvSpPr>
              <p:cNvPr id="8210" name="Line 51"/>
              <p:cNvSpPr>
                <a:spLocks noChangeShapeType="1"/>
              </p:cNvSpPr>
              <p:nvPr/>
            </p:nvSpPr>
            <p:spPr bwMode="auto">
              <a:xfrm>
                <a:off x="4547" y="3237"/>
                <a:ext cx="96" cy="0"/>
              </a:xfrm>
              <a:prstGeom prst="line">
                <a:avLst/>
              </a:prstGeom>
              <a:noFill/>
              <a:ln w="9525">
                <a:solidFill>
                  <a:srgbClr val="FF0000"/>
                </a:solidFill>
                <a:round/>
                <a:headEnd/>
                <a:tailEnd/>
              </a:ln>
              <a:effectLst/>
            </p:spPr>
            <p:txBody>
              <a:bodyPr/>
              <a:lstStyle/>
              <a:p>
                <a:endParaRPr lang="zh-CN" altLang="en-US"/>
              </a:p>
            </p:txBody>
          </p:sp>
        </p:grpSp>
      </p:gr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9"/>
          <p:cNvSpPr>
            <a:spLocks noChangeArrowheads="1"/>
          </p:cNvSpPr>
          <p:nvPr/>
        </p:nvSpPr>
        <p:spPr bwMode="auto">
          <a:xfrm>
            <a:off x="3810000" y="495371"/>
            <a:ext cx="452078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p>
        </p:txBody>
      </p:sp>
      <p:graphicFrame>
        <p:nvGraphicFramePr>
          <p:cNvPr id="5" name="Object 3"/>
          <p:cNvGraphicFramePr>
            <a:graphicFrameLocks noChangeAspect="1"/>
          </p:cNvGraphicFramePr>
          <p:nvPr>
            <p:extLst>
              <p:ext uri="{D42A27DB-BD31-4B8C-83A1-F6EECF244321}">
                <p14:modId xmlns:p14="http://schemas.microsoft.com/office/powerpoint/2010/main" val="287634243"/>
              </p:ext>
            </p:extLst>
          </p:nvPr>
        </p:nvGraphicFramePr>
        <p:xfrm>
          <a:off x="2514600" y="1524000"/>
          <a:ext cx="2936875" cy="1971675"/>
        </p:xfrm>
        <a:graphic>
          <a:graphicData uri="http://schemas.openxmlformats.org/presentationml/2006/ole">
            <mc:AlternateContent xmlns:mc="http://schemas.openxmlformats.org/markup-compatibility/2006">
              <mc:Choice xmlns:v="urn:schemas-microsoft-com:vml" Requires="v">
                <p:oleObj spid="_x0000_s12332" name="Visio" r:id="rId3" imgW="2455306" imgH="1647058" progId="">
                  <p:embed/>
                </p:oleObj>
              </mc:Choice>
              <mc:Fallback>
                <p:oleObj name="Visio" r:id="rId3" imgW="2455306" imgH="1647058"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4"/>
          <p:cNvSpPr>
            <a:spLocks noChangeArrowheads="1"/>
          </p:cNvSpPr>
          <p:nvPr/>
        </p:nvSpPr>
        <p:spPr bwMode="auto">
          <a:xfrm>
            <a:off x="2082800" y="1595437"/>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7" name="Oval 5"/>
          <p:cNvSpPr>
            <a:spLocks noChangeArrowheads="1"/>
          </p:cNvSpPr>
          <p:nvPr/>
        </p:nvSpPr>
        <p:spPr bwMode="auto">
          <a:xfrm>
            <a:off x="6184900" y="1739899"/>
            <a:ext cx="360363"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sp>
        <p:nvSpPr>
          <p:cNvPr id="8" name="Oval 6"/>
          <p:cNvSpPr>
            <a:spLocks noChangeArrowheads="1"/>
          </p:cNvSpPr>
          <p:nvPr/>
        </p:nvSpPr>
        <p:spPr bwMode="auto">
          <a:xfrm>
            <a:off x="2082800" y="3035299"/>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9" name="Oval 7"/>
          <p:cNvSpPr>
            <a:spLocks noChangeArrowheads="1"/>
          </p:cNvSpPr>
          <p:nvPr/>
        </p:nvSpPr>
        <p:spPr bwMode="auto">
          <a:xfrm>
            <a:off x="5610225" y="1739899"/>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10" name="Oval 8"/>
          <p:cNvSpPr>
            <a:spLocks noChangeArrowheads="1"/>
          </p:cNvSpPr>
          <p:nvPr/>
        </p:nvSpPr>
        <p:spPr bwMode="auto">
          <a:xfrm>
            <a:off x="6186487" y="2963862"/>
            <a:ext cx="360362"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graphicFrame>
        <p:nvGraphicFramePr>
          <p:cNvPr id="11" name="Object 9"/>
          <p:cNvGraphicFramePr>
            <a:graphicFrameLocks noChangeAspect="1"/>
          </p:cNvGraphicFramePr>
          <p:nvPr>
            <p:extLst>
              <p:ext uri="{D42A27DB-BD31-4B8C-83A1-F6EECF244321}">
                <p14:modId xmlns:p14="http://schemas.microsoft.com/office/powerpoint/2010/main" val="3918859583"/>
              </p:ext>
            </p:extLst>
          </p:nvPr>
        </p:nvGraphicFramePr>
        <p:xfrm>
          <a:off x="2514600" y="4087812"/>
          <a:ext cx="2936875" cy="1971675"/>
        </p:xfrm>
        <a:graphic>
          <a:graphicData uri="http://schemas.openxmlformats.org/presentationml/2006/ole">
            <mc:AlternateContent xmlns:mc="http://schemas.openxmlformats.org/markup-compatibility/2006">
              <mc:Choice xmlns:v="urn:schemas-microsoft-com:vml" Requires="v">
                <p:oleObj spid="_x0000_s12333" name="Visio" r:id="rId5" imgW="2455306" imgH="1647058" progId="">
                  <p:embed/>
                </p:oleObj>
              </mc:Choice>
              <mc:Fallback>
                <p:oleObj name="Visio" r:id="rId5" imgW="2455306" imgH="1647058"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087812"/>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0"/>
          <p:cNvSpPr>
            <a:spLocks noChangeArrowheads="1"/>
          </p:cNvSpPr>
          <p:nvPr/>
        </p:nvSpPr>
        <p:spPr bwMode="auto">
          <a:xfrm>
            <a:off x="2082800" y="4159249"/>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13" name="Oval 11"/>
          <p:cNvSpPr>
            <a:spLocks noChangeArrowheads="1"/>
          </p:cNvSpPr>
          <p:nvPr/>
        </p:nvSpPr>
        <p:spPr bwMode="auto">
          <a:xfrm>
            <a:off x="6184900" y="4303712"/>
            <a:ext cx="360363"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sp>
        <p:nvSpPr>
          <p:cNvPr id="14" name="Oval 12"/>
          <p:cNvSpPr>
            <a:spLocks noChangeArrowheads="1"/>
          </p:cNvSpPr>
          <p:nvPr/>
        </p:nvSpPr>
        <p:spPr bwMode="auto">
          <a:xfrm>
            <a:off x="2082800" y="5599112"/>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5" name="Oval 13"/>
          <p:cNvSpPr>
            <a:spLocks noChangeArrowheads="1"/>
          </p:cNvSpPr>
          <p:nvPr/>
        </p:nvSpPr>
        <p:spPr bwMode="auto">
          <a:xfrm>
            <a:off x="5610225" y="4303712"/>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6" name="Oval 14"/>
          <p:cNvSpPr>
            <a:spLocks noChangeArrowheads="1"/>
          </p:cNvSpPr>
          <p:nvPr/>
        </p:nvSpPr>
        <p:spPr bwMode="auto">
          <a:xfrm>
            <a:off x="6186487" y="5527674"/>
            <a:ext cx="360362"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graphicFrame>
        <p:nvGraphicFramePr>
          <p:cNvPr id="17" name="Group 50"/>
          <p:cNvGraphicFramePr>
            <a:graphicFrameLocks noGrp="1"/>
          </p:cNvGraphicFramePr>
          <p:nvPr>
            <p:extLst>
              <p:ext uri="{D42A27DB-BD31-4B8C-83A1-F6EECF244321}">
                <p14:modId xmlns:p14="http://schemas.microsoft.com/office/powerpoint/2010/main" val="2770019569"/>
              </p:ext>
            </p:extLst>
          </p:nvPr>
        </p:nvGraphicFramePr>
        <p:xfrm>
          <a:off x="7848599" y="4001988"/>
          <a:ext cx="3176587" cy="1713012"/>
        </p:xfrm>
        <a:graphic>
          <a:graphicData uri="http://schemas.openxmlformats.org/drawingml/2006/table">
            <a:tbl>
              <a:tblPr/>
              <a:tblGrid>
                <a:gridCol w="599763">
                  <a:extLst>
                    <a:ext uri="{9D8B030D-6E8A-4147-A177-3AD203B41FA5}">
                      <a16:colId xmlns:a16="http://schemas.microsoft.com/office/drawing/2014/main" val="20000"/>
                    </a:ext>
                  </a:extLst>
                </a:gridCol>
                <a:gridCol w="601559">
                  <a:extLst>
                    <a:ext uri="{9D8B030D-6E8A-4147-A177-3AD203B41FA5}">
                      <a16:colId xmlns:a16="http://schemas.microsoft.com/office/drawing/2014/main" val="20001"/>
                    </a:ext>
                  </a:extLst>
                </a:gridCol>
                <a:gridCol w="957105">
                  <a:extLst>
                    <a:ext uri="{9D8B030D-6E8A-4147-A177-3AD203B41FA5}">
                      <a16:colId xmlns:a16="http://schemas.microsoft.com/office/drawing/2014/main" val="20002"/>
                    </a:ext>
                  </a:extLst>
                </a:gridCol>
                <a:gridCol w="1018160">
                  <a:extLst>
                    <a:ext uri="{9D8B030D-6E8A-4147-A177-3AD203B41FA5}">
                      <a16:colId xmlns:a16="http://schemas.microsoft.com/office/drawing/2014/main" val="20003"/>
                    </a:ext>
                  </a:extLst>
                </a:gridCol>
              </a:tblGrid>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52960"/>
                  </a:ext>
                </a:extLst>
              </a:tr>
            </a:tbl>
          </a:graphicData>
        </a:graphic>
      </p:graphicFrame>
      <p:sp>
        <p:nvSpPr>
          <p:cNvPr id="18" name="Text Box 124">
            <a:extLst>
              <a:ext uri="{FF2B5EF4-FFF2-40B4-BE49-F238E27FC236}">
                <a16:creationId xmlns:a16="http://schemas.microsoft.com/office/drawing/2014/main" id="{CC3713F5-FAC1-4712-B7F5-20211381DA38}"/>
              </a:ext>
            </a:extLst>
          </p:cNvPr>
          <p:cNvSpPr txBox="1">
            <a:spLocks noChangeArrowheads="1"/>
          </p:cNvSpPr>
          <p:nvPr/>
        </p:nvSpPr>
        <p:spPr bwMode="auto">
          <a:xfrm>
            <a:off x="7848600" y="1430097"/>
            <a:ext cx="3176587" cy="1815882"/>
          </a:xfrm>
          <a:prstGeom prst="rect">
            <a:avLst/>
          </a:prstGeom>
          <a:solidFill>
            <a:srgbClr val="FFFFFF"/>
          </a:solidFill>
          <a:ln w="28575">
            <a:solidFill>
              <a:srgbClr val="9999FF"/>
            </a:solidFill>
            <a:miter lim="800000"/>
            <a:headEnd/>
            <a:tailEnd/>
          </a:ln>
          <a:effectLst/>
        </p:spPr>
        <p:txBody>
          <a:bodyPr wrap="square">
            <a:spAutoFit/>
          </a:bodyPr>
          <a:lstStyle/>
          <a:p>
            <a:r>
              <a:rPr lang="en-US" altLang="zh-CN" sz="2800" b="1" dirty="0">
                <a:ea typeface="宋体" charset="-122"/>
              </a:rPr>
              <a:t>The outputs of a latch are always complements of each others.</a:t>
            </a:r>
          </a:p>
        </p:txBody>
      </p:sp>
      <p:sp>
        <p:nvSpPr>
          <p:cNvPr id="19" name="Oval 6">
            <a:extLst>
              <a:ext uri="{FF2B5EF4-FFF2-40B4-BE49-F238E27FC236}">
                <a16:creationId xmlns:a16="http://schemas.microsoft.com/office/drawing/2014/main" id="{6C11319B-F19A-4320-8E63-15F776092231}"/>
              </a:ext>
            </a:extLst>
          </p:cNvPr>
          <p:cNvSpPr>
            <a:spLocks noChangeArrowheads="1"/>
          </p:cNvSpPr>
          <p:nvPr/>
        </p:nvSpPr>
        <p:spPr bwMode="auto">
          <a:xfrm>
            <a:off x="5622131" y="2963862"/>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20" name="Oval 10">
            <a:extLst>
              <a:ext uri="{FF2B5EF4-FFF2-40B4-BE49-F238E27FC236}">
                <a16:creationId xmlns:a16="http://schemas.microsoft.com/office/drawing/2014/main" id="{D3D7FFE5-BAE8-4F16-A528-74B1F3CAC075}"/>
              </a:ext>
            </a:extLst>
          </p:cNvPr>
          <p:cNvSpPr>
            <a:spLocks noChangeArrowheads="1"/>
          </p:cNvSpPr>
          <p:nvPr/>
        </p:nvSpPr>
        <p:spPr bwMode="auto">
          <a:xfrm>
            <a:off x="5622131" y="5527674"/>
            <a:ext cx="360363" cy="36036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ox(i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down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trips(down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ox(in)">
                                      <p:cBhvr>
                                        <p:cTn id="48" dur="500"/>
                                        <p:tgtEl>
                                          <p:spTgt spid="1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ox(in)">
                                      <p:cBhvr>
                                        <p:cTn id="56" dur="500"/>
                                        <p:tgtEl>
                                          <p:spTgt spid="20"/>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ox(in)">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strips(downLef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strips(downLeft)">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blinds(horizontal)">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9"/>
          <p:cNvSpPr>
            <a:spLocks noChangeArrowheads="1"/>
          </p:cNvSpPr>
          <p:nvPr/>
        </p:nvSpPr>
        <p:spPr bwMode="auto">
          <a:xfrm>
            <a:off x="3733800" y="482820"/>
            <a:ext cx="452078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p>
        </p:txBody>
      </p:sp>
      <p:graphicFrame>
        <p:nvGraphicFramePr>
          <p:cNvPr id="19" name="Object 3"/>
          <p:cNvGraphicFramePr>
            <a:graphicFrameLocks noChangeAspect="1"/>
          </p:cNvGraphicFramePr>
          <p:nvPr/>
        </p:nvGraphicFramePr>
        <p:xfrm>
          <a:off x="3001964" y="1557339"/>
          <a:ext cx="2936875" cy="1971675"/>
        </p:xfrm>
        <a:graphic>
          <a:graphicData uri="http://schemas.openxmlformats.org/presentationml/2006/ole">
            <mc:AlternateContent xmlns:mc="http://schemas.openxmlformats.org/markup-compatibility/2006">
              <mc:Choice xmlns:v="urn:schemas-microsoft-com:vml" Requires="v">
                <p:oleObj spid="_x0000_s13354" name="Visio" r:id="rId4" imgW="2455306" imgH="1647058" progId="">
                  <p:embed/>
                </p:oleObj>
              </mc:Choice>
              <mc:Fallback>
                <p:oleObj name="Visio" r:id="rId4" imgW="2455306" imgH="1647058"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4" y="1557339"/>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Oval 4"/>
          <p:cNvSpPr>
            <a:spLocks noChangeArrowheads="1"/>
          </p:cNvSpPr>
          <p:nvPr/>
        </p:nvSpPr>
        <p:spPr bwMode="auto">
          <a:xfrm>
            <a:off x="2570163" y="1628776"/>
            <a:ext cx="360362"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21" name="Oval 5"/>
          <p:cNvSpPr>
            <a:spLocks noChangeArrowheads="1"/>
          </p:cNvSpPr>
          <p:nvPr/>
        </p:nvSpPr>
        <p:spPr bwMode="auto">
          <a:xfrm>
            <a:off x="6672263" y="1773238"/>
            <a:ext cx="360362"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sp>
        <p:nvSpPr>
          <p:cNvPr id="22" name="Oval 6"/>
          <p:cNvSpPr>
            <a:spLocks noChangeArrowheads="1"/>
          </p:cNvSpPr>
          <p:nvPr/>
        </p:nvSpPr>
        <p:spPr bwMode="auto">
          <a:xfrm>
            <a:off x="2570163" y="3068638"/>
            <a:ext cx="360362"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23" name="Oval 7"/>
          <p:cNvSpPr>
            <a:spLocks noChangeArrowheads="1"/>
          </p:cNvSpPr>
          <p:nvPr/>
        </p:nvSpPr>
        <p:spPr bwMode="auto">
          <a:xfrm>
            <a:off x="6097588" y="1773238"/>
            <a:ext cx="360362"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24" name="Oval 8"/>
          <p:cNvSpPr>
            <a:spLocks noChangeArrowheads="1"/>
          </p:cNvSpPr>
          <p:nvPr/>
        </p:nvSpPr>
        <p:spPr bwMode="auto">
          <a:xfrm>
            <a:off x="6673851" y="2997201"/>
            <a:ext cx="360363"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graphicFrame>
        <p:nvGraphicFramePr>
          <p:cNvPr id="25" name="Object 9"/>
          <p:cNvGraphicFramePr>
            <a:graphicFrameLocks noChangeAspect="1"/>
          </p:cNvGraphicFramePr>
          <p:nvPr/>
        </p:nvGraphicFramePr>
        <p:xfrm>
          <a:off x="3001964" y="4121151"/>
          <a:ext cx="2936875" cy="1971675"/>
        </p:xfrm>
        <a:graphic>
          <a:graphicData uri="http://schemas.openxmlformats.org/presentationml/2006/ole">
            <mc:AlternateContent xmlns:mc="http://schemas.openxmlformats.org/markup-compatibility/2006">
              <mc:Choice xmlns:v="urn:schemas-microsoft-com:vml" Requires="v">
                <p:oleObj spid="_x0000_s13355" name="Visio" r:id="rId6" imgW="2455306" imgH="1647058" progId="">
                  <p:embed/>
                </p:oleObj>
              </mc:Choice>
              <mc:Fallback>
                <p:oleObj name="Visio" r:id="rId6" imgW="2455306" imgH="1647058"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4" y="4121151"/>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Oval 10"/>
          <p:cNvSpPr>
            <a:spLocks noChangeArrowheads="1"/>
          </p:cNvSpPr>
          <p:nvPr/>
        </p:nvSpPr>
        <p:spPr bwMode="auto">
          <a:xfrm>
            <a:off x="2570163" y="4192588"/>
            <a:ext cx="360362"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27" name="Oval 11"/>
          <p:cNvSpPr>
            <a:spLocks noChangeArrowheads="1"/>
          </p:cNvSpPr>
          <p:nvPr/>
        </p:nvSpPr>
        <p:spPr bwMode="auto">
          <a:xfrm>
            <a:off x="6672263" y="4337051"/>
            <a:ext cx="360362"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sp>
        <p:nvSpPr>
          <p:cNvPr id="28" name="Oval 12"/>
          <p:cNvSpPr>
            <a:spLocks noChangeArrowheads="1"/>
          </p:cNvSpPr>
          <p:nvPr/>
        </p:nvSpPr>
        <p:spPr bwMode="auto">
          <a:xfrm>
            <a:off x="2570163" y="5603632"/>
            <a:ext cx="337160" cy="38918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
        <p:nvSpPr>
          <p:cNvPr id="29" name="Oval 13"/>
          <p:cNvSpPr>
            <a:spLocks noChangeArrowheads="1"/>
          </p:cNvSpPr>
          <p:nvPr/>
        </p:nvSpPr>
        <p:spPr bwMode="auto">
          <a:xfrm>
            <a:off x="6097588" y="4337051"/>
            <a:ext cx="360362"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30" name="Oval 14"/>
          <p:cNvSpPr>
            <a:spLocks noChangeArrowheads="1"/>
          </p:cNvSpPr>
          <p:nvPr/>
        </p:nvSpPr>
        <p:spPr bwMode="auto">
          <a:xfrm>
            <a:off x="6673851" y="5561013"/>
            <a:ext cx="360363"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graphicFrame>
        <p:nvGraphicFramePr>
          <p:cNvPr id="16" name="Group 50">
            <a:extLst>
              <a:ext uri="{FF2B5EF4-FFF2-40B4-BE49-F238E27FC236}">
                <a16:creationId xmlns:a16="http://schemas.microsoft.com/office/drawing/2014/main" id="{5AFED533-617E-49C1-A367-EEED44F97220}"/>
              </a:ext>
            </a:extLst>
          </p:cNvPr>
          <p:cNvGraphicFramePr>
            <a:graphicFrameLocks noGrp="1"/>
          </p:cNvGraphicFramePr>
          <p:nvPr>
            <p:extLst>
              <p:ext uri="{D42A27DB-BD31-4B8C-83A1-F6EECF244321}">
                <p14:modId xmlns:p14="http://schemas.microsoft.com/office/powerpoint/2010/main" val="2702566799"/>
              </p:ext>
            </p:extLst>
          </p:nvPr>
        </p:nvGraphicFramePr>
        <p:xfrm>
          <a:off x="7696200" y="2286000"/>
          <a:ext cx="2808288" cy="2603500"/>
        </p:xfrm>
        <a:graphic>
          <a:graphicData uri="http://schemas.openxmlformats.org/drawingml/2006/table">
            <a:tbl>
              <a:tblPr/>
              <a:tblGrid>
                <a:gridCol w="530225">
                  <a:extLst>
                    <a:ext uri="{9D8B030D-6E8A-4147-A177-3AD203B41FA5}">
                      <a16:colId xmlns:a16="http://schemas.microsoft.com/office/drawing/2014/main" val="20000"/>
                    </a:ext>
                  </a:extLst>
                </a:gridCol>
                <a:gridCol w="531813">
                  <a:extLst>
                    <a:ext uri="{9D8B030D-6E8A-4147-A177-3AD203B41FA5}">
                      <a16:colId xmlns:a16="http://schemas.microsoft.com/office/drawing/2014/main" val="20001"/>
                    </a:ext>
                  </a:extLst>
                </a:gridCol>
                <a:gridCol w="846137">
                  <a:extLst>
                    <a:ext uri="{9D8B030D-6E8A-4147-A177-3AD203B41FA5}">
                      <a16:colId xmlns:a16="http://schemas.microsoft.com/office/drawing/2014/main" val="20002"/>
                    </a:ext>
                  </a:extLst>
                </a:gridCol>
                <a:gridCol w="900113">
                  <a:extLst>
                    <a:ext uri="{9D8B030D-6E8A-4147-A177-3AD203B41FA5}">
                      <a16:colId xmlns:a16="http://schemas.microsoft.com/office/drawing/2014/main" val="20003"/>
                    </a:ext>
                  </a:extLst>
                </a:gridCol>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5296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5525074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8708611"/>
                  </a:ext>
                </a:extLst>
              </a:tr>
            </a:tbl>
          </a:graphicData>
        </a:graphic>
      </p:graphicFrame>
      <p:sp>
        <p:nvSpPr>
          <p:cNvPr id="17" name="Oval 4">
            <a:extLst>
              <a:ext uri="{FF2B5EF4-FFF2-40B4-BE49-F238E27FC236}">
                <a16:creationId xmlns:a16="http://schemas.microsoft.com/office/drawing/2014/main" id="{4EDB55A8-4EE5-4403-AEF6-16756BB0D153}"/>
              </a:ext>
            </a:extLst>
          </p:cNvPr>
          <p:cNvSpPr>
            <a:spLocks noChangeArrowheads="1"/>
          </p:cNvSpPr>
          <p:nvPr/>
        </p:nvSpPr>
        <p:spPr bwMode="auto">
          <a:xfrm>
            <a:off x="6097588" y="2997200"/>
            <a:ext cx="360362"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8" name="Oval 12">
            <a:extLst>
              <a:ext uri="{FF2B5EF4-FFF2-40B4-BE49-F238E27FC236}">
                <a16:creationId xmlns:a16="http://schemas.microsoft.com/office/drawing/2014/main" id="{D3F63543-15AA-45CE-85C8-262B40F27D1F}"/>
              </a:ext>
            </a:extLst>
          </p:cNvPr>
          <p:cNvSpPr>
            <a:spLocks noChangeArrowheads="1"/>
          </p:cNvSpPr>
          <p:nvPr/>
        </p:nvSpPr>
        <p:spPr bwMode="auto">
          <a:xfrm>
            <a:off x="6120790" y="5561013"/>
            <a:ext cx="337160" cy="38918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ox(i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in)">
                                      <p:cBhvr>
                                        <p:cTn id="20" dur="500"/>
                                        <p:tgtEl>
                                          <p:spTgt spid="2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strips(downLef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strips(downLeft)">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ox(in)">
                                      <p:cBhvr>
                                        <p:cTn id="43" dur="500"/>
                                        <p:tgtEl>
                                          <p:spTgt spid="2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ox(in)">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ox(in)">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strips(down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strips(downLeft)">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9"/>
          <p:cNvSpPr>
            <a:spLocks noChangeArrowheads="1"/>
          </p:cNvSpPr>
          <p:nvPr/>
        </p:nvSpPr>
        <p:spPr bwMode="auto">
          <a:xfrm>
            <a:off x="3792744" y="536002"/>
            <a:ext cx="452078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S’-R’ Latch(</a:t>
            </a:r>
            <a:r>
              <a:rPr lang="en-US" altLang="zh-CN" sz="3200" b="1" dirty="0" err="1">
                <a:solidFill>
                  <a:srgbClr val="FFFF99"/>
                </a:solidFill>
                <a:ea typeface="宋体" charset="-122"/>
              </a:rPr>
              <a:t>S’R</a:t>
            </a:r>
            <a:r>
              <a:rPr lang="en-US" altLang="zh-CN" sz="3200" b="1" dirty="0">
                <a:solidFill>
                  <a:srgbClr val="FFFF99"/>
                </a:solidFill>
                <a:ea typeface="宋体" charset="-122"/>
              </a:rPr>
              <a:t>’</a:t>
            </a:r>
            <a:r>
              <a:rPr lang="zh-CN" altLang="en-US" sz="3200" b="1" dirty="0">
                <a:solidFill>
                  <a:srgbClr val="FFFF99"/>
                </a:solidFill>
                <a:ea typeface="宋体" charset="-122"/>
              </a:rPr>
              <a:t>锁存器</a:t>
            </a:r>
            <a:r>
              <a:rPr lang="en-US" altLang="zh-CN" sz="3200" b="1" dirty="0">
                <a:solidFill>
                  <a:srgbClr val="FFFF99"/>
                </a:solidFill>
                <a:ea typeface="宋体" charset="-122"/>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4046592317"/>
              </p:ext>
            </p:extLst>
          </p:nvPr>
        </p:nvGraphicFramePr>
        <p:xfrm>
          <a:off x="2597151" y="1712914"/>
          <a:ext cx="2936875" cy="1971675"/>
        </p:xfrm>
        <a:graphic>
          <a:graphicData uri="http://schemas.openxmlformats.org/presentationml/2006/ole">
            <mc:AlternateContent xmlns:mc="http://schemas.openxmlformats.org/markup-compatibility/2006">
              <mc:Choice xmlns:v="urn:schemas-microsoft-com:vml" Requires="v">
                <p:oleObj spid="_x0000_s10282" name="Visio" r:id="rId4" imgW="2455306" imgH="1647058" progId="">
                  <p:embed/>
                </p:oleObj>
              </mc:Choice>
              <mc:Fallback>
                <p:oleObj name="Visio" r:id="rId4" imgW="2455306" imgH="164705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1" y="1712914"/>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5"/>
          <p:cNvSpPr>
            <a:spLocks noChangeArrowheads="1"/>
          </p:cNvSpPr>
          <p:nvPr/>
        </p:nvSpPr>
        <p:spPr bwMode="auto">
          <a:xfrm>
            <a:off x="2165351" y="1784351"/>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7" name="Oval 6"/>
          <p:cNvSpPr>
            <a:spLocks noChangeArrowheads="1"/>
          </p:cNvSpPr>
          <p:nvPr/>
        </p:nvSpPr>
        <p:spPr bwMode="auto">
          <a:xfrm>
            <a:off x="6267451" y="1928813"/>
            <a:ext cx="360363"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sp>
        <p:nvSpPr>
          <p:cNvPr id="8" name="Oval 7"/>
          <p:cNvSpPr>
            <a:spLocks noChangeArrowheads="1"/>
          </p:cNvSpPr>
          <p:nvPr/>
        </p:nvSpPr>
        <p:spPr bwMode="auto">
          <a:xfrm>
            <a:off x="2165351" y="3224213"/>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9" name="Oval 8"/>
          <p:cNvSpPr>
            <a:spLocks noChangeArrowheads="1"/>
          </p:cNvSpPr>
          <p:nvPr/>
        </p:nvSpPr>
        <p:spPr bwMode="auto">
          <a:xfrm>
            <a:off x="5692776" y="1928813"/>
            <a:ext cx="360363" cy="36036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
        <p:nvSpPr>
          <p:cNvPr id="10" name="Oval 9"/>
          <p:cNvSpPr>
            <a:spLocks noChangeArrowheads="1"/>
          </p:cNvSpPr>
          <p:nvPr/>
        </p:nvSpPr>
        <p:spPr bwMode="auto">
          <a:xfrm>
            <a:off x="6269038" y="3152776"/>
            <a:ext cx="360362"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graphicFrame>
        <p:nvGraphicFramePr>
          <p:cNvPr id="11" name="Object 10"/>
          <p:cNvGraphicFramePr>
            <a:graphicFrameLocks noChangeAspect="1"/>
          </p:cNvGraphicFramePr>
          <p:nvPr>
            <p:extLst>
              <p:ext uri="{D42A27DB-BD31-4B8C-83A1-F6EECF244321}">
                <p14:modId xmlns:p14="http://schemas.microsoft.com/office/powerpoint/2010/main" val="2597989370"/>
              </p:ext>
            </p:extLst>
          </p:nvPr>
        </p:nvGraphicFramePr>
        <p:xfrm>
          <a:off x="2597151" y="4276726"/>
          <a:ext cx="2936875" cy="1971675"/>
        </p:xfrm>
        <a:graphic>
          <a:graphicData uri="http://schemas.openxmlformats.org/presentationml/2006/ole">
            <mc:AlternateContent xmlns:mc="http://schemas.openxmlformats.org/markup-compatibility/2006">
              <mc:Choice xmlns:v="urn:schemas-microsoft-com:vml" Requires="v">
                <p:oleObj spid="_x0000_s10283" name="Visio" r:id="rId6" imgW="2455306" imgH="1647058" progId="">
                  <p:embed/>
                </p:oleObj>
              </mc:Choice>
              <mc:Fallback>
                <p:oleObj name="Visio" r:id="rId6" imgW="2455306" imgH="1647058"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1" y="4276726"/>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1"/>
          <p:cNvSpPr>
            <a:spLocks noChangeArrowheads="1"/>
          </p:cNvSpPr>
          <p:nvPr/>
        </p:nvSpPr>
        <p:spPr bwMode="auto">
          <a:xfrm>
            <a:off x="2165351" y="4348163"/>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13" name="Oval 12"/>
          <p:cNvSpPr>
            <a:spLocks noChangeArrowheads="1"/>
          </p:cNvSpPr>
          <p:nvPr/>
        </p:nvSpPr>
        <p:spPr bwMode="auto">
          <a:xfrm>
            <a:off x="6267451" y="4492626"/>
            <a:ext cx="360363"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sp>
        <p:nvSpPr>
          <p:cNvPr id="14" name="Oval 13"/>
          <p:cNvSpPr>
            <a:spLocks noChangeArrowheads="1"/>
          </p:cNvSpPr>
          <p:nvPr/>
        </p:nvSpPr>
        <p:spPr bwMode="auto">
          <a:xfrm>
            <a:off x="2165351" y="5788026"/>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0</a:t>
            </a:r>
          </a:p>
        </p:txBody>
      </p:sp>
      <p:sp>
        <p:nvSpPr>
          <p:cNvPr id="15" name="Oval 14"/>
          <p:cNvSpPr>
            <a:spLocks noChangeArrowheads="1"/>
          </p:cNvSpPr>
          <p:nvPr/>
        </p:nvSpPr>
        <p:spPr bwMode="auto">
          <a:xfrm>
            <a:off x="5692776" y="4492626"/>
            <a:ext cx="360363" cy="360363"/>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1</a:t>
            </a:r>
          </a:p>
        </p:txBody>
      </p:sp>
      <p:sp>
        <p:nvSpPr>
          <p:cNvPr id="16" name="Oval 15"/>
          <p:cNvSpPr>
            <a:spLocks noChangeArrowheads="1"/>
          </p:cNvSpPr>
          <p:nvPr/>
        </p:nvSpPr>
        <p:spPr bwMode="auto">
          <a:xfrm>
            <a:off x="6269038" y="5716588"/>
            <a:ext cx="360362"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graphicFrame>
        <p:nvGraphicFramePr>
          <p:cNvPr id="19" name="Group 50">
            <a:extLst>
              <a:ext uri="{FF2B5EF4-FFF2-40B4-BE49-F238E27FC236}">
                <a16:creationId xmlns:a16="http://schemas.microsoft.com/office/drawing/2014/main" id="{559B8F10-B2D3-424B-9DEC-1E04B66FAE45}"/>
              </a:ext>
            </a:extLst>
          </p:cNvPr>
          <p:cNvGraphicFramePr>
            <a:graphicFrameLocks noGrp="1"/>
          </p:cNvGraphicFramePr>
          <p:nvPr>
            <p:extLst>
              <p:ext uri="{D42A27DB-BD31-4B8C-83A1-F6EECF244321}">
                <p14:modId xmlns:p14="http://schemas.microsoft.com/office/powerpoint/2010/main" val="2822181941"/>
              </p:ext>
            </p:extLst>
          </p:nvPr>
        </p:nvGraphicFramePr>
        <p:xfrm>
          <a:off x="7696200" y="2071688"/>
          <a:ext cx="3016250" cy="3644900"/>
        </p:xfrm>
        <a:graphic>
          <a:graphicData uri="http://schemas.openxmlformats.org/drawingml/2006/table">
            <a:tbl>
              <a:tblPr/>
              <a:tblGrid>
                <a:gridCol w="569490">
                  <a:extLst>
                    <a:ext uri="{9D8B030D-6E8A-4147-A177-3AD203B41FA5}">
                      <a16:colId xmlns:a16="http://schemas.microsoft.com/office/drawing/2014/main" val="20000"/>
                    </a:ext>
                  </a:extLst>
                </a:gridCol>
                <a:gridCol w="571195">
                  <a:extLst>
                    <a:ext uri="{9D8B030D-6E8A-4147-A177-3AD203B41FA5}">
                      <a16:colId xmlns:a16="http://schemas.microsoft.com/office/drawing/2014/main" val="20001"/>
                    </a:ext>
                  </a:extLst>
                </a:gridCol>
                <a:gridCol w="688115">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5296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5525074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8708611"/>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38703"/>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3793379"/>
                  </a:ext>
                </a:extLst>
              </a:tr>
            </a:tbl>
          </a:graphicData>
        </a:graphic>
      </p:graphicFrame>
      <p:sp>
        <p:nvSpPr>
          <p:cNvPr id="20" name="Oval 14">
            <a:extLst>
              <a:ext uri="{FF2B5EF4-FFF2-40B4-BE49-F238E27FC236}">
                <a16:creationId xmlns:a16="http://schemas.microsoft.com/office/drawing/2014/main" id="{BDDC08A3-549B-4FDE-9EBB-214D7822AE44}"/>
              </a:ext>
            </a:extLst>
          </p:cNvPr>
          <p:cNvSpPr>
            <a:spLocks noChangeArrowheads="1"/>
          </p:cNvSpPr>
          <p:nvPr/>
        </p:nvSpPr>
        <p:spPr bwMode="auto">
          <a:xfrm>
            <a:off x="5707857" y="3152775"/>
            <a:ext cx="360363" cy="351326"/>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1</a:t>
            </a:r>
          </a:p>
        </p:txBody>
      </p:sp>
      <p:sp>
        <p:nvSpPr>
          <p:cNvPr id="21" name="Oval 8">
            <a:extLst>
              <a:ext uri="{FF2B5EF4-FFF2-40B4-BE49-F238E27FC236}">
                <a16:creationId xmlns:a16="http://schemas.microsoft.com/office/drawing/2014/main" id="{9126C2FB-ED3C-4FFC-94E2-29F1F2B976E4}"/>
              </a:ext>
            </a:extLst>
          </p:cNvPr>
          <p:cNvSpPr>
            <a:spLocks noChangeArrowheads="1"/>
          </p:cNvSpPr>
          <p:nvPr/>
        </p:nvSpPr>
        <p:spPr bwMode="auto">
          <a:xfrm>
            <a:off x="5712254" y="5716588"/>
            <a:ext cx="360363" cy="36036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ox(in)">
                                      <p:cBhvr>
                                        <p:cTn id="45" dur="500"/>
                                        <p:tgtEl>
                                          <p:spTgt spid="1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strips(downLeft)">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linds(horizontal)">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9"/>
          <p:cNvSpPr>
            <a:spLocks noChangeArrowheads="1"/>
          </p:cNvSpPr>
          <p:nvPr/>
        </p:nvSpPr>
        <p:spPr bwMode="auto">
          <a:xfrm>
            <a:off x="3699081" y="500018"/>
            <a:ext cx="452078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p>
        </p:txBody>
      </p:sp>
      <p:graphicFrame>
        <p:nvGraphicFramePr>
          <p:cNvPr id="3" name="Object 3"/>
          <p:cNvGraphicFramePr>
            <a:graphicFrameLocks noChangeAspect="1"/>
          </p:cNvGraphicFramePr>
          <p:nvPr/>
        </p:nvGraphicFramePr>
        <p:xfrm>
          <a:off x="3022601" y="1557339"/>
          <a:ext cx="2936875" cy="1971675"/>
        </p:xfrm>
        <a:graphic>
          <a:graphicData uri="http://schemas.openxmlformats.org/presentationml/2006/ole">
            <mc:AlternateContent xmlns:mc="http://schemas.openxmlformats.org/markup-compatibility/2006">
              <mc:Choice xmlns:v="urn:schemas-microsoft-com:vml" Requires="v">
                <p:oleObj spid="_x0000_s15398" name="Visio" r:id="rId4" imgW="2455306" imgH="1647058" progId="">
                  <p:embed/>
                </p:oleObj>
              </mc:Choice>
              <mc:Fallback>
                <p:oleObj name="Visio" r:id="rId4" imgW="2455306" imgH="1647058"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01" y="1557339"/>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Oval 4"/>
          <p:cNvSpPr>
            <a:spLocks noChangeArrowheads="1"/>
          </p:cNvSpPr>
          <p:nvPr/>
        </p:nvSpPr>
        <p:spPr bwMode="auto">
          <a:xfrm>
            <a:off x="2590801" y="1628776"/>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6" name="Oval 5"/>
          <p:cNvSpPr>
            <a:spLocks noChangeArrowheads="1"/>
          </p:cNvSpPr>
          <p:nvPr/>
        </p:nvSpPr>
        <p:spPr bwMode="auto">
          <a:xfrm>
            <a:off x="6692901" y="1773238"/>
            <a:ext cx="360363"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sp>
        <p:nvSpPr>
          <p:cNvPr id="7" name="Oval 6"/>
          <p:cNvSpPr>
            <a:spLocks noChangeArrowheads="1"/>
          </p:cNvSpPr>
          <p:nvPr/>
        </p:nvSpPr>
        <p:spPr bwMode="auto">
          <a:xfrm>
            <a:off x="2590801" y="3068638"/>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8" name="Oval 7"/>
          <p:cNvSpPr>
            <a:spLocks noChangeArrowheads="1"/>
          </p:cNvSpPr>
          <p:nvPr/>
        </p:nvSpPr>
        <p:spPr bwMode="auto">
          <a:xfrm>
            <a:off x="6118226" y="1773238"/>
            <a:ext cx="360363" cy="36036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
        <p:nvSpPr>
          <p:cNvPr id="9" name="Oval 8"/>
          <p:cNvSpPr>
            <a:spLocks noChangeArrowheads="1"/>
          </p:cNvSpPr>
          <p:nvPr/>
        </p:nvSpPr>
        <p:spPr bwMode="auto">
          <a:xfrm>
            <a:off x="6694488" y="2997201"/>
            <a:ext cx="360362"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graphicFrame>
        <p:nvGraphicFramePr>
          <p:cNvPr id="10" name="Object 9"/>
          <p:cNvGraphicFramePr>
            <a:graphicFrameLocks noChangeAspect="1"/>
          </p:cNvGraphicFramePr>
          <p:nvPr/>
        </p:nvGraphicFramePr>
        <p:xfrm>
          <a:off x="3022601" y="4121151"/>
          <a:ext cx="2936875" cy="1971675"/>
        </p:xfrm>
        <a:graphic>
          <a:graphicData uri="http://schemas.openxmlformats.org/presentationml/2006/ole">
            <mc:AlternateContent xmlns:mc="http://schemas.openxmlformats.org/markup-compatibility/2006">
              <mc:Choice xmlns:v="urn:schemas-microsoft-com:vml" Requires="v">
                <p:oleObj spid="_x0000_s15399" name="Visio" r:id="rId6" imgW="2455306" imgH="1647058" progId="">
                  <p:embed/>
                </p:oleObj>
              </mc:Choice>
              <mc:Fallback>
                <p:oleObj name="Visio" r:id="rId6" imgW="2455306" imgH="1647058"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01" y="4121151"/>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10"/>
          <p:cNvSpPr>
            <a:spLocks noChangeArrowheads="1"/>
          </p:cNvSpPr>
          <p:nvPr/>
        </p:nvSpPr>
        <p:spPr bwMode="auto">
          <a:xfrm>
            <a:off x="2590801" y="4192588"/>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2" name="Oval 11"/>
          <p:cNvSpPr>
            <a:spLocks noChangeArrowheads="1"/>
          </p:cNvSpPr>
          <p:nvPr/>
        </p:nvSpPr>
        <p:spPr bwMode="auto">
          <a:xfrm>
            <a:off x="6692901" y="4337051"/>
            <a:ext cx="360363" cy="360363"/>
          </a:xfrm>
          <a:prstGeom prst="ellipse">
            <a:avLst/>
          </a:prstGeom>
          <a:solidFill>
            <a:srgbClr val="CC99FF"/>
          </a:solidFill>
          <a:ln w="9525">
            <a:noFill/>
            <a:round/>
            <a:headEnd/>
            <a:tailEnd/>
          </a:ln>
          <a:effectLst/>
        </p:spPr>
        <p:txBody>
          <a:bodyPr wrap="none" anchor="ctr"/>
          <a:lstStyle/>
          <a:p>
            <a:pPr algn="ctr"/>
            <a:r>
              <a:rPr lang="en-US" altLang="zh-CN">
                <a:ea typeface="宋体" charset="-122"/>
              </a:rPr>
              <a:t>1</a:t>
            </a:r>
          </a:p>
        </p:txBody>
      </p:sp>
      <p:sp>
        <p:nvSpPr>
          <p:cNvPr id="13" name="Oval 12"/>
          <p:cNvSpPr>
            <a:spLocks noChangeArrowheads="1"/>
          </p:cNvSpPr>
          <p:nvPr/>
        </p:nvSpPr>
        <p:spPr bwMode="auto">
          <a:xfrm>
            <a:off x="2590801" y="5632451"/>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4" name="Oval 13"/>
          <p:cNvSpPr>
            <a:spLocks noChangeArrowheads="1"/>
          </p:cNvSpPr>
          <p:nvPr/>
        </p:nvSpPr>
        <p:spPr bwMode="auto">
          <a:xfrm>
            <a:off x="6118226" y="4337051"/>
            <a:ext cx="360363" cy="360363"/>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5" name="Oval 14"/>
          <p:cNvSpPr>
            <a:spLocks noChangeArrowheads="1"/>
          </p:cNvSpPr>
          <p:nvPr/>
        </p:nvSpPr>
        <p:spPr bwMode="auto">
          <a:xfrm>
            <a:off x="6694488" y="5561013"/>
            <a:ext cx="360362" cy="360362"/>
          </a:xfrm>
          <a:prstGeom prst="ellipse">
            <a:avLst/>
          </a:prstGeom>
          <a:solidFill>
            <a:srgbClr val="CC99FF"/>
          </a:solidFill>
          <a:ln w="9525">
            <a:noFill/>
            <a:round/>
            <a:headEnd/>
            <a:tailEnd/>
          </a:ln>
          <a:effectLst/>
        </p:spPr>
        <p:txBody>
          <a:bodyPr wrap="none" anchor="ctr"/>
          <a:lstStyle/>
          <a:p>
            <a:pPr algn="ctr"/>
            <a:r>
              <a:rPr lang="en-US" altLang="zh-CN">
                <a:ea typeface="宋体" charset="-122"/>
              </a:rPr>
              <a:t>0</a:t>
            </a:r>
          </a:p>
        </p:txBody>
      </p:sp>
      <p:graphicFrame>
        <p:nvGraphicFramePr>
          <p:cNvPr id="17" name="Group 50">
            <a:extLst>
              <a:ext uri="{FF2B5EF4-FFF2-40B4-BE49-F238E27FC236}">
                <a16:creationId xmlns:a16="http://schemas.microsoft.com/office/drawing/2014/main" id="{34A8380D-CE6D-4F83-B4AA-0140D6E43036}"/>
              </a:ext>
            </a:extLst>
          </p:cNvPr>
          <p:cNvGraphicFramePr>
            <a:graphicFrameLocks noGrp="1"/>
          </p:cNvGraphicFramePr>
          <p:nvPr>
            <p:extLst>
              <p:ext uri="{D42A27DB-BD31-4B8C-83A1-F6EECF244321}">
                <p14:modId xmlns:p14="http://schemas.microsoft.com/office/powerpoint/2010/main" val="188988891"/>
              </p:ext>
            </p:extLst>
          </p:nvPr>
        </p:nvGraphicFramePr>
        <p:xfrm>
          <a:off x="8090584" y="1424720"/>
          <a:ext cx="3016250" cy="4686300"/>
        </p:xfrm>
        <a:graphic>
          <a:graphicData uri="http://schemas.openxmlformats.org/drawingml/2006/table">
            <a:tbl>
              <a:tblPr/>
              <a:tblGrid>
                <a:gridCol w="569490">
                  <a:extLst>
                    <a:ext uri="{9D8B030D-6E8A-4147-A177-3AD203B41FA5}">
                      <a16:colId xmlns:a16="http://schemas.microsoft.com/office/drawing/2014/main" val="20000"/>
                    </a:ext>
                  </a:extLst>
                </a:gridCol>
                <a:gridCol w="571195">
                  <a:extLst>
                    <a:ext uri="{9D8B030D-6E8A-4147-A177-3AD203B41FA5}">
                      <a16:colId xmlns:a16="http://schemas.microsoft.com/office/drawing/2014/main" val="20001"/>
                    </a:ext>
                  </a:extLst>
                </a:gridCol>
                <a:gridCol w="688115">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5296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5525074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8708611"/>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38703"/>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3793379"/>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74335228"/>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61843687"/>
                  </a:ext>
                </a:extLst>
              </a:tr>
            </a:tbl>
          </a:graphicData>
        </a:graphic>
      </p:graphicFrame>
      <p:sp>
        <p:nvSpPr>
          <p:cNvPr id="18" name="Oval 6">
            <a:extLst>
              <a:ext uri="{FF2B5EF4-FFF2-40B4-BE49-F238E27FC236}">
                <a16:creationId xmlns:a16="http://schemas.microsoft.com/office/drawing/2014/main" id="{6F2F1993-8F91-486D-A7E4-920A6E658755}"/>
              </a:ext>
            </a:extLst>
          </p:cNvPr>
          <p:cNvSpPr>
            <a:spLocks noChangeArrowheads="1"/>
          </p:cNvSpPr>
          <p:nvPr/>
        </p:nvSpPr>
        <p:spPr bwMode="auto">
          <a:xfrm>
            <a:off x="6124088" y="2997201"/>
            <a:ext cx="360363" cy="360362"/>
          </a:xfrm>
          <a:prstGeom prst="ellipse">
            <a:avLst/>
          </a:prstGeom>
          <a:solidFill>
            <a:srgbClr val="99CCFF"/>
          </a:solidFill>
          <a:ln w="9525">
            <a:noFill/>
            <a:round/>
            <a:headEnd/>
            <a:tailEnd/>
          </a:ln>
          <a:effectLst/>
        </p:spPr>
        <p:txBody>
          <a:bodyPr wrap="none" anchor="ctr"/>
          <a:lstStyle/>
          <a:p>
            <a:pPr algn="ctr"/>
            <a:r>
              <a:rPr lang="en-US" altLang="zh-CN">
                <a:ea typeface="宋体" charset="-122"/>
              </a:rPr>
              <a:t>1</a:t>
            </a:r>
          </a:p>
        </p:txBody>
      </p:sp>
      <p:sp>
        <p:nvSpPr>
          <p:cNvPr id="19" name="Oval 7">
            <a:extLst>
              <a:ext uri="{FF2B5EF4-FFF2-40B4-BE49-F238E27FC236}">
                <a16:creationId xmlns:a16="http://schemas.microsoft.com/office/drawing/2014/main" id="{AE148484-BEA6-4BDB-B9DE-84297C63F2B6}"/>
              </a:ext>
            </a:extLst>
          </p:cNvPr>
          <p:cNvSpPr>
            <a:spLocks noChangeArrowheads="1"/>
          </p:cNvSpPr>
          <p:nvPr/>
        </p:nvSpPr>
        <p:spPr bwMode="auto">
          <a:xfrm>
            <a:off x="6118226" y="5562358"/>
            <a:ext cx="360363" cy="360362"/>
          </a:xfrm>
          <a:prstGeom prst="ellipse">
            <a:avLst/>
          </a:prstGeom>
          <a:solidFill>
            <a:srgbClr val="99CCFF"/>
          </a:solidFill>
          <a:ln w="9525">
            <a:noFill/>
            <a:round/>
            <a:headEnd/>
            <a:tailEnd/>
          </a:ln>
          <a:effectLst/>
        </p:spPr>
        <p:txBody>
          <a:bodyPr wrap="none" anchor="ctr"/>
          <a:lstStyle/>
          <a:p>
            <a:pPr algn="ctr"/>
            <a:r>
              <a:rPr lang="en-US" altLang="zh-CN" dirty="0">
                <a:ea typeface="宋体"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ox(in)">
                                      <p:cBhvr>
                                        <p:cTn id="45" dur="500"/>
                                        <p:tgtEl>
                                          <p:spTgt spid="1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ox(in)">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ox(i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trips(downLeft)">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strips(down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linds(horizontal)">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8" grpId="0" animBg="1"/>
      <p:bldP spid="19" grpId="0" animBg="1"/>
    </p:bldLst>
  </p:timing>
</p:sld>
</file>

<file path=ppt/theme/theme1.xml><?xml version="1.0" encoding="utf-8"?>
<a:theme xmlns:a="http://schemas.openxmlformats.org/drawingml/2006/main" name="主题1">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E04CCA0B-7B4D-40C2-9A8D-88D878A9EC02}" vid="{3DFFA2C3-ED51-4BC0-A1C9-46DF19DEE3E6}"/>
    </a:ext>
  </a:extLst>
</a:theme>
</file>

<file path=ppt/theme/theme2.xml><?xml version="1.0" encoding="utf-8"?>
<a:theme xmlns:a="http://schemas.openxmlformats.org/drawingml/2006/main" name="1_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主题2">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9135</TotalTime>
  <Words>2672</Words>
  <Application>Microsoft Office PowerPoint</Application>
  <PresentationFormat>宽屏</PresentationFormat>
  <Paragraphs>765</Paragraphs>
  <Slides>48</Slides>
  <Notes>28</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4</vt:i4>
      </vt:variant>
      <vt:variant>
        <vt:lpstr>幻灯片标题</vt:lpstr>
      </vt:variant>
      <vt:variant>
        <vt:i4>48</vt:i4>
      </vt:variant>
    </vt:vector>
  </HeadingPairs>
  <TitlesOfParts>
    <vt:vector size="66" baseType="lpstr">
      <vt:lpstr>宋体</vt:lpstr>
      <vt:lpstr>微软雅黑</vt:lpstr>
      <vt:lpstr>Arial</vt:lpstr>
      <vt:lpstr>Comic Sans MS</vt:lpstr>
      <vt:lpstr>Garamond</vt:lpstr>
      <vt:lpstr>Impact</vt:lpstr>
      <vt:lpstr>Tahoma</vt:lpstr>
      <vt:lpstr>Times</vt:lpstr>
      <vt:lpstr>Times New Roman</vt:lpstr>
      <vt:lpstr>Verdana</vt:lpstr>
      <vt:lpstr>Wingdings</vt:lpstr>
      <vt:lpstr>主题1</vt:lpstr>
      <vt:lpstr>1_主题4</vt:lpstr>
      <vt:lpstr>主题2</vt:lpstr>
      <vt:lpstr>CorelDRAW</vt:lpstr>
      <vt:lpstr>Visio</vt:lpstr>
      <vt:lpstr>公式</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Timing Diagram of S-R Latch</vt:lpstr>
      <vt:lpstr>Exercise</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Exercise</vt:lpstr>
      <vt:lpstr>Flip-Flops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薇 潘</cp:lastModifiedBy>
  <cp:revision>161</cp:revision>
  <dcterms:created xsi:type="dcterms:W3CDTF">2006-09-20T21:54:22Z</dcterms:created>
  <dcterms:modified xsi:type="dcterms:W3CDTF">2020-11-16T13:40:13Z</dcterms:modified>
</cp:coreProperties>
</file>