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6" r:id="rId3"/>
    <p:sldId id="272" r:id="rId4"/>
    <p:sldId id="273" r:id="rId5"/>
    <p:sldId id="267" r:id="rId6"/>
    <p:sldId id="274" r:id="rId7"/>
    <p:sldId id="257" r:id="rId8"/>
    <p:sldId id="258" r:id="rId9"/>
    <p:sldId id="259" r:id="rId10"/>
    <p:sldId id="268" r:id="rId11"/>
    <p:sldId id="269" r:id="rId12"/>
    <p:sldId id="270" r:id="rId13"/>
    <p:sldId id="263" r:id="rId14"/>
    <p:sldId id="271"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575" autoAdjust="0"/>
  </p:normalViewPr>
  <p:slideViewPr>
    <p:cSldViewPr snapToGrid="0" snapToObjects="1">
      <p:cViewPr varScale="1">
        <p:scale>
          <a:sx n="85" d="100"/>
          <a:sy n="85" d="100"/>
        </p:scale>
        <p:origin x="10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11379-7EDC-8648-AAF1-D2AB4027A1E9}" type="datetimeFigureOut">
              <a:rPr kumimoji="1" lang="zh-CN" altLang="en-US" smtClean="0"/>
              <a:t>2021/5/11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DDCAFE-B18B-0847-9DB7-5C3097C5E9D9}" type="slidenum">
              <a:rPr kumimoji="1" lang="zh-CN" altLang="en-US" smtClean="0"/>
              <a:t>‹#›</a:t>
            </a:fld>
            <a:endParaRPr kumimoji="1" lang="zh-CN" altLang="en-US"/>
          </a:p>
        </p:txBody>
      </p:sp>
    </p:spTree>
    <p:extLst>
      <p:ext uri="{BB962C8B-B14F-4D97-AF65-F5344CB8AC3E}">
        <p14:creationId xmlns:p14="http://schemas.microsoft.com/office/powerpoint/2010/main" val="40044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91A02-AAEE-EB4C-BFBD-BDBCDAF902D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3F48C7B-1BED-6242-AB4D-180014AF4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5E262E3-5058-F44F-ABA3-21D55C7241DB}"/>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5102D02D-9B9D-8D4D-B3A2-99B95F60C1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5260D15-DAC3-1747-BE09-A22BC015785D}"/>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16635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6EECDD-9C3D-0A4A-88E3-AC7EE825AA0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EF465F8-7CE4-4148-A45D-41F95EDCE1B3}"/>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6260054-6087-8E46-84D0-5ED69A2FE3FC}"/>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886F7C0D-B381-BD43-8B76-5624727A6AC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78408A1-B99C-E143-86C5-2974E3A3716D}"/>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03593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E055BF-7397-F248-AAB6-50F2F012534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E02289A-A59E-8942-9404-35347BD3C64E}"/>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A8EFB42-F18E-3841-92C5-1D5A868AF7F6}"/>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6C6F5E8E-62C8-6D47-AAC1-5459F95EE2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A63C93-7839-4742-97F7-AC58E7C7708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83136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51C0B-7BC7-FD4B-838A-76C93D70B06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848B3A6-AE71-F94D-B802-8C0E9A3092E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31633D7-AFDD-F84A-B235-42C6EE7C5799}"/>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5668A52A-A003-F54A-8185-3BEB981518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023F678-2D89-F843-AD68-356E3C15037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91122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C2823-87BB-124F-87CA-091660750B8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4BBB1D0-2ED2-BB4F-9BC2-769DA7C02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9E45F4A-2150-A642-A7B5-88768A201A9A}"/>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130677F7-9265-2345-AA24-5EF0E6C65C0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C30473-A094-B541-AF5D-4887EA004E1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34625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51C47-1588-D84F-BA61-58D5BF01152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EB811CB-8481-4E49-BA23-59D9E4D228C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903D0CB-843D-7346-B0B8-7B4A88460BA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C0648D5-1C18-5845-888E-AE388570F92B}"/>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6" name="页脚占位符 5">
            <a:extLst>
              <a:ext uri="{FF2B5EF4-FFF2-40B4-BE49-F238E27FC236}">
                <a16:creationId xmlns:a16="http://schemas.microsoft.com/office/drawing/2014/main" id="{24103ACF-6DC6-8A4D-A85D-87DF8E4B9E2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62D48A-8164-FF4C-916D-1B37D65F0432}"/>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606621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57BA6-3788-C542-8BE7-EC8DA3096A8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0A0877E-09FA-C645-9302-5CDA56A0E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CA745CE-744C-414D-B10C-C30BA34E351B}"/>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09C87698-67CF-BD47-BEC5-9C233EEDCF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2403B32-947A-BF40-A098-70445C0874C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7B2E679-FA8F-DB43-B20B-084596D5FD52}"/>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8" name="页脚占位符 7">
            <a:extLst>
              <a:ext uri="{FF2B5EF4-FFF2-40B4-BE49-F238E27FC236}">
                <a16:creationId xmlns:a16="http://schemas.microsoft.com/office/drawing/2014/main" id="{58120178-2DE9-B149-9694-3DDBEAE881E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71D322-14BE-4A46-AAF0-65C3EF34BE6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90883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A4A4-5917-7E40-8AFB-38EFDE86836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0CF43FF-977E-9F45-9F80-5E83D0F6BA3F}"/>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4" name="页脚占位符 3">
            <a:extLst>
              <a:ext uri="{FF2B5EF4-FFF2-40B4-BE49-F238E27FC236}">
                <a16:creationId xmlns:a16="http://schemas.microsoft.com/office/drawing/2014/main" id="{7E4C1A75-0FD5-A148-896D-264652BE906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A204B32-5B81-764B-98D0-A321C8C0EAFE}"/>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187881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1C0C880-7940-A646-8D63-1036E129E567}"/>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3" name="页脚占位符 2">
            <a:extLst>
              <a:ext uri="{FF2B5EF4-FFF2-40B4-BE49-F238E27FC236}">
                <a16:creationId xmlns:a16="http://schemas.microsoft.com/office/drawing/2014/main" id="{69CE955F-B1DA-3849-9DCB-7C90BE251289}"/>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D817DC4-B951-0A45-B5B5-95F0E5D374FF}"/>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48782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1465F9-E696-EB45-9570-DBC6BE190D9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4BBF6D6-EF1A-3E4F-A1E2-0F897EBB6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4AC9500-C1BD-984E-9405-972242D04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645625A-1EAD-6642-A182-D7AEB322A9C3}"/>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6" name="页脚占位符 5">
            <a:extLst>
              <a:ext uri="{FF2B5EF4-FFF2-40B4-BE49-F238E27FC236}">
                <a16:creationId xmlns:a16="http://schemas.microsoft.com/office/drawing/2014/main" id="{E9B65ACF-5485-884D-A7D6-1CE6A102FD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603B188-6D22-354C-9470-5D69E1B54869}"/>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2005611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F9BE-9357-B746-881E-1618056FF69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5680DE5-65A1-224C-8C06-D75BB4CD3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BA66D86-711D-5D4D-AAD9-2F4BE0857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1456246-FD29-6448-8BB9-10F55BFBD9FA}"/>
              </a:ext>
            </a:extLst>
          </p:cNvPr>
          <p:cNvSpPr>
            <a:spLocks noGrp="1"/>
          </p:cNvSpPr>
          <p:nvPr>
            <p:ph type="dt" sz="half" idx="10"/>
          </p:nvPr>
        </p:nvSpPr>
        <p:spPr/>
        <p:txBody>
          <a:bodyPr/>
          <a:lstStyle/>
          <a:p>
            <a:fld id="{56243E6B-CCC6-774D-A039-FBBFA31A851D}" type="datetimeFigureOut">
              <a:rPr kumimoji="1" lang="zh-CN" altLang="en-US" smtClean="0"/>
              <a:t>2021/5/11</a:t>
            </a:fld>
            <a:endParaRPr kumimoji="1" lang="zh-CN" altLang="en-US"/>
          </a:p>
        </p:txBody>
      </p:sp>
      <p:sp>
        <p:nvSpPr>
          <p:cNvPr id="6" name="页脚占位符 5">
            <a:extLst>
              <a:ext uri="{FF2B5EF4-FFF2-40B4-BE49-F238E27FC236}">
                <a16:creationId xmlns:a16="http://schemas.microsoft.com/office/drawing/2014/main" id="{91E8C49A-0F7E-CC44-81DA-91C5498B012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72C452-AE39-8341-B583-C3BE8E9BCE38}"/>
              </a:ext>
            </a:extLst>
          </p:cNvPr>
          <p:cNvSpPr>
            <a:spLocks noGrp="1"/>
          </p:cNvSpPr>
          <p:nvPr>
            <p:ph type="sldNum" sz="quarter" idx="12"/>
          </p:nvPr>
        </p:nvSpPr>
        <p:spPr/>
        <p:txBody>
          <a:body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26236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CD2FFE-FC1F-0A45-B819-76B2797F5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F8B4208-BFA7-4E44-B9E6-8F682FC0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6DA33A-371D-EF45-9267-C80213EF1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43E6B-CCC6-774D-A039-FBBFA31A851D}" type="datetimeFigureOut">
              <a:rPr kumimoji="1" lang="zh-CN" altLang="en-US" smtClean="0"/>
              <a:t>2021/5/11</a:t>
            </a:fld>
            <a:endParaRPr kumimoji="1" lang="zh-CN" altLang="en-US"/>
          </a:p>
        </p:txBody>
      </p:sp>
      <p:sp>
        <p:nvSpPr>
          <p:cNvPr id="5" name="页脚占位符 4">
            <a:extLst>
              <a:ext uri="{FF2B5EF4-FFF2-40B4-BE49-F238E27FC236}">
                <a16:creationId xmlns:a16="http://schemas.microsoft.com/office/drawing/2014/main" id="{F593FD1A-3CC0-684D-B414-4964FC0E8E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6407FA6-4A14-C446-BA65-459B5DE5D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1DC46-D2F5-E246-9848-DDE03C8F7A2B}" type="slidenum">
              <a:rPr kumimoji="1" lang="zh-CN" altLang="en-US" smtClean="0"/>
              <a:t>‹#›</a:t>
            </a:fld>
            <a:endParaRPr kumimoji="1" lang="zh-CN" altLang="en-US"/>
          </a:p>
        </p:txBody>
      </p:sp>
    </p:spTree>
    <p:extLst>
      <p:ext uri="{BB962C8B-B14F-4D97-AF65-F5344CB8AC3E}">
        <p14:creationId xmlns:p14="http://schemas.microsoft.com/office/powerpoint/2010/main" val="3875265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zx852322813@163.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80805-2580-0C41-A2B0-64E1121BF2BB}"/>
              </a:ext>
            </a:extLst>
          </p:cNvPr>
          <p:cNvSpPr>
            <a:spLocks noGrp="1"/>
          </p:cNvSpPr>
          <p:nvPr>
            <p:ph type="ctrTitle"/>
          </p:nvPr>
        </p:nvSpPr>
        <p:spPr/>
        <p:txBody>
          <a:bodyPr/>
          <a:lstStyle/>
          <a:p>
            <a:r>
              <a:rPr kumimoji="1" lang="zh-CN" altLang="en-US" b="1" dirty="0"/>
              <a:t>高级语言程序设计实验课</a:t>
            </a:r>
          </a:p>
        </p:txBody>
      </p:sp>
      <p:sp>
        <p:nvSpPr>
          <p:cNvPr id="3" name="副标题 2">
            <a:extLst>
              <a:ext uri="{FF2B5EF4-FFF2-40B4-BE49-F238E27FC236}">
                <a16:creationId xmlns:a16="http://schemas.microsoft.com/office/drawing/2014/main" id="{BF95E2F0-5CEC-6344-8FF2-1A69F243544D}"/>
              </a:ext>
            </a:extLst>
          </p:cNvPr>
          <p:cNvSpPr>
            <a:spLocks noGrp="1"/>
          </p:cNvSpPr>
          <p:nvPr>
            <p:ph type="subTitle" idx="1"/>
          </p:nvPr>
        </p:nvSpPr>
        <p:spPr>
          <a:xfrm>
            <a:off x="1491017" y="5735637"/>
            <a:ext cx="9144000" cy="1655762"/>
          </a:xfrm>
        </p:spPr>
        <p:txBody>
          <a:bodyPr/>
          <a:lstStyle/>
          <a:p>
            <a:r>
              <a:rPr kumimoji="1" lang="en-US" altLang="zh-CN" dirty="0"/>
              <a:t>2021</a:t>
            </a:r>
            <a:r>
              <a:rPr kumimoji="1" lang="zh-CN" altLang="en-US" dirty="0"/>
              <a:t>年</a:t>
            </a:r>
            <a:r>
              <a:rPr kumimoji="1" lang="en-US" altLang="zh-CN" dirty="0"/>
              <a:t>5</a:t>
            </a:r>
            <a:r>
              <a:rPr kumimoji="1" lang="zh-CN" altLang="en-US" dirty="0"/>
              <a:t>月</a:t>
            </a:r>
            <a:r>
              <a:rPr kumimoji="1" lang="en-US" altLang="zh-CN" dirty="0"/>
              <a:t>11</a:t>
            </a:r>
            <a:r>
              <a:rPr kumimoji="1" lang="zh-CN" altLang="en-US" dirty="0"/>
              <a:t>日</a:t>
            </a:r>
          </a:p>
        </p:txBody>
      </p:sp>
      <p:sp>
        <p:nvSpPr>
          <p:cNvPr id="7" name="文本框 6">
            <a:extLst>
              <a:ext uri="{FF2B5EF4-FFF2-40B4-BE49-F238E27FC236}">
                <a16:creationId xmlns:a16="http://schemas.microsoft.com/office/drawing/2014/main" id="{6F069822-EA7B-FE48-A549-B5A3C6FBEF28}"/>
              </a:ext>
            </a:extLst>
          </p:cNvPr>
          <p:cNvSpPr txBox="1"/>
          <p:nvPr/>
        </p:nvSpPr>
        <p:spPr>
          <a:xfrm>
            <a:off x="6571281" y="621482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5154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D3E24-125D-4F40-AF56-D3A1A67D0D72}"/>
              </a:ext>
            </a:extLst>
          </p:cNvPr>
          <p:cNvSpPr>
            <a:spLocks noGrp="1"/>
          </p:cNvSpPr>
          <p:nvPr>
            <p:ph type="title"/>
          </p:nvPr>
        </p:nvSpPr>
        <p:spPr>
          <a:xfrm>
            <a:off x="838200" y="365125"/>
            <a:ext cx="10515600" cy="827571"/>
          </a:xfrm>
        </p:spPr>
        <p:txBody>
          <a:bodyPr/>
          <a:lstStyle/>
          <a:p>
            <a:r>
              <a:rPr kumimoji="1" lang="en-US" altLang="zh-CN" b="1" dirty="0"/>
              <a:t>3</a:t>
            </a:r>
            <a:r>
              <a:rPr kumimoji="1" lang="zh-CN" altLang="en-US" b="1" dirty="0"/>
              <a:t> 实验内容 （</a:t>
            </a:r>
            <a:r>
              <a:rPr kumimoji="1" lang="en-US" altLang="zh-CN" b="1" dirty="0"/>
              <a:t>2</a:t>
            </a:r>
            <a:r>
              <a:rPr kumimoji="1" lang="zh-CN" altLang="en-US" b="1" dirty="0"/>
              <a:t>）</a:t>
            </a:r>
          </a:p>
        </p:txBody>
      </p:sp>
      <p:sp>
        <p:nvSpPr>
          <p:cNvPr id="3" name="内容占位符 2">
            <a:extLst>
              <a:ext uri="{FF2B5EF4-FFF2-40B4-BE49-F238E27FC236}">
                <a16:creationId xmlns:a16="http://schemas.microsoft.com/office/drawing/2014/main" id="{69B4EA39-25BE-1B46-8860-6EAE190DB5AE}"/>
              </a:ext>
            </a:extLst>
          </p:cNvPr>
          <p:cNvSpPr>
            <a:spLocks noGrp="1"/>
          </p:cNvSpPr>
          <p:nvPr>
            <p:ph idx="1"/>
          </p:nvPr>
        </p:nvSpPr>
        <p:spPr>
          <a:xfrm>
            <a:off x="838200" y="1292087"/>
            <a:ext cx="4361635" cy="4996746"/>
          </a:xfrm>
        </p:spPr>
        <p:txBody>
          <a:bodyPr>
            <a:normAutofit/>
          </a:bodyPr>
          <a:lstStyle/>
          <a:p>
            <a:r>
              <a:rPr lang="en-US" altLang="zh-CN" dirty="0"/>
              <a:t>2. </a:t>
            </a:r>
            <a:r>
              <a:rPr lang="zh-CN" altLang="zh-CN" dirty="0"/>
              <a:t>先阅读下列程序，写出执行结果。然后输入程序，调试程序，比较结果的正确性。</a:t>
            </a:r>
          </a:p>
        </p:txBody>
      </p:sp>
      <p:sp>
        <p:nvSpPr>
          <p:cNvPr id="4" name="文本框 3">
            <a:extLst>
              <a:ext uri="{FF2B5EF4-FFF2-40B4-BE49-F238E27FC236}">
                <a16:creationId xmlns:a16="http://schemas.microsoft.com/office/drawing/2014/main" id="{BB9296C0-E992-5E4D-8F86-65B4A48AC8EA}"/>
              </a:ext>
            </a:extLst>
          </p:cNvPr>
          <p:cNvSpPr txBox="1"/>
          <p:nvPr/>
        </p:nvSpPr>
        <p:spPr>
          <a:xfrm>
            <a:off x="1876046" y="425364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2</a:t>
            </a:r>
            <a:endParaRPr kumimoji="1" lang="zh-CN" altLang="en-US" sz="3200" dirty="0">
              <a:solidFill>
                <a:srgbClr val="FF0000"/>
              </a:solidFill>
            </a:endParaRPr>
          </a:p>
        </p:txBody>
      </p:sp>
      <p:pic>
        <p:nvPicPr>
          <p:cNvPr id="5" name="图片 4">
            <a:extLst>
              <a:ext uri="{FF2B5EF4-FFF2-40B4-BE49-F238E27FC236}">
                <a16:creationId xmlns:a16="http://schemas.microsoft.com/office/drawing/2014/main" id="{1D52D897-E42D-45CF-86D6-74A9E4EF6568}"/>
              </a:ext>
            </a:extLst>
          </p:cNvPr>
          <p:cNvPicPr>
            <a:picLocks noChangeAspect="1"/>
          </p:cNvPicPr>
          <p:nvPr/>
        </p:nvPicPr>
        <p:blipFill>
          <a:blip r:embed="rId2"/>
          <a:stretch>
            <a:fillRect/>
          </a:stretch>
        </p:blipFill>
        <p:spPr>
          <a:xfrm>
            <a:off x="5721298" y="0"/>
            <a:ext cx="6470702" cy="6858000"/>
          </a:xfrm>
          <a:prstGeom prst="rect">
            <a:avLst/>
          </a:prstGeom>
        </p:spPr>
      </p:pic>
    </p:spTree>
    <p:extLst>
      <p:ext uri="{BB962C8B-B14F-4D97-AF65-F5344CB8AC3E}">
        <p14:creationId xmlns:p14="http://schemas.microsoft.com/office/powerpoint/2010/main" val="215009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D3E24-125D-4F40-AF56-D3A1A67D0D72}"/>
              </a:ext>
            </a:extLst>
          </p:cNvPr>
          <p:cNvSpPr>
            <a:spLocks noGrp="1"/>
          </p:cNvSpPr>
          <p:nvPr>
            <p:ph type="title"/>
          </p:nvPr>
        </p:nvSpPr>
        <p:spPr>
          <a:xfrm>
            <a:off x="838200" y="365125"/>
            <a:ext cx="10515600" cy="827571"/>
          </a:xfrm>
        </p:spPr>
        <p:txBody>
          <a:bodyPr/>
          <a:lstStyle/>
          <a:p>
            <a:r>
              <a:rPr kumimoji="1" lang="en-US" altLang="zh-CN" b="1" dirty="0"/>
              <a:t>3</a:t>
            </a:r>
            <a:r>
              <a:rPr kumimoji="1" lang="zh-CN" altLang="en-US" b="1" dirty="0"/>
              <a:t> 实验内容 （</a:t>
            </a:r>
            <a:r>
              <a:rPr kumimoji="1" lang="en-US" altLang="zh-CN" b="1" dirty="0"/>
              <a:t>3</a:t>
            </a:r>
            <a:r>
              <a:rPr kumimoji="1" lang="zh-CN" altLang="en-US" b="1" dirty="0"/>
              <a:t>）</a:t>
            </a:r>
          </a:p>
        </p:txBody>
      </p:sp>
      <p:sp>
        <p:nvSpPr>
          <p:cNvPr id="3" name="内容占位符 2">
            <a:extLst>
              <a:ext uri="{FF2B5EF4-FFF2-40B4-BE49-F238E27FC236}">
                <a16:creationId xmlns:a16="http://schemas.microsoft.com/office/drawing/2014/main" id="{69B4EA39-25BE-1B46-8860-6EAE190DB5AE}"/>
              </a:ext>
            </a:extLst>
          </p:cNvPr>
          <p:cNvSpPr>
            <a:spLocks noGrp="1"/>
          </p:cNvSpPr>
          <p:nvPr>
            <p:ph idx="1"/>
          </p:nvPr>
        </p:nvSpPr>
        <p:spPr>
          <a:xfrm>
            <a:off x="838200" y="1292087"/>
            <a:ext cx="4361635" cy="4996746"/>
          </a:xfrm>
        </p:spPr>
        <p:txBody>
          <a:bodyPr>
            <a:normAutofit/>
          </a:bodyPr>
          <a:lstStyle/>
          <a:p>
            <a:r>
              <a:rPr lang="en-US" altLang="zh-CN" dirty="0"/>
              <a:t>3. </a:t>
            </a:r>
            <a:r>
              <a:rPr lang="zh-CN" altLang="en-US" dirty="0"/>
              <a:t>程序填空。请完成下面模板类的程序，使程序能正常运行</a:t>
            </a:r>
            <a:endParaRPr lang="zh-CN" altLang="zh-CN" dirty="0"/>
          </a:p>
        </p:txBody>
      </p:sp>
      <p:sp>
        <p:nvSpPr>
          <p:cNvPr id="4" name="文本框 3">
            <a:extLst>
              <a:ext uri="{FF2B5EF4-FFF2-40B4-BE49-F238E27FC236}">
                <a16:creationId xmlns:a16="http://schemas.microsoft.com/office/drawing/2014/main" id="{BB9296C0-E992-5E4D-8F86-65B4A48AC8EA}"/>
              </a:ext>
            </a:extLst>
          </p:cNvPr>
          <p:cNvSpPr txBox="1"/>
          <p:nvPr/>
        </p:nvSpPr>
        <p:spPr>
          <a:xfrm>
            <a:off x="1876046" y="425364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3</a:t>
            </a:r>
            <a:endParaRPr kumimoji="1" lang="zh-CN" altLang="en-US" sz="3200" dirty="0">
              <a:solidFill>
                <a:srgbClr val="FF0000"/>
              </a:solidFill>
            </a:endParaRPr>
          </a:p>
        </p:txBody>
      </p:sp>
      <p:pic>
        <p:nvPicPr>
          <p:cNvPr id="6" name="图片 5">
            <a:extLst>
              <a:ext uri="{FF2B5EF4-FFF2-40B4-BE49-F238E27FC236}">
                <a16:creationId xmlns:a16="http://schemas.microsoft.com/office/drawing/2014/main" id="{B293F9A2-6348-42C3-B07F-DF9DAAB778F4}"/>
              </a:ext>
            </a:extLst>
          </p:cNvPr>
          <p:cNvPicPr>
            <a:picLocks noChangeAspect="1"/>
          </p:cNvPicPr>
          <p:nvPr/>
        </p:nvPicPr>
        <p:blipFill>
          <a:blip r:embed="rId2"/>
          <a:stretch>
            <a:fillRect/>
          </a:stretch>
        </p:blipFill>
        <p:spPr>
          <a:xfrm>
            <a:off x="6658509" y="0"/>
            <a:ext cx="5060629" cy="6858000"/>
          </a:xfrm>
          <a:prstGeom prst="rect">
            <a:avLst/>
          </a:prstGeom>
        </p:spPr>
      </p:pic>
    </p:spTree>
    <p:extLst>
      <p:ext uri="{BB962C8B-B14F-4D97-AF65-F5344CB8AC3E}">
        <p14:creationId xmlns:p14="http://schemas.microsoft.com/office/powerpoint/2010/main" val="267741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D3E24-125D-4F40-AF56-D3A1A67D0D72}"/>
              </a:ext>
            </a:extLst>
          </p:cNvPr>
          <p:cNvSpPr>
            <a:spLocks noGrp="1"/>
          </p:cNvSpPr>
          <p:nvPr>
            <p:ph type="title"/>
          </p:nvPr>
        </p:nvSpPr>
        <p:spPr>
          <a:xfrm>
            <a:off x="838200" y="365125"/>
            <a:ext cx="10515600" cy="827571"/>
          </a:xfrm>
        </p:spPr>
        <p:txBody>
          <a:bodyPr/>
          <a:lstStyle/>
          <a:p>
            <a:r>
              <a:rPr kumimoji="1" lang="en-US" altLang="zh-CN" b="1" dirty="0"/>
              <a:t>3</a:t>
            </a:r>
            <a:r>
              <a:rPr kumimoji="1" lang="zh-CN" altLang="en-US" b="1" dirty="0"/>
              <a:t> 实验内容 （</a:t>
            </a:r>
            <a:r>
              <a:rPr kumimoji="1" lang="en-US" altLang="zh-CN" b="1" dirty="0"/>
              <a:t>4</a:t>
            </a:r>
            <a:r>
              <a:rPr kumimoji="1" lang="zh-CN" altLang="en-US" b="1" dirty="0"/>
              <a:t>）</a:t>
            </a:r>
          </a:p>
        </p:txBody>
      </p:sp>
      <p:sp>
        <p:nvSpPr>
          <p:cNvPr id="3" name="内容占位符 2">
            <a:extLst>
              <a:ext uri="{FF2B5EF4-FFF2-40B4-BE49-F238E27FC236}">
                <a16:creationId xmlns:a16="http://schemas.microsoft.com/office/drawing/2014/main" id="{69B4EA39-25BE-1B46-8860-6EAE190DB5AE}"/>
              </a:ext>
            </a:extLst>
          </p:cNvPr>
          <p:cNvSpPr>
            <a:spLocks noGrp="1"/>
          </p:cNvSpPr>
          <p:nvPr>
            <p:ph idx="1"/>
          </p:nvPr>
        </p:nvSpPr>
        <p:spPr>
          <a:xfrm>
            <a:off x="838200" y="1292087"/>
            <a:ext cx="4361635" cy="4996746"/>
          </a:xfrm>
        </p:spPr>
        <p:txBody>
          <a:bodyPr>
            <a:normAutofit/>
          </a:bodyPr>
          <a:lstStyle/>
          <a:p>
            <a:r>
              <a:rPr lang="en-US" altLang="zh-CN" dirty="0"/>
              <a:t>4. </a:t>
            </a:r>
            <a:r>
              <a:rPr lang="zh-CN" altLang="en-US" dirty="0"/>
              <a:t>改正下面程序中的错误，使其能正常运行。</a:t>
            </a:r>
            <a:endParaRPr lang="zh-CN" altLang="zh-CN" dirty="0"/>
          </a:p>
        </p:txBody>
      </p:sp>
      <p:sp>
        <p:nvSpPr>
          <p:cNvPr id="4" name="文本框 3">
            <a:extLst>
              <a:ext uri="{FF2B5EF4-FFF2-40B4-BE49-F238E27FC236}">
                <a16:creationId xmlns:a16="http://schemas.microsoft.com/office/drawing/2014/main" id="{BB9296C0-E992-5E4D-8F86-65B4A48AC8EA}"/>
              </a:ext>
            </a:extLst>
          </p:cNvPr>
          <p:cNvSpPr txBox="1"/>
          <p:nvPr/>
        </p:nvSpPr>
        <p:spPr>
          <a:xfrm>
            <a:off x="1876046" y="425364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4</a:t>
            </a:r>
            <a:endParaRPr kumimoji="1" lang="zh-CN" altLang="en-US" sz="3200" dirty="0">
              <a:solidFill>
                <a:srgbClr val="FF0000"/>
              </a:solidFill>
            </a:endParaRPr>
          </a:p>
        </p:txBody>
      </p:sp>
      <p:pic>
        <p:nvPicPr>
          <p:cNvPr id="8" name="图片 7">
            <a:extLst>
              <a:ext uri="{FF2B5EF4-FFF2-40B4-BE49-F238E27FC236}">
                <a16:creationId xmlns:a16="http://schemas.microsoft.com/office/drawing/2014/main" id="{7054EBF2-05C6-44E7-92C6-095B14F0F6EF}"/>
              </a:ext>
            </a:extLst>
          </p:cNvPr>
          <p:cNvPicPr>
            <a:picLocks noChangeAspect="1"/>
          </p:cNvPicPr>
          <p:nvPr/>
        </p:nvPicPr>
        <p:blipFill>
          <a:blip r:embed="rId2"/>
          <a:stretch>
            <a:fillRect/>
          </a:stretch>
        </p:blipFill>
        <p:spPr>
          <a:xfrm>
            <a:off x="4895850" y="1787058"/>
            <a:ext cx="7296150" cy="3857625"/>
          </a:xfrm>
          <a:prstGeom prst="rect">
            <a:avLst/>
          </a:prstGeom>
        </p:spPr>
      </p:pic>
    </p:spTree>
    <p:extLst>
      <p:ext uri="{BB962C8B-B14F-4D97-AF65-F5344CB8AC3E}">
        <p14:creationId xmlns:p14="http://schemas.microsoft.com/office/powerpoint/2010/main" val="191809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F022-EA3C-6847-9DCA-FB7275C01610}"/>
              </a:ext>
            </a:extLst>
          </p:cNvPr>
          <p:cNvSpPr>
            <a:spLocks noGrp="1"/>
          </p:cNvSpPr>
          <p:nvPr>
            <p:ph type="title"/>
          </p:nvPr>
        </p:nvSpPr>
        <p:spPr/>
        <p:txBody>
          <a:bodyPr/>
          <a:lstStyle/>
          <a:p>
            <a:r>
              <a:rPr kumimoji="1" lang="en-US" altLang="zh-CN" b="1" dirty="0"/>
              <a:t>4</a:t>
            </a:r>
            <a:r>
              <a:rPr kumimoji="1" lang="zh-CN" altLang="en-US" b="1" dirty="0"/>
              <a:t> 实验作业</a:t>
            </a:r>
            <a:r>
              <a:rPr kumimoji="1" lang="en-US" altLang="zh-CN" b="1" dirty="0"/>
              <a:t>(1)</a:t>
            </a:r>
            <a:endParaRPr kumimoji="1" lang="zh-CN" altLang="en-US" b="1" dirty="0"/>
          </a:p>
        </p:txBody>
      </p:sp>
      <p:sp>
        <p:nvSpPr>
          <p:cNvPr id="3" name="文本框 2">
            <a:extLst>
              <a:ext uri="{FF2B5EF4-FFF2-40B4-BE49-F238E27FC236}">
                <a16:creationId xmlns:a16="http://schemas.microsoft.com/office/drawing/2014/main" id="{29CC2D8E-58F0-4039-9602-25C3EB4DFE86}"/>
              </a:ext>
            </a:extLst>
          </p:cNvPr>
          <p:cNvSpPr txBox="1"/>
          <p:nvPr/>
        </p:nvSpPr>
        <p:spPr>
          <a:xfrm>
            <a:off x="1224455" y="2813447"/>
            <a:ext cx="9743090" cy="1231106"/>
          </a:xfrm>
          <a:prstGeom prst="rect">
            <a:avLst/>
          </a:prstGeom>
          <a:noFill/>
        </p:spPr>
        <p:txBody>
          <a:bodyPr wrap="square" rtlCol="0">
            <a:spAutoFit/>
          </a:bodyPr>
          <a:lstStyle/>
          <a:p>
            <a:r>
              <a:rPr lang="zh-CN" altLang="en-US" sz="2800" dirty="0"/>
              <a:t>编写一个使用数组类模板</a:t>
            </a:r>
            <a:r>
              <a:rPr lang="en-US" altLang="zh-CN" sz="2800" dirty="0"/>
              <a:t>Array</a:t>
            </a:r>
            <a:r>
              <a:rPr lang="zh-CN" altLang="en-US" sz="2800" dirty="0"/>
              <a:t>对数组进行排序、求最大值和求元素和的程序，并采用相关数据进行测试。</a:t>
            </a:r>
            <a:br>
              <a:rPr lang="zh-CN" altLang="en-US" dirty="0"/>
            </a:br>
            <a:endParaRPr lang="zh-CN" altLang="en-US" dirty="0"/>
          </a:p>
        </p:txBody>
      </p:sp>
    </p:spTree>
    <p:extLst>
      <p:ext uri="{BB962C8B-B14F-4D97-AF65-F5344CB8AC3E}">
        <p14:creationId xmlns:p14="http://schemas.microsoft.com/office/powerpoint/2010/main" val="19794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F022-EA3C-6847-9DCA-FB7275C01610}"/>
              </a:ext>
            </a:extLst>
          </p:cNvPr>
          <p:cNvSpPr>
            <a:spLocks noGrp="1"/>
          </p:cNvSpPr>
          <p:nvPr>
            <p:ph type="title"/>
          </p:nvPr>
        </p:nvSpPr>
        <p:spPr/>
        <p:txBody>
          <a:bodyPr/>
          <a:lstStyle/>
          <a:p>
            <a:r>
              <a:rPr kumimoji="1" lang="en-US" altLang="zh-CN" b="1" dirty="0"/>
              <a:t>4</a:t>
            </a:r>
            <a:r>
              <a:rPr kumimoji="1" lang="zh-CN" altLang="en-US" b="1" dirty="0"/>
              <a:t> 实验作业</a:t>
            </a:r>
            <a:r>
              <a:rPr kumimoji="1" lang="en-US" altLang="zh-CN" b="1" dirty="0"/>
              <a:t>(2)</a:t>
            </a:r>
            <a:endParaRPr kumimoji="1" lang="zh-CN" altLang="en-US" b="1" dirty="0"/>
          </a:p>
        </p:txBody>
      </p:sp>
      <p:sp>
        <p:nvSpPr>
          <p:cNvPr id="3" name="文本框 2">
            <a:extLst>
              <a:ext uri="{FF2B5EF4-FFF2-40B4-BE49-F238E27FC236}">
                <a16:creationId xmlns:a16="http://schemas.microsoft.com/office/drawing/2014/main" id="{29CC2D8E-58F0-4039-9602-25C3EB4DFE86}"/>
              </a:ext>
            </a:extLst>
          </p:cNvPr>
          <p:cNvSpPr txBox="1"/>
          <p:nvPr/>
        </p:nvSpPr>
        <p:spPr>
          <a:xfrm>
            <a:off x="1224455" y="2813447"/>
            <a:ext cx="9743090" cy="1661993"/>
          </a:xfrm>
          <a:prstGeom prst="rect">
            <a:avLst/>
          </a:prstGeom>
          <a:noFill/>
        </p:spPr>
        <p:txBody>
          <a:bodyPr wrap="square" rtlCol="0">
            <a:spAutoFit/>
          </a:bodyPr>
          <a:lstStyle/>
          <a:p>
            <a:r>
              <a:rPr lang="zh-CN" altLang="en-US" sz="2800" dirty="0"/>
              <a:t>对数组进行排序、求最大值和求元素和的函数采用静态成员函数的方式封装成数组算法类模板</a:t>
            </a:r>
            <a:r>
              <a:rPr lang="en-US" altLang="zh-CN" sz="2800" dirty="0" err="1"/>
              <a:t>ArrayAlg</a:t>
            </a:r>
            <a:r>
              <a:rPr lang="zh-CN" altLang="en-US" sz="2800" dirty="0"/>
              <a:t>，并采用相关数据进行测试。</a:t>
            </a:r>
            <a:br>
              <a:rPr lang="zh-CN" altLang="en-US" dirty="0"/>
            </a:br>
            <a:endParaRPr lang="zh-CN" altLang="en-US" dirty="0"/>
          </a:p>
        </p:txBody>
      </p:sp>
    </p:spTree>
    <p:extLst>
      <p:ext uri="{BB962C8B-B14F-4D97-AF65-F5344CB8AC3E}">
        <p14:creationId xmlns:p14="http://schemas.microsoft.com/office/powerpoint/2010/main" val="2834461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8EF022-EA3C-6847-9DCA-FB7275C01610}"/>
              </a:ext>
            </a:extLst>
          </p:cNvPr>
          <p:cNvSpPr>
            <a:spLocks noGrp="1"/>
          </p:cNvSpPr>
          <p:nvPr>
            <p:ph type="title"/>
          </p:nvPr>
        </p:nvSpPr>
        <p:spPr/>
        <p:txBody>
          <a:bodyPr/>
          <a:lstStyle/>
          <a:p>
            <a:r>
              <a:rPr kumimoji="1" lang="zh-CN" altLang="en-US" b="1" dirty="0"/>
              <a:t>作业提交说明</a:t>
            </a:r>
          </a:p>
        </p:txBody>
      </p:sp>
      <p:sp>
        <p:nvSpPr>
          <p:cNvPr id="3" name="内容占位符 2">
            <a:extLst>
              <a:ext uri="{FF2B5EF4-FFF2-40B4-BE49-F238E27FC236}">
                <a16:creationId xmlns:a16="http://schemas.microsoft.com/office/drawing/2014/main" id="{55805B24-9F5A-1A4D-9786-BEA6AC399F8B}"/>
              </a:ext>
            </a:extLst>
          </p:cNvPr>
          <p:cNvSpPr>
            <a:spLocks noGrp="1"/>
          </p:cNvSpPr>
          <p:nvPr>
            <p:ph idx="1"/>
          </p:nvPr>
        </p:nvSpPr>
        <p:spPr>
          <a:xfrm>
            <a:off x="838200" y="1454046"/>
            <a:ext cx="10515600" cy="4722917"/>
          </a:xfrm>
        </p:spPr>
        <p:txBody>
          <a:bodyPr>
            <a:normAutofit/>
          </a:bodyPr>
          <a:lstStyle/>
          <a:p>
            <a:r>
              <a:rPr kumimoji="1" lang="zh-CN" altLang="en-US" dirty="0"/>
              <a:t>作业内容：上机课程的</a:t>
            </a:r>
            <a:r>
              <a:rPr kumimoji="1" lang="zh-CN" altLang="en-US" b="1" dirty="0"/>
              <a:t>实验作业</a:t>
            </a:r>
            <a:r>
              <a:rPr kumimoji="1" lang="zh-CN" altLang="en-US" dirty="0"/>
              <a:t>作业提交方式：邮件发送作业解答内容的压缩包</a:t>
            </a:r>
            <a:endParaRPr kumimoji="1" lang="en-US" altLang="zh-CN" dirty="0"/>
          </a:p>
          <a:p>
            <a:pPr lvl="1"/>
            <a:r>
              <a:rPr kumimoji="1" lang="zh-CN" altLang="en-US" dirty="0"/>
              <a:t>内容说明</a:t>
            </a:r>
            <a:r>
              <a:rPr kumimoji="1" lang="en-US" altLang="zh-CN" dirty="0"/>
              <a:t>.</a:t>
            </a:r>
            <a:r>
              <a:rPr kumimoji="1" lang="zh-CN" altLang="en-US" dirty="0"/>
              <a:t> 实验</a:t>
            </a:r>
            <a:r>
              <a:rPr kumimoji="1" lang="zh-CN" altLang="en-US" b="1" dirty="0"/>
              <a:t>作业编程题目</a:t>
            </a:r>
            <a:r>
              <a:rPr kumimoji="1" lang="zh-CN" altLang="en-US" dirty="0"/>
              <a:t>解答提供</a:t>
            </a:r>
            <a:r>
              <a:rPr kumimoji="1" lang="en-US" altLang="zh-CN" dirty="0" err="1">
                <a:solidFill>
                  <a:srgbClr val="FF0000"/>
                </a:solidFill>
              </a:rPr>
              <a:t>cpp</a:t>
            </a:r>
            <a:r>
              <a:rPr kumimoji="1" lang="zh-CN" altLang="en-US" dirty="0">
                <a:solidFill>
                  <a:srgbClr val="FF0000"/>
                </a:solidFill>
              </a:rPr>
              <a:t>源码文件</a:t>
            </a:r>
            <a:r>
              <a:rPr kumimoji="1" lang="zh-CN" altLang="en-US" dirty="0"/>
              <a:t>以及</a:t>
            </a:r>
            <a:r>
              <a:rPr kumimoji="1" lang="zh-CN" altLang="en-US" dirty="0">
                <a:solidFill>
                  <a:srgbClr val="FF0000"/>
                </a:solidFill>
              </a:rPr>
              <a:t>运行截图，一道题目一个源码一个截图</a:t>
            </a:r>
            <a:r>
              <a:rPr kumimoji="1" lang="zh-CN" altLang="en-US" dirty="0"/>
              <a:t>（文件命名体现题号）（例：两道实验编程题目，源码，截图，类图每道题单独一个文件夹下）</a:t>
            </a:r>
            <a:endParaRPr kumimoji="1" lang="en-US" altLang="zh-CN" dirty="0"/>
          </a:p>
          <a:p>
            <a:pPr lvl="1"/>
            <a:r>
              <a:rPr kumimoji="1" lang="zh-CN" altLang="en-US" dirty="0"/>
              <a:t>命名方式：</a:t>
            </a:r>
            <a:r>
              <a:rPr kumimoji="1" lang="en-US" altLang="zh-CN" dirty="0"/>
              <a:t>1.</a:t>
            </a:r>
            <a:r>
              <a:rPr kumimoji="1" lang="zh-CN" altLang="en-US" dirty="0"/>
              <a:t> 压缩包命名：第*次实验</a:t>
            </a:r>
            <a:r>
              <a:rPr kumimoji="1" lang="en-US" altLang="zh-CN" dirty="0"/>
              <a:t>_</a:t>
            </a:r>
            <a:r>
              <a:rPr kumimoji="1" lang="zh-CN" altLang="en-US" dirty="0"/>
              <a:t>实验日期</a:t>
            </a:r>
            <a:r>
              <a:rPr kumimoji="1" lang="en-US" altLang="zh-CN" dirty="0"/>
              <a:t>_</a:t>
            </a:r>
            <a:r>
              <a:rPr kumimoji="1" lang="zh-CN" altLang="en-US" dirty="0"/>
              <a:t>学号</a:t>
            </a:r>
            <a:r>
              <a:rPr kumimoji="1" lang="en-US" altLang="zh-CN" dirty="0"/>
              <a:t>_</a:t>
            </a:r>
            <a:r>
              <a:rPr kumimoji="1" lang="zh-CN" altLang="en-US" dirty="0"/>
              <a:t>姓名</a:t>
            </a:r>
            <a:r>
              <a:rPr kumimoji="1" lang="en-US" altLang="zh-CN" dirty="0"/>
              <a:t>.zip</a:t>
            </a:r>
          </a:p>
          <a:p>
            <a:pPr marL="457200" lvl="1" indent="0">
              <a:buNone/>
            </a:pPr>
            <a:r>
              <a:rPr kumimoji="1" lang="zh-CN" altLang="en-US" dirty="0"/>
              <a:t>（例：第</a:t>
            </a:r>
            <a:r>
              <a:rPr kumimoji="1" lang="en-US" altLang="zh-CN" dirty="0"/>
              <a:t>7</a:t>
            </a:r>
            <a:r>
              <a:rPr kumimoji="1" lang="zh-CN" altLang="en-US" dirty="0"/>
              <a:t>次实验</a:t>
            </a:r>
            <a:r>
              <a:rPr kumimoji="1" lang="en-US" altLang="zh-CN" dirty="0"/>
              <a:t>_5-11_2020141462298_</a:t>
            </a:r>
            <a:r>
              <a:rPr kumimoji="1" lang="zh-CN" altLang="en-US" dirty="0"/>
              <a:t>张三</a:t>
            </a:r>
            <a:r>
              <a:rPr kumimoji="1" lang="en-US" altLang="zh-CN" dirty="0"/>
              <a:t>.zip</a:t>
            </a:r>
            <a:r>
              <a:rPr kumimoji="1" lang="zh-CN" altLang="en-US" dirty="0"/>
              <a:t>）</a:t>
            </a:r>
            <a:endParaRPr kumimoji="1" lang="en-US" altLang="zh-CN" dirty="0"/>
          </a:p>
          <a:p>
            <a:pPr marL="457200" lvl="1" indent="0">
              <a:buNone/>
            </a:pPr>
            <a:r>
              <a:rPr kumimoji="1" lang="en-US" altLang="zh-CN" dirty="0"/>
              <a:t>		</a:t>
            </a:r>
            <a:r>
              <a:rPr kumimoji="1" lang="zh-CN" altLang="en-US" dirty="0"/>
              <a:t>    </a:t>
            </a:r>
            <a:r>
              <a:rPr kumimoji="1" lang="en-US" altLang="zh-CN" dirty="0"/>
              <a:t>2.</a:t>
            </a:r>
            <a:r>
              <a:rPr kumimoji="1" lang="zh-CN" altLang="en-US" dirty="0"/>
              <a:t> 邮件命名：第*次：</a:t>
            </a:r>
            <a:r>
              <a:rPr kumimoji="1" lang="en-US" altLang="zh-CN" dirty="0"/>
              <a:t>1</a:t>
            </a:r>
            <a:r>
              <a:rPr kumimoji="1" lang="zh-CN" altLang="en-US" dirty="0"/>
              <a:t>实验</a:t>
            </a:r>
            <a:r>
              <a:rPr kumimoji="1" lang="en-US" altLang="zh-CN" dirty="0"/>
              <a:t>_</a:t>
            </a:r>
            <a:r>
              <a:rPr kumimoji="1" lang="zh-CN" altLang="en-US" dirty="0"/>
              <a:t>实验日期</a:t>
            </a:r>
            <a:r>
              <a:rPr kumimoji="1" lang="en-US" altLang="zh-CN" dirty="0"/>
              <a:t>_</a:t>
            </a:r>
            <a:r>
              <a:rPr kumimoji="1" lang="zh-CN" altLang="en-US" dirty="0"/>
              <a:t>学号</a:t>
            </a:r>
            <a:r>
              <a:rPr kumimoji="1" lang="en-US" altLang="zh-CN" dirty="0"/>
              <a:t>_</a:t>
            </a:r>
            <a:r>
              <a:rPr kumimoji="1" lang="zh-CN" altLang="en-US" dirty="0"/>
              <a:t>姓名 作业解答</a:t>
            </a:r>
            <a:endParaRPr kumimoji="1" lang="en-US" altLang="zh-CN" dirty="0"/>
          </a:p>
          <a:p>
            <a:pPr marL="457200" lvl="1" indent="0">
              <a:buNone/>
            </a:pPr>
            <a:r>
              <a:rPr kumimoji="1" lang="zh-CN" altLang="en-US" dirty="0"/>
              <a:t>（例：第</a:t>
            </a:r>
            <a:r>
              <a:rPr kumimoji="1" lang="en-US" altLang="zh-CN" dirty="0"/>
              <a:t>7</a:t>
            </a:r>
            <a:r>
              <a:rPr kumimoji="1" lang="zh-CN" altLang="en-US" dirty="0"/>
              <a:t>次实验</a:t>
            </a:r>
            <a:r>
              <a:rPr kumimoji="1" lang="en-US" altLang="zh-CN" dirty="0"/>
              <a:t>_5-11_2020141462298_</a:t>
            </a:r>
            <a:r>
              <a:rPr kumimoji="1" lang="zh-CN" altLang="en-US" dirty="0"/>
              <a:t>张三 作业解答）</a:t>
            </a:r>
            <a:endParaRPr kumimoji="1" lang="en-US" altLang="zh-CN" dirty="0"/>
          </a:p>
          <a:p>
            <a:pPr lvl="1"/>
            <a:r>
              <a:rPr kumimoji="1" lang="zh-CN" altLang="en-US" dirty="0"/>
              <a:t>邮箱地址：</a:t>
            </a:r>
            <a:r>
              <a:rPr kumimoji="1" lang="en-US" altLang="zh-CN" dirty="0">
                <a:hlinkClick r:id="rId2"/>
              </a:rPr>
              <a:t>zx852322813@163.com</a:t>
            </a:r>
            <a:endParaRPr kumimoji="1" lang="en-US" altLang="zh-CN" dirty="0"/>
          </a:p>
          <a:p>
            <a:r>
              <a:rPr kumimoji="1" lang="zh-CN" altLang="en-US" dirty="0">
                <a:solidFill>
                  <a:srgbClr val="FF0000"/>
                </a:solidFill>
              </a:rPr>
              <a:t>第七次作业截止时间</a:t>
            </a:r>
            <a:r>
              <a:rPr kumimoji="1" lang="zh-CN" altLang="en-US" dirty="0"/>
              <a:t>：</a:t>
            </a:r>
            <a:r>
              <a:rPr kumimoji="1" lang="en-US" altLang="zh-CN" dirty="0"/>
              <a:t>2021.5.16</a:t>
            </a:r>
            <a:r>
              <a:rPr kumimoji="1" lang="zh-CN" altLang="en-US" dirty="0"/>
              <a:t> </a:t>
            </a:r>
            <a:r>
              <a:rPr kumimoji="1" lang="en-US" altLang="zh-CN" dirty="0"/>
              <a:t>23:00</a:t>
            </a:r>
            <a:r>
              <a:rPr kumimoji="1" lang="zh-CN" altLang="en-US" dirty="0"/>
              <a:t>（本周日晚十一点前）</a:t>
            </a:r>
            <a:endParaRPr kumimoji="1" lang="en-US" altLang="zh-CN" dirty="0"/>
          </a:p>
        </p:txBody>
      </p:sp>
    </p:spTree>
    <p:extLst>
      <p:ext uri="{BB962C8B-B14F-4D97-AF65-F5344CB8AC3E}">
        <p14:creationId xmlns:p14="http://schemas.microsoft.com/office/powerpoint/2010/main" val="308378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D82A399-BAD4-4D2A-B438-4ABCCF0F6F68}"/>
              </a:ext>
            </a:extLst>
          </p:cNvPr>
          <p:cNvSpPr txBox="1"/>
          <p:nvPr/>
        </p:nvSpPr>
        <p:spPr>
          <a:xfrm>
            <a:off x="537882" y="394447"/>
            <a:ext cx="2496196" cy="523220"/>
          </a:xfrm>
          <a:prstGeom prst="rect">
            <a:avLst/>
          </a:prstGeom>
          <a:noFill/>
        </p:spPr>
        <p:txBody>
          <a:bodyPr wrap="none" rtlCol="0">
            <a:spAutoFit/>
          </a:bodyPr>
          <a:lstStyle/>
          <a:p>
            <a:r>
              <a:rPr lang="en-US" altLang="zh-CN" sz="2800" b="1" dirty="0"/>
              <a:t>4-25 </a:t>
            </a:r>
            <a:r>
              <a:rPr lang="zh-CN" altLang="en-US" sz="2800" b="1" dirty="0"/>
              <a:t>实验作业</a:t>
            </a:r>
          </a:p>
        </p:txBody>
      </p:sp>
      <p:pic>
        <p:nvPicPr>
          <p:cNvPr id="7" name="图片 6">
            <a:extLst>
              <a:ext uri="{FF2B5EF4-FFF2-40B4-BE49-F238E27FC236}">
                <a16:creationId xmlns:a16="http://schemas.microsoft.com/office/drawing/2014/main" id="{9B6BBF94-91C0-4A89-82F5-1058938D9836}"/>
              </a:ext>
            </a:extLst>
          </p:cNvPr>
          <p:cNvPicPr>
            <a:picLocks noChangeAspect="1"/>
          </p:cNvPicPr>
          <p:nvPr/>
        </p:nvPicPr>
        <p:blipFill>
          <a:blip r:embed="rId2"/>
          <a:stretch>
            <a:fillRect/>
          </a:stretch>
        </p:blipFill>
        <p:spPr>
          <a:xfrm>
            <a:off x="0" y="1603452"/>
            <a:ext cx="12192000" cy="2405224"/>
          </a:xfrm>
          <a:prstGeom prst="rect">
            <a:avLst/>
          </a:prstGeom>
        </p:spPr>
      </p:pic>
      <p:sp>
        <p:nvSpPr>
          <p:cNvPr id="8" name="文本框 7">
            <a:extLst>
              <a:ext uri="{FF2B5EF4-FFF2-40B4-BE49-F238E27FC236}">
                <a16:creationId xmlns:a16="http://schemas.microsoft.com/office/drawing/2014/main" id="{FFD45EDE-5313-44D6-8780-5823211033EA}"/>
              </a:ext>
            </a:extLst>
          </p:cNvPr>
          <p:cNvSpPr txBox="1"/>
          <p:nvPr/>
        </p:nvSpPr>
        <p:spPr>
          <a:xfrm>
            <a:off x="286327" y="4694462"/>
            <a:ext cx="10599179" cy="923330"/>
          </a:xfrm>
          <a:prstGeom prst="rect">
            <a:avLst/>
          </a:prstGeom>
          <a:noFill/>
        </p:spPr>
        <p:txBody>
          <a:bodyPr wrap="square" rtlCol="0">
            <a:spAutoFit/>
          </a:bodyPr>
          <a:lstStyle/>
          <a:p>
            <a:r>
              <a:rPr lang="zh-CN" altLang="en-US" dirty="0"/>
              <a:t>另外增加的一个要求：定义一个普通函数</a:t>
            </a:r>
            <a:r>
              <a:rPr lang="en-US" altLang="zh-CN" dirty="0"/>
              <a:t>function</a:t>
            </a:r>
            <a:r>
              <a:rPr lang="zh-CN" altLang="en-US" dirty="0"/>
              <a:t>（），函数体中能够通过一行代码（对</a:t>
            </a:r>
            <a:r>
              <a:rPr lang="en-US" altLang="zh-CN" dirty="0" err="1"/>
              <a:t>toString</a:t>
            </a:r>
            <a:r>
              <a:rPr lang="zh-CN" altLang="en-US" dirty="0"/>
              <a:t>（）的调用），来获得字符串类型的支票或储蓄账户余额，从而实现动态绑定；为</a:t>
            </a:r>
            <a:r>
              <a:rPr lang="en-US" altLang="zh-CN" dirty="0"/>
              <a:t>function</a:t>
            </a:r>
            <a:r>
              <a:rPr lang="zh-CN" altLang="en-US" dirty="0"/>
              <a:t>（）编写测试代码并输出结果。</a:t>
            </a:r>
          </a:p>
        </p:txBody>
      </p:sp>
      <p:sp>
        <p:nvSpPr>
          <p:cNvPr id="2" name="矩形 1">
            <a:extLst>
              <a:ext uri="{FF2B5EF4-FFF2-40B4-BE49-F238E27FC236}">
                <a16:creationId xmlns:a16="http://schemas.microsoft.com/office/drawing/2014/main" id="{AC80437B-A1ED-6E4C-9A1D-211CF9D051A7}"/>
              </a:ext>
            </a:extLst>
          </p:cNvPr>
          <p:cNvSpPr/>
          <p:nvPr/>
        </p:nvSpPr>
        <p:spPr>
          <a:xfrm>
            <a:off x="419725" y="2806064"/>
            <a:ext cx="2398425" cy="38974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472996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766AE68-3FD2-49C1-9FE4-F0D771F02F0C}"/>
              </a:ext>
            </a:extLst>
          </p:cNvPr>
          <p:cNvPicPr>
            <a:picLocks noChangeAspect="1"/>
          </p:cNvPicPr>
          <p:nvPr/>
        </p:nvPicPr>
        <p:blipFill>
          <a:blip r:embed="rId2"/>
          <a:stretch>
            <a:fillRect/>
          </a:stretch>
        </p:blipFill>
        <p:spPr>
          <a:xfrm>
            <a:off x="215154" y="1093113"/>
            <a:ext cx="5024836" cy="4671774"/>
          </a:xfrm>
          <a:prstGeom prst="rect">
            <a:avLst/>
          </a:prstGeom>
        </p:spPr>
      </p:pic>
      <p:pic>
        <p:nvPicPr>
          <p:cNvPr id="6" name="图片 5">
            <a:extLst>
              <a:ext uri="{FF2B5EF4-FFF2-40B4-BE49-F238E27FC236}">
                <a16:creationId xmlns:a16="http://schemas.microsoft.com/office/drawing/2014/main" id="{93F25383-35A6-423D-958C-B2E5C0C23082}"/>
              </a:ext>
            </a:extLst>
          </p:cNvPr>
          <p:cNvPicPr>
            <a:picLocks noChangeAspect="1"/>
          </p:cNvPicPr>
          <p:nvPr/>
        </p:nvPicPr>
        <p:blipFill>
          <a:blip r:embed="rId3"/>
          <a:stretch>
            <a:fillRect/>
          </a:stretch>
        </p:blipFill>
        <p:spPr>
          <a:xfrm>
            <a:off x="5096555" y="1562681"/>
            <a:ext cx="7022864" cy="4202206"/>
          </a:xfrm>
          <a:prstGeom prst="rect">
            <a:avLst/>
          </a:prstGeom>
        </p:spPr>
      </p:pic>
    </p:spTree>
    <p:extLst>
      <p:ext uri="{BB962C8B-B14F-4D97-AF65-F5344CB8AC3E}">
        <p14:creationId xmlns:p14="http://schemas.microsoft.com/office/powerpoint/2010/main" val="27426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A6DADD0-A496-4457-B53C-1B8618D83BB2}"/>
              </a:ext>
            </a:extLst>
          </p:cNvPr>
          <p:cNvPicPr>
            <a:picLocks noChangeAspect="1"/>
          </p:cNvPicPr>
          <p:nvPr/>
        </p:nvPicPr>
        <p:blipFill>
          <a:blip r:embed="rId2"/>
          <a:stretch>
            <a:fillRect/>
          </a:stretch>
        </p:blipFill>
        <p:spPr>
          <a:xfrm>
            <a:off x="0" y="0"/>
            <a:ext cx="7249938" cy="4351525"/>
          </a:xfrm>
          <a:prstGeom prst="rect">
            <a:avLst/>
          </a:prstGeom>
        </p:spPr>
      </p:pic>
      <p:pic>
        <p:nvPicPr>
          <p:cNvPr id="7" name="图片 6">
            <a:extLst>
              <a:ext uri="{FF2B5EF4-FFF2-40B4-BE49-F238E27FC236}">
                <a16:creationId xmlns:a16="http://schemas.microsoft.com/office/drawing/2014/main" id="{827B65F5-CA30-40C1-8521-7AE4B07F7FED}"/>
              </a:ext>
            </a:extLst>
          </p:cNvPr>
          <p:cNvPicPr>
            <a:picLocks noChangeAspect="1"/>
          </p:cNvPicPr>
          <p:nvPr/>
        </p:nvPicPr>
        <p:blipFill>
          <a:blip r:embed="rId3"/>
          <a:stretch>
            <a:fillRect/>
          </a:stretch>
        </p:blipFill>
        <p:spPr>
          <a:xfrm>
            <a:off x="5629275" y="2105025"/>
            <a:ext cx="6562725" cy="4752975"/>
          </a:xfrm>
          <a:prstGeom prst="rect">
            <a:avLst/>
          </a:prstGeom>
        </p:spPr>
      </p:pic>
      <p:pic>
        <p:nvPicPr>
          <p:cNvPr id="2" name="图片 1">
            <a:extLst>
              <a:ext uri="{FF2B5EF4-FFF2-40B4-BE49-F238E27FC236}">
                <a16:creationId xmlns:a16="http://schemas.microsoft.com/office/drawing/2014/main" id="{513DFCD2-28A0-7749-A0BC-2A9976481EAD}"/>
              </a:ext>
            </a:extLst>
          </p:cNvPr>
          <p:cNvPicPr>
            <a:picLocks noChangeAspect="1"/>
          </p:cNvPicPr>
          <p:nvPr/>
        </p:nvPicPr>
        <p:blipFill>
          <a:blip r:embed="rId4"/>
          <a:stretch>
            <a:fillRect/>
          </a:stretch>
        </p:blipFill>
        <p:spPr>
          <a:xfrm>
            <a:off x="846138" y="5084062"/>
            <a:ext cx="3937000" cy="1041400"/>
          </a:xfrm>
          <a:prstGeom prst="rect">
            <a:avLst/>
          </a:prstGeom>
        </p:spPr>
      </p:pic>
    </p:spTree>
    <p:extLst>
      <p:ext uri="{BB962C8B-B14F-4D97-AF65-F5344CB8AC3E}">
        <p14:creationId xmlns:p14="http://schemas.microsoft.com/office/powerpoint/2010/main" val="44692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24E220D-9677-424A-89E6-4D62F0840B94}"/>
              </a:ext>
            </a:extLst>
          </p:cNvPr>
          <p:cNvSpPr txBox="1"/>
          <p:nvPr/>
        </p:nvSpPr>
        <p:spPr>
          <a:xfrm>
            <a:off x="537882" y="394447"/>
            <a:ext cx="2496196" cy="523220"/>
          </a:xfrm>
          <a:prstGeom prst="rect">
            <a:avLst/>
          </a:prstGeom>
          <a:noFill/>
        </p:spPr>
        <p:txBody>
          <a:bodyPr wrap="none" rtlCol="0">
            <a:spAutoFit/>
          </a:bodyPr>
          <a:lstStyle/>
          <a:p>
            <a:r>
              <a:rPr lang="en-US" altLang="zh-CN" sz="2800" b="1" dirty="0"/>
              <a:t>4-27 </a:t>
            </a:r>
            <a:r>
              <a:rPr lang="zh-CN" altLang="en-US" sz="2800" b="1" dirty="0"/>
              <a:t>实验作业</a:t>
            </a:r>
          </a:p>
        </p:txBody>
      </p:sp>
      <p:sp>
        <p:nvSpPr>
          <p:cNvPr id="5" name="文本框 4">
            <a:extLst>
              <a:ext uri="{FF2B5EF4-FFF2-40B4-BE49-F238E27FC236}">
                <a16:creationId xmlns:a16="http://schemas.microsoft.com/office/drawing/2014/main" id="{28100BF8-A10E-4660-98F9-912EFAB89714}"/>
              </a:ext>
            </a:extLst>
          </p:cNvPr>
          <p:cNvSpPr txBox="1"/>
          <p:nvPr/>
        </p:nvSpPr>
        <p:spPr>
          <a:xfrm>
            <a:off x="537882" y="2742001"/>
            <a:ext cx="4831611" cy="2092881"/>
          </a:xfrm>
          <a:prstGeom prst="rect">
            <a:avLst/>
          </a:prstGeom>
          <a:noFill/>
        </p:spPr>
        <p:txBody>
          <a:bodyPr wrap="square" rtlCol="0">
            <a:spAutoFit/>
          </a:bodyPr>
          <a:lstStyle/>
          <a:p>
            <a:r>
              <a:rPr lang="zh-CN" altLang="en-US" sz="2800" dirty="0"/>
              <a:t>自定义一个</a:t>
            </a:r>
            <a:r>
              <a:rPr lang="en-US" altLang="zh-CN" sz="2800" dirty="0" err="1"/>
              <a:t>MyString</a:t>
            </a:r>
            <a:r>
              <a:rPr lang="zh-CN" altLang="en-US" sz="2800" dirty="0"/>
              <a:t>类，为该类重载</a:t>
            </a:r>
            <a:r>
              <a:rPr lang="en-US" altLang="zh-CN" sz="2800" dirty="0"/>
              <a:t>+</a:t>
            </a:r>
            <a:r>
              <a:rPr lang="zh-CN" altLang="en-US" sz="2800" dirty="0"/>
              <a:t>、</a:t>
            </a:r>
            <a:r>
              <a:rPr lang="en-US" altLang="zh-CN" sz="2800" dirty="0"/>
              <a:t>-</a:t>
            </a:r>
            <a:r>
              <a:rPr lang="zh-CN" altLang="en-US" sz="2800" dirty="0"/>
              <a:t>、</a:t>
            </a:r>
            <a:r>
              <a:rPr lang="en-US" altLang="zh-CN" sz="2800" dirty="0"/>
              <a:t>=</a:t>
            </a:r>
            <a:r>
              <a:rPr lang="zh-CN" altLang="en-US" sz="2800" dirty="0"/>
              <a:t>、类型转换、</a:t>
            </a:r>
            <a:r>
              <a:rPr lang="en-US" altLang="zh-CN" sz="2800" dirty="0"/>
              <a:t>[]</a:t>
            </a:r>
            <a:r>
              <a:rPr lang="zh-CN" altLang="en-US" sz="2800" dirty="0"/>
              <a:t>、</a:t>
            </a:r>
            <a:r>
              <a:rPr lang="en-US" altLang="zh-CN" sz="2800" dirty="0"/>
              <a:t>&lt;&lt;</a:t>
            </a:r>
            <a:r>
              <a:rPr lang="zh-CN" altLang="en-US" sz="2800" dirty="0"/>
              <a:t>等运算符函数，并为每一个行为编写测试代码。</a:t>
            </a:r>
            <a:br>
              <a:rPr lang="zh-CN" altLang="en-US" dirty="0"/>
            </a:br>
            <a:endParaRPr lang="zh-CN" altLang="en-US" dirty="0"/>
          </a:p>
        </p:txBody>
      </p:sp>
      <p:pic>
        <p:nvPicPr>
          <p:cNvPr id="2" name="图片 1">
            <a:extLst>
              <a:ext uri="{FF2B5EF4-FFF2-40B4-BE49-F238E27FC236}">
                <a16:creationId xmlns:a16="http://schemas.microsoft.com/office/drawing/2014/main" id="{0A0DE0B6-1FD1-4F09-91B4-4D6ED64F9C3D}"/>
              </a:ext>
            </a:extLst>
          </p:cNvPr>
          <p:cNvPicPr>
            <a:picLocks noChangeAspect="1"/>
          </p:cNvPicPr>
          <p:nvPr/>
        </p:nvPicPr>
        <p:blipFill>
          <a:blip r:embed="rId2"/>
          <a:stretch>
            <a:fillRect/>
          </a:stretch>
        </p:blipFill>
        <p:spPr>
          <a:xfrm>
            <a:off x="5742734" y="619125"/>
            <a:ext cx="6067425" cy="5619750"/>
          </a:xfrm>
          <a:prstGeom prst="rect">
            <a:avLst/>
          </a:prstGeom>
        </p:spPr>
      </p:pic>
    </p:spTree>
    <p:extLst>
      <p:ext uri="{BB962C8B-B14F-4D97-AF65-F5344CB8AC3E}">
        <p14:creationId xmlns:p14="http://schemas.microsoft.com/office/powerpoint/2010/main" val="323461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4561A1-B325-4A9A-8811-2BBAFE42C85C}"/>
              </a:ext>
            </a:extLst>
          </p:cNvPr>
          <p:cNvPicPr>
            <a:picLocks noChangeAspect="1"/>
          </p:cNvPicPr>
          <p:nvPr/>
        </p:nvPicPr>
        <p:blipFill>
          <a:blip r:embed="rId2"/>
          <a:stretch>
            <a:fillRect/>
          </a:stretch>
        </p:blipFill>
        <p:spPr>
          <a:xfrm>
            <a:off x="6216934" y="0"/>
            <a:ext cx="4814225" cy="6858000"/>
          </a:xfrm>
          <a:prstGeom prst="rect">
            <a:avLst/>
          </a:prstGeom>
        </p:spPr>
      </p:pic>
      <p:pic>
        <p:nvPicPr>
          <p:cNvPr id="6" name="图片 5">
            <a:extLst>
              <a:ext uri="{FF2B5EF4-FFF2-40B4-BE49-F238E27FC236}">
                <a16:creationId xmlns:a16="http://schemas.microsoft.com/office/drawing/2014/main" id="{92D5E4D2-E19D-4009-97B1-4A886D05BAE2}"/>
              </a:ext>
            </a:extLst>
          </p:cNvPr>
          <p:cNvPicPr>
            <a:picLocks noChangeAspect="1"/>
          </p:cNvPicPr>
          <p:nvPr/>
        </p:nvPicPr>
        <p:blipFill>
          <a:blip r:embed="rId3"/>
          <a:stretch>
            <a:fillRect/>
          </a:stretch>
        </p:blipFill>
        <p:spPr>
          <a:xfrm>
            <a:off x="659466" y="1269626"/>
            <a:ext cx="4400550" cy="4533900"/>
          </a:xfrm>
          <a:prstGeom prst="rect">
            <a:avLst/>
          </a:prstGeom>
        </p:spPr>
      </p:pic>
    </p:spTree>
    <p:extLst>
      <p:ext uri="{BB962C8B-B14F-4D97-AF65-F5344CB8AC3E}">
        <p14:creationId xmlns:p14="http://schemas.microsoft.com/office/powerpoint/2010/main" val="22131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002D-9720-2840-ACC4-CC819179ED0C}"/>
              </a:ext>
            </a:extLst>
          </p:cNvPr>
          <p:cNvSpPr>
            <a:spLocks noGrp="1"/>
          </p:cNvSpPr>
          <p:nvPr>
            <p:ph type="title"/>
          </p:nvPr>
        </p:nvSpPr>
        <p:spPr/>
        <p:txBody>
          <a:bodyPr/>
          <a:lstStyle/>
          <a:p>
            <a:r>
              <a:rPr kumimoji="1" lang="en-US" altLang="zh-CN" b="1" dirty="0"/>
              <a:t>1</a:t>
            </a:r>
            <a:r>
              <a:rPr kumimoji="1" lang="zh-CN" altLang="en-US" b="1" dirty="0"/>
              <a:t> 实验目的</a:t>
            </a:r>
          </a:p>
        </p:txBody>
      </p:sp>
      <p:sp>
        <p:nvSpPr>
          <p:cNvPr id="3" name="内容占位符 2">
            <a:extLst>
              <a:ext uri="{FF2B5EF4-FFF2-40B4-BE49-F238E27FC236}">
                <a16:creationId xmlns:a16="http://schemas.microsoft.com/office/drawing/2014/main" id="{3B4E61E3-783A-9F48-8DBE-9C778F7EB4F3}"/>
              </a:ext>
            </a:extLst>
          </p:cNvPr>
          <p:cNvSpPr>
            <a:spLocks noGrp="1"/>
          </p:cNvSpPr>
          <p:nvPr>
            <p:ph idx="1"/>
          </p:nvPr>
        </p:nvSpPr>
        <p:spPr/>
        <p:txBody>
          <a:bodyPr>
            <a:normAutofit/>
          </a:bodyPr>
          <a:lstStyle/>
          <a:p>
            <a:pPr marL="0" indent="0">
              <a:buNone/>
            </a:pPr>
            <a:r>
              <a:rPr lang="en-US" altLang="zh-CN" sz="3600" dirty="0"/>
              <a:t>1</a:t>
            </a:r>
            <a:r>
              <a:rPr lang="zh-CN" altLang="en-US" sz="3600" dirty="0"/>
              <a:t>．了解模板的作用，熟悉函数模板和类模板的定义格式。 </a:t>
            </a:r>
          </a:p>
          <a:p>
            <a:pPr marL="0" indent="0">
              <a:buNone/>
            </a:pPr>
            <a:r>
              <a:rPr lang="en-US" altLang="zh-CN" sz="3600" dirty="0"/>
              <a:t>2</a:t>
            </a:r>
            <a:r>
              <a:rPr lang="zh-CN" altLang="en-US" sz="3600" dirty="0"/>
              <a:t>．掌握函数模板与类模板的应用。</a:t>
            </a:r>
          </a:p>
        </p:txBody>
      </p:sp>
    </p:spTree>
    <p:extLst>
      <p:ext uri="{BB962C8B-B14F-4D97-AF65-F5344CB8AC3E}">
        <p14:creationId xmlns:p14="http://schemas.microsoft.com/office/powerpoint/2010/main" val="209358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53480-EDD8-BF4E-94A8-AD68C207D5E8}"/>
              </a:ext>
            </a:extLst>
          </p:cNvPr>
          <p:cNvSpPr>
            <a:spLocks noGrp="1"/>
          </p:cNvSpPr>
          <p:nvPr>
            <p:ph type="title"/>
          </p:nvPr>
        </p:nvSpPr>
        <p:spPr/>
        <p:txBody>
          <a:bodyPr/>
          <a:lstStyle/>
          <a:p>
            <a:r>
              <a:rPr lang="en-US" altLang="zh-CN" b="1" dirty="0"/>
              <a:t>2</a:t>
            </a:r>
            <a:r>
              <a:rPr lang="zh-CN" altLang="en-US" b="1" dirty="0"/>
              <a:t> 内容回顾</a:t>
            </a:r>
            <a:endParaRPr kumimoji="1" lang="zh-CN" altLang="en-US" dirty="0"/>
          </a:p>
        </p:txBody>
      </p:sp>
      <p:sp>
        <p:nvSpPr>
          <p:cNvPr id="3" name="内容占位符 2">
            <a:extLst>
              <a:ext uri="{FF2B5EF4-FFF2-40B4-BE49-F238E27FC236}">
                <a16:creationId xmlns:a16="http://schemas.microsoft.com/office/drawing/2014/main" id="{7C796DC0-DEE8-4749-A72F-249B37F4CC30}"/>
              </a:ext>
            </a:extLst>
          </p:cNvPr>
          <p:cNvSpPr>
            <a:spLocks noGrp="1"/>
          </p:cNvSpPr>
          <p:nvPr>
            <p:ph idx="1"/>
          </p:nvPr>
        </p:nvSpPr>
        <p:spPr>
          <a:xfrm>
            <a:off x="838200" y="1812925"/>
            <a:ext cx="2790825" cy="1054100"/>
          </a:xfrm>
        </p:spPr>
        <p:txBody>
          <a:bodyPr>
            <a:normAutofit/>
          </a:bodyPr>
          <a:lstStyle/>
          <a:p>
            <a:r>
              <a:rPr kumimoji="1" lang="zh-CN" altLang="en-US" sz="3200" dirty="0"/>
              <a:t>内容回顾：</a:t>
            </a:r>
            <a:endParaRPr kumimoji="1" lang="en-US" altLang="zh-CN" sz="3200" dirty="0"/>
          </a:p>
          <a:p>
            <a:pPr lvl="1"/>
            <a:r>
              <a:rPr kumimoji="1" lang="zh-CN" altLang="en-US" sz="2800" dirty="0"/>
              <a:t>模板</a:t>
            </a:r>
            <a:endParaRPr kumimoji="1" lang="en-US" altLang="zh-CN" sz="2800" dirty="0"/>
          </a:p>
        </p:txBody>
      </p:sp>
      <p:sp>
        <p:nvSpPr>
          <p:cNvPr id="5" name="文本框 4">
            <a:extLst>
              <a:ext uri="{FF2B5EF4-FFF2-40B4-BE49-F238E27FC236}">
                <a16:creationId xmlns:a16="http://schemas.microsoft.com/office/drawing/2014/main" id="{E244DC85-4F30-48CE-B0E4-518FA440FE69}"/>
              </a:ext>
            </a:extLst>
          </p:cNvPr>
          <p:cNvSpPr txBox="1"/>
          <p:nvPr/>
        </p:nvSpPr>
        <p:spPr>
          <a:xfrm>
            <a:off x="551329" y="3339352"/>
            <a:ext cx="4374540" cy="2308324"/>
          </a:xfrm>
          <a:prstGeom prst="rect">
            <a:avLst/>
          </a:prstGeom>
          <a:noFill/>
        </p:spPr>
        <p:txBody>
          <a:bodyPr wrap="square" rtlCol="0">
            <a:spAutoFit/>
          </a:bodyPr>
          <a:lstStyle/>
          <a:p>
            <a:r>
              <a:rPr lang="zh-CN" altLang="en-US" b="0" i="0" dirty="0">
                <a:solidFill>
                  <a:srgbClr val="444444"/>
                </a:solidFill>
                <a:effectLst/>
                <a:latin typeface="Helvetica Neue"/>
              </a:rPr>
              <a:t>所谓函数模板，实际上是建立一个通用函数，它所用到的数据的类型（包括返回值类型、形参类型、局部变量类型）可以不具体指定，而是用一个虚拟的类型来代替（实际上是用一个标识符来占位），等发生函数调用时再根据传入的实参来逆推出真正的类型。这个通用函数就称为</a:t>
            </a:r>
            <a:r>
              <a:rPr lang="zh-CN" altLang="en-US" b="1" i="0" dirty="0">
                <a:solidFill>
                  <a:srgbClr val="444444"/>
                </a:solidFill>
                <a:effectLst/>
                <a:latin typeface="Helvetica Neue"/>
              </a:rPr>
              <a:t>函数模板</a:t>
            </a:r>
            <a:r>
              <a:rPr lang="zh-CN" altLang="en-US" b="0" i="0" dirty="0">
                <a:solidFill>
                  <a:srgbClr val="444444"/>
                </a:solidFill>
                <a:effectLst/>
                <a:latin typeface="Helvetica Neue"/>
              </a:rPr>
              <a:t>（</a:t>
            </a:r>
            <a:r>
              <a:rPr lang="en-US" altLang="zh-CN" b="0" i="0" dirty="0">
                <a:solidFill>
                  <a:srgbClr val="444444"/>
                </a:solidFill>
                <a:effectLst/>
                <a:latin typeface="Helvetica Neue"/>
              </a:rPr>
              <a:t>Function Template</a:t>
            </a:r>
            <a:r>
              <a:rPr lang="zh-CN" altLang="en-US" b="0" i="0" dirty="0">
                <a:solidFill>
                  <a:srgbClr val="444444"/>
                </a:solidFill>
                <a:effectLst/>
                <a:latin typeface="Helvetica Neue"/>
              </a:rPr>
              <a:t>）</a:t>
            </a:r>
            <a:endParaRPr lang="zh-CN" altLang="en-US" dirty="0"/>
          </a:p>
        </p:txBody>
      </p:sp>
      <p:pic>
        <p:nvPicPr>
          <p:cNvPr id="4" name="图片 3">
            <a:extLst>
              <a:ext uri="{FF2B5EF4-FFF2-40B4-BE49-F238E27FC236}">
                <a16:creationId xmlns:a16="http://schemas.microsoft.com/office/drawing/2014/main" id="{E4189A27-2E77-4E3E-AA2A-F5A39CDCE61F}"/>
              </a:ext>
            </a:extLst>
          </p:cNvPr>
          <p:cNvPicPr>
            <a:picLocks noChangeAspect="1"/>
          </p:cNvPicPr>
          <p:nvPr/>
        </p:nvPicPr>
        <p:blipFill>
          <a:blip r:embed="rId2"/>
          <a:stretch>
            <a:fillRect/>
          </a:stretch>
        </p:blipFill>
        <p:spPr>
          <a:xfrm>
            <a:off x="5226842" y="3019425"/>
            <a:ext cx="6934200" cy="819150"/>
          </a:xfrm>
          <a:prstGeom prst="rect">
            <a:avLst/>
          </a:prstGeom>
        </p:spPr>
      </p:pic>
      <p:pic>
        <p:nvPicPr>
          <p:cNvPr id="6" name="图片 5">
            <a:extLst>
              <a:ext uri="{FF2B5EF4-FFF2-40B4-BE49-F238E27FC236}">
                <a16:creationId xmlns:a16="http://schemas.microsoft.com/office/drawing/2014/main" id="{B562EDFF-68CE-4397-8117-56E00D517616}"/>
              </a:ext>
            </a:extLst>
          </p:cNvPr>
          <p:cNvPicPr>
            <a:picLocks noChangeAspect="1"/>
          </p:cNvPicPr>
          <p:nvPr/>
        </p:nvPicPr>
        <p:blipFill>
          <a:blip r:embed="rId3"/>
          <a:stretch>
            <a:fillRect/>
          </a:stretch>
        </p:blipFill>
        <p:spPr>
          <a:xfrm>
            <a:off x="5299681" y="4480673"/>
            <a:ext cx="5372100" cy="733425"/>
          </a:xfrm>
          <a:prstGeom prst="rect">
            <a:avLst/>
          </a:prstGeom>
        </p:spPr>
      </p:pic>
      <p:sp>
        <p:nvSpPr>
          <p:cNvPr id="7" name="文本框 6">
            <a:extLst>
              <a:ext uri="{FF2B5EF4-FFF2-40B4-BE49-F238E27FC236}">
                <a16:creationId xmlns:a16="http://schemas.microsoft.com/office/drawing/2014/main" id="{DC5E4343-A0A5-4B55-9063-34CB2CBBA556}"/>
              </a:ext>
            </a:extLst>
          </p:cNvPr>
          <p:cNvSpPr txBox="1"/>
          <p:nvPr/>
        </p:nvSpPr>
        <p:spPr>
          <a:xfrm>
            <a:off x="5453894" y="2604668"/>
            <a:ext cx="1569660" cy="369332"/>
          </a:xfrm>
          <a:prstGeom prst="rect">
            <a:avLst/>
          </a:prstGeom>
          <a:noFill/>
        </p:spPr>
        <p:txBody>
          <a:bodyPr wrap="none" rtlCol="0">
            <a:spAutoFit/>
          </a:bodyPr>
          <a:lstStyle/>
          <a:p>
            <a:r>
              <a:rPr lang="zh-CN" altLang="en-US" dirty="0"/>
              <a:t>模板函数声明</a:t>
            </a:r>
          </a:p>
        </p:txBody>
      </p:sp>
      <p:sp>
        <p:nvSpPr>
          <p:cNvPr id="10" name="文本框 9">
            <a:extLst>
              <a:ext uri="{FF2B5EF4-FFF2-40B4-BE49-F238E27FC236}">
                <a16:creationId xmlns:a16="http://schemas.microsoft.com/office/drawing/2014/main" id="{4FFCAFFE-1910-4427-A5EB-D8181D05FE8F}"/>
              </a:ext>
            </a:extLst>
          </p:cNvPr>
          <p:cNvSpPr txBox="1"/>
          <p:nvPr/>
        </p:nvSpPr>
        <p:spPr>
          <a:xfrm>
            <a:off x="5511044" y="4040785"/>
            <a:ext cx="1338828" cy="369332"/>
          </a:xfrm>
          <a:prstGeom prst="rect">
            <a:avLst/>
          </a:prstGeom>
          <a:noFill/>
        </p:spPr>
        <p:txBody>
          <a:bodyPr wrap="none" rtlCol="0">
            <a:spAutoFit/>
          </a:bodyPr>
          <a:lstStyle/>
          <a:p>
            <a:r>
              <a:rPr lang="zh-CN" altLang="en-US" dirty="0"/>
              <a:t>模板类声明</a:t>
            </a:r>
          </a:p>
        </p:txBody>
      </p:sp>
    </p:spTree>
    <p:extLst>
      <p:ext uri="{BB962C8B-B14F-4D97-AF65-F5344CB8AC3E}">
        <p14:creationId xmlns:p14="http://schemas.microsoft.com/office/powerpoint/2010/main" val="204069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D3E24-125D-4F40-AF56-D3A1A67D0D72}"/>
              </a:ext>
            </a:extLst>
          </p:cNvPr>
          <p:cNvSpPr>
            <a:spLocks noGrp="1"/>
          </p:cNvSpPr>
          <p:nvPr>
            <p:ph type="title"/>
          </p:nvPr>
        </p:nvSpPr>
        <p:spPr>
          <a:xfrm>
            <a:off x="838200" y="365125"/>
            <a:ext cx="10515600" cy="827571"/>
          </a:xfrm>
        </p:spPr>
        <p:txBody>
          <a:bodyPr/>
          <a:lstStyle/>
          <a:p>
            <a:r>
              <a:rPr kumimoji="1" lang="en-US" altLang="zh-CN" b="1" dirty="0"/>
              <a:t>3</a:t>
            </a:r>
            <a:r>
              <a:rPr kumimoji="1" lang="zh-CN" altLang="en-US" b="1" dirty="0"/>
              <a:t> 实验内容 （</a:t>
            </a:r>
            <a:r>
              <a:rPr kumimoji="1" lang="en-US" altLang="zh-CN" b="1" dirty="0"/>
              <a:t>1</a:t>
            </a:r>
            <a:r>
              <a:rPr kumimoji="1" lang="zh-CN" altLang="en-US" b="1" dirty="0"/>
              <a:t>）</a:t>
            </a:r>
          </a:p>
        </p:txBody>
      </p:sp>
      <p:sp>
        <p:nvSpPr>
          <p:cNvPr id="3" name="内容占位符 2">
            <a:extLst>
              <a:ext uri="{FF2B5EF4-FFF2-40B4-BE49-F238E27FC236}">
                <a16:creationId xmlns:a16="http://schemas.microsoft.com/office/drawing/2014/main" id="{69B4EA39-25BE-1B46-8860-6EAE190DB5AE}"/>
              </a:ext>
            </a:extLst>
          </p:cNvPr>
          <p:cNvSpPr>
            <a:spLocks noGrp="1"/>
          </p:cNvSpPr>
          <p:nvPr>
            <p:ph idx="1"/>
          </p:nvPr>
        </p:nvSpPr>
        <p:spPr>
          <a:xfrm>
            <a:off x="838200" y="1292087"/>
            <a:ext cx="4361635" cy="4996746"/>
          </a:xfrm>
        </p:spPr>
        <p:txBody>
          <a:bodyPr>
            <a:normAutofit/>
          </a:bodyPr>
          <a:lstStyle/>
          <a:p>
            <a:r>
              <a:rPr lang="en-US" altLang="zh-CN" dirty="0"/>
              <a:t>1</a:t>
            </a:r>
            <a:r>
              <a:rPr lang="zh-CN" altLang="zh-CN" dirty="0"/>
              <a:t>．先阅读下列程序，写出执行结果。然后输入程序，调试程序，比较结果的正确性。</a:t>
            </a:r>
          </a:p>
        </p:txBody>
      </p:sp>
      <p:sp>
        <p:nvSpPr>
          <p:cNvPr id="4" name="文本框 3">
            <a:extLst>
              <a:ext uri="{FF2B5EF4-FFF2-40B4-BE49-F238E27FC236}">
                <a16:creationId xmlns:a16="http://schemas.microsoft.com/office/drawing/2014/main" id="{BB9296C0-E992-5E4D-8F86-65B4A48AC8EA}"/>
              </a:ext>
            </a:extLst>
          </p:cNvPr>
          <p:cNvSpPr txBox="1"/>
          <p:nvPr/>
        </p:nvSpPr>
        <p:spPr>
          <a:xfrm>
            <a:off x="1876046" y="4253640"/>
            <a:ext cx="2285942" cy="1569660"/>
          </a:xfrm>
          <a:prstGeom prst="rect">
            <a:avLst/>
          </a:prstGeom>
          <a:noFill/>
        </p:spPr>
        <p:txBody>
          <a:bodyPr wrap="square" rtlCol="0">
            <a:spAutoFit/>
          </a:bodyPr>
          <a:lstStyle/>
          <a:p>
            <a:r>
              <a:rPr kumimoji="1" lang="zh-CN" altLang="en-US" sz="3200" dirty="0"/>
              <a:t>参见实验题目文件中的</a:t>
            </a:r>
            <a:r>
              <a:rPr kumimoji="1" lang="zh-CN" altLang="en-US" sz="3200" dirty="0">
                <a:solidFill>
                  <a:srgbClr val="FF0000"/>
                </a:solidFill>
              </a:rPr>
              <a:t>实验题目</a:t>
            </a:r>
            <a:r>
              <a:rPr kumimoji="1" lang="en-US" altLang="zh-CN" sz="3200" dirty="0">
                <a:solidFill>
                  <a:srgbClr val="FF0000"/>
                </a:solidFill>
              </a:rPr>
              <a:t>1</a:t>
            </a:r>
            <a:endParaRPr kumimoji="1" lang="zh-CN" altLang="en-US" sz="3200" dirty="0">
              <a:solidFill>
                <a:srgbClr val="FF0000"/>
              </a:solidFill>
            </a:endParaRPr>
          </a:p>
        </p:txBody>
      </p:sp>
      <p:pic>
        <p:nvPicPr>
          <p:cNvPr id="6" name="图片 5">
            <a:extLst>
              <a:ext uri="{FF2B5EF4-FFF2-40B4-BE49-F238E27FC236}">
                <a16:creationId xmlns:a16="http://schemas.microsoft.com/office/drawing/2014/main" id="{5765F321-78AC-4953-BFB8-A7F5E26EF794}"/>
              </a:ext>
            </a:extLst>
          </p:cNvPr>
          <p:cNvPicPr>
            <a:picLocks noChangeAspect="1"/>
          </p:cNvPicPr>
          <p:nvPr/>
        </p:nvPicPr>
        <p:blipFill>
          <a:blip r:embed="rId2"/>
          <a:stretch>
            <a:fillRect/>
          </a:stretch>
        </p:blipFill>
        <p:spPr>
          <a:xfrm>
            <a:off x="5676900" y="1192696"/>
            <a:ext cx="6515100" cy="4305300"/>
          </a:xfrm>
          <a:prstGeom prst="rect">
            <a:avLst/>
          </a:prstGeom>
        </p:spPr>
      </p:pic>
    </p:spTree>
    <p:extLst>
      <p:ext uri="{BB962C8B-B14F-4D97-AF65-F5344CB8AC3E}">
        <p14:creationId xmlns:p14="http://schemas.microsoft.com/office/powerpoint/2010/main" val="42898773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639</Words>
  <Application>Microsoft Macintosh PowerPoint</Application>
  <PresentationFormat>宽屏</PresentationFormat>
  <Paragraphs>40</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Arial</vt:lpstr>
      <vt:lpstr>Helvetica Neue</vt:lpstr>
      <vt:lpstr>Office 主题​​</vt:lpstr>
      <vt:lpstr>高级语言程序设计实验课</vt:lpstr>
      <vt:lpstr>PowerPoint 演示文稿</vt:lpstr>
      <vt:lpstr>PowerPoint 演示文稿</vt:lpstr>
      <vt:lpstr>PowerPoint 演示文稿</vt:lpstr>
      <vt:lpstr>PowerPoint 演示文稿</vt:lpstr>
      <vt:lpstr>PowerPoint 演示文稿</vt:lpstr>
      <vt:lpstr>1 实验目的</vt:lpstr>
      <vt:lpstr>2 内容回顾</vt:lpstr>
      <vt:lpstr>3 实验内容 （1）</vt:lpstr>
      <vt:lpstr>3 实验内容 （2）</vt:lpstr>
      <vt:lpstr>3 实验内容 （3）</vt:lpstr>
      <vt:lpstr>3 实验内容 （4）</vt:lpstr>
      <vt:lpstr>4 实验作业(1)</vt:lpstr>
      <vt:lpstr>4 实验作业(2)</vt:lpstr>
      <vt:lpstr>作业提交说明</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高级语言程序设计实验课</dc:title>
  <dc:creator>Snow Z</dc:creator>
  <cp:lastModifiedBy>Snow Z</cp:lastModifiedBy>
  <cp:revision>240</cp:revision>
  <dcterms:created xsi:type="dcterms:W3CDTF">2021-03-29T15:08:45Z</dcterms:created>
  <dcterms:modified xsi:type="dcterms:W3CDTF">2021-05-11T13:18:47Z</dcterms:modified>
</cp:coreProperties>
</file>