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83" r:id="rId4"/>
    <p:sldId id="284" r:id="rId5"/>
    <p:sldId id="285" r:id="rId6"/>
    <p:sldId id="286" r:id="rId7"/>
    <p:sldId id="257" r:id="rId8"/>
    <p:sldId id="258" r:id="rId9"/>
    <p:sldId id="259" r:id="rId10"/>
    <p:sldId id="260" r:id="rId11"/>
    <p:sldId id="282" r:id="rId12"/>
    <p:sldId id="262" r:id="rId13"/>
    <p:sldId id="263" r:id="rId14"/>
    <p:sldId id="276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566" autoAdjust="0"/>
  </p:normalViewPr>
  <p:slideViewPr>
    <p:cSldViewPr snapToGrid="0" snapToObjects="1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11379-7EDC-8648-AAF1-D2AB4027A1E9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DCAFE-B18B-0847-9DB7-5C3097C5E9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41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DCAFE-B18B-0847-9DB7-5C3097C5E9D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50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DCAFE-B18B-0847-9DB7-5C3097C5E9D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38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1A02-AAEE-EB4C-BFBD-BDBCDAF9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48C7B-1BED-6242-AB4D-180014AF4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262E3-5058-F44F-ABA3-21D55C72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2D02D-9B9D-8D4D-B3A2-99B95F60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60D15-DAC3-1747-BE09-A22BC015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3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EECDD-9C3D-0A4A-88E3-AC7EE825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465F8-7CE4-4148-A45D-41F95EDCE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60054-6087-8E46-84D0-5ED69A2F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F7C0D-B381-BD43-8B76-5624727A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408A1-B99C-E143-86C5-2974E3A3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93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E055BF-7397-F248-AAB6-50F2F0125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2289A-A59E-8942-9404-35347BD3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EFB42-F18E-3841-92C5-1D5A868A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F5E8E-62C8-6D47-AAC1-5459F95E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63C93-7839-4742-97F7-AC58E7C7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36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51C0B-7BC7-FD4B-838A-76C93D70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8B3A6-AE71-F94D-B802-8C0E9A30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633D7-AFDD-F84A-B235-42C6EE7C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8A52A-A003-F54A-8185-3BEB9815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3F678-2D89-F843-AD68-356E3C15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22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C2823-87BB-124F-87CA-09166075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BB1D0-2ED2-BB4F-9BC2-769DA7C0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45F4A-2150-A642-A7B5-88768A20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677F7-9265-2345-AA24-5EF0E6C6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30473-A094-B541-AF5D-4887EA00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2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51C47-1588-D84F-BA61-58D5BF01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11CB-8481-4E49-BA23-59D9E4D22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3D0CB-843D-7346-B0B8-7B4A8846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648D5-1C18-5845-888E-AE388570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03ACF-6DC6-8A4D-A85D-87DF8E4B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2D48A-8164-FF4C-916D-1B37D65F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62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57BA6-3788-C542-8BE7-EC8DA30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877E-09FA-C645-9302-5CDA56A0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A745CE-744C-414D-B10C-C30BA34E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C87698-67CF-BD47-BEC5-9C233EEDC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03B32-947A-BF40-A098-70445C08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B2E679-FA8F-DB43-B20B-084596D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120178-2DE9-B149-9694-3DDBEAE8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1D322-14BE-4A46-AAF0-65C3EF34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83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7A4A4-5917-7E40-8AFB-38EFDE86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CF43FF-977E-9F45-9F80-5E83D0F6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C1A75-0FD5-A148-896D-264652BE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04B32-5B81-764B-98D0-A321C8C0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81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0C880-7940-A646-8D63-1036E129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CE955F-B1DA-3849-9DCB-7C90BE25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17DC4-B951-0A45-B5B5-95F0E5D3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8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65F9-E696-EB45-9570-DBC6BE19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BF6D6-EF1A-3E4F-A1E2-0F897EBB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C9500-C1BD-984E-9405-972242D04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5625A-1EAD-6642-A182-D7AEB322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65ACF-5485-884D-A7D6-1CE6A102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3B188-6D22-354C-9470-5D69E1B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6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4F9BE-9357-B746-881E-1618056F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80DE5-65A1-224C-8C06-D75BB4CD3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66D86-711D-5D4D-AAD9-2F4BE085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56246-FD29-6448-8BB9-10F55BFB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8C49A-0F7E-CC44-81DA-91C5498B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2C452-AE39-8341-B583-C3BE8E9B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36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CD2FFE-FC1F-0A45-B819-76B2797F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B4208-BFA7-4E44-B9E6-8F682FC0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DA33A-371D-EF45-9267-C80213EF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3E6B-CCC6-774D-A039-FBBFA31A851D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3FD1A-3CC0-684D-B414-4964FC0E8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07FA6-4A14-C446-BA65-459B5DE5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26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zx852322813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80805-2580-0C41-A2B0-64E1121BF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高级语言程序设计实验课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95E2F0-5CEC-6344-8FF2-1A69F243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017" y="5735637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20</a:t>
            </a:r>
            <a:r>
              <a:rPr kumimoji="1" lang="zh-CN" altLang="en-US" dirty="0"/>
              <a:t>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CB787E-2023-2C4D-9D46-DA7760E1806E}"/>
              </a:ext>
            </a:extLst>
          </p:cNvPr>
          <p:cNvSpPr txBox="1"/>
          <p:nvPr/>
        </p:nvSpPr>
        <p:spPr>
          <a:xfrm>
            <a:off x="2772013" y="4282059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实验四：函数重载与运算符重载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069822-EA7B-FE48-A549-B5A3C6FBEF28}"/>
              </a:ext>
            </a:extLst>
          </p:cNvPr>
          <p:cNvSpPr txBox="1"/>
          <p:nvPr/>
        </p:nvSpPr>
        <p:spPr>
          <a:xfrm>
            <a:off x="6571281" y="62148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49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2B4C71-19AE-0747-A0A2-61F46C21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2"/>
            <a:ext cx="10515600" cy="827571"/>
          </a:xfrm>
        </p:spPr>
        <p:txBody>
          <a:bodyPr/>
          <a:lstStyle/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 实验内容 （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28D149-C53F-1344-BF8E-6B7C7A145650}"/>
              </a:ext>
            </a:extLst>
          </p:cNvPr>
          <p:cNvSpPr txBox="1"/>
          <p:nvPr/>
        </p:nvSpPr>
        <p:spPr>
          <a:xfrm>
            <a:off x="1876046" y="3812728"/>
            <a:ext cx="2285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参见实验题目文件中的</a:t>
            </a:r>
            <a:r>
              <a:rPr kumimoji="1" lang="zh-CN" altLang="en-US" sz="3200" dirty="0">
                <a:solidFill>
                  <a:srgbClr val="FF0000"/>
                </a:solidFill>
              </a:rPr>
              <a:t>实验题目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42F0B83-29E3-4A12-ADB6-0A8A869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087"/>
            <a:ext cx="4361635" cy="4996746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．先阅读下列程序，写出执行结果。然后输入程序，调试程序，比较结果的正确性。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1DCAC3-1513-4999-A985-ABF5A8097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40" y="0"/>
            <a:ext cx="6157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3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ED38E1F-7B9F-4A08-91DC-EC29245B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2"/>
            <a:ext cx="10515600" cy="827571"/>
          </a:xfrm>
        </p:spPr>
        <p:txBody>
          <a:bodyPr/>
          <a:lstStyle/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 实验内容 （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F204A7-8B95-4D25-B09F-216DC9DC7291}"/>
              </a:ext>
            </a:extLst>
          </p:cNvPr>
          <p:cNvSpPr txBox="1"/>
          <p:nvPr/>
        </p:nvSpPr>
        <p:spPr>
          <a:xfrm>
            <a:off x="531845" y="1642188"/>
            <a:ext cx="5498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程序填空。请完成程序，使程序具有如下的输出：</a:t>
            </a:r>
          </a:p>
          <a:p>
            <a:r>
              <a:rPr lang="en-US" altLang="zh-CN" dirty="0"/>
              <a:t>168</a:t>
            </a:r>
          </a:p>
          <a:p>
            <a:r>
              <a:rPr lang="en-US" altLang="zh-CN" dirty="0"/>
              <a:t>158,158</a:t>
            </a:r>
          </a:p>
          <a:p>
            <a:r>
              <a:rPr lang="en-US" altLang="zh-CN" dirty="0"/>
              <a:t>158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D9C172-8DE1-4470-9F38-3945BBA7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564155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F37FF5-1F62-4079-A8F0-FB94D091115A}"/>
              </a:ext>
            </a:extLst>
          </p:cNvPr>
          <p:cNvSpPr txBox="1"/>
          <p:nvPr/>
        </p:nvSpPr>
        <p:spPr>
          <a:xfrm>
            <a:off x="1876046" y="3812728"/>
            <a:ext cx="2285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参见实验题目文件中的</a:t>
            </a:r>
            <a:r>
              <a:rPr kumimoji="1" lang="zh-CN" altLang="en-US" sz="3200" dirty="0">
                <a:solidFill>
                  <a:srgbClr val="FF0000"/>
                </a:solidFill>
              </a:rPr>
              <a:t>实验题目</a:t>
            </a:r>
            <a:r>
              <a:rPr kumimoji="1" lang="en-US" altLang="zh-CN" sz="3200" dirty="0">
                <a:solidFill>
                  <a:srgbClr val="FF0000"/>
                </a:solidFill>
              </a:rPr>
              <a:t>3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2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7D2DF26-D508-7D4E-9679-526B0E36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2"/>
            <a:ext cx="10515600" cy="827571"/>
          </a:xfrm>
        </p:spPr>
        <p:txBody>
          <a:bodyPr/>
          <a:lstStyle/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 实验内容 （</a:t>
            </a:r>
            <a:r>
              <a:rPr kumimoji="1" lang="en-US" altLang="zh-CN" b="1" dirty="0"/>
              <a:t>4</a:t>
            </a:r>
            <a:r>
              <a:rPr kumimoji="1" lang="zh-CN" altLang="en-US" b="1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29ADF7-520C-654B-B087-97EF75092F06}"/>
              </a:ext>
            </a:extLst>
          </p:cNvPr>
          <p:cNvSpPr txBox="1"/>
          <p:nvPr/>
        </p:nvSpPr>
        <p:spPr>
          <a:xfrm>
            <a:off x="1603429" y="3615720"/>
            <a:ext cx="2285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参见实验题目文件中的</a:t>
            </a:r>
            <a:r>
              <a:rPr kumimoji="1" lang="zh-CN" altLang="en-US" sz="3200" dirty="0">
                <a:solidFill>
                  <a:srgbClr val="FF0000"/>
                </a:solidFill>
              </a:rPr>
              <a:t>实验题目</a:t>
            </a:r>
            <a:r>
              <a:rPr kumimoji="1" lang="en-US" altLang="zh-CN" sz="3200" dirty="0">
                <a:solidFill>
                  <a:srgbClr val="FF0000"/>
                </a:solidFill>
              </a:rPr>
              <a:t>4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A0138-E1B5-4C0C-B1C1-B053A01EDFCB}"/>
              </a:ext>
            </a:extLst>
          </p:cNvPr>
          <p:cNvSpPr txBox="1"/>
          <p:nvPr/>
        </p:nvSpPr>
        <p:spPr>
          <a:xfrm>
            <a:off x="838200" y="940493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．改正下面程序中的错误，使其能正常运行。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347B2E-35EB-41B9-B520-43D87602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328612"/>
            <a:ext cx="72675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3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F022-EA3C-6847-9DCA-FB7275C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4</a:t>
            </a:r>
            <a:r>
              <a:rPr kumimoji="1" lang="zh-CN" altLang="en-US" b="1" dirty="0"/>
              <a:t> 实验作业</a:t>
            </a:r>
            <a:r>
              <a:rPr kumimoji="1" lang="en-US" altLang="zh-CN" b="1" dirty="0"/>
              <a:t>(1)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05B24-9F5A-1A4D-9786-BEA6AC39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630488"/>
            <a:ext cx="11077575" cy="2419350"/>
          </a:xfrm>
        </p:spPr>
        <p:txBody>
          <a:bodyPr>
            <a:normAutofit/>
          </a:bodyPr>
          <a:lstStyle/>
          <a:p>
            <a:pPr indent="0" algn="just">
              <a:spcAft>
                <a:spcPts val="600"/>
              </a:spcAft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编写程序，定义抽象基类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Shape(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形状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，由它派生出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个派生类：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Circle(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圆形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Rectangle(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矩形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，用函数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Show()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分别显示各种图形的相关信息，最后还要显示所有图形的总面积。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4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F022-EA3C-6847-9DCA-FB7275C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4</a:t>
            </a:r>
            <a:r>
              <a:rPr kumimoji="1" lang="zh-CN" altLang="en-US" b="1" dirty="0"/>
              <a:t> 实验作业</a:t>
            </a:r>
            <a:r>
              <a:rPr kumimoji="1" lang="en-US" altLang="zh-CN" b="1" dirty="0"/>
              <a:t>(2)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05B24-9F5A-1A4D-9786-BEA6AC39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630488"/>
            <a:ext cx="11077575" cy="2419350"/>
          </a:xfrm>
        </p:spPr>
        <p:txBody>
          <a:bodyPr>
            <a:normAutofit/>
          </a:bodyPr>
          <a:lstStyle/>
          <a:p>
            <a:pPr indent="0" algn="just">
              <a:spcAft>
                <a:spcPts val="600"/>
              </a:spcAft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编写程序，定义抽象基类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Shape(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形状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，由它派生出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个派生类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Circle(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圆形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Rectangle(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矩形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Square 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正止方形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，用函数函数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ShowArea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分别显示各种图形的面积，最后还要显示所有图形的总面积。要求用基类指针数组，使它的每一个元素指向一一个派生类对象。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85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F022-EA3C-6847-9DCA-FB7275C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作业提交说明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05B24-9F5A-1A4D-9786-BEA6AC39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作业内容：上机课程的</a:t>
            </a:r>
            <a:r>
              <a:rPr kumimoji="1" lang="zh-CN" altLang="en-US" b="1" dirty="0"/>
              <a:t>实验作业</a:t>
            </a:r>
            <a:r>
              <a:rPr kumimoji="1" lang="en-US" altLang="zh-CN" b="1" dirty="0"/>
              <a:t>1-2</a:t>
            </a:r>
          </a:p>
          <a:p>
            <a:r>
              <a:rPr kumimoji="1" lang="zh-CN" altLang="en-US" dirty="0"/>
              <a:t>作业提交方式：邮件发送作业解答内容的压缩包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内容说明</a:t>
            </a:r>
            <a:r>
              <a:rPr kumimoji="1" lang="en-US" altLang="zh-CN" dirty="0"/>
              <a:t>.</a:t>
            </a:r>
            <a:r>
              <a:rPr kumimoji="1" lang="zh-CN" altLang="en-US" dirty="0"/>
              <a:t> 实验</a:t>
            </a:r>
            <a:r>
              <a:rPr kumimoji="1" lang="zh-CN" altLang="en-US" b="1" dirty="0"/>
              <a:t>作业编程题目</a:t>
            </a:r>
            <a:r>
              <a:rPr kumimoji="1" lang="zh-CN" altLang="en-US" dirty="0"/>
              <a:t>解答提供</a:t>
            </a:r>
            <a:r>
              <a:rPr kumimoji="1" lang="en-US" altLang="zh-CN" dirty="0" err="1">
                <a:solidFill>
                  <a:srgbClr val="FF0000"/>
                </a:solidFill>
              </a:rPr>
              <a:t>cpp</a:t>
            </a:r>
            <a:r>
              <a:rPr kumimoji="1" lang="zh-CN" altLang="en-US" dirty="0">
                <a:solidFill>
                  <a:srgbClr val="FF0000"/>
                </a:solidFill>
              </a:rPr>
              <a:t>源码文件</a:t>
            </a:r>
            <a:r>
              <a:rPr kumimoji="1" lang="zh-CN" altLang="en-US" dirty="0"/>
              <a:t>以及</a:t>
            </a:r>
            <a:r>
              <a:rPr kumimoji="1" lang="zh-CN" altLang="en-US" dirty="0">
                <a:solidFill>
                  <a:srgbClr val="FF0000"/>
                </a:solidFill>
              </a:rPr>
              <a:t>运行截图，一道题目一个源码一个截图</a:t>
            </a:r>
            <a:r>
              <a:rPr kumimoji="1" lang="zh-CN" altLang="en-US" dirty="0"/>
              <a:t>（文件命名体现题号）（例：两道实验编程题目，源码，截图，类图每道题单独一个文件夹下）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命名方式：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 压缩包命名：第*次实验</a:t>
            </a:r>
            <a:r>
              <a:rPr kumimoji="1" lang="en-US" altLang="zh-CN" dirty="0"/>
              <a:t>_</a:t>
            </a:r>
            <a:r>
              <a:rPr kumimoji="1" lang="zh-CN" altLang="en-US" dirty="0"/>
              <a:t>实验日期</a:t>
            </a:r>
            <a:r>
              <a:rPr kumimoji="1" lang="en-US" altLang="zh-CN" dirty="0"/>
              <a:t>_</a:t>
            </a:r>
            <a:r>
              <a:rPr kumimoji="1" lang="zh-CN" altLang="en-US" dirty="0"/>
              <a:t>学号</a:t>
            </a:r>
            <a:r>
              <a:rPr kumimoji="1" lang="en-US" altLang="zh-CN" dirty="0"/>
              <a:t>_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.zip</a:t>
            </a:r>
          </a:p>
          <a:p>
            <a:pPr marL="457200" lvl="1" indent="0">
              <a:buNone/>
            </a:pPr>
            <a:r>
              <a:rPr kumimoji="1" lang="zh-CN" altLang="en-US" dirty="0"/>
              <a:t>（例：第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次实验</a:t>
            </a:r>
            <a:r>
              <a:rPr kumimoji="1" lang="en-US" altLang="zh-CN" dirty="0"/>
              <a:t>_4-6_2020141462298_</a:t>
            </a:r>
            <a:r>
              <a:rPr kumimoji="1" lang="zh-CN" altLang="en-US" dirty="0"/>
              <a:t>张三</a:t>
            </a:r>
            <a:r>
              <a:rPr kumimoji="1" lang="en-US" altLang="zh-CN" dirty="0"/>
              <a:t>.zip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	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邮件命名：第*次：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实验</a:t>
            </a:r>
            <a:r>
              <a:rPr kumimoji="1" lang="en-US" altLang="zh-CN" dirty="0"/>
              <a:t>_</a:t>
            </a:r>
            <a:r>
              <a:rPr kumimoji="1" lang="zh-CN" altLang="en-US" dirty="0"/>
              <a:t>实验日期</a:t>
            </a:r>
            <a:r>
              <a:rPr kumimoji="1" lang="en-US" altLang="zh-CN" dirty="0"/>
              <a:t>_</a:t>
            </a:r>
            <a:r>
              <a:rPr kumimoji="1" lang="zh-CN" altLang="en-US" dirty="0"/>
              <a:t>学号</a:t>
            </a:r>
            <a:r>
              <a:rPr kumimoji="1" lang="en-US" altLang="zh-CN" dirty="0"/>
              <a:t>_</a:t>
            </a:r>
            <a:r>
              <a:rPr kumimoji="1" lang="zh-CN" altLang="en-US" dirty="0"/>
              <a:t>姓名 作业解答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（例：第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次实验</a:t>
            </a:r>
            <a:r>
              <a:rPr kumimoji="1" lang="en-US" altLang="zh-CN" dirty="0"/>
              <a:t>_4-6_2020141462298_</a:t>
            </a:r>
            <a:r>
              <a:rPr kumimoji="1" lang="zh-CN" altLang="en-US" dirty="0"/>
              <a:t>张三 作业解答）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邮箱地址：</a:t>
            </a:r>
            <a:r>
              <a:rPr kumimoji="1" lang="en-US" altLang="zh-CN" dirty="0">
                <a:hlinkClick r:id="rId2"/>
              </a:rPr>
              <a:t>zx852322813@163.com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第四次作业截止时间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2021.4.25</a:t>
            </a:r>
            <a:r>
              <a:rPr kumimoji="1" lang="zh-CN" altLang="en-US" dirty="0"/>
              <a:t> </a:t>
            </a:r>
            <a:r>
              <a:rPr kumimoji="1" lang="en-US" altLang="zh-CN" dirty="0"/>
              <a:t>21:00</a:t>
            </a:r>
            <a:r>
              <a:rPr kumimoji="1" lang="zh-CN" altLang="en-US" dirty="0"/>
              <a:t>（本周日晚九点前）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7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FA3069-6836-4C07-A9F6-995D3751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8" y="0"/>
            <a:ext cx="388160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F9F2E6-ACBA-40F2-BC5D-9FBE7F8823B8}"/>
              </a:ext>
            </a:extLst>
          </p:cNvPr>
          <p:cNvSpPr/>
          <p:nvPr/>
        </p:nvSpPr>
        <p:spPr>
          <a:xfrm>
            <a:off x="961053" y="821094"/>
            <a:ext cx="2696547" cy="625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C057AC-71CF-4A52-9EC9-4D4676964552}"/>
              </a:ext>
            </a:extLst>
          </p:cNvPr>
          <p:cNvSpPr/>
          <p:nvPr/>
        </p:nvSpPr>
        <p:spPr>
          <a:xfrm>
            <a:off x="961052" y="2242457"/>
            <a:ext cx="2789854" cy="625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D37DCA-B457-48C1-B5DB-71D68D73C84E}"/>
              </a:ext>
            </a:extLst>
          </p:cNvPr>
          <p:cNvSpPr/>
          <p:nvPr/>
        </p:nvSpPr>
        <p:spPr>
          <a:xfrm>
            <a:off x="961052" y="3688702"/>
            <a:ext cx="2789854" cy="771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DDB4CE-EDED-4E55-93A5-6FFA393C6266}"/>
              </a:ext>
            </a:extLst>
          </p:cNvPr>
          <p:cNvSpPr/>
          <p:nvPr/>
        </p:nvSpPr>
        <p:spPr>
          <a:xfrm>
            <a:off x="961053" y="5278017"/>
            <a:ext cx="2864498" cy="478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B2BE7E-A7FB-40A0-9AAF-E8B7F1923674}"/>
              </a:ext>
            </a:extLst>
          </p:cNvPr>
          <p:cNvSpPr/>
          <p:nvPr/>
        </p:nvSpPr>
        <p:spPr>
          <a:xfrm>
            <a:off x="6941976" y="494523"/>
            <a:ext cx="2108718" cy="10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Input()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A51F91-2832-4978-8C05-064444D79269}"/>
              </a:ext>
            </a:extLst>
          </p:cNvPr>
          <p:cNvSpPr/>
          <p:nvPr/>
        </p:nvSpPr>
        <p:spPr>
          <a:xfrm>
            <a:off x="6941976" y="2074506"/>
            <a:ext cx="2108718" cy="1017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38196B-AE7E-4590-B4C8-CD288E54A75E}"/>
              </a:ext>
            </a:extLst>
          </p:cNvPr>
          <p:cNvSpPr/>
          <p:nvPr/>
        </p:nvSpPr>
        <p:spPr>
          <a:xfrm>
            <a:off x="6941976" y="3654489"/>
            <a:ext cx="2108718" cy="10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Output()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112D25-4660-4869-9DBD-306E00ED736C}"/>
              </a:ext>
            </a:extLst>
          </p:cNvPr>
          <p:cNvSpPr/>
          <p:nvPr/>
        </p:nvSpPr>
        <p:spPr>
          <a:xfrm>
            <a:off x="6941976" y="5234472"/>
            <a:ext cx="2108718" cy="10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CalculateSal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0C2436-BA87-426C-9717-9F80E189C6A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996335" y="1511559"/>
            <a:ext cx="0" cy="56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E07CE79-AE15-4A63-BFCA-E7F9A02FDFFF}"/>
              </a:ext>
            </a:extLst>
          </p:cNvPr>
          <p:cNvCxnSpPr/>
          <p:nvPr/>
        </p:nvCxnSpPr>
        <p:spPr>
          <a:xfrm>
            <a:off x="7996335" y="3091542"/>
            <a:ext cx="0" cy="56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A9F9981-BAC3-4929-B422-99869BC2CEC9}"/>
              </a:ext>
            </a:extLst>
          </p:cNvPr>
          <p:cNvCxnSpPr/>
          <p:nvPr/>
        </p:nvCxnSpPr>
        <p:spPr>
          <a:xfrm>
            <a:off x="7996335" y="4671525"/>
            <a:ext cx="0" cy="56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56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C69A15-1FA7-402B-A8AD-33F7886F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4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5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0A3740-41E0-40FC-9EB6-772FE230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190625"/>
            <a:ext cx="3181350" cy="4914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FB9439-095B-4F6E-95AE-47CD4368B550}"/>
              </a:ext>
            </a:extLst>
          </p:cNvPr>
          <p:cNvSpPr txBox="1"/>
          <p:nvPr/>
        </p:nvSpPr>
        <p:spPr>
          <a:xfrm>
            <a:off x="1540386" y="752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主函数调用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9CCDB4-8D3E-4525-B6DE-88148183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1633537"/>
            <a:ext cx="5972175" cy="40290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953704-D3A3-4133-900B-41B38FBFB5E9}"/>
              </a:ext>
            </a:extLst>
          </p:cNvPr>
          <p:cNvSpPr txBox="1"/>
          <p:nvPr/>
        </p:nvSpPr>
        <p:spPr>
          <a:xfrm>
            <a:off x="7826886" y="756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声明修改</a:t>
            </a:r>
          </a:p>
        </p:txBody>
      </p:sp>
    </p:spTree>
    <p:extLst>
      <p:ext uri="{BB962C8B-B14F-4D97-AF65-F5344CB8AC3E}">
        <p14:creationId xmlns:p14="http://schemas.microsoft.com/office/powerpoint/2010/main" val="220454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52A68ED-40E9-47C1-AC0D-CF920C3DAF1F}"/>
              </a:ext>
            </a:extLst>
          </p:cNvPr>
          <p:cNvGrpSpPr/>
          <p:nvPr/>
        </p:nvGrpSpPr>
        <p:grpSpPr>
          <a:xfrm>
            <a:off x="579624" y="687202"/>
            <a:ext cx="5324475" cy="1682938"/>
            <a:chOff x="481012" y="493993"/>
            <a:chExt cx="5324475" cy="168293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6F0F93A-4C46-41AF-A9C5-4EEB09D0A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525837"/>
              <a:ext cx="5324475" cy="16192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9C7ABB-ACBC-4AD9-BCC8-3EBAF9E58D62}"/>
                </a:ext>
              </a:extLst>
            </p:cNvPr>
            <p:cNvSpPr/>
            <p:nvPr/>
          </p:nvSpPr>
          <p:spPr>
            <a:xfrm>
              <a:off x="481012" y="493993"/>
              <a:ext cx="5324475" cy="1682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358C886-5373-4FB2-93F9-FACA0E265257}"/>
              </a:ext>
            </a:extLst>
          </p:cNvPr>
          <p:cNvSpPr txBox="1"/>
          <p:nvPr/>
        </p:nvSpPr>
        <p:spPr>
          <a:xfrm>
            <a:off x="672353" y="24564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CAdminStaff</a:t>
            </a:r>
            <a:r>
              <a:rPr lang="zh-CN" altLang="en-US" dirty="0"/>
              <a:t>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323D96-6BBD-49D1-BA28-8EFE1AEC2FB4}"/>
              </a:ext>
            </a:extLst>
          </p:cNvPr>
          <p:cNvSpPr txBox="1"/>
          <p:nvPr/>
        </p:nvSpPr>
        <p:spPr>
          <a:xfrm>
            <a:off x="579624" y="331245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CManager</a:t>
            </a:r>
            <a:r>
              <a:rPr lang="zh-CN" altLang="en-US" dirty="0"/>
              <a:t>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88B8D3-9EAE-43D7-B6FF-7204B52ADEA1}"/>
              </a:ext>
            </a:extLst>
          </p:cNvPr>
          <p:cNvSpPr/>
          <p:nvPr/>
        </p:nvSpPr>
        <p:spPr>
          <a:xfrm>
            <a:off x="579625" y="4018148"/>
            <a:ext cx="5493080" cy="2220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BD3CB8-49F3-4BCC-BBA2-0F49A2346C4A}"/>
              </a:ext>
            </a:extLst>
          </p:cNvPr>
          <p:cNvSpPr/>
          <p:nvPr/>
        </p:nvSpPr>
        <p:spPr>
          <a:xfrm>
            <a:off x="986118" y="1918447"/>
            <a:ext cx="2456329" cy="21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1202E2-247B-4DB8-ADEA-C710BB264266}"/>
              </a:ext>
            </a:extLst>
          </p:cNvPr>
          <p:cNvSpPr/>
          <p:nvPr/>
        </p:nvSpPr>
        <p:spPr>
          <a:xfrm>
            <a:off x="878542" y="5146490"/>
            <a:ext cx="2216852" cy="199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9A13CFD-8813-46AB-B137-5552137C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0" y="4029068"/>
            <a:ext cx="5445456" cy="221036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1FA44DE-B352-4883-AC72-13FC6C55A9B9}"/>
              </a:ext>
            </a:extLst>
          </p:cNvPr>
          <p:cNvSpPr/>
          <p:nvPr/>
        </p:nvSpPr>
        <p:spPr>
          <a:xfrm>
            <a:off x="932329" y="5128383"/>
            <a:ext cx="2109278" cy="328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03CC185-9F22-4B2D-9695-C1166408F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574" y="4018148"/>
            <a:ext cx="5540188" cy="19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1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EE0FAAF-D066-4EC8-B87F-2B7B69488092}"/>
              </a:ext>
            </a:extLst>
          </p:cNvPr>
          <p:cNvGrpSpPr/>
          <p:nvPr/>
        </p:nvGrpSpPr>
        <p:grpSpPr>
          <a:xfrm>
            <a:off x="511968" y="714375"/>
            <a:ext cx="5443538" cy="2428875"/>
            <a:chOff x="471487" y="409575"/>
            <a:chExt cx="5443538" cy="24288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E8286E5-E2E0-48F5-8D33-779A8F5AD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968" y="452437"/>
              <a:ext cx="5362575" cy="23431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BD09F3-F1FF-4B3C-8460-F6462EC03BDA}"/>
                </a:ext>
              </a:extLst>
            </p:cNvPr>
            <p:cNvSpPr/>
            <p:nvPr/>
          </p:nvSpPr>
          <p:spPr>
            <a:xfrm>
              <a:off x="471487" y="409575"/>
              <a:ext cx="5443538" cy="2428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471B9DC-892F-4420-88B4-1958595FB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81" y="714375"/>
            <a:ext cx="5972175" cy="24341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04E123-77D6-453B-A189-AD7359E3CEBF}"/>
              </a:ext>
            </a:extLst>
          </p:cNvPr>
          <p:cNvSpPr txBox="1"/>
          <p:nvPr/>
        </p:nvSpPr>
        <p:spPr>
          <a:xfrm>
            <a:off x="511968" y="26777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CSaleman</a:t>
            </a:r>
            <a:r>
              <a:rPr lang="zh-CN" altLang="en-US" dirty="0"/>
              <a:t>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E07509-DCF0-4659-B9A0-48A0EBEDF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49" y="4624387"/>
            <a:ext cx="4610100" cy="13620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510F3FC-20B7-4C48-A9DB-BEF67B269D28}"/>
              </a:ext>
            </a:extLst>
          </p:cNvPr>
          <p:cNvSpPr/>
          <p:nvPr/>
        </p:nvSpPr>
        <p:spPr>
          <a:xfrm>
            <a:off x="511968" y="4533900"/>
            <a:ext cx="4650581" cy="1566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8F325C-98B8-49EF-AF0E-726EED00E5F5}"/>
              </a:ext>
            </a:extLst>
          </p:cNvPr>
          <p:cNvSpPr txBox="1"/>
          <p:nvPr/>
        </p:nvSpPr>
        <p:spPr>
          <a:xfrm>
            <a:off x="511968" y="4050267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CSaleManager</a:t>
            </a:r>
            <a:r>
              <a:rPr lang="zh-CN" altLang="en-US" dirty="0"/>
              <a:t>类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F455A2-4F1C-4D41-9DCE-560F351A6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967161"/>
            <a:ext cx="49434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4002D-9720-2840-ACC4-CC819179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1</a:t>
            </a:r>
            <a:r>
              <a:rPr kumimoji="1" lang="zh-CN" altLang="en-US" b="1" dirty="0"/>
              <a:t> 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E61E3-783A-9F48-8DBE-9C778F7E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．掌握虚函数的作用、定义和用途。 </a:t>
            </a:r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．掌握纯虚函数的作用、定义和使用。</a:t>
            </a:r>
          </a:p>
          <a:p>
            <a:pPr marL="0" indent="0">
              <a:buNone/>
            </a:pPr>
            <a:r>
              <a:rPr lang="en-US" altLang="zh-CN" sz="3600" dirty="0"/>
              <a:t>3</a:t>
            </a:r>
            <a:r>
              <a:rPr lang="zh-CN" altLang="en-US" sz="3600" dirty="0"/>
              <a:t>．理解使用虚函数和继承实现多态性。</a:t>
            </a:r>
          </a:p>
        </p:txBody>
      </p:sp>
    </p:spTree>
    <p:extLst>
      <p:ext uri="{BB962C8B-B14F-4D97-AF65-F5344CB8AC3E}">
        <p14:creationId xmlns:p14="http://schemas.microsoft.com/office/powerpoint/2010/main" val="209358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3480-EDD8-BF4E-94A8-AD68C207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 内容回顾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96DC0-DEE8-4749-A72F-249B37F4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5"/>
            <a:ext cx="3901751" cy="1054100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内容回顾：</a:t>
            </a:r>
            <a:endParaRPr kumimoji="1" lang="en-US" altLang="zh-CN" sz="3200" dirty="0"/>
          </a:p>
          <a:p>
            <a:pPr lvl="1"/>
            <a:r>
              <a:rPr kumimoji="1" lang="zh-CN" altLang="en-US" sz="2800" dirty="0"/>
              <a:t>虚函数与多态</a:t>
            </a:r>
            <a:endParaRPr kumimoji="1"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44DC85-4F30-48CE-B0E4-518FA440FE69}"/>
              </a:ext>
            </a:extLst>
          </p:cNvPr>
          <p:cNvSpPr txBox="1"/>
          <p:nvPr/>
        </p:nvSpPr>
        <p:spPr>
          <a:xfrm>
            <a:off x="838200" y="303688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Helvetica Neue"/>
              </a:rPr>
              <a:t>基类指针指向基类对象时就使用基类的成员（包括成员函数和成员变量），指向派生类对象时就使用派生类的成员。换句话说，基类指针可以按照基类的方式来做事，也可以按照派生类的方式来做事，它有多种形态，或者说有多种表现方式，我们将这种现象称为多态（</a:t>
            </a:r>
            <a:r>
              <a:rPr lang="en-US" altLang="zh-CN" b="0" i="0" dirty="0">
                <a:effectLst/>
                <a:latin typeface="Helvetica Neue"/>
              </a:rPr>
              <a:t>Polymorphism</a:t>
            </a:r>
            <a:r>
              <a:rPr lang="zh-CN" altLang="en-US" b="0" i="0" dirty="0">
                <a:effectLst/>
                <a:latin typeface="Helvetica Neue"/>
              </a:rPr>
              <a:t>）</a:t>
            </a:r>
            <a:endParaRPr lang="en-US" altLang="zh-CN" b="0" i="0" dirty="0"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C++</a:t>
            </a:r>
            <a:r>
              <a:rPr lang="zh-CN" altLang="en-US" dirty="0"/>
              <a:t>提供多态的目的是：可以通过基类指针对所有派生类（包括直接派生和间接派生）的成员变量和成员函数进行“全方位”的访问，尤其是成员函数。如果没有多态，我们只能访问成员变量。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9FF0D1-60E6-4D67-BBCB-1A7F44BD20E1}"/>
              </a:ext>
            </a:extLst>
          </p:cNvPr>
          <p:cNvSpPr txBox="1"/>
          <p:nvPr/>
        </p:nvSpPr>
        <p:spPr>
          <a:xfrm>
            <a:off x="7058024" y="3016249"/>
            <a:ext cx="4709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构成多态的条件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必须存在继承关系；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继承关系中必须有同名的虚函数，并且函数原型相同。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存在基类的指针，通过该指针调用虚函数。</a:t>
            </a:r>
          </a:p>
        </p:txBody>
      </p:sp>
    </p:spTree>
    <p:extLst>
      <p:ext uri="{BB962C8B-B14F-4D97-AF65-F5344CB8AC3E}">
        <p14:creationId xmlns:p14="http://schemas.microsoft.com/office/powerpoint/2010/main" val="204069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D3E24-125D-4F40-AF56-D3A1A67D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 实验内容 （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4EA39-25BE-1B46-8860-6EAE190DB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087"/>
            <a:ext cx="4361635" cy="4996746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．先阅读下列程序，写出执行结果。然后输入程序，调试程序，比较结果的正确性。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9296C0-E992-5E4D-8F86-65B4A48AC8EA}"/>
              </a:ext>
            </a:extLst>
          </p:cNvPr>
          <p:cNvSpPr txBox="1"/>
          <p:nvPr/>
        </p:nvSpPr>
        <p:spPr>
          <a:xfrm>
            <a:off x="1876046" y="4253640"/>
            <a:ext cx="2285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参见实验题目文件中的</a:t>
            </a:r>
            <a:r>
              <a:rPr kumimoji="1" lang="zh-CN" altLang="en-US" sz="3200" dirty="0">
                <a:solidFill>
                  <a:srgbClr val="FF0000"/>
                </a:solidFill>
              </a:rPr>
              <a:t>实验题目</a:t>
            </a:r>
            <a:r>
              <a:rPr kumimoji="1" lang="en-US" altLang="zh-CN" sz="3200" dirty="0">
                <a:solidFill>
                  <a:srgbClr val="FF0000"/>
                </a:solidFill>
              </a:rPr>
              <a:t>1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FF1183-6C6C-4D10-A9AB-7AA1A8C5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219075"/>
            <a:ext cx="69627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7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714</Words>
  <Application>Microsoft Office PowerPoint</Application>
  <PresentationFormat>宽屏</PresentationFormat>
  <Paragraphs>57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Helvetica Neue</vt:lpstr>
      <vt:lpstr>等线</vt:lpstr>
      <vt:lpstr>等线 Light</vt:lpstr>
      <vt:lpstr>Arial</vt:lpstr>
      <vt:lpstr>Times New Roman</vt:lpstr>
      <vt:lpstr>Office 主题​​</vt:lpstr>
      <vt:lpstr>高级语言程序设计实验课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 实验目的</vt:lpstr>
      <vt:lpstr>2 内容回顾</vt:lpstr>
      <vt:lpstr>3 实验内容 （1）</vt:lpstr>
      <vt:lpstr>3 实验内容 （2）</vt:lpstr>
      <vt:lpstr>3 实验内容 （3）</vt:lpstr>
      <vt:lpstr>3 实验内容 （4）</vt:lpstr>
      <vt:lpstr>4 实验作业(1)</vt:lpstr>
      <vt:lpstr>4 实验作业(2)</vt:lpstr>
      <vt:lpstr>作业提交说明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高级语言程序设计实验课</dc:title>
  <dc:creator>Snow Z</dc:creator>
  <cp:lastModifiedBy>Snow Z</cp:lastModifiedBy>
  <cp:revision>184</cp:revision>
  <dcterms:created xsi:type="dcterms:W3CDTF">2021-03-29T15:08:45Z</dcterms:created>
  <dcterms:modified xsi:type="dcterms:W3CDTF">2021-04-20T07:35:07Z</dcterms:modified>
</cp:coreProperties>
</file>