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9" r:id="rId18"/>
    <p:sldId id="298" r:id="rId19"/>
    <p:sldId id="297" r:id="rId20"/>
    <p:sldId id="30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SzPct val="73000"/>
        <a:buFontTx/>
        <a:buNone/>
        <a:defRPr sz="2400" b="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800" b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: Shape 83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85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47" name="Rectangle 87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: Shape 89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64605" y="1208504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9" name="Freeform: Shape 91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08530" y="1152366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8A12FC-4487-4C07-BD6A-4D4DB8AD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b="1" dirty="0"/>
              <a:t>스케줄링</a:t>
            </a:r>
            <a:endParaRPr lang="en-US" altLang="ko-KR" sz="4800" b="1" dirty="0"/>
          </a:p>
        </p:txBody>
      </p:sp>
      <p:pic>
        <p:nvPicPr>
          <p:cNvPr id="5" name="Picture 4" descr="보노보노 - Home | Facebook">
            <a:extLst>
              <a:ext uri="{FF2B5EF4-FFF2-40B4-BE49-F238E27FC236}">
                <a16:creationId xmlns:a16="http://schemas.microsoft.com/office/drawing/2014/main" id="{94089915-F560-4479-B623-FD6AE25D1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8" r="1" b="1"/>
          <a:stretch/>
        </p:blipFill>
        <p:spPr bwMode="auto">
          <a:xfrm>
            <a:off x="5588648" y="831788"/>
            <a:ext cx="6085217" cy="497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ko-KR" dirty="0" err="1"/>
              <a:t>디스패처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8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</a:rPr>
              <a:t>디스패처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디스패처의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역할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컨텍스트 스위칭 수행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유저모드로 스위칭 수행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재시작 할 때 적절한 위치로 점프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스케줄러에 의해 선택된 프로세스에게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사용권을 부여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디스패처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레이턴시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정리 후 다른 프로세르 실행까지 걸리는 시간</a:t>
            </a:r>
          </a:p>
        </p:txBody>
      </p:sp>
    </p:spTree>
    <p:extLst>
      <p:ext uri="{BB962C8B-B14F-4D97-AF65-F5344CB8AC3E}">
        <p14:creationId xmlns:p14="http://schemas.microsoft.com/office/powerpoint/2010/main" val="399661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ko-KR" dirty="0"/>
              <a:t>스케줄링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8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스케줄링 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utilization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Throughput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Turnaround time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프로세스가 시작되어서 종료할 때 까지 걸리는 시간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Waiting time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레디큐에서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기다리는 시간이 클수록 우선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Response time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※ </a:t>
            </a:r>
            <a:r>
              <a:rPr lang="ko-KR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평균값 보다는 최대</a:t>
            </a:r>
            <a:r>
              <a:rPr lang="en-US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최소값 편차를 줄이는게 좋음</a:t>
            </a:r>
            <a:r>
              <a:rPr lang="en-US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응답시간의 다양성 줄이기 </a:t>
            </a:r>
            <a:r>
              <a:rPr lang="en-US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응답시간 평균 줄이기</a:t>
            </a:r>
            <a:r>
              <a:rPr lang="en-US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b="1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3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스케줄링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FCFS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SJF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Priority </a:t>
            </a: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스케줄링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라운드 로빈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멀티레벨 큐 스케줄링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멀티레벨 피드백 큐 스케줄링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 lvl="0" indent="-2286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sz="1200" b="1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9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D1DBF80A-39AF-4D58-95C4-8AD6E0D57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9" r="1" b="1"/>
          <a:stretch/>
        </p:blipFill>
        <p:spPr bwMode="auto"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/>
          </a:bodyPr>
          <a:lstStyle/>
          <a:p>
            <a:pPr algn="ctr"/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FCFS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anchor="ctr">
            <a:normAutofit/>
          </a:bodyPr>
          <a:lstStyle/>
          <a:p>
            <a:pPr marL="342900" lvl="0" indent="-342900" algn="ctr" latinLnBrk="1"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First come, first serve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Convoy effect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 가능</a:t>
            </a:r>
          </a:p>
        </p:txBody>
      </p:sp>
    </p:spTree>
    <p:extLst>
      <p:ext uri="{BB962C8B-B14F-4D97-AF65-F5344CB8AC3E}">
        <p14:creationId xmlns:p14="http://schemas.microsoft.com/office/powerpoint/2010/main" val="36196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3A1FC1-608A-409A-B5AF-2FB9BF686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0" b="-2"/>
          <a:stretch/>
        </p:blipFill>
        <p:spPr bwMode="auto"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/>
          </a:bodyPr>
          <a:lstStyle/>
          <a:p>
            <a:pPr algn="ctr"/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SJF</a:t>
            </a:r>
            <a:endParaRPr lang="ko-KR" altLang="en-US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anchor="ctr">
            <a:normAutofit lnSpcReduction="10000"/>
          </a:bodyPr>
          <a:lstStyle/>
          <a:p>
            <a:pPr marL="342900" lvl="0" indent="-342900" algn="ctr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수행시간이 짧은 작업부터 처리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프로세스의 평균 대기시간 감소</a:t>
            </a:r>
          </a:p>
          <a:p>
            <a:pPr marL="342900" lvl="0" indent="-342900" algn="ctr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프로세스가 얼마나 걸릴지 모르기 때문에 실제로는 구현 불가능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값을 명시하던가 해야함</a:t>
            </a:r>
          </a:p>
        </p:txBody>
      </p:sp>
    </p:spTree>
    <p:extLst>
      <p:ext uri="{BB962C8B-B14F-4D97-AF65-F5344CB8AC3E}">
        <p14:creationId xmlns:p14="http://schemas.microsoft.com/office/powerpoint/2010/main" val="141589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/>
          </a:bodyPr>
          <a:lstStyle/>
          <a:p>
            <a:pPr algn="ctr"/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Priority </a:t>
            </a:r>
            <a:r>
              <a:rPr lang="ko-KR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스케줄링</a:t>
            </a:r>
            <a:endParaRPr lang="ko-KR" altLang="en-US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anchor="ctr">
            <a:normAutofit fontScale="92500" lnSpcReduction="20000"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우선순위에 따라 스케줄링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우선순위가 같으면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FCFS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Starvation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있음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 높은 애들이 계속 오면 우선순위 낮은 애들은 실행이 안됨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Aging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starvation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시간이 지날수록 우선순위 낮은 프로세스의 우선순위를 높여줌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170" name="Picture 2" descr="운영체제] 17. 우선순위 스케줄링(Priority 스케줄링) 알고리즘">
            <a:extLst>
              <a:ext uri="{FF2B5EF4-FFF2-40B4-BE49-F238E27FC236}">
                <a16:creationId xmlns:a16="http://schemas.microsoft.com/office/drawing/2014/main" id="{E8DD1044-2036-424E-A136-A9B21144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99" y="1735493"/>
            <a:ext cx="7208661" cy="347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191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7" name="Freeform: Shape 192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/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라운드 로빈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7" y="2311400"/>
            <a:ext cx="5218487" cy="3652212"/>
          </a:xfrm>
        </p:spPr>
        <p:txBody>
          <a:bodyPr>
            <a:normAutofit/>
          </a:bodyPr>
          <a:lstStyle/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프로세스마다 동일한 시간할당을 가짐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문맥전화 오버헤드 증가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응답시간 감소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할당시간 증가 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FCFS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처럼 동작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할당시간 감소 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문맥전환만 하다가 시간 다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보냄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최적화된 할당시간을 찾는 것이 </a:t>
            </a:r>
            <a:r>
              <a:rPr lang="ko-KR" altLang="ko-KR" sz="1500" kern="100" dirty="0" err="1">
                <a:effectLst/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매우매우매우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중요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보통 </a:t>
            </a:r>
            <a:r>
              <a:rPr lang="en-US" altLang="ko-KR" sz="15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burst time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80%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길게 설정</a:t>
            </a:r>
          </a:p>
        </p:txBody>
      </p:sp>
      <p:pic>
        <p:nvPicPr>
          <p:cNvPr id="8194" name="Picture 2" descr="Scheduling Policy 의 발전 과정과 장단점 1(Round Robin 까지)">
            <a:extLst>
              <a:ext uri="{FF2B5EF4-FFF2-40B4-BE49-F238E27FC236}">
                <a16:creationId xmlns:a16="http://schemas.microsoft.com/office/drawing/2014/main" id="{81E81B76-3824-47AF-A396-C933D8E52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5533" y="1922106"/>
            <a:ext cx="4524703" cy="28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Freeform: Shape 193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7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A5724E1-7423-454E-BDB6-38E6491AA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r="9330" b="-1"/>
          <a:stretch/>
        </p:blipFill>
        <p:spPr bwMode="auto"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/>
          </a:bodyPr>
          <a:lstStyle/>
          <a:p>
            <a:pPr algn="ctr"/>
            <a:r>
              <a:rPr lang="ko-KR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멀티레벨 큐 스케줄링</a:t>
            </a:r>
            <a:endParaRPr lang="ko-KR" altLang="en-US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anchor="ctr">
            <a:normAutofit/>
          </a:bodyPr>
          <a:lstStyle/>
          <a:p>
            <a:pPr marL="342900" lvl="0" indent="-342900" algn="ctr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특징에 따라 큐가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정해짐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큐마다 우선순위 또는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 slice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존재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큐마다 각각 다른 스케줄링 알고리즘</a:t>
            </a:r>
          </a:p>
        </p:txBody>
      </p:sp>
    </p:spTree>
    <p:extLst>
      <p:ext uri="{BB962C8B-B14F-4D97-AF65-F5344CB8AC3E}">
        <p14:creationId xmlns:p14="http://schemas.microsoft.com/office/powerpoint/2010/main" val="265676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스케줄링</a:t>
            </a:r>
          </a:p>
        </p:txBody>
      </p:sp>
    </p:spTree>
    <p:extLst>
      <p:ext uri="{BB962C8B-B14F-4D97-AF65-F5344CB8AC3E}">
        <p14:creationId xmlns:p14="http://schemas.microsoft.com/office/powerpoint/2010/main" val="379899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ko-KR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멀티레벨 피드백 큐 스케줄링</a:t>
            </a:r>
            <a:endParaRPr lang="ko-KR" altLang="en-US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anchor="ctr">
            <a:normAutofit lnSpcReduction="10000"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큐마다 우선순위 존재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프로세스는 큐 종류에 상관없이 들어갈 수 있음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너무 많이 쓰는 프로세스가 있다면 우선순위가 낮은 큐로 보내서 조금만 실행되게 할 필요가 있음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FC89788-D782-457C-95BA-37A2FC2B9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1" t="-697" b="-1"/>
          <a:stretch/>
        </p:blipFill>
        <p:spPr bwMode="auto">
          <a:xfrm>
            <a:off x="4626605" y="621428"/>
            <a:ext cx="7040076" cy="543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4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멀티프로그래밍 운영체제에서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스케줄링은 아주 중요함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멀티프로그래밍의 목표는 여러가지 프로세스가 동시에 실행되기 하여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활용성을 최대로 하는 것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I/O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대기할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시켜서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항상 바쁘게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만듬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2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D0940C6F-9A54-410C-9BCD-203E8D97F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D98B472A-D6EF-4DBE-8152-4B2AA75D8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96" y="954156"/>
            <a:ext cx="5776791" cy="5009321"/>
          </a:xfrm>
          <a:custGeom>
            <a:avLst/>
            <a:gdLst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341247 w 7832861"/>
              <a:gd name="connsiteY11" fmla="*/ 221774 h 6021285"/>
              <a:gd name="connsiteX12" fmla="*/ 2729122 w 7832861"/>
              <a:gd name="connsiteY12" fmla="*/ 145569 h 6021285"/>
              <a:gd name="connsiteX13" fmla="*/ 2759736 w 7832861"/>
              <a:gd name="connsiteY13" fmla="*/ 144080 h 6021285"/>
              <a:gd name="connsiteX14" fmla="*/ 2777664 w 7832861"/>
              <a:gd name="connsiteY14" fmla="*/ 140289 h 6021285"/>
              <a:gd name="connsiteX15" fmla="*/ 4237554 w 7832861"/>
              <a:gd name="connsiteY15" fmla="*/ 1051 h 6021285"/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729122 w 7832861"/>
              <a:gd name="connsiteY11" fmla="*/ 145569 h 6021285"/>
              <a:gd name="connsiteX12" fmla="*/ 2759736 w 7832861"/>
              <a:gd name="connsiteY12" fmla="*/ 144080 h 6021285"/>
              <a:gd name="connsiteX13" fmla="*/ 2777664 w 7832861"/>
              <a:gd name="connsiteY13" fmla="*/ 140289 h 6021285"/>
              <a:gd name="connsiteX14" fmla="*/ 4237554 w 7832861"/>
              <a:gd name="connsiteY14" fmla="*/ 1051 h 6021285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2759736 w 7832861"/>
              <a:gd name="connsiteY12" fmla="*/ 143029 h 6020234"/>
              <a:gd name="connsiteX13" fmla="*/ 4237554 w 7832861"/>
              <a:gd name="connsiteY13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4237554 w 7832861"/>
              <a:gd name="connsiteY12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729122 w 7832861"/>
              <a:gd name="connsiteY10" fmla="*/ 144518 h 6020234"/>
              <a:gd name="connsiteX11" fmla="*/ 4237554 w 7832861"/>
              <a:gd name="connsiteY11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607516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65780 w 7861087"/>
              <a:gd name="connsiteY0" fmla="*/ 0 h 6035181"/>
              <a:gd name="connsiteX1" fmla="*/ 6822703 w 7861087"/>
              <a:gd name="connsiteY1" fmla="*/ 1554529 h 6035181"/>
              <a:gd name="connsiteX2" fmla="*/ 7217331 w 7861087"/>
              <a:gd name="connsiteY2" fmla="*/ 3909228 h 6035181"/>
              <a:gd name="connsiteX3" fmla="*/ 7861087 w 7861087"/>
              <a:gd name="connsiteY3" fmla="*/ 4558712 h 6035181"/>
              <a:gd name="connsiteX4" fmla="*/ 6835461 w 7861087"/>
              <a:gd name="connsiteY4" fmla="*/ 4788183 h 6035181"/>
              <a:gd name="connsiteX5" fmla="*/ 4490923 w 7861087"/>
              <a:gd name="connsiteY5" fmla="*/ 5742267 h 6035181"/>
              <a:gd name="connsiteX6" fmla="*/ 2043231 w 7861087"/>
              <a:gd name="connsiteY6" fmla="*/ 5910374 h 6035181"/>
              <a:gd name="connsiteX7" fmla="*/ 159229 w 7861087"/>
              <a:gd name="connsiteY7" fmla="*/ 4034582 h 6035181"/>
              <a:gd name="connsiteX8" fmla="*/ 1289943 w 7861087"/>
              <a:gd name="connsiteY8" fmla="*/ 622464 h 6035181"/>
              <a:gd name="connsiteX9" fmla="*/ 2809167 w 7861087"/>
              <a:gd name="connsiteY9" fmla="*/ 144519 h 6035181"/>
              <a:gd name="connsiteX10" fmla="*/ 4265780 w 7861087"/>
              <a:gd name="connsiteY10" fmla="*/ 0 h 603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61087" h="6035181">
                <a:moveTo>
                  <a:pt x="4265780" y="0"/>
                </a:moveTo>
                <a:cubicBezTo>
                  <a:pt x="5338002" y="21445"/>
                  <a:pt x="6383269" y="390941"/>
                  <a:pt x="6822703" y="1554529"/>
                </a:cubicBezTo>
                <a:cubicBezTo>
                  <a:pt x="7159410" y="2314095"/>
                  <a:pt x="7103165" y="3447531"/>
                  <a:pt x="7217331" y="3909228"/>
                </a:cubicBezTo>
                <a:cubicBezTo>
                  <a:pt x="7342397" y="4433062"/>
                  <a:pt x="7861087" y="4558712"/>
                  <a:pt x="7861087" y="4558712"/>
                </a:cubicBezTo>
                <a:cubicBezTo>
                  <a:pt x="7709964" y="4623369"/>
                  <a:pt x="7377128" y="4620797"/>
                  <a:pt x="6835461" y="4788183"/>
                </a:cubicBezTo>
                <a:cubicBezTo>
                  <a:pt x="6293793" y="4955568"/>
                  <a:pt x="5289626" y="5555233"/>
                  <a:pt x="4490923" y="5742267"/>
                </a:cubicBezTo>
                <a:cubicBezTo>
                  <a:pt x="3692220" y="5929300"/>
                  <a:pt x="2765184" y="6194987"/>
                  <a:pt x="2043231" y="5910374"/>
                </a:cubicBezTo>
                <a:cubicBezTo>
                  <a:pt x="1321278" y="5625761"/>
                  <a:pt x="284777" y="4915900"/>
                  <a:pt x="159229" y="4034582"/>
                </a:cubicBezTo>
                <a:cubicBezTo>
                  <a:pt x="33681" y="3153264"/>
                  <a:pt x="-456595" y="1392285"/>
                  <a:pt x="1289943" y="622464"/>
                </a:cubicBezTo>
                <a:cubicBezTo>
                  <a:pt x="2241160" y="260608"/>
                  <a:pt x="2324710" y="230825"/>
                  <a:pt x="2809167" y="144519"/>
                </a:cubicBezTo>
                <a:cubicBezTo>
                  <a:pt x="3450164" y="31575"/>
                  <a:pt x="3780243" y="8313"/>
                  <a:pt x="4265780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56" y="1735115"/>
            <a:ext cx="3983505" cy="2421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800" b="1"/>
              <a:t>스케줄링</a:t>
            </a:r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FB69A980-D397-4383-991D-6DC2FB1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5556" y="935488"/>
            <a:ext cx="4587669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752318E-D247-4ED8-8B91-ED4663F23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746" y="1000537"/>
            <a:ext cx="5776791" cy="5009321"/>
          </a:xfrm>
          <a:custGeom>
            <a:avLst/>
            <a:gdLst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341247 w 7832861"/>
              <a:gd name="connsiteY11" fmla="*/ 221774 h 6021285"/>
              <a:gd name="connsiteX12" fmla="*/ 2729122 w 7832861"/>
              <a:gd name="connsiteY12" fmla="*/ 145569 h 6021285"/>
              <a:gd name="connsiteX13" fmla="*/ 2759736 w 7832861"/>
              <a:gd name="connsiteY13" fmla="*/ 144080 h 6021285"/>
              <a:gd name="connsiteX14" fmla="*/ 2777664 w 7832861"/>
              <a:gd name="connsiteY14" fmla="*/ 140289 h 6021285"/>
              <a:gd name="connsiteX15" fmla="*/ 4237554 w 7832861"/>
              <a:gd name="connsiteY15" fmla="*/ 1051 h 6021285"/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729122 w 7832861"/>
              <a:gd name="connsiteY11" fmla="*/ 145569 h 6021285"/>
              <a:gd name="connsiteX12" fmla="*/ 2759736 w 7832861"/>
              <a:gd name="connsiteY12" fmla="*/ 144080 h 6021285"/>
              <a:gd name="connsiteX13" fmla="*/ 2777664 w 7832861"/>
              <a:gd name="connsiteY13" fmla="*/ 140289 h 6021285"/>
              <a:gd name="connsiteX14" fmla="*/ 4237554 w 7832861"/>
              <a:gd name="connsiteY14" fmla="*/ 1051 h 6021285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2759736 w 7832861"/>
              <a:gd name="connsiteY12" fmla="*/ 143029 h 6020234"/>
              <a:gd name="connsiteX13" fmla="*/ 4237554 w 7832861"/>
              <a:gd name="connsiteY13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4237554 w 7832861"/>
              <a:gd name="connsiteY12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729122 w 7832861"/>
              <a:gd name="connsiteY10" fmla="*/ 144518 h 6020234"/>
              <a:gd name="connsiteX11" fmla="*/ 4237554 w 7832861"/>
              <a:gd name="connsiteY11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607516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65780 w 7861087"/>
              <a:gd name="connsiteY0" fmla="*/ 0 h 6035181"/>
              <a:gd name="connsiteX1" fmla="*/ 6822703 w 7861087"/>
              <a:gd name="connsiteY1" fmla="*/ 1554529 h 6035181"/>
              <a:gd name="connsiteX2" fmla="*/ 7217331 w 7861087"/>
              <a:gd name="connsiteY2" fmla="*/ 3909228 h 6035181"/>
              <a:gd name="connsiteX3" fmla="*/ 7861087 w 7861087"/>
              <a:gd name="connsiteY3" fmla="*/ 4558712 h 6035181"/>
              <a:gd name="connsiteX4" fmla="*/ 6835461 w 7861087"/>
              <a:gd name="connsiteY4" fmla="*/ 4788183 h 6035181"/>
              <a:gd name="connsiteX5" fmla="*/ 4490923 w 7861087"/>
              <a:gd name="connsiteY5" fmla="*/ 5742267 h 6035181"/>
              <a:gd name="connsiteX6" fmla="*/ 2043231 w 7861087"/>
              <a:gd name="connsiteY6" fmla="*/ 5910374 h 6035181"/>
              <a:gd name="connsiteX7" fmla="*/ 159229 w 7861087"/>
              <a:gd name="connsiteY7" fmla="*/ 4034582 h 6035181"/>
              <a:gd name="connsiteX8" fmla="*/ 1289943 w 7861087"/>
              <a:gd name="connsiteY8" fmla="*/ 622464 h 6035181"/>
              <a:gd name="connsiteX9" fmla="*/ 2809167 w 7861087"/>
              <a:gd name="connsiteY9" fmla="*/ 144519 h 6035181"/>
              <a:gd name="connsiteX10" fmla="*/ 4265780 w 7861087"/>
              <a:gd name="connsiteY10" fmla="*/ 0 h 603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61087" h="6035181">
                <a:moveTo>
                  <a:pt x="4265780" y="0"/>
                </a:moveTo>
                <a:cubicBezTo>
                  <a:pt x="5338002" y="21445"/>
                  <a:pt x="6383269" y="390941"/>
                  <a:pt x="6822703" y="1554529"/>
                </a:cubicBezTo>
                <a:cubicBezTo>
                  <a:pt x="7159410" y="2314095"/>
                  <a:pt x="7103165" y="3447531"/>
                  <a:pt x="7217331" y="3909228"/>
                </a:cubicBezTo>
                <a:cubicBezTo>
                  <a:pt x="7342397" y="4433062"/>
                  <a:pt x="7861087" y="4558712"/>
                  <a:pt x="7861087" y="4558712"/>
                </a:cubicBezTo>
                <a:cubicBezTo>
                  <a:pt x="7709964" y="4623369"/>
                  <a:pt x="7377128" y="4620797"/>
                  <a:pt x="6835461" y="4788183"/>
                </a:cubicBezTo>
                <a:cubicBezTo>
                  <a:pt x="6293793" y="4955568"/>
                  <a:pt x="5289626" y="5555233"/>
                  <a:pt x="4490923" y="5742267"/>
                </a:cubicBezTo>
                <a:cubicBezTo>
                  <a:pt x="3692220" y="5929300"/>
                  <a:pt x="2765184" y="6194987"/>
                  <a:pt x="2043231" y="5910374"/>
                </a:cubicBezTo>
                <a:cubicBezTo>
                  <a:pt x="1321278" y="5625761"/>
                  <a:pt x="284777" y="4915900"/>
                  <a:pt x="159229" y="4034582"/>
                </a:cubicBezTo>
                <a:cubicBezTo>
                  <a:pt x="33681" y="3153264"/>
                  <a:pt x="-456595" y="1392285"/>
                  <a:pt x="1289943" y="622464"/>
                </a:cubicBezTo>
                <a:cubicBezTo>
                  <a:pt x="2241160" y="260608"/>
                  <a:pt x="2324710" y="230825"/>
                  <a:pt x="2809167" y="144519"/>
                </a:cubicBezTo>
                <a:cubicBezTo>
                  <a:pt x="3450164" y="31575"/>
                  <a:pt x="3780243" y="8313"/>
                  <a:pt x="426578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737D5F-1D57-4726-94FC-6F0CCCA2F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797" y="548672"/>
            <a:ext cx="4725948" cy="576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2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en-US" altLang="ko-KR" dirty="0"/>
              <a:t>CPU-I/O Burst</a:t>
            </a:r>
            <a:r>
              <a:rPr lang="ko-KR" altLang="ko-KR" dirty="0"/>
              <a:t> </a:t>
            </a:r>
            <a:r>
              <a:rPr lang="en-US" altLang="ko-KR" dirty="0"/>
              <a:t>Cycle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17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CPU-I/O Burst</a:t>
            </a:r>
            <a:r>
              <a:rPr lang="ko-KR" altLang="ko-K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Cycle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실행 시간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I/O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대기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I/O Burst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I/O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작업이 많은 프로세스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짧은 다수의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burst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Burst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CPU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작업이 많은 프로세스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긴 소수의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burst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1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E85A2FC-5FFE-406E-944E-A7E5364C6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" r="14865" b="2"/>
          <a:stretch/>
        </p:blipFill>
        <p:spPr bwMode="auto"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CPU-I/O Burst Cycle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4B4F4C-4156-438E-AD1F-73E4AE35EE21}"/>
              </a:ext>
            </a:extLst>
          </p:cNvPr>
          <p:cNvSpPr txBox="1"/>
          <p:nvPr/>
        </p:nvSpPr>
        <p:spPr>
          <a:xfrm>
            <a:off x="700315" y="3375348"/>
            <a:ext cx="3338285" cy="294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spcAft>
                <a:spcPts val="800"/>
              </a:spcAft>
            </a:pPr>
            <a:r>
              <a:rPr lang="ko-KR" altLang="en-US" b="1" spc="50" dirty="0">
                <a:effectLst/>
              </a:rPr>
              <a:t>대부분 </a:t>
            </a:r>
            <a:r>
              <a:rPr lang="en-US" altLang="ko-KR" b="1" spc="50" dirty="0" err="1">
                <a:effectLst/>
              </a:rPr>
              <a:t>cpu</a:t>
            </a:r>
            <a:r>
              <a:rPr lang="en-US" altLang="ko-KR" b="1" spc="50" dirty="0">
                <a:effectLst/>
              </a:rPr>
              <a:t> burst</a:t>
            </a:r>
            <a:r>
              <a:rPr lang="ko-KR" altLang="en-US" b="1" spc="50" dirty="0">
                <a:effectLst/>
              </a:rPr>
              <a:t>가 짧음</a:t>
            </a:r>
            <a:r>
              <a:rPr lang="en-US" altLang="ko-KR" b="1" spc="50" dirty="0">
                <a:effectLst/>
              </a:rPr>
              <a:t>, </a:t>
            </a:r>
            <a:r>
              <a:rPr lang="en-US" altLang="ko-KR" b="1" spc="50" dirty="0" err="1">
                <a:effectLst/>
              </a:rPr>
              <a:t>cpu</a:t>
            </a:r>
            <a:r>
              <a:rPr lang="en-US" altLang="ko-KR" b="1" spc="50" dirty="0">
                <a:effectLst/>
              </a:rPr>
              <a:t> burst</a:t>
            </a:r>
            <a:r>
              <a:rPr lang="ko-KR" altLang="en-US" b="1" spc="50" dirty="0">
                <a:effectLst/>
              </a:rPr>
              <a:t>가 긴 작업은 별로 적음</a:t>
            </a:r>
          </a:p>
        </p:txBody>
      </p:sp>
    </p:spTree>
    <p:extLst>
      <p:ext uri="{BB962C8B-B14F-4D97-AF65-F5344CB8AC3E}">
        <p14:creationId xmlns:p14="http://schemas.microsoft.com/office/powerpoint/2010/main" val="38923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en-US" altLang="ko-KR" dirty="0"/>
              <a:t>CPU </a:t>
            </a:r>
            <a:r>
              <a:rPr lang="ko-KR" altLang="ko-KR" dirty="0"/>
              <a:t>스케줄러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26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CPU </a:t>
            </a:r>
            <a:r>
              <a:rPr lang="ko-KR" altLang="ko-KR" sz="1800" dirty="0">
                <a:solidFill>
                  <a:schemeClr val="bg2">
                    <a:lumMod val="50000"/>
                  </a:schemeClr>
                </a:solidFill>
              </a:rPr>
              <a:t>스케줄러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아이들일 때 수행될 프로세스를 고르는 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short-time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스위칭이 일어나는 순간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상태가 실행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대기 될 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(I/O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자발적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반납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러닝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준비 상태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인터럽트 발생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타의적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반납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대기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준비 상태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(I/O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 완료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타의적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반납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프로세스가 종료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자발적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반납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1, 4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nonpreemtive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스케줄링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2, 3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preemtive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타이머 같은 특정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H/W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공유 데이터문제 있음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27692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454</Words>
  <Application>Microsoft Office PowerPoint</Application>
  <PresentationFormat>와이드스크린</PresentationFormat>
  <Paragraphs>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Malgun Gothic</vt:lpstr>
      <vt:lpstr>Malgun Gothic</vt:lpstr>
      <vt:lpstr>Arial</vt:lpstr>
      <vt:lpstr>Wingdings</vt:lpstr>
      <vt:lpstr>ChitchatVTI</vt:lpstr>
      <vt:lpstr>스케줄링</vt:lpstr>
      <vt:lpstr>스케줄링</vt:lpstr>
      <vt:lpstr>스케줄링</vt:lpstr>
      <vt:lpstr>스케줄링</vt:lpstr>
      <vt:lpstr>CPU-I/O Burst Cycle</vt:lpstr>
      <vt:lpstr>CPU-I/O Burst Cycle</vt:lpstr>
      <vt:lpstr>CPU-I/O Burst Cycle</vt:lpstr>
      <vt:lpstr>CPU 스케줄러</vt:lpstr>
      <vt:lpstr>CPU 스케줄러</vt:lpstr>
      <vt:lpstr>디스패처</vt:lpstr>
      <vt:lpstr>디스패처</vt:lpstr>
      <vt:lpstr>스케줄링 기준</vt:lpstr>
      <vt:lpstr>스케줄링 기준</vt:lpstr>
      <vt:lpstr>스케줄링 종류</vt:lpstr>
      <vt:lpstr>FCFS</vt:lpstr>
      <vt:lpstr>SJF</vt:lpstr>
      <vt:lpstr>Priority 스케줄링</vt:lpstr>
      <vt:lpstr>라운드 로빈</vt:lpstr>
      <vt:lpstr>멀티레벨 큐 스케줄링</vt:lpstr>
      <vt:lpstr>멀티레벨 피드백 큐 스케줄링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선민기</dc:creator>
  <cp:lastModifiedBy>선민기</cp:lastModifiedBy>
  <cp:revision>107</cp:revision>
  <dcterms:created xsi:type="dcterms:W3CDTF">2021-10-01T03:25:33Z</dcterms:created>
  <dcterms:modified xsi:type="dcterms:W3CDTF">2021-10-12T05:15:35Z</dcterms:modified>
</cp:coreProperties>
</file>