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5" r:id="rId17"/>
    <p:sldId id="274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DA92D-0ADF-4E4B-9ECE-20058D3C493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E9F413-5526-4B84-AF38-96B092F829FA}">
      <dgm:prSet/>
      <dgm:spPr/>
      <dgm:t>
        <a:bodyPr/>
        <a:lstStyle/>
        <a:p>
          <a:r>
            <a:rPr lang="ko-KR" b="0" baseline="0" dirty="0"/>
            <a:t>여러가지 프로세스가 실행되는 환경에서</a:t>
          </a:r>
          <a:r>
            <a:rPr lang="en-US" altLang="ko-KR" b="0" baseline="0" dirty="0"/>
            <a:t> </a:t>
          </a:r>
          <a:r>
            <a:rPr lang="ko-KR" b="0" baseline="0" dirty="0"/>
            <a:t>다른 프로세스의 메모리 공간을 침범하지 않도록 해야함</a:t>
          </a:r>
          <a:r>
            <a:rPr lang="en-US" b="0" baseline="0" dirty="0"/>
            <a:t>.</a:t>
          </a:r>
          <a:endParaRPr lang="en-US" dirty="0"/>
        </a:p>
      </dgm:t>
    </dgm:pt>
    <dgm:pt modelId="{3959E85F-B6CF-4CE7-B0F5-F5A79F51AACF}" type="parTrans" cxnId="{F08C60D1-09E6-4E70-8B00-5474368210D6}">
      <dgm:prSet/>
      <dgm:spPr/>
      <dgm:t>
        <a:bodyPr/>
        <a:lstStyle/>
        <a:p>
          <a:endParaRPr lang="en-US"/>
        </a:p>
      </dgm:t>
    </dgm:pt>
    <dgm:pt modelId="{552765E2-510F-46E6-8685-405C108200F6}" type="sibTrans" cxnId="{F08C60D1-09E6-4E70-8B00-5474368210D6}">
      <dgm:prSet/>
      <dgm:spPr/>
      <dgm:t>
        <a:bodyPr/>
        <a:lstStyle/>
        <a:p>
          <a:endParaRPr lang="en-US"/>
        </a:p>
      </dgm:t>
    </dgm:pt>
    <dgm:pt modelId="{0D4952D3-55B6-4A77-95A8-698E29893123}">
      <dgm:prSet/>
      <dgm:spPr/>
      <dgm:t>
        <a:bodyPr/>
        <a:lstStyle/>
        <a:p>
          <a:r>
            <a:rPr lang="ko-KR" b="0" baseline="0" dirty="0"/>
            <a:t>보통 속도를 위해 하드웨어적으로 구현함</a:t>
          </a:r>
          <a:endParaRPr lang="en-US" altLang="ko-KR" b="0" baseline="0" dirty="0"/>
        </a:p>
        <a:p>
          <a:r>
            <a:rPr lang="en-US" b="0" baseline="0" dirty="0"/>
            <a:t>-&gt; base </a:t>
          </a:r>
          <a:r>
            <a:rPr lang="ko-KR" b="0" baseline="0" dirty="0"/>
            <a:t>레지스터</a:t>
          </a:r>
          <a:r>
            <a:rPr lang="en-US" b="0" baseline="0" dirty="0"/>
            <a:t>, limit </a:t>
          </a:r>
          <a:r>
            <a:rPr lang="ko-KR" b="0" baseline="0" dirty="0"/>
            <a:t>레지스터 사용 </a:t>
          </a:r>
          <a:r>
            <a:rPr lang="en-US" b="0" baseline="0" dirty="0"/>
            <a:t>(</a:t>
          </a:r>
          <a:r>
            <a:rPr lang="ko-KR" b="0" baseline="0" dirty="0"/>
            <a:t>운영체제에 의해서만 로드 가능</a:t>
          </a:r>
          <a:r>
            <a:rPr lang="en-US" b="0" baseline="0" dirty="0"/>
            <a:t>)</a:t>
          </a:r>
          <a:endParaRPr lang="en-US" dirty="0"/>
        </a:p>
      </dgm:t>
    </dgm:pt>
    <dgm:pt modelId="{54CA8A0A-EF83-4B0F-94F6-E53E310626CA}" type="parTrans" cxnId="{1DB02185-BFFF-4529-AE24-7B34A3EA45B3}">
      <dgm:prSet/>
      <dgm:spPr/>
      <dgm:t>
        <a:bodyPr/>
        <a:lstStyle/>
        <a:p>
          <a:endParaRPr lang="en-US"/>
        </a:p>
      </dgm:t>
    </dgm:pt>
    <dgm:pt modelId="{135C4B3A-75BF-4C7E-9835-B4C14431EB73}" type="sibTrans" cxnId="{1DB02185-BFFF-4529-AE24-7B34A3EA45B3}">
      <dgm:prSet/>
      <dgm:spPr/>
      <dgm:t>
        <a:bodyPr/>
        <a:lstStyle/>
        <a:p>
          <a:endParaRPr lang="en-US"/>
        </a:p>
      </dgm:t>
    </dgm:pt>
    <dgm:pt modelId="{C49D4EDA-0E53-4FFF-9211-A36858644400}">
      <dgm:prSet/>
      <dgm:spPr/>
      <dgm:t>
        <a:bodyPr/>
        <a:lstStyle/>
        <a:p>
          <a:r>
            <a:rPr lang="ko-KR" b="0" baseline="0"/>
            <a:t>다른 메모리 침범하면 운영체제에서 </a:t>
          </a:r>
          <a:r>
            <a:rPr lang="en-US" b="0" baseline="0"/>
            <a:t>trap</a:t>
          </a:r>
          <a:r>
            <a:rPr lang="ko-KR" b="0" baseline="0"/>
            <a:t>을 발생하도록 함</a:t>
          </a:r>
          <a:endParaRPr lang="en-US"/>
        </a:p>
      </dgm:t>
    </dgm:pt>
    <dgm:pt modelId="{F4092D41-FCB6-47B4-8201-FAC5D84D0A7C}" type="parTrans" cxnId="{CE2F93E1-7493-47E7-8778-AE463F8F1194}">
      <dgm:prSet/>
      <dgm:spPr/>
      <dgm:t>
        <a:bodyPr/>
        <a:lstStyle/>
        <a:p>
          <a:endParaRPr lang="en-US"/>
        </a:p>
      </dgm:t>
    </dgm:pt>
    <dgm:pt modelId="{C652A675-BDEE-4E19-BB6B-146470518DCE}" type="sibTrans" cxnId="{CE2F93E1-7493-47E7-8778-AE463F8F1194}">
      <dgm:prSet/>
      <dgm:spPr/>
      <dgm:t>
        <a:bodyPr/>
        <a:lstStyle/>
        <a:p>
          <a:endParaRPr lang="en-US"/>
        </a:p>
      </dgm:t>
    </dgm:pt>
    <dgm:pt modelId="{6C984116-F1AC-4652-AD51-E52AEDE92985}" type="pres">
      <dgm:prSet presAssocID="{FD8DA92D-0ADF-4E4B-9ECE-20058D3C4932}" presName="outerComposite" presStyleCnt="0">
        <dgm:presLayoutVars>
          <dgm:chMax val="5"/>
          <dgm:dir/>
          <dgm:resizeHandles val="exact"/>
        </dgm:presLayoutVars>
      </dgm:prSet>
      <dgm:spPr/>
    </dgm:pt>
    <dgm:pt modelId="{156A0562-A85F-47CB-9210-860CBE26C488}" type="pres">
      <dgm:prSet presAssocID="{FD8DA92D-0ADF-4E4B-9ECE-20058D3C4932}" presName="dummyMaxCanvas" presStyleCnt="0">
        <dgm:presLayoutVars/>
      </dgm:prSet>
      <dgm:spPr/>
    </dgm:pt>
    <dgm:pt modelId="{94AAFBFE-0876-4A19-966F-5CAB495725DF}" type="pres">
      <dgm:prSet presAssocID="{FD8DA92D-0ADF-4E4B-9ECE-20058D3C4932}" presName="ThreeNodes_1" presStyleLbl="node1" presStyleIdx="0" presStyleCnt="3">
        <dgm:presLayoutVars>
          <dgm:bulletEnabled val="1"/>
        </dgm:presLayoutVars>
      </dgm:prSet>
      <dgm:spPr/>
    </dgm:pt>
    <dgm:pt modelId="{AFCC344F-9DE5-4450-88CD-7D9E1E288EAD}" type="pres">
      <dgm:prSet presAssocID="{FD8DA92D-0ADF-4E4B-9ECE-20058D3C4932}" presName="ThreeNodes_2" presStyleLbl="node1" presStyleIdx="1" presStyleCnt="3">
        <dgm:presLayoutVars>
          <dgm:bulletEnabled val="1"/>
        </dgm:presLayoutVars>
      </dgm:prSet>
      <dgm:spPr/>
    </dgm:pt>
    <dgm:pt modelId="{3EE70739-3FCE-4315-A2EB-6A8F5C044DDD}" type="pres">
      <dgm:prSet presAssocID="{FD8DA92D-0ADF-4E4B-9ECE-20058D3C4932}" presName="ThreeNodes_3" presStyleLbl="node1" presStyleIdx="2" presStyleCnt="3">
        <dgm:presLayoutVars>
          <dgm:bulletEnabled val="1"/>
        </dgm:presLayoutVars>
      </dgm:prSet>
      <dgm:spPr/>
    </dgm:pt>
    <dgm:pt modelId="{F2052C96-AE3E-4145-9718-8342E338F35C}" type="pres">
      <dgm:prSet presAssocID="{FD8DA92D-0ADF-4E4B-9ECE-20058D3C4932}" presName="ThreeConn_1-2" presStyleLbl="fgAccFollowNode1" presStyleIdx="0" presStyleCnt="2">
        <dgm:presLayoutVars>
          <dgm:bulletEnabled val="1"/>
        </dgm:presLayoutVars>
      </dgm:prSet>
      <dgm:spPr/>
    </dgm:pt>
    <dgm:pt modelId="{8C61EA9E-067E-4455-A01E-8345B8F1600D}" type="pres">
      <dgm:prSet presAssocID="{FD8DA92D-0ADF-4E4B-9ECE-20058D3C4932}" presName="ThreeConn_2-3" presStyleLbl="fgAccFollowNode1" presStyleIdx="1" presStyleCnt="2">
        <dgm:presLayoutVars>
          <dgm:bulletEnabled val="1"/>
        </dgm:presLayoutVars>
      </dgm:prSet>
      <dgm:spPr/>
    </dgm:pt>
    <dgm:pt modelId="{3021D7BB-6785-4C93-8BEB-FC0B82764283}" type="pres">
      <dgm:prSet presAssocID="{FD8DA92D-0ADF-4E4B-9ECE-20058D3C4932}" presName="ThreeNodes_1_text" presStyleLbl="node1" presStyleIdx="2" presStyleCnt="3">
        <dgm:presLayoutVars>
          <dgm:bulletEnabled val="1"/>
        </dgm:presLayoutVars>
      </dgm:prSet>
      <dgm:spPr/>
    </dgm:pt>
    <dgm:pt modelId="{1D54D601-F9AA-473E-8957-3EFF4C4FC762}" type="pres">
      <dgm:prSet presAssocID="{FD8DA92D-0ADF-4E4B-9ECE-20058D3C4932}" presName="ThreeNodes_2_text" presStyleLbl="node1" presStyleIdx="2" presStyleCnt="3">
        <dgm:presLayoutVars>
          <dgm:bulletEnabled val="1"/>
        </dgm:presLayoutVars>
      </dgm:prSet>
      <dgm:spPr/>
    </dgm:pt>
    <dgm:pt modelId="{2B0373CA-E93C-42EB-881D-BDEECDFC3D2A}" type="pres">
      <dgm:prSet presAssocID="{FD8DA92D-0ADF-4E4B-9ECE-20058D3C493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FBE342A-B8B8-4C22-A971-D1188A0DCC79}" type="presOf" srcId="{0D4952D3-55B6-4A77-95A8-698E29893123}" destId="{1D54D601-F9AA-473E-8957-3EFF4C4FC762}" srcOrd="1" destOrd="0" presId="urn:microsoft.com/office/officeart/2005/8/layout/vProcess5"/>
    <dgm:cxn modelId="{2822D53F-FAD2-45F9-B366-98ABE026399A}" type="presOf" srcId="{0AE9F413-5526-4B84-AF38-96B092F829FA}" destId="{94AAFBFE-0876-4A19-966F-5CAB495725DF}" srcOrd="0" destOrd="0" presId="urn:microsoft.com/office/officeart/2005/8/layout/vProcess5"/>
    <dgm:cxn modelId="{539C374C-0C32-46EC-BB17-7A5391AAE3D7}" type="presOf" srcId="{FD8DA92D-0ADF-4E4B-9ECE-20058D3C4932}" destId="{6C984116-F1AC-4652-AD51-E52AEDE92985}" srcOrd="0" destOrd="0" presId="urn:microsoft.com/office/officeart/2005/8/layout/vProcess5"/>
    <dgm:cxn modelId="{7F9F3673-6D80-4421-ACB3-0FF14AD531A4}" type="presOf" srcId="{552765E2-510F-46E6-8685-405C108200F6}" destId="{F2052C96-AE3E-4145-9718-8342E338F35C}" srcOrd="0" destOrd="0" presId="urn:microsoft.com/office/officeart/2005/8/layout/vProcess5"/>
    <dgm:cxn modelId="{070A5154-9D8D-444A-801F-86B0C984CA3A}" type="presOf" srcId="{C49D4EDA-0E53-4FFF-9211-A36858644400}" destId="{2B0373CA-E93C-42EB-881D-BDEECDFC3D2A}" srcOrd="1" destOrd="0" presId="urn:microsoft.com/office/officeart/2005/8/layout/vProcess5"/>
    <dgm:cxn modelId="{4E2DAB56-BD09-4EF8-B53B-D61292C9C19A}" type="presOf" srcId="{135C4B3A-75BF-4C7E-9835-B4C14431EB73}" destId="{8C61EA9E-067E-4455-A01E-8345B8F1600D}" srcOrd="0" destOrd="0" presId="urn:microsoft.com/office/officeart/2005/8/layout/vProcess5"/>
    <dgm:cxn modelId="{1DB02185-BFFF-4529-AE24-7B34A3EA45B3}" srcId="{FD8DA92D-0ADF-4E4B-9ECE-20058D3C4932}" destId="{0D4952D3-55B6-4A77-95A8-698E29893123}" srcOrd="1" destOrd="0" parTransId="{54CA8A0A-EF83-4B0F-94F6-E53E310626CA}" sibTransId="{135C4B3A-75BF-4C7E-9835-B4C14431EB73}"/>
    <dgm:cxn modelId="{B1A63D87-93AA-48D0-BC26-3284B61F8032}" type="presOf" srcId="{0AE9F413-5526-4B84-AF38-96B092F829FA}" destId="{3021D7BB-6785-4C93-8BEB-FC0B82764283}" srcOrd="1" destOrd="0" presId="urn:microsoft.com/office/officeart/2005/8/layout/vProcess5"/>
    <dgm:cxn modelId="{F08C60D1-09E6-4E70-8B00-5474368210D6}" srcId="{FD8DA92D-0ADF-4E4B-9ECE-20058D3C4932}" destId="{0AE9F413-5526-4B84-AF38-96B092F829FA}" srcOrd="0" destOrd="0" parTransId="{3959E85F-B6CF-4CE7-B0F5-F5A79F51AACF}" sibTransId="{552765E2-510F-46E6-8685-405C108200F6}"/>
    <dgm:cxn modelId="{CE2F93E1-7493-47E7-8778-AE463F8F1194}" srcId="{FD8DA92D-0ADF-4E4B-9ECE-20058D3C4932}" destId="{C49D4EDA-0E53-4FFF-9211-A36858644400}" srcOrd="2" destOrd="0" parTransId="{F4092D41-FCB6-47B4-8201-FAC5D84D0A7C}" sibTransId="{C652A675-BDEE-4E19-BB6B-146470518DCE}"/>
    <dgm:cxn modelId="{1A90A2E7-2E8C-404A-A3AB-C911AC8492A8}" type="presOf" srcId="{0D4952D3-55B6-4A77-95A8-698E29893123}" destId="{AFCC344F-9DE5-4450-88CD-7D9E1E288EAD}" srcOrd="0" destOrd="0" presId="urn:microsoft.com/office/officeart/2005/8/layout/vProcess5"/>
    <dgm:cxn modelId="{739534F0-0CCB-4B44-9C2C-B0E4AFABDAA0}" type="presOf" srcId="{C49D4EDA-0E53-4FFF-9211-A36858644400}" destId="{3EE70739-3FCE-4315-A2EB-6A8F5C044DDD}" srcOrd="0" destOrd="0" presId="urn:microsoft.com/office/officeart/2005/8/layout/vProcess5"/>
    <dgm:cxn modelId="{AE398FA6-C66C-4709-B350-DC17A297C38C}" type="presParOf" srcId="{6C984116-F1AC-4652-AD51-E52AEDE92985}" destId="{156A0562-A85F-47CB-9210-860CBE26C488}" srcOrd="0" destOrd="0" presId="urn:microsoft.com/office/officeart/2005/8/layout/vProcess5"/>
    <dgm:cxn modelId="{0A74354A-554E-46DF-A3AA-9E25EE9D5977}" type="presParOf" srcId="{6C984116-F1AC-4652-AD51-E52AEDE92985}" destId="{94AAFBFE-0876-4A19-966F-5CAB495725DF}" srcOrd="1" destOrd="0" presId="urn:microsoft.com/office/officeart/2005/8/layout/vProcess5"/>
    <dgm:cxn modelId="{331B32A9-7AD4-4C9D-B00E-A6A38A378B5B}" type="presParOf" srcId="{6C984116-F1AC-4652-AD51-E52AEDE92985}" destId="{AFCC344F-9DE5-4450-88CD-7D9E1E288EAD}" srcOrd="2" destOrd="0" presId="urn:microsoft.com/office/officeart/2005/8/layout/vProcess5"/>
    <dgm:cxn modelId="{922F6490-150A-4C23-9262-D0A3EAE59966}" type="presParOf" srcId="{6C984116-F1AC-4652-AD51-E52AEDE92985}" destId="{3EE70739-3FCE-4315-A2EB-6A8F5C044DDD}" srcOrd="3" destOrd="0" presId="urn:microsoft.com/office/officeart/2005/8/layout/vProcess5"/>
    <dgm:cxn modelId="{4BD517C9-8B72-4EBF-A365-FB5F8FD0C2C6}" type="presParOf" srcId="{6C984116-F1AC-4652-AD51-E52AEDE92985}" destId="{F2052C96-AE3E-4145-9718-8342E338F35C}" srcOrd="4" destOrd="0" presId="urn:microsoft.com/office/officeart/2005/8/layout/vProcess5"/>
    <dgm:cxn modelId="{7D6714FF-FE2A-4FF8-9C1C-586425732495}" type="presParOf" srcId="{6C984116-F1AC-4652-AD51-E52AEDE92985}" destId="{8C61EA9E-067E-4455-A01E-8345B8F1600D}" srcOrd="5" destOrd="0" presId="urn:microsoft.com/office/officeart/2005/8/layout/vProcess5"/>
    <dgm:cxn modelId="{AAB30BA2-007A-46D3-94B3-EDC4315E121B}" type="presParOf" srcId="{6C984116-F1AC-4652-AD51-E52AEDE92985}" destId="{3021D7BB-6785-4C93-8BEB-FC0B82764283}" srcOrd="6" destOrd="0" presId="urn:microsoft.com/office/officeart/2005/8/layout/vProcess5"/>
    <dgm:cxn modelId="{E4E56C4C-F809-471B-A609-1B7BCEDF45C9}" type="presParOf" srcId="{6C984116-F1AC-4652-AD51-E52AEDE92985}" destId="{1D54D601-F9AA-473E-8957-3EFF4C4FC762}" srcOrd="7" destOrd="0" presId="urn:microsoft.com/office/officeart/2005/8/layout/vProcess5"/>
    <dgm:cxn modelId="{26BA7922-2A18-41EA-A18F-DA2A53C98A12}" type="presParOf" srcId="{6C984116-F1AC-4652-AD51-E52AEDE92985}" destId="{2B0373CA-E93C-42EB-881D-BDEECDFC3D2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AFBFE-0876-4A19-966F-5CAB495725DF}">
      <dsp:nvSpPr>
        <dsp:cNvPr id="0" name=""/>
        <dsp:cNvSpPr/>
      </dsp:nvSpPr>
      <dsp:spPr>
        <a:xfrm>
          <a:off x="0" y="0"/>
          <a:ext cx="5425636" cy="16802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0" kern="1200" baseline="0" dirty="0"/>
            <a:t>여러가지 프로세스가 실행되는 환경에서</a:t>
          </a:r>
          <a:r>
            <a:rPr lang="en-US" altLang="ko-KR" sz="1600" b="0" kern="1200" baseline="0" dirty="0"/>
            <a:t> </a:t>
          </a:r>
          <a:r>
            <a:rPr lang="ko-KR" sz="1600" b="0" kern="1200" baseline="0" dirty="0"/>
            <a:t>다른 프로세스의 메모리 공간을 침범하지 않도록 해야함</a:t>
          </a:r>
          <a:r>
            <a:rPr lang="en-US" sz="1600" b="0" kern="1200" baseline="0" dirty="0"/>
            <a:t>.</a:t>
          </a:r>
          <a:endParaRPr lang="en-US" sz="1600" kern="1200" dirty="0"/>
        </a:p>
      </dsp:txBody>
      <dsp:txXfrm>
        <a:off x="49212" y="49212"/>
        <a:ext cx="3612553" cy="1581790"/>
      </dsp:txXfrm>
    </dsp:sp>
    <dsp:sp modelId="{AFCC344F-9DE5-4450-88CD-7D9E1E288EAD}">
      <dsp:nvSpPr>
        <dsp:cNvPr id="0" name=""/>
        <dsp:cNvSpPr/>
      </dsp:nvSpPr>
      <dsp:spPr>
        <a:xfrm>
          <a:off x="478732" y="1960250"/>
          <a:ext cx="5425636" cy="1680214"/>
        </a:xfrm>
        <a:prstGeom prst="roundRect">
          <a:avLst>
            <a:gd name="adj" fmla="val 10000"/>
          </a:avLst>
        </a:prstGeom>
        <a:solidFill>
          <a:schemeClr val="accent5">
            <a:hueOff val="-7619157"/>
            <a:satOff val="-11294"/>
            <a:lumOff val="-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0" kern="1200" baseline="0" dirty="0"/>
            <a:t>보통 속도를 위해 하드웨어적으로 구현함</a:t>
          </a:r>
          <a:endParaRPr lang="en-US" altLang="ko-KR" sz="1600" b="0" kern="1200" baseline="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baseline="0" dirty="0"/>
            <a:t>-&gt; base </a:t>
          </a:r>
          <a:r>
            <a:rPr lang="ko-KR" sz="1600" b="0" kern="1200" baseline="0" dirty="0"/>
            <a:t>레지스터</a:t>
          </a:r>
          <a:r>
            <a:rPr lang="en-US" sz="1600" b="0" kern="1200" baseline="0" dirty="0"/>
            <a:t>, limit </a:t>
          </a:r>
          <a:r>
            <a:rPr lang="ko-KR" sz="1600" b="0" kern="1200" baseline="0" dirty="0"/>
            <a:t>레지스터 사용 </a:t>
          </a:r>
          <a:r>
            <a:rPr lang="en-US" sz="1600" b="0" kern="1200" baseline="0" dirty="0"/>
            <a:t>(</a:t>
          </a:r>
          <a:r>
            <a:rPr lang="ko-KR" sz="1600" b="0" kern="1200" baseline="0" dirty="0"/>
            <a:t>운영체제에 의해서만 로드 가능</a:t>
          </a:r>
          <a:r>
            <a:rPr lang="en-US" sz="1600" b="0" kern="1200" baseline="0" dirty="0"/>
            <a:t>)</a:t>
          </a:r>
          <a:endParaRPr lang="en-US" sz="1600" kern="1200" dirty="0"/>
        </a:p>
      </dsp:txBody>
      <dsp:txXfrm>
        <a:off x="527944" y="2009462"/>
        <a:ext cx="3756340" cy="1581790"/>
      </dsp:txXfrm>
    </dsp:sp>
    <dsp:sp modelId="{3EE70739-3FCE-4315-A2EB-6A8F5C044DDD}">
      <dsp:nvSpPr>
        <dsp:cNvPr id="0" name=""/>
        <dsp:cNvSpPr/>
      </dsp:nvSpPr>
      <dsp:spPr>
        <a:xfrm>
          <a:off x="957465" y="3920501"/>
          <a:ext cx="5425636" cy="1680214"/>
        </a:xfrm>
        <a:prstGeom prst="roundRect">
          <a:avLst>
            <a:gd name="adj" fmla="val 10000"/>
          </a:avLst>
        </a:prstGeom>
        <a:solidFill>
          <a:schemeClr val="accent5">
            <a:hueOff val="-15238314"/>
            <a:satOff val="-22588"/>
            <a:lumOff val="-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0" kern="1200" baseline="0"/>
            <a:t>다른 메모리 침범하면 운영체제에서 </a:t>
          </a:r>
          <a:r>
            <a:rPr lang="en-US" sz="1600" b="0" kern="1200" baseline="0"/>
            <a:t>trap</a:t>
          </a:r>
          <a:r>
            <a:rPr lang="ko-KR" sz="1600" b="0" kern="1200" baseline="0"/>
            <a:t>을 발생하도록 함</a:t>
          </a:r>
          <a:endParaRPr lang="en-US" sz="1600" kern="1200"/>
        </a:p>
      </dsp:txBody>
      <dsp:txXfrm>
        <a:off x="1006677" y="3969713"/>
        <a:ext cx="3756340" cy="1581790"/>
      </dsp:txXfrm>
    </dsp:sp>
    <dsp:sp modelId="{F2052C96-AE3E-4145-9718-8342E338F35C}">
      <dsp:nvSpPr>
        <dsp:cNvPr id="0" name=""/>
        <dsp:cNvSpPr/>
      </dsp:nvSpPr>
      <dsp:spPr>
        <a:xfrm>
          <a:off x="4333497" y="1274162"/>
          <a:ext cx="1092139" cy="1092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579228" y="1274162"/>
        <a:ext cx="600677" cy="821835"/>
      </dsp:txXfrm>
    </dsp:sp>
    <dsp:sp modelId="{8C61EA9E-067E-4455-A01E-8345B8F1600D}">
      <dsp:nvSpPr>
        <dsp:cNvPr id="0" name=""/>
        <dsp:cNvSpPr/>
      </dsp:nvSpPr>
      <dsp:spPr>
        <a:xfrm>
          <a:off x="4812229" y="3223212"/>
          <a:ext cx="1092139" cy="1092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5243882"/>
            <a:satOff val="-32004"/>
            <a:lumOff val="-297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057960" y="3223212"/>
        <a:ext cx="600677" cy="82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: Shape 8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8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7" name="Rectangle 87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89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9" name="Freeform: Shape 91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8A12FC-4487-4C07-BD6A-4D4DB8AD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/>
              <a:t>메모리 관리</a:t>
            </a:r>
            <a:endParaRPr lang="en-US" altLang="ko-KR" sz="4800" b="1"/>
          </a:p>
        </p:txBody>
      </p:sp>
      <p:pic>
        <p:nvPicPr>
          <p:cNvPr id="5" name="Picture 4" descr="보노보노 - Home | Facebook">
            <a:extLst>
              <a:ext uri="{FF2B5EF4-FFF2-40B4-BE49-F238E27FC236}">
                <a16:creationId xmlns:a16="http://schemas.microsoft.com/office/drawing/2014/main" id="{94089915-F560-4479-B623-FD6AE25D1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r="1" b="1"/>
          <a:stretch/>
        </p:blipFill>
        <p:spPr bwMode="auto">
          <a:xfrm>
            <a:off x="5588648" y="831788"/>
            <a:ext cx="6085217" cy="497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논리 메모리주소 </a:t>
            </a:r>
            <a:r>
              <a:rPr lang="en-US" altLang="ko-KR" dirty="0"/>
              <a:t>vs </a:t>
            </a:r>
            <a:r>
              <a:rPr lang="ko-KR" altLang="en-US" dirty="0"/>
              <a:t>물리 메모리 주소</a:t>
            </a:r>
          </a:p>
        </p:txBody>
      </p:sp>
    </p:spTree>
    <p:extLst>
      <p:ext uri="{BB962C8B-B14F-4D97-AF65-F5344CB8AC3E}">
        <p14:creationId xmlns:p14="http://schemas.microsoft.com/office/powerpoint/2010/main" val="31177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819723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메모리주소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물리 메모리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논리 메모리 주소</a:t>
            </a:r>
            <a:r>
              <a:rPr lang="en-US" altLang="ko-KR" dirty="0"/>
              <a:t>(virtual address)</a:t>
            </a:r>
            <a:r>
              <a:rPr lang="ko-KR" altLang="en-US" dirty="0"/>
              <a:t>는 </a:t>
            </a:r>
            <a:r>
              <a:rPr lang="en-US" altLang="ko-KR" dirty="0"/>
              <a:t>CPU</a:t>
            </a:r>
            <a:r>
              <a:rPr lang="ko-KR" altLang="en-US" dirty="0"/>
              <a:t>에 의해 생성됨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물리 메모리 주소는 메모리 유닛에 의해 보이는 주소</a:t>
            </a:r>
            <a:r>
              <a:rPr lang="en-US" altLang="ko-KR" dirty="0"/>
              <a:t>, </a:t>
            </a:r>
            <a:r>
              <a:rPr lang="ko-KR" altLang="en-US" dirty="0"/>
              <a:t>메모리 주소 레지스터에 로드되는 주소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MMU</a:t>
            </a:r>
            <a:r>
              <a:rPr lang="ko-KR" altLang="en-US" dirty="0"/>
              <a:t>는 가상메모리주소 </a:t>
            </a:r>
            <a:r>
              <a:rPr lang="en-US" altLang="ko-KR" dirty="0"/>
              <a:t>&lt;-&gt; </a:t>
            </a:r>
            <a:r>
              <a:rPr lang="ko-KR" altLang="en-US" dirty="0"/>
              <a:t>실제메모리 주소 </a:t>
            </a:r>
            <a:r>
              <a:rPr lang="ko-KR" altLang="en-US" dirty="0" err="1"/>
              <a:t>매핑시킴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12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819723" cy="382771"/>
          </a:xfrm>
        </p:spPr>
        <p:txBody>
          <a:bodyPr/>
          <a:lstStyle/>
          <a:p>
            <a:r>
              <a:rPr lang="ko-KR" altLang="en-US" sz="1800">
                <a:solidFill>
                  <a:schemeClr val="bg2">
                    <a:lumMod val="50000"/>
                  </a:schemeClr>
                </a:solidFill>
              </a:rPr>
              <a:t>메모리주소 </a:t>
            </a:r>
            <a:r>
              <a:rPr lang="en-US" altLang="ko-KR" sz="1800">
                <a:solidFill>
                  <a:schemeClr val="bg2">
                    <a:lumMod val="50000"/>
                  </a:schemeClr>
                </a:solidFill>
              </a:rPr>
              <a:t>vs </a:t>
            </a:r>
            <a:r>
              <a:rPr lang="ko-KR" altLang="en-US" sz="1800">
                <a:solidFill>
                  <a:schemeClr val="bg2">
                    <a:lumMod val="50000"/>
                  </a:schemeClr>
                </a:solidFill>
              </a:rPr>
              <a:t>물리 메모리 주소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OS] Memory Management (MMU, 메모리 연속 할당 기법)">
            <a:extLst>
              <a:ext uri="{FF2B5EF4-FFF2-40B4-BE49-F238E27FC236}">
                <a16:creationId xmlns:a16="http://schemas.microsoft.com/office/drawing/2014/main" id="{9464FBC3-3F43-4AAF-AB80-637CDD39D5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11" y="1071585"/>
            <a:ext cx="8377378" cy="38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4DB24-C879-478A-B674-DDF67A5743F0}"/>
              </a:ext>
            </a:extLst>
          </p:cNvPr>
          <p:cNvSpPr txBox="1"/>
          <p:nvPr/>
        </p:nvSpPr>
        <p:spPr>
          <a:xfrm>
            <a:off x="651608" y="4863085"/>
            <a:ext cx="11140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logical </a:t>
            </a:r>
            <a:r>
              <a:rPr lang="ko-KR" altLang="en-US" dirty="0"/>
              <a:t>주소 </a:t>
            </a:r>
            <a:r>
              <a:rPr lang="en-US" altLang="ko-KR" dirty="0"/>
              <a:t>== </a:t>
            </a:r>
            <a:r>
              <a:rPr lang="ko-KR" altLang="en-US" dirty="0"/>
              <a:t>실제주소 </a:t>
            </a:r>
            <a:r>
              <a:rPr lang="en-US" altLang="ko-KR" dirty="0"/>
              <a:t>- </a:t>
            </a:r>
            <a:r>
              <a:rPr lang="ko-KR" altLang="en-US" dirty="0"/>
              <a:t>컴파일시간</a:t>
            </a:r>
            <a:r>
              <a:rPr lang="en-US" altLang="ko-KR" dirty="0"/>
              <a:t>, </a:t>
            </a:r>
            <a:r>
              <a:rPr lang="en-US" altLang="ko-KR" dirty="0" err="1"/>
              <a:t>loadtime</a:t>
            </a:r>
            <a:r>
              <a:rPr lang="en-US" altLang="ko-KR" dirty="0"/>
              <a:t> </a:t>
            </a:r>
            <a:r>
              <a:rPr lang="ko-KR" altLang="en-US" dirty="0"/>
              <a:t>바인딩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logical </a:t>
            </a:r>
            <a:r>
              <a:rPr lang="ko-KR" altLang="en-US" dirty="0"/>
              <a:t>주소 </a:t>
            </a:r>
            <a:r>
              <a:rPr lang="en-US" altLang="ko-KR" dirty="0"/>
              <a:t>!= </a:t>
            </a:r>
            <a:r>
              <a:rPr lang="ko-KR" altLang="en-US" dirty="0"/>
              <a:t>실제주소 </a:t>
            </a:r>
            <a:r>
              <a:rPr lang="en-US" altLang="ko-KR" dirty="0"/>
              <a:t>- </a:t>
            </a:r>
            <a:r>
              <a:rPr lang="ko-KR" altLang="en-US" dirty="0"/>
              <a:t>런타임</a:t>
            </a:r>
            <a:r>
              <a:rPr lang="en-US" altLang="ko-KR" dirty="0"/>
              <a:t>(MMU</a:t>
            </a:r>
            <a:r>
              <a:rPr lang="ko-KR" altLang="en-US" dirty="0"/>
              <a:t>가 메모리 주소 결정</a:t>
            </a:r>
            <a:r>
              <a:rPr lang="en-US" altLang="ko-KR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유저는 실제메모리 주소를 볼 수 없다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0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다이나믹 로딩</a:t>
            </a:r>
          </a:p>
        </p:txBody>
      </p:sp>
    </p:spTree>
    <p:extLst>
      <p:ext uri="{BB962C8B-B14F-4D97-AF65-F5344CB8AC3E}">
        <p14:creationId xmlns:p14="http://schemas.microsoft.com/office/powerpoint/2010/main" val="352435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9" y="558209"/>
            <a:ext cx="3593220" cy="382771"/>
          </a:xfrm>
        </p:spPr>
        <p:txBody>
          <a:bodyPr/>
          <a:lstStyle/>
          <a:p>
            <a:r>
              <a:rPr lang="ko-KR" altLang="en-US" sz="1800">
                <a:solidFill>
                  <a:schemeClr val="bg2">
                    <a:lumMod val="50000"/>
                  </a:schemeClr>
                </a:solidFill>
              </a:rPr>
              <a:t>다이나믹 로딩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프로그램이 실행되기 위해서는 메모리에 적재되어 있는 상태여야 함</a:t>
            </a:r>
            <a:r>
              <a:rPr lang="en-US" altLang="ko-KR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/>
              <a:t>프로그램이 너무 커서 메모리에 모두 올라가지 못하면</a:t>
            </a:r>
            <a:r>
              <a:rPr lang="en-US" altLang="ko-KR"/>
              <a:t>?</a:t>
            </a:r>
          </a:p>
          <a:p>
            <a:r>
              <a:rPr lang="en-US" altLang="ko-KR"/>
              <a:t>-&gt; </a:t>
            </a:r>
            <a:r>
              <a:rPr lang="ko-KR" altLang="en-US"/>
              <a:t>프로그램 일부만 메모리에 올림</a:t>
            </a:r>
            <a:r>
              <a:rPr lang="en-US" altLang="ko-KR"/>
              <a:t>, </a:t>
            </a:r>
            <a:r>
              <a:rPr lang="ko-KR" altLang="en-US"/>
              <a:t>실행되지 않은 루틴은 메모리에 올리지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95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다이나믹 </a:t>
            </a:r>
            <a:r>
              <a:rPr lang="ko-KR" altLang="en-US" dirty="0" err="1"/>
              <a:t>링킹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공유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29318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다이나믹 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링킹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공유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b="1" dirty="0"/>
              <a:t>다이나믹 링크 라이브러리</a:t>
            </a:r>
            <a:r>
              <a:rPr lang="en-US" altLang="ko-KR" b="1" dirty="0"/>
              <a:t>?</a:t>
            </a:r>
            <a:endParaRPr lang="en-US" altLang="ko-KR" sz="2400" b="1" dirty="0"/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유저 프로그램이 실행될 때 </a:t>
            </a:r>
            <a:r>
              <a:rPr lang="ko-KR" altLang="en-US" dirty="0" err="1"/>
              <a:t>링</a:t>
            </a:r>
            <a:r>
              <a:rPr lang="ko-KR" altLang="en-US" sz="2400" dirty="0" err="1"/>
              <a:t>킹</a:t>
            </a:r>
            <a:r>
              <a:rPr lang="ko-KR" altLang="en-US" sz="2400" dirty="0"/>
              <a:t> 되는 시스템 라이브러리이다</a:t>
            </a:r>
            <a:r>
              <a:rPr lang="en-US" altLang="ko-KR" sz="2400" dirty="0"/>
              <a:t>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리눅스 </a:t>
            </a:r>
            <a:r>
              <a:rPr lang="en-US" altLang="ko-KR" sz="2400" dirty="0"/>
              <a:t>: *.so, </a:t>
            </a:r>
            <a:r>
              <a:rPr lang="ko-KR" altLang="en-US" sz="2400" dirty="0"/>
              <a:t>윈도우 </a:t>
            </a:r>
            <a:r>
              <a:rPr lang="en-US" altLang="ko-KR" sz="2400" dirty="0"/>
              <a:t>: *.</a:t>
            </a:r>
            <a:r>
              <a:rPr lang="en-US" altLang="ko-KR" sz="2400" dirty="0" err="1"/>
              <a:t>dll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9715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atic and Dynamic Linking C Code » GigaBits">
            <a:extLst>
              <a:ext uri="{FF2B5EF4-FFF2-40B4-BE49-F238E27FC236}">
                <a16:creationId xmlns:a16="http://schemas.microsoft.com/office/drawing/2014/main" id="{037FC4DB-6CB2-408A-9C5D-21F2E7E7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38" y="1203320"/>
            <a:ext cx="6193116" cy="42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457200"/>
            <a:ext cx="3768403" cy="5756713"/>
          </a:xfrm>
        </p:spPr>
        <p:txBody>
          <a:bodyPr anchor="ctr">
            <a:normAutofit/>
          </a:bodyPr>
          <a:lstStyle/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err="1"/>
              <a:t>스태틱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링킹</a:t>
            </a:r>
            <a:r>
              <a:rPr lang="ko-KR" altLang="en-US" sz="1900" dirty="0"/>
              <a:t> </a:t>
            </a:r>
            <a:r>
              <a:rPr lang="en-US" altLang="ko-KR" sz="1900" dirty="0"/>
              <a:t>!= </a:t>
            </a:r>
            <a:r>
              <a:rPr lang="ko-KR" altLang="en-US" sz="1900" dirty="0"/>
              <a:t>다이나믹 </a:t>
            </a:r>
            <a:r>
              <a:rPr lang="ko-KR" altLang="en-US" sz="1900" dirty="0" err="1"/>
              <a:t>링킹</a:t>
            </a:r>
            <a:endParaRPr lang="en-US" altLang="ko-KR" sz="1900" dirty="0"/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 err="1"/>
              <a:t>os</a:t>
            </a:r>
            <a:r>
              <a:rPr lang="ko-KR" altLang="en-US" sz="1900" dirty="0"/>
              <a:t>가 라이브러리 </a:t>
            </a:r>
            <a:r>
              <a:rPr lang="en-US" altLang="ko-KR" sz="1900" dirty="0"/>
              <a:t>obj</a:t>
            </a:r>
            <a:r>
              <a:rPr lang="ko-KR" altLang="en-US" sz="1900" dirty="0"/>
              <a:t>로 취급하여 로드 할 때 프로세스 이미지와 합침</a:t>
            </a:r>
            <a:r>
              <a:rPr lang="en-US" altLang="ko-KR" sz="1900" dirty="0"/>
              <a:t>, </a:t>
            </a:r>
            <a:r>
              <a:rPr lang="ko-KR" altLang="en-US" sz="1900" dirty="0"/>
              <a:t>중복된 코드 </a:t>
            </a:r>
            <a:r>
              <a:rPr lang="ko-KR" altLang="en-US" sz="1900" dirty="0" err="1"/>
              <a:t>들어감</a:t>
            </a:r>
            <a:r>
              <a:rPr lang="en-US" altLang="ko-KR" sz="1900" dirty="0"/>
              <a:t>, </a:t>
            </a:r>
            <a:r>
              <a:rPr lang="ko-KR" altLang="en-US" sz="1900" dirty="0"/>
              <a:t>메모리 낭비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5585DEB-3D58-4D89-9F00-DA5B91DCE64F}"/>
              </a:ext>
            </a:extLst>
          </p:cNvPr>
          <p:cNvSpPr txBox="1">
            <a:spLocks/>
          </p:cNvSpPr>
          <p:nvPr/>
        </p:nvSpPr>
        <p:spPr>
          <a:xfrm>
            <a:off x="651609" y="558209"/>
            <a:ext cx="4063004" cy="38277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스태틱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링킹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7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atic and Dynamic Linking C Code » GigaBits">
            <a:extLst>
              <a:ext uri="{FF2B5EF4-FFF2-40B4-BE49-F238E27FC236}">
                <a16:creationId xmlns:a16="http://schemas.microsoft.com/office/drawing/2014/main" id="{037FC4DB-6CB2-408A-9C5D-21F2E7E7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38" y="1203320"/>
            <a:ext cx="6193116" cy="42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457200"/>
            <a:ext cx="3768403" cy="5756713"/>
          </a:xfrm>
        </p:spPr>
        <p:txBody>
          <a:bodyPr anchor="ctr">
            <a:normAutofit lnSpcReduction="10000"/>
          </a:bodyPr>
          <a:lstStyle/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시스템 라이브러리를 메모리에 딱 한번만 올리고 다른 프로세스들이 공유함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링킹이</a:t>
            </a:r>
            <a:r>
              <a:rPr lang="ko-KR" altLang="en-US" sz="1900" dirty="0"/>
              <a:t> 실행시간 까지 연기됨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다이나믹 </a:t>
            </a:r>
            <a:r>
              <a:rPr lang="ko-KR" altLang="en-US" sz="1900" dirty="0" err="1"/>
              <a:t>링킹에서는</a:t>
            </a:r>
            <a:r>
              <a:rPr lang="ko-KR" altLang="en-US" sz="1900" dirty="0"/>
              <a:t> </a:t>
            </a:r>
            <a:r>
              <a:rPr lang="en-US" altLang="ko-KR" sz="1900" dirty="0"/>
              <a:t>stub</a:t>
            </a:r>
            <a:r>
              <a:rPr lang="ko-KR" altLang="en-US" sz="1900" dirty="0"/>
              <a:t>이 각 프로세스 이미지에 </a:t>
            </a:r>
            <a:r>
              <a:rPr lang="ko-KR" altLang="en-US" sz="1900" dirty="0" err="1"/>
              <a:t>들어감</a:t>
            </a:r>
            <a:endParaRPr lang="ko-KR" altLang="en-US" sz="1900" dirty="0"/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/>
              <a:t>stub</a:t>
            </a:r>
            <a:r>
              <a:rPr lang="ko-KR" altLang="en-US" sz="1900" dirty="0"/>
              <a:t>은 라이브러리를 어떻게 메모리에 위치시킬지</a:t>
            </a:r>
            <a:r>
              <a:rPr lang="en-US" altLang="ko-KR" sz="1900" dirty="0"/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z="1900" dirty="0"/>
              <a:t>로드 안되었으면 어떻게 로드 할 지 알려줌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라이브러리가 업데이트 되었다면 라이브러리를 프로세스들은 단지 새 라이브러리를 </a:t>
            </a:r>
            <a:r>
              <a:rPr lang="en-US" altLang="ko-KR" sz="1900" dirty="0"/>
              <a:t>"</a:t>
            </a:r>
            <a:r>
              <a:rPr lang="ko-KR" altLang="en-US" sz="1900" dirty="0"/>
              <a:t>참조</a:t>
            </a:r>
            <a:r>
              <a:rPr lang="en-US" altLang="ko-KR" sz="1900" dirty="0"/>
              <a:t>"</a:t>
            </a:r>
            <a:r>
              <a:rPr lang="ko-KR" altLang="en-US" sz="1900" dirty="0"/>
              <a:t>하기만 하면 됨</a:t>
            </a:r>
            <a:endParaRPr lang="en-US" altLang="ko-KR" sz="1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5585DEB-3D58-4D89-9F00-DA5B91DCE64F}"/>
              </a:ext>
            </a:extLst>
          </p:cNvPr>
          <p:cNvSpPr txBox="1">
            <a:spLocks/>
          </p:cNvSpPr>
          <p:nvPr/>
        </p:nvSpPr>
        <p:spPr>
          <a:xfrm>
            <a:off x="651609" y="558209"/>
            <a:ext cx="4063004" cy="38277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다이나믹 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링킹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atic and Dynamic Linking C Code » GigaBits">
            <a:extLst>
              <a:ext uri="{FF2B5EF4-FFF2-40B4-BE49-F238E27FC236}">
                <a16:creationId xmlns:a16="http://schemas.microsoft.com/office/drawing/2014/main" id="{037FC4DB-6CB2-408A-9C5D-21F2E7E7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38" y="1203320"/>
            <a:ext cx="6193116" cy="421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457200"/>
            <a:ext cx="3768403" cy="5756713"/>
          </a:xfrm>
        </p:spPr>
        <p:txBody>
          <a:bodyPr anchor="ctr">
            <a:normAutofit/>
          </a:bodyPr>
          <a:lstStyle/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비표준 라이브러리를 제공하지 않는 </a:t>
            </a:r>
            <a:r>
              <a:rPr lang="en-US" altLang="ko-KR" sz="1900" dirty="0" err="1"/>
              <a:t>os</a:t>
            </a:r>
            <a:r>
              <a:rPr lang="ko-KR" altLang="en-US" sz="1900" dirty="0"/>
              <a:t>라면 실행이 안 될 수도 있음</a:t>
            </a:r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운영체제에서 이 다이나믹 </a:t>
            </a:r>
            <a:r>
              <a:rPr lang="ko-KR" altLang="en-US" sz="1900" dirty="0" err="1"/>
              <a:t>링킹을</a:t>
            </a:r>
            <a:r>
              <a:rPr lang="ko-KR" altLang="en-US" sz="1900" dirty="0"/>
              <a:t> 지원해야 함</a:t>
            </a:r>
            <a:endParaRPr lang="en-US" altLang="ko-KR" sz="1900" dirty="0"/>
          </a:p>
          <a:p>
            <a:pPr marL="457200" indent="-4572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/>
              <a:t>메모리 보호때문에 라이브러리 접근이 안 될 때가 있음</a:t>
            </a:r>
            <a:endParaRPr lang="en-US" altLang="ko-KR" sz="19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5585DEB-3D58-4D89-9F00-DA5B91DCE64F}"/>
              </a:ext>
            </a:extLst>
          </p:cNvPr>
          <p:cNvSpPr txBox="1">
            <a:spLocks/>
          </p:cNvSpPr>
          <p:nvPr/>
        </p:nvSpPr>
        <p:spPr>
          <a:xfrm>
            <a:off x="651609" y="558209"/>
            <a:ext cx="4063004" cy="38277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다이나믹 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링킹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156021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메모리 구역 나누기</a:t>
            </a:r>
          </a:p>
        </p:txBody>
      </p:sp>
    </p:spTree>
    <p:extLst>
      <p:ext uri="{BB962C8B-B14F-4D97-AF65-F5344CB8AC3E}">
        <p14:creationId xmlns:p14="http://schemas.microsoft.com/office/powerpoint/2010/main" val="379899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331798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메모리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1" dirty="0"/>
              <a:t>1. First Fit</a:t>
            </a:r>
          </a:p>
          <a:p>
            <a:pPr>
              <a:lnSpc>
                <a:spcPct val="100000"/>
              </a:lnSpc>
            </a:pPr>
            <a:r>
              <a:rPr lang="en-US" altLang="ko-KR" sz="2800" b="1" dirty="0"/>
              <a:t>2. Best Fit</a:t>
            </a:r>
          </a:p>
          <a:p>
            <a:pPr>
              <a:lnSpc>
                <a:spcPct val="100000"/>
              </a:lnSpc>
            </a:pPr>
            <a:r>
              <a:rPr lang="en-US" altLang="ko-KR" sz="2800" b="1" dirty="0"/>
              <a:t>3. Worst Fit</a:t>
            </a:r>
            <a:endParaRPr lang="en-US" altLang="ko-KR" sz="2800" dirty="0"/>
          </a:p>
        </p:txBody>
      </p:sp>
      <p:pic>
        <p:nvPicPr>
          <p:cNvPr id="6146" name="Picture 2" descr="Memory Management G.Anuradha. - ppt download">
            <a:extLst>
              <a:ext uri="{FF2B5EF4-FFF2-40B4-BE49-F238E27FC236}">
                <a16:creationId xmlns:a16="http://schemas.microsoft.com/office/drawing/2014/main" id="{8C709647-2181-4463-911B-4FFC3260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17" y="940980"/>
            <a:ext cx="6615983" cy="49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4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메모리 할당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altLang="ko-KR" sz="1800" b="1" dirty="0"/>
              <a:t>First Fit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2400" b="1" dirty="0"/>
              <a:t>First Fit</a:t>
            </a:r>
          </a:p>
          <a:p>
            <a:pPr marL="571500" lvl="1" indent="-342900">
              <a:lnSpc>
                <a:spcPct val="100000"/>
              </a:lnSpc>
            </a:pPr>
            <a:r>
              <a:rPr lang="ko-KR" altLang="en-US" sz="2000" dirty="0"/>
              <a:t>가장 먼저 발견한 필요한 메모리보다 큰 공간 할당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sz="2400" b="1" dirty="0"/>
              <a:t>2. Best Fit</a:t>
            </a:r>
          </a:p>
          <a:p>
            <a:pPr marL="571500" lvl="1" indent="-342900">
              <a:lnSpc>
                <a:spcPct val="100000"/>
              </a:lnSpc>
            </a:pPr>
            <a:r>
              <a:rPr lang="ko-KR" altLang="en-US" sz="2000" dirty="0"/>
              <a:t>충분히 큰 메모리 중 가장 작은 것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전체 탐색함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sz="2400" b="1" dirty="0"/>
              <a:t>3. Worst Fit</a:t>
            </a:r>
          </a:p>
          <a:p>
            <a:pPr marL="571500" lvl="1" indent="-342900">
              <a:lnSpc>
                <a:spcPct val="100000"/>
              </a:lnSpc>
            </a:pPr>
            <a:r>
              <a:rPr lang="ko-KR" altLang="en-US" sz="2000" dirty="0"/>
              <a:t>가장 메모리에서 가장 큰 공간 할당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전체 탐색함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04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단편화 문제</a:t>
            </a:r>
          </a:p>
        </p:txBody>
      </p:sp>
    </p:spTree>
    <p:extLst>
      <p:ext uri="{BB962C8B-B14F-4D97-AF65-F5344CB8AC3E}">
        <p14:creationId xmlns:p14="http://schemas.microsoft.com/office/powerpoint/2010/main" val="23478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단편화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First Fit, Best Fit </a:t>
            </a:r>
            <a:r>
              <a:rPr lang="ko-KR" altLang="en-US" sz="2400" dirty="0"/>
              <a:t>만족하는 메모리 할당 정책의 문제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외부단편화</a:t>
            </a:r>
            <a:r>
              <a:rPr lang="en-US" altLang="ko-KR" sz="2400" dirty="0"/>
              <a:t>(</a:t>
            </a:r>
            <a:r>
              <a:rPr lang="ko-KR" altLang="en-US" sz="2400" dirty="0"/>
              <a:t>메모리가 충분해도 메모리 할당이 불가능</a:t>
            </a:r>
            <a:r>
              <a:rPr lang="en-US" altLang="ko-KR" sz="2400" dirty="0"/>
              <a:t>) </a:t>
            </a:r>
            <a:r>
              <a:rPr lang="ko-KR" altLang="en-US" sz="2400" dirty="0"/>
              <a:t>문제 있음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내부 단편화 문제도 있음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11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단편화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외부단편화를 해결하기 위해 </a:t>
            </a:r>
            <a:r>
              <a:rPr lang="en-US" altLang="ko-KR" sz="2400" dirty="0"/>
              <a:t>compaction(</a:t>
            </a:r>
            <a:r>
              <a:rPr lang="ko-KR" altLang="en-US" sz="2400" dirty="0"/>
              <a:t>메모리를 한곳으로 쭉 미는 작업</a:t>
            </a:r>
            <a:r>
              <a:rPr lang="en-US" altLang="ko-KR" sz="2400" dirty="0"/>
              <a:t>) </a:t>
            </a:r>
            <a:r>
              <a:rPr lang="ko-KR" altLang="en-US" sz="2400" dirty="0"/>
              <a:t>수행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항상 </a:t>
            </a:r>
            <a:r>
              <a:rPr lang="en-US" altLang="ko-KR" sz="2400" dirty="0"/>
              <a:t>compaction</a:t>
            </a:r>
            <a:r>
              <a:rPr lang="ko-KR" altLang="en-US" sz="2400" dirty="0"/>
              <a:t>이 가능한 것은 아님</a:t>
            </a:r>
            <a:r>
              <a:rPr lang="en-US" altLang="ko-KR" sz="2400" dirty="0"/>
              <a:t>, </a:t>
            </a:r>
            <a:r>
              <a:rPr lang="ko-KR" altLang="en-US" sz="2400" dirty="0"/>
              <a:t>변수가 </a:t>
            </a:r>
            <a:r>
              <a:rPr lang="en-US" altLang="ko-KR" sz="2400" dirty="0"/>
              <a:t>static</a:t>
            </a:r>
            <a:r>
              <a:rPr lang="ko-KR" altLang="en-US" sz="2400" dirty="0"/>
              <a:t>이거나 로딩 중일 때는 불가능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그리고 미는 데 걸리는 </a:t>
            </a:r>
            <a:r>
              <a:rPr lang="en-US" altLang="ko-KR" sz="2400" dirty="0"/>
              <a:t>cost </a:t>
            </a:r>
            <a:r>
              <a:rPr lang="ko-KR" altLang="en-US" sz="2400" dirty="0"/>
              <a:t>가 비쌈</a:t>
            </a:r>
            <a:r>
              <a:rPr lang="en-US" altLang="ko-KR" sz="2400" dirty="0"/>
              <a:t>(</a:t>
            </a:r>
            <a:r>
              <a:rPr lang="ko-KR" altLang="en-US" sz="2400" dirty="0"/>
              <a:t>시간 오래 걸림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921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단편화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외부단편화를 해결하기 위한 방법</a:t>
            </a:r>
            <a:endParaRPr lang="en-US" altLang="ko-KR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/>
              <a:t>compaction(</a:t>
            </a:r>
            <a:r>
              <a:rPr lang="ko-KR" altLang="en-US" sz="2400" dirty="0"/>
              <a:t>메모리를 한곳으로 쭉 미는 작업</a:t>
            </a:r>
            <a:r>
              <a:rPr lang="en-US" altLang="ko-KR" sz="2400" dirty="0"/>
              <a:t>)</a:t>
            </a:r>
          </a:p>
          <a:p>
            <a:pPr marL="571500" lvl="1" indent="-342900">
              <a:lnSpc>
                <a:spcPct val="100000"/>
              </a:lnSpc>
            </a:pPr>
            <a:r>
              <a:rPr lang="ko-KR" altLang="en-US" sz="1600" dirty="0"/>
              <a:t>항상 </a:t>
            </a:r>
            <a:r>
              <a:rPr lang="en-US" altLang="ko-KR" sz="1600" dirty="0"/>
              <a:t>compaction</a:t>
            </a:r>
            <a:r>
              <a:rPr lang="ko-KR" altLang="en-US" sz="1600" dirty="0"/>
              <a:t>이 가능한 것은 아님</a:t>
            </a:r>
            <a:r>
              <a:rPr lang="en-US" altLang="ko-KR" sz="1600" dirty="0"/>
              <a:t>, </a:t>
            </a:r>
            <a:r>
              <a:rPr lang="ko-KR" altLang="en-US" sz="1600" dirty="0"/>
              <a:t>변수가 </a:t>
            </a:r>
            <a:r>
              <a:rPr lang="en-US" altLang="ko-KR" sz="1600" dirty="0"/>
              <a:t>static</a:t>
            </a:r>
            <a:r>
              <a:rPr lang="ko-KR" altLang="en-US" sz="1600" dirty="0"/>
              <a:t>이거나 로딩 중일 때는 불가능</a:t>
            </a:r>
          </a:p>
          <a:p>
            <a:pPr marL="571500" lvl="1" indent="-342900">
              <a:lnSpc>
                <a:spcPct val="100000"/>
              </a:lnSpc>
            </a:pPr>
            <a:r>
              <a:rPr lang="ko-KR" altLang="en-US" sz="1600" dirty="0"/>
              <a:t>그리고 미는 데 걸리는 </a:t>
            </a:r>
            <a:r>
              <a:rPr lang="en-US" altLang="ko-KR" sz="1600" dirty="0"/>
              <a:t>cost </a:t>
            </a:r>
            <a:r>
              <a:rPr lang="ko-KR" altLang="en-US" sz="1600" dirty="0"/>
              <a:t>가 비쌈</a:t>
            </a:r>
            <a:r>
              <a:rPr lang="en-US" altLang="ko-KR" sz="1600" dirty="0"/>
              <a:t>(</a:t>
            </a:r>
            <a:r>
              <a:rPr lang="ko-KR" altLang="en-US" sz="1600" dirty="0"/>
              <a:t>시간 오래 걸림</a:t>
            </a:r>
            <a:r>
              <a:rPr lang="en-US" altLang="ko-KR" sz="1600" dirty="0"/>
              <a:t>)</a:t>
            </a:r>
            <a:endParaRPr lang="en-US" altLang="ko-K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400" dirty="0"/>
              <a:t>논리주소공간을 비연속적이게 함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세그멘테이션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페이징</a:t>
            </a:r>
            <a:r>
              <a:rPr lang="en-US" altLang="ko-KR" sz="2400" dirty="0"/>
              <a:t>)</a:t>
            </a:r>
          </a:p>
          <a:p>
            <a:pPr marL="571500" lvl="1" indent="-342900">
              <a:lnSpc>
                <a:spcPct val="100000"/>
              </a:lnSpc>
            </a:pPr>
            <a:r>
              <a:rPr lang="ko-KR" altLang="en-US" dirty="0"/>
              <a:t>빈 </a:t>
            </a:r>
            <a:r>
              <a:rPr lang="ko-KR" altLang="en-US"/>
              <a:t>메모리가 어디에 있든지 할당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73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메모리 구역 나누기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E414667E-1130-428C-B0DD-268B0AEFE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4171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7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9" y="558209"/>
            <a:ext cx="2653653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메모리 구역 나누기</a:t>
            </a:r>
          </a:p>
        </p:txBody>
      </p:sp>
      <p:pic>
        <p:nvPicPr>
          <p:cNvPr id="4" name="Picture 2" descr="Memory Management">
            <a:extLst>
              <a:ext uri="{FF2B5EF4-FFF2-40B4-BE49-F238E27FC236}">
                <a16:creationId xmlns:a16="http://schemas.microsoft.com/office/drawing/2014/main" id="{46ABAC6A-CD47-4D47-BE7F-947362B76B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1428819"/>
            <a:ext cx="3407256" cy="40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emory Management">
            <a:extLst>
              <a:ext uri="{FF2B5EF4-FFF2-40B4-BE49-F238E27FC236}">
                <a16:creationId xmlns:a16="http://schemas.microsoft.com/office/drawing/2014/main" id="{54C000A4-AB96-4EAC-B16F-21EC9F99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6" y="1743957"/>
            <a:ext cx="6691271" cy="33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가상주소를 실제주소로 바꾸기</a:t>
            </a:r>
          </a:p>
        </p:txBody>
      </p:sp>
    </p:spTree>
    <p:extLst>
      <p:ext uri="{BB962C8B-B14F-4D97-AF65-F5344CB8AC3E}">
        <p14:creationId xmlns:p14="http://schemas.microsoft.com/office/powerpoint/2010/main" val="37148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9" y="558209"/>
            <a:ext cx="3593220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가상주소를 실제주소로 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컴파일 시 컴파일러는 변수들을 재할당 가능한 주소로 바꾼다</a:t>
            </a:r>
            <a:endParaRPr lang="en-US" altLang="ko-KR" dirty="0"/>
          </a:p>
          <a:p>
            <a:pPr lvl="1" indent="0">
              <a:buNone/>
            </a:pPr>
            <a:r>
              <a:rPr lang="ko-KR" altLang="ko-KR" sz="1600" dirty="0">
                <a:solidFill>
                  <a:schemeClr val="bg2">
                    <a:lumMod val="50000"/>
                  </a:schemeClr>
                </a:solidFill>
              </a:rPr>
              <a:t>※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재할당 가능한 주소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상대주소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링크가능한 에디터는 이 상대주소를 절대주소로 바꾼다</a:t>
            </a:r>
            <a:r>
              <a:rPr lang="en-US" altLang="ko-K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바인딩</a:t>
            </a:r>
            <a:r>
              <a:rPr lang="en-US" altLang="ko-KR" dirty="0"/>
              <a:t>＂</a:t>
            </a:r>
            <a:r>
              <a:rPr lang="ko-KR" altLang="en-US" dirty="0"/>
              <a:t>이라고 함</a:t>
            </a:r>
          </a:p>
        </p:txBody>
      </p:sp>
    </p:spTree>
    <p:extLst>
      <p:ext uri="{BB962C8B-B14F-4D97-AF65-F5344CB8AC3E}">
        <p14:creationId xmlns:p14="http://schemas.microsoft.com/office/powerpoint/2010/main" val="1621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9" y="558209"/>
            <a:ext cx="3593220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가상주소를 실제주소로 바꾸기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바인딩 하는 시간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컴파일 시간에 주소 계산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	</a:t>
            </a:r>
            <a:r>
              <a:rPr lang="en-US" altLang="ko-KR" sz="2400" dirty="0"/>
              <a:t>- </a:t>
            </a:r>
            <a:r>
              <a:rPr lang="ko-KR" altLang="en-US" sz="2400" dirty="0"/>
              <a:t>컴파일 시간에 프로세스가 어디 메모리에 있는지 알면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alsolute</a:t>
            </a:r>
            <a:r>
              <a:rPr lang="en-US" altLang="ko-KR" sz="2400" dirty="0"/>
              <a:t> code </a:t>
            </a:r>
            <a:r>
              <a:rPr lang="ko-KR" altLang="en-US" sz="2400" dirty="0"/>
              <a:t>생성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	</a:t>
            </a:r>
            <a:r>
              <a:rPr lang="en-US" altLang="ko-KR" sz="2400" dirty="0"/>
              <a:t>- </a:t>
            </a:r>
            <a:r>
              <a:rPr lang="ko-KR" altLang="en-US" sz="2400" dirty="0"/>
              <a:t>메모리 주소 하드 코딩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	</a:t>
            </a:r>
            <a:r>
              <a:rPr lang="en-US" altLang="ko-KR" sz="2400" dirty="0"/>
              <a:t>- </a:t>
            </a:r>
            <a:r>
              <a:rPr lang="ko-KR" altLang="en-US" sz="2400" dirty="0"/>
              <a:t>시작주소가 바뀌면 컴파일 다시 해야함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6192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9" y="558209"/>
            <a:ext cx="3593220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가상주소를 실제주소로 바꾸기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바인딩 하는 시간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로드타임에 시간 계산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컴파일 시간에 프로세스가 어디 메모리에 있을지 모르면</a:t>
            </a:r>
            <a:endParaRPr lang="en-US" altLang="ko-KR" sz="2400" dirty="0"/>
          </a:p>
          <a:p>
            <a:pPr marL="571500" lvl="1" indent="-342900"/>
            <a:r>
              <a:rPr lang="en-US" altLang="ko-KR" dirty="0"/>
              <a:t>-&gt; relocatable code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바인딩을 로드시간까지 미룸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시작주소 바뀌면 </a:t>
            </a:r>
            <a:r>
              <a:rPr lang="en-US" altLang="ko-KR" sz="2400" dirty="0"/>
              <a:t>re-loading</a:t>
            </a:r>
          </a:p>
        </p:txBody>
      </p:sp>
    </p:spTree>
    <p:extLst>
      <p:ext uri="{BB962C8B-B14F-4D97-AF65-F5344CB8AC3E}">
        <p14:creationId xmlns:p14="http://schemas.microsoft.com/office/powerpoint/2010/main" val="38937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9" y="558209"/>
            <a:ext cx="3593220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가상주소를 실제주소로 바꾸기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바인딩 하는 시간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실행시간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프로세스가 다른 메모리 세그먼트로 갈 수 있으면 실행할 때 까지 바인딩 미룸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STORE </a:t>
            </a:r>
            <a:r>
              <a:rPr lang="ko-KR" altLang="en-US" sz="2400" dirty="0"/>
              <a:t>같은 명령어 실행 할 때마다 메모리주소 새로 결정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base / limit </a:t>
            </a:r>
            <a:r>
              <a:rPr lang="ko-KR" altLang="en-US" sz="2400" dirty="0"/>
              <a:t>레지스터의 도움 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6176614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615</Words>
  <Application>Microsoft Office PowerPoint</Application>
  <PresentationFormat>와이드스크린</PresentationFormat>
  <Paragraphs>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Malgun Gothic</vt:lpstr>
      <vt:lpstr>Arial</vt:lpstr>
      <vt:lpstr>ChitchatVTI</vt:lpstr>
      <vt:lpstr>메모리 관리</vt:lpstr>
      <vt:lpstr>메모리 구역 나누기</vt:lpstr>
      <vt:lpstr>메모리 구역 나누기</vt:lpstr>
      <vt:lpstr>메모리 구역 나누기</vt:lpstr>
      <vt:lpstr>가상주소를 실제주소로 바꾸기</vt:lpstr>
      <vt:lpstr>가상주소를 실제주소로 바꾸기</vt:lpstr>
      <vt:lpstr>가상주소를 실제주소로 바꾸기 - 바인딩 하는 시간 -</vt:lpstr>
      <vt:lpstr>가상주소를 실제주소로 바꾸기 - 바인딩 하는 시간 -</vt:lpstr>
      <vt:lpstr>가상주소를 실제주소로 바꾸기 - 바인딩 하는 시간 -</vt:lpstr>
      <vt:lpstr>논리 메모리주소 vs 물리 메모리 주소</vt:lpstr>
      <vt:lpstr>메모리주소 vs 물리 메모리 주소</vt:lpstr>
      <vt:lpstr>메모리주소 vs 물리 메모리 주소</vt:lpstr>
      <vt:lpstr>다이나믹 로딩</vt:lpstr>
      <vt:lpstr>다이나믹 로딩</vt:lpstr>
      <vt:lpstr>다이나믹 링킹 &amp; 공유 라이브러리</vt:lpstr>
      <vt:lpstr>다이나믹 링킹 &amp; 공유 라이브러리</vt:lpstr>
      <vt:lpstr>PowerPoint 프레젠테이션</vt:lpstr>
      <vt:lpstr>PowerPoint 프레젠테이션</vt:lpstr>
      <vt:lpstr>PowerPoint 프레젠테이션</vt:lpstr>
      <vt:lpstr>메모리 할당</vt:lpstr>
      <vt:lpstr>메모리 할당</vt:lpstr>
      <vt:lpstr>메모리 할당 - First Fit</vt:lpstr>
      <vt:lpstr>단편화 문제</vt:lpstr>
      <vt:lpstr>단편화 문제</vt:lpstr>
      <vt:lpstr>단편화 문제</vt:lpstr>
      <vt:lpstr>단편화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선민기</dc:creator>
  <cp:lastModifiedBy>선민기</cp:lastModifiedBy>
  <cp:revision>46</cp:revision>
  <dcterms:created xsi:type="dcterms:W3CDTF">2021-10-01T03:25:33Z</dcterms:created>
  <dcterms:modified xsi:type="dcterms:W3CDTF">2021-10-01T04:30:56Z</dcterms:modified>
</cp:coreProperties>
</file>