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3" d="100"/>
          <a:sy n="83" d="100"/>
        </p:scale>
        <p:origin x="59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D3A4C3-AEE9-B33D-29CD-B98D6831905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EA0F2F86-02A4-84ED-DA0F-86ECFF88DF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12C7176-AA18-5F67-0F26-0B2573FCA658}"/>
              </a:ext>
            </a:extLst>
          </p:cNvPr>
          <p:cNvSpPr>
            <a:spLocks noGrp="1"/>
          </p:cNvSpPr>
          <p:nvPr>
            <p:ph type="dt" sz="half" idx="10"/>
          </p:nvPr>
        </p:nvSpPr>
        <p:spPr/>
        <p:txBody>
          <a:bodyPr/>
          <a:lstStyle/>
          <a:p>
            <a:fld id="{F7355B20-BF42-49BA-BFCA-E73ABD8A2CB7}" type="datetimeFigureOut">
              <a:rPr lang="pt-BR" smtClean="0"/>
              <a:t>06/05/2023</a:t>
            </a:fld>
            <a:endParaRPr lang="pt-BR"/>
          </a:p>
        </p:txBody>
      </p:sp>
      <p:sp>
        <p:nvSpPr>
          <p:cNvPr id="5" name="Espaço Reservado para Rodapé 4">
            <a:extLst>
              <a:ext uri="{FF2B5EF4-FFF2-40B4-BE49-F238E27FC236}">
                <a16:creationId xmlns:a16="http://schemas.microsoft.com/office/drawing/2014/main" id="{124FC475-0D13-0C75-5FB8-352DF2A4B46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CA20462-693A-3569-0D54-3760209F490E}"/>
              </a:ext>
            </a:extLst>
          </p:cNvPr>
          <p:cNvSpPr>
            <a:spLocks noGrp="1"/>
          </p:cNvSpPr>
          <p:nvPr>
            <p:ph type="sldNum" sz="quarter" idx="12"/>
          </p:nvPr>
        </p:nvSpPr>
        <p:spPr/>
        <p:txBody>
          <a:bodyPr/>
          <a:lstStyle/>
          <a:p>
            <a:fld id="{D1BF8FC3-14CA-4296-8557-F3B51CA4A49B}" type="slidenum">
              <a:rPr lang="pt-BR" smtClean="0"/>
              <a:t>‹nº›</a:t>
            </a:fld>
            <a:endParaRPr lang="pt-BR"/>
          </a:p>
        </p:txBody>
      </p:sp>
    </p:spTree>
    <p:extLst>
      <p:ext uri="{BB962C8B-B14F-4D97-AF65-F5344CB8AC3E}">
        <p14:creationId xmlns:p14="http://schemas.microsoft.com/office/powerpoint/2010/main" val="86943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2D99F1-B2D6-D0BC-9DCF-E35F50263C4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847EEA60-9BCE-FD6D-767F-61E8C8C8105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5FBEC7F-D026-0720-5525-8A4ED86B2E24}"/>
              </a:ext>
            </a:extLst>
          </p:cNvPr>
          <p:cNvSpPr>
            <a:spLocks noGrp="1"/>
          </p:cNvSpPr>
          <p:nvPr>
            <p:ph type="dt" sz="half" idx="10"/>
          </p:nvPr>
        </p:nvSpPr>
        <p:spPr/>
        <p:txBody>
          <a:bodyPr/>
          <a:lstStyle/>
          <a:p>
            <a:fld id="{F7355B20-BF42-49BA-BFCA-E73ABD8A2CB7}" type="datetimeFigureOut">
              <a:rPr lang="pt-BR" smtClean="0"/>
              <a:t>06/05/2023</a:t>
            </a:fld>
            <a:endParaRPr lang="pt-BR"/>
          </a:p>
        </p:txBody>
      </p:sp>
      <p:sp>
        <p:nvSpPr>
          <p:cNvPr id="5" name="Espaço Reservado para Rodapé 4">
            <a:extLst>
              <a:ext uri="{FF2B5EF4-FFF2-40B4-BE49-F238E27FC236}">
                <a16:creationId xmlns:a16="http://schemas.microsoft.com/office/drawing/2014/main" id="{46EA2272-4432-9548-B1EC-1EC0E0F971F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DBB4828-6F09-DFB3-7D12-D9EF8E5C0CE2}"/>
              </a:ext>
            </a:extLst>
          </p:cNvPr>
          <p:cNvSpPr>
            <a:spLocks noGrp="1"/>
          </p:cNvSpPr>
          <p:nvPr>
            <p:ph type="sldNum" sz="quarter" idx="12"/>
          </p:nvPr>
        </p:nvSpPr>
        <p:spPr/>
        <p:txBody>
          <a:bodyPr/>
          <a:lstStyle/>
          <a:p>
            <a:fld id="{D1BF8FC3-14CA-4296-8557-F3B51CA4A49B}" type="slidenum">
              <a:rPr lang="pt-BR" smtClean="0"/>
              <a:t>‹nº›</a:t>
            </a:fld>
            <a:endParaRPr lang="pt-BR"/>
          </a:p>
        </p:txBody>
      </p:sp>
    </p:spTree>
    <p:extLst>
      <p:ext uri="{BB962C8B-B14F-4D97-AF65-F5344CB8AC3E}">
        <p14:creationId xmlns:p14="http://schemas.microsoft.com/office/powerpoint/2010/main" val="33576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03646AE-14D5-7047-F44C-9B008CB5F62A}"/>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84AA440-8658-4A74-6F52-981BB7F1344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269258D-5627-8ADF-2029-D84127BDF045}"/>
              </a:ext>
            </a:extLst>
          </p:cNvPr>
          <p:cNvSpPr>
            <a:spLocks noGrp="1"/>
          </p:cNvSpPr>
          <p:nvPr>
            <p:ph type="dt" sz="half" idx="10"/>
          </p:nvPr>
        </p:nvSpPr>
        <p:spPr/>
        <p:txBody>
          <a:bodyPr/>
          <a:lstStyle/>
          <a:p>
            <a:fld id="{F7355B20-BF42-49BA-BFCA-E73ABD8A2CB7}" type="datetimeFigureOut">
              <a:rPr lang="pt-BR" smtClean="0"/>
              <a:t>06/05/2023</a:t>
            </a:fld>
            <a:endParaRPr lang="pt-BR"/>
          </a:p>
        </p:txBody>
      </p:sp>
      <p:sp>
        <p:nvSpPr>
          <p:cNvPr id="5" name="Espaço Reservado para Rodapé 4">
            <a:extLst>
              <a:ext uri="{FF2B5EF4-FFF2-40B4-BE49-F238E27FC236}">
                <a16:creationId xmlns:a16="http://schemas.microsoft.com/office/drawing/2014/main" id="{C2ED59B1-6B45-EA5C-96D1-8B6B01CE6D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F6ED582-D401-A102-C5CA-C9661D049E10}"/>
              </a:ext>
            </a:extLst>
          </p:cNvPr>
          <p:cNvSpPr>
            <a:spLocks noGrp="1"/>
          </p:cNvSpPr>
          <p:nvPr>
            <p:ph type="sldNum" sz="quarter" idx="12"/>
          </p:nvPr>
        </p:nvSpPr>
        <p:spPr/>
        <p:txBody>
          <a:bodyPr/>
          <a:lstStyle/>
          <a:p>
            <a:fld id="{D1BF8FC3-14CA-4296-8557-F3B51CA4A49B}" type="slidenum">
              <a:rPr lang="pt-BR" smtClean="0"/>
              <a:t>‹nº›</a:t>
            </a:fld>
            <a:endParaRPr lang="pt-BR"/>
          </a:p>
        </p:txBody>
      </p:sp>
    </p:spTree>
    <p:extLst>
      <p:ext uri="{BB962C8B-B14F-4D97-AF65-F5344CB8AC3E}">
        <p14:creationId xmlns:p14="http://schemas.microsoft.com/office/powerpoint/2010/main" val="3702994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A2808B-CD8E-0B14-98EA-5329065E16E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C656195-2BB3-DDFB-E426-FD29364048B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14475E6-247F-16B5-A04D-1D0F015DE3FA}"/>
              </a:ext>
            </a:extLst>
          </p:cNvPr>
          <p:cNvSpPr>
            <a:spLocks noGrp="1"/>
          </p:cNvSpPr>
          <p:nvPr>
            <p:ph type="dt" sz="half" idx="10"/>
          </p:nvPr>
        </p:nvSpPr>
        <p:spPr/>
        <p:txBody>
          <a:bodyPr/>
          <a:lstStyle/>
          <a:p>
            <a:fld id="{F7355B20-BF42-49BA-BFCA-E73ABD8A2CB7}" type="datetimeFigureOut">
              <a:rPr lang="pt-BR" smtClean="0"/>
              <a:t>06/05/2023</a:t>
            </a:fld>
            <a:endParaRPr lang="pt-BR"/>
          </a:p>
        </p:txBody>
      </p:sp>
      <p:sp>
        <p:nvSpPr>
          <p:cNvPr id="5" name="Espaço Reservado para Rodapé 4">
            <a:extLst>
              <a:ext uri="{FF2B5EF4-FFF2-40B4-BE49-F238E27FC236}">
                <a16:creationId xmlns:a16="http://schemas.microsoft.com/office/drawing/2014/main" id="{967DF8BE-9F0D-C4EE-07B2-F99A062443E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2447597-44E1-73A0-59CA-FB142B53155B}"/>
              </a:ext>
            </a:extLst>
          </p:cNvPr>
          <p:cNvSpPr>
            <a:spLocks noGrp="1"/>
          </p:cNvSpPr>
          <p:nvPr>
            <p:ph type="sldNum" sz="quarter" idx="12"/>
          </p:nvPr>
        </p:nvSpPr>
        <p:spPr/>
        <p:txBody>
          <a:bodyPr/>
          <a:lstStyle/>
          <a:p>
            <a:fld id="{D1BF8FC3-14CA-4296-8557-F3B51CA4A49B}" type="slidenum">
              <a:rPr lang="pt-BR" smtClean="0"/>
              <a:t>‹nº›</a:t>
            </a:fld>
            <a:endParaRPr lang="pt-BR"/>
          </a:p>
        </p:txBody>
      </p:sp>
    </p:spTree>
    <p:extLst>
      <p:ext uri="{BB962C8B-B14F-4D97-AF65-F5344CB8AC3E}">
        <p14:creationId xmlns:p14="http://schemas.microsoft.com/office/powerpoint/2010/main" val="260530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099593-BD67-CF66-114B-927B2AF889E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5CAB68A-7EC3-C7B8-FC03-07C75D2657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C374C3D-FFD4-C3FD-C842-A83363E9154B}"/>
              </a:ext>
            </a:extLst>
          </p:cNvPr>
          <p:cNvSpPr>
            <a:spLocks noGrp="1"/>
          </p:cNvSpPr>
          <p:nvPr>
            <p:ph type="dt" sz="half" idx="10"/>
          </p:nvPr>
        </p:nvSpPr>
        <p:spPr/>
        <p:txBody>
          <a:bodyPr/>
          <a:lstStyle/>
          <a:p>
            <a:fld id="{F7355B20-BF42-49BA-BFCA-E73ABD8A2CB7}" type="datetimeFigureOut">
              <a:rPr lang="pt-BR" smtClean="0"/>
              <a:t>06/05/2023</a:t>
            </a:fld>
            <a:endParaRPr lang="pt-BR"/>
          </a:p>
        </p:txBody>
      </p:sp>
      <p:sp>
        <p:nvSpPr>
          <p:cNvPr id="5" name="Espaço Reservado para Rodapé 4">
            <a:extLst>
              <a:ext uri="{FF2B5EF4-FFF2-40B4-BE49-F238E27FC236}">
                <a16:creationId xmlns:a16="http://schemas.microsoft.com/office/drawing/2014/main" id="{D616849D-1A92-E725-E3D4-F58BFD8B0C6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77674D8-A8B2-51DD-FE27-284A3AA4F587}"/>
              </a:ext>
            </a:extLst>
          </p:cNvPr>
          <p:cNvSpPr>
            <a:spLocks noGrp="1"/>
          </p:cNvSpPr>
          <p:nvPr>
            <p:ph type="sldNum" sz="quarter" idx="12"/>
          </p:nvPr>
        </p:nvSpPr>
        <p:spPr/>
        <p:txBody>
          <a:bodyPr/>
          <a:lstStyle/>
          <a:p>
            <a:fld id="{D1BF8FC3-14CA-4296-8557-F3B51CA4A49B}" type="slidenum">
              <a:rPr lang="pt-BR" smtClean="0"/>
              <a:t>‹nº›</a:t>
            </a:fld>
            <a:endParaRPr lang="pt-BR"/>
          </a:p>
        </p:txBody>
      </p:sp>
    </p:spTree>
    <p:extLst>
      <p:ext uri="{BB962C8B-B14F-4D97-AF65-F5344CB8AC3E}">
        <p14:creationId xmlns:p14="http://schemas.microsoft.com/office/powerpoint/2010/main" val="164463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23E3D5-2E86-6DEF-9261-FE625D5D0E9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8AE3CE0-6C55-5BB5-8053-9E2DA9105705}"/>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7B40C82-2566-44DA-F52B-F59ABBF126FC}"/>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DD2DAE6E-64C1-7545-CEED-1576E13AC3B2}"/>
              </a:ext>
            </a:extLst>
          </p:cNvPr>
          <p:cNvSpPr>
            <a:spLocks noGrp="1"/>
          </p:cNvSpPr>
          <p:nvPr>
            <p:ph type="dt" sz="half" idx="10"/>
          </p:nvPr>
        </p:nvSpPr>
        <p:spPr/>
        <p:txBody>
          <a:bodyPr/>
          <a:lstStyle/>
          <a:p>
            <a:fld id="{F7355B20-BF42-49BA-BFCA-E73ABD8A2CB7}" type="datetimeFigureOut">
              <a:rPr lang="pt-BR" smtClean="0"/>
              <a:t>06/05/2023</a:t>
            </a:fld>
            <a:endParaRPr lang="pt-BR"/>
          </a:p>
        </p:txBody>
      </p:sp>
      <p:sp>
        <p:nvSpPr>
          <p:cNvPr id="6" name="Espaço Reservado para Rodapé 5">
            <a:extLst>
              <a:ext uri="{FF2B5EF4-FFF2-40B4-BE49-F238E27FC236}">
                <a16:creationId xmlns:a16="http://schemas.microsoft.com/office/drawing/2014/main" id="{33BC14E1-1452-2418-EB7A-E74A58E7B44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FEFA1C8-BB40-8795-8650-BEEB499D2A53}"/>
              </a:ext>
            </a:extLst>
          </p:cNvPr>
          <p:cNvSpPr>
            <a:spLocks noGrp="1"/>
          </p:cNvSpPr>
          <p:nvPr>
            <p:ph type="sldNum" sz="quarter" idx="12"/>
          </p:nvPr>
        </p:nvSpPr>
        <p:spPr/>
        <p:txBody>
          <a:bodyPr/>
          <a:lstStyle/>
          <a:p>
            <a:fld id="{D1BF8FC3-14CA-4296-8557-F3B51CA4A49B}" type="slidenum">
              <a:rPr lang="pt-BR" smtClean="0"/>
              <a:t>‹nº›</a:t>
            </a:fld>
            <a:endParaRPr lang="pt-BR"/>
          </a:p>
        </p:txBody>
      </p:sp>
    </p:spTree>
    <p:extLst>
      <p:ext uri="{BB962C8B-B14F-4D97-AF65-F5344CB8AC3E}">
        <p14:creationId xmlns:p14="http://schemas.microsoft.com/office/powerpoint/2010/main" val="49163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268E3B-73DD-498F-4C28-906BCB11DAE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591F620E-F913-1D4C-E3E2-9D7D1A4198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7689AE5-DC62-E1EF-4363-E9BB216D8028}"/>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ED1A354-B88B-2D86-B3E7-40A87B35BA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BFADC34-CBA8-C049-8257-6E8E81FDCE8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68343EE-72AA-A540-1A90-05726275E3B8}"/>
              </a:ext>
            </a:extLst>
          </p:cNvPr>
          <p:cNvSpPr>
            <a:spLocks noGrp="1"/>
          </p:cNvSpPr>
          <p:nvPr>
            <p:ph type="dt" sz="half" idx="10"/>
          </p:nvPr>
        </p:nvSpPr>
        <p:spPr/>
        <p:txBody>
          <a:bodyPr/>
          <a:lstStyle/>
          <a:p>
            <a:fld id="{F7355B20-BF42-49BA-BFCA-E73ABD8A2CB7}" type="datetimeFigureOut">
              <a:rPr lang="pt-BR" smtClean="0"/>
              <a:t>06/05/2023</a:t>
            </a:fld>
            <a:endParaRPr lang="pt-BR"/>
          </a:p>
        </p:txBody>
      </p:sp>
      <p:sp>
        <p:nvSpPr>
          <p:cNvPr id="8" name="Espaço Reservado para Rodapé 7">
            <a:extLst>
              <a:ext uri="{FF2B5EF4-FFF2-40B4-BE49-F238E27FC236}">
                <a16:creationId xmlns:a16="http://schemas.microsoft.com/office/drawing/2014/main" id="{339E1DA0-C750-914A-0AE4-EBECA257E047}"/>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13012CA-7F42-5380-9AE9-CA736C5F6F7C}"/>
              </a:ext>
            </a:extLst>
          </p:cNvPr>
          <p:cNvSpPr>
            <a:spLocks noGrp="1"/>
          </p:cNvSpPr>
          <p:nvPr>
            <p:ph type="sldNum" sz="quarter" idx="12"/>
          </p:nvPr>
        </p:nvSpPr>
        <p:spPr/>
        <p:txBody>
          <a:bodyPr/>
          <a:lstStyle/>
          <a:p>
            <a:fld id="{D1BF8FC3-14CA-4296-8557-F3B51CA4A49B}" type="slidenum">
              <a:rPr lang="pt-BR" smtClean="0"/>
              <a:t>‹nº›</a:t>
            </a:fld>
            <a:endParaRPr lang="pt-BR"/>
          </a:p>
        </p:txBody>
      </p:sp>
    </p:spTree>
    <p:extLst>
      <p:ext uri="{BB962C8B-B14F-4D97-AF65-F5344CB8AC3E}">
        <p14:creationId xmlns:p14="http://schemas.microsoft.com/office/powerpoint/2010/main" val="248467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92A79-1C66-1ED4-E5F2-5A7E834ADDC3}"/>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741AB92-3016-E615-1A20-4C58401B390E}"/>
              </a:ext>
            </a:extLst>
          </p:cNvPr>
          <p:cNvSpPr>
            <a:spLocks noGrp="1"/>
          </p:cNvSpPr>
          <p:nvPr>
            <p:ph type="dt" sz="half" idx="10"/>
          </p:nvPr>
        </p:nvSpPr>
        <p:spPr/>
        <p:txBody>
          <a:bodyPr/>
          <a:lstStyle/>
          <a:p>
            <a:fld id="{F7355B20-BF42-49BA-BFCA-E73ABD8A2CB7}" type="datetimeFigureOut">
              <a:rPr lang="pt-BR" smtClean="0"/>
              <a:t>06/05/2023</a:t>
            </a:fld>
            <a:endParaRPr lang="pt-BR"/>
          </a:p>
        </p:txBody>
      </p:sp>
      <p:sp>
        <p:nvSpPr>
          <p:cNvPr id="4" name="Espaço Reservado para Rodapé 3">
            <a:extLst>
              <a:ext uri="{FF2B5EF4-FFF2-40B4-BE49-F238E27FC236}">
                <a16:creationId xmlns:a16="http://schemas.microsoft.com/office/drawing/2014/main" id="{007F99C5-1A4C-B7BD-54A4-F84754FE138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09A087DF-5E29-3993-99A4-0F187B754E7A}"/>
              </a:ext>
            </a:extLst>
          </p:cNvPr>
          <p:cNvSpPr>
            <a:spLocks noGrp="1"/>
          </p:cNvSpPr>
          <p:nvPr>
            <p:ph type="sldNum" sz="quarter" idx="12"/>
          </p:nvPr>
        </p:nvSpPr>
        <p:spPr/>
        <p:txBody>
          <a:bodyPr/>
          <a:lstStyle/>
          <a:p>
            <a:fld id="{D1BF8FC3-14CA-4296-8557-F3B51CA4A49B}" type="slidenum">
              <a:rPr lang="pt-BR" smtClean="0"/>
              <a:t>‹nº›</a:t>
            </a:fld>
            <a:endParaRPr lang="pt-BR"/>
          </a:p>
        </p:txBody>
      </p:sp>
    </p:spTree>
    <p:extLst>
      <p:ext uri="{BB962C8B-B14F-4D97-AF65-F5344CB8AC3E}">
        <p14:creationId xmlns:p14="http://schemas.microsoft.com/office/powerpoint/2010/main" val="115400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9834DA2-7186-619E-37F8-82DB9828B090}"/>
              </a:ext>
            </a:extLst>
          </p:cNvPr>
          <p:cNvSpPr>
            <a:spLocks noGrp="1"/>
          </p:cNvSpPr>
          <p:nvPr>
            <p:ph type="dt" sz="half" idx="10"/>
          </p:nvPr>
        </p:nvSpPr>
        <p:spPr/>
        <p:txBody>
          <a:bodyPr/>
          <a:lstStyle/>
          <a:p>
            <a:fld id="{F7355B20-BF42-49BA-BFCA-E73ABD8A2CB7}" type="datetimeFigureOut">
              <a:rPr lang="pt-BR" smtClean="0"/>
              <a:t>06/05/2023</a:t>
            </a:fld>
            <a:endParaRPr lang="pt-BR"/>
          </a:p>
        </p:txBody>
      </p:sp>
      <p:sp>
        <p:nvSpPr>
          <p:cNvPr id="3" name="Espaço Reservado para Rodapé 2">
            <a:extLst>
              <a:ext uri="{FF2B5EF4-FFF2-40B4-BE49-F238E27FC236}">
                <a16:creationId xmlns:a16="http://schemas.microsoft.com/office/drawing/2014/main" id="{2A08250D-DF6F-6870-8F7A-FED492729076}"/>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87E29F3-B3DE-D483-564F-640012D35C53}"/>
              </a:ext>
            </a:extLst>
          </p:cNvPr>
          <p:cNvSpPr>
            <a:spLocks noGrp="1"/>
          </p:cNvSpPr>
          <p:nvPr>
            <p:ph type="sldNum" sz="quarter" idx="12"/>
          </p:nvPr>
        </p:nvSpPr>
        <p:spPr/>
        <p:txBody>
          <a:bodyPr/>
          <a:lstStyle/>
          <a:p>
            <a:fld id="{D1BF8FC3-14CA-4296-8557-F3B51CA4A49B}" type="slidenum">
              <a:rPr lang="pt-BR" smtClean="0"/>
              <a:t>‹nº›</a:t>
            </a:fld>
            <a:endParaRPr lang="pt-BR"/>
          </a:p>
        </p:txBody>
      </p:sp>
    </p:spTree>
    <p:extLst>
      <p:ext uri="{BB962C8B-B14F-4D97-AF65-F5344CB8AC3E}">
        <p14:creationId xmlns:p14="http://schemas.microsoft.com/office/powerpoint/2010/main" val="120115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370F5-7F94-C46A-8F0E-04E6676FC38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0C71A7A8-2A81-C243-F844-16C7CA6B8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3141EFC6-8C8D-F1DC-6510-6D9B126A0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47EF28A-1A56-EDDD-CAD2-DD71807260AA}"/>
              </a:ext>
            </a:extLst>
          </p:cNvPr>
          <p:cNvSpPr>
            <a:spLocks noGrp="1"/>
          </p:cNvSpPr>
          <p:nvPr>
            <p:ph type="dt" sz="half" idx="10"/>
          </p:nvPr>
        </p:nvSpPr>
        <p:spPr/>
        <p:txBody>
          <a:bodyPr/>
          <a:lstStyle/>
          <a:p>
            <a:fld id="{F7355B20-BF42-49BA-BFCA-E73ABD8A2CB7}" type="datetimeFigureOut">
              <a:rPr lang="pt-BR" smtClean="0"/>
              <a:t>06/05/2023</a:t>
            </a:fld>
            <a:endParaRPr lang="pt-BR"/>
          </a:p>
        </p:txBody>
      </p:sp>
      <p:sp>
        <p:nvSpPr>
          <p:cNvPr id="6" name="Espaço Reservado para Rodapé 5">
            <a:extLst>
              <a:ext uri="{FF2B5EF4-FFF2-40B4-BE49-F238E27FC236}">
                <a16:creationId xmlns:a16="http://schemas.microsoft.com/office/drawing/2014/main" id="{BE3F3107-F7A4-B2F9-3ECA-E0E9795B6DF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11A7415-E994-A261-5D10-90FD3D89BB69}"/>
              </a:ext>
            </a:extLst>
          </p:cNvPr>
          <p:cNvSpPr>
            <a:spLocks noGrp="1"/>
          </p:cNvSpPr>
          <p:nvPr>
            <p:ph type="sldNum" sz="quarter" idx="12"/>
          </p:nvPr>
        </p:nvSpPr>
        <p:spPr/>
        <p:txBody>
          <a:bodyPr/>
          <a:lstStyle/>
          <a:p>
            <a:fld id="{D1BF8FC3-14CA-4296-8557-F3B51CA4A49B}" type="slidenum">
              <a:rPr lang="pt-BR" smtClean="0"/>
              <a:t>‹nº›</a:t>
            </a:fld>
            <a:endParaRPr lang="pt-BR"/>
          </a:p>
        </p:txBody>
      </p:sp>
    </p:spTree>
    <p:extLst>
      <p:ext uri="{BB962C8B-B14F-4D97-AF65-F5344CB8AC3E}">
        <p14:creationId xmlns:p14="http://schemas.microsoft.com/office/powerpoint/2010/main" val="1369128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E4D05A-CA00-0E7B-5EA7-AB7CA7D6217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52CC476-6770-F566-2B34-E5EE0695D1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29C3858-F4AE-8A67-2523-A97B730F19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2A5D068-E7F3-39BE-EF4A-B092570FF2BD}"/>
              </a:ext>
            </a:extLst>
          </p:cNvPr>
          <p:cNvSpPr>
            <a:spLocks noGrp="1"/>
          </p:cNvSpPr>
          <p:nvPr>
            <p:ph type="dt" sz="half" idx="10"/>
          </p:nvPr>
        </p:nvSpPr>
        <p:spPr/>
        <p:txBody>
          <a:bodyPr/>
          <a:lstStyle/>
          <a:p>
            <a:fld id="{F7355B20-BF42-49BA-BFCA-E73ABD8A2CB7}" type="datetimeFigureOut">
              <a:rPr lang="pt-BR" smtClean="0"/>
              <a:t>06/05/2023</a:t>
            </a:fld>
            <a:endParaRPr lang="pt-BR"/>
          </a:p>
        </p:txBody>
      </p:sp>
      <p:sp>
        <p:nvSpPr>
          <p:cNvPr id="6" name="Espaço Reservado para Rodapé 5">
            <a:extLst>
              <a:ext uri="{FF2B5EF4-FFF2-40B4-BE49-F238E27FC236}">
                <a16:creationId xmlns:a16="http://schemas.microsoft.com/office/drawing/2014/main" id="{50679EB0-E377-12B3-01E1-6029CEBA909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ED9256A-4823-5E86-8E8A-16CFE515B8D9}"/>
              </a:ext>
            </a:extLst>
          </p:cNvPr>
          <p:cNvSpPr>
            <a:spLocks noGrp="1"/>
          </p:cNvSpPr>
          <p:nvPr>
            <p:ph type="sldNum" sz="quarter" idx="12"/>
          </p:nvPr>
        </p:nvSpPr>
        <p:spPr/>
        <p:txBody>
          <a:bodyPr/>
          <a:lstStyle/>
          <a:p>
            <a:fld id="{D1BF8FC3-14CA-4296-8557-F3B51CA4A49B}" type="slidenum">
              <a:rPr lang="pt-BR" smtClean="0"/>
              <a:t>‹nº›</a:t>
            </a:fld>
            <a:endParaRPr lang="pt-BR"/>
          </a:p>
        </p:txBody>
      </p:sp>
    </p:spTree>
    <p:extLst>
      <p:ext uri="{BB962C8B-B14F-4D97-AF65-F5344CB8AC3E}">
        <p14:creationId xmlns:p14="http://schemas.microsoft.com/office/powerpoint/2010/main" val="3128822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2B46403-9A7D-0A7A-6831-67359FEB8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1CA5785-AFD5-A7DF-F532-80867EEB01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C81209C-8231-9E9A-B37B-A7B13FE763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55B20-BF42-49BA-BFCA-E73ABD8A2CB7}" type="datetimeFigureOut">
              <a:rPr lang="pt-BR" smtClean="0"/>
              <a:t>06/05/2023</a:t>
            </a:fld>
            <a:endParaRPr lang="pt-BR"/>
          </a:p>
        </p:txBody>
      </p:sp>
      <p:sp>
        <p:nvSpPr>
          <p:cNvPr id="5" name="Espaço Reservado para Rodapé 4">
            <a:extLst>
              <a:ext uri="{FF2B5EF4-FFF2-40B4-BE49-F238E27FC236}">
                <a16:creationId xmlns:a16="http://schemas.microsoft.com/office/drawing/2014/main" id="{2B922401-47D1-5958-698F-3F2551FFEF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30F79AFC-5F09-1410-4177-095C47FEED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F8FC3-14CA-4296-8557-F3B51CA4A49B}" type="slidenum">
              <a:rPr lang="pt-BR" smtClean="0"/>
              <a:t>‹nº›</a:t>
            </a:fld>
            <a:endParaRPr lang="pt-BR"/>
          </a:p>
        </p:txBody>
      </p:sp>
    </p:spTree>
    <p:extLst>
      <p:ext uri="{BB962C8B-B14F-4D97-AF65-F5344CB8AC3E}">
        <p14:creationId xmlns:p14="http://schemas.microsoft.com/office/powerpoint/2010/main" val="661537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EC2CA686-1CF0-2ACB-130E-E29BF7ECAAB4}"/>
              </a:ext>
            </a:extLst>
          </p:cNvPr>
          <p:cNvGraphicFramePr>
            <a:graphicFrameLocks noGrp="1"/>
          </p:cNvGraphicFramePr>
          <p:nvPr>
            <p:extLst>
              <p:ext uri="{D42A27DB-BD31-4B8C-83A1-F6EECF244321}">
                <p14:modId xmlns:p14="http://schemas.microsoft.com/office/powerpoint/2010/main" val="4125530309"/>
              </p:ext>
            </p:extLst>
          </p:nvPr>
        </p:nvGraphicFramePr>
        <p:xfrm>
          <a:off x="0" y="0"/>
          <a:ext cx="12192000" cy="1090506"/>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740616713"/>
                    </a:ext>
                  </a:extLst>
                </a:gridCol>
              </a:tblGrid>
              <a:tr h="1090506">
                <a:tc>
                  <a:txBody>
                    <a:bodyPr/>
                    <a:lstStyle/>
                    <a:p>
                      <a:endParaRPr lang="pt-BR" i="1" dirty="0"/>
                    </a:p>
                  </a:txBody>
                  <a:tcPr/>
                </a:tc>
                <a:extLst>
                  <a:ext uri="{0D108BD9-81ED-4DB2-BD59-A6C34878D82A}">
                    <a16:rowId xmlns:a16="http://schemas.microsoft.com/office/drawing/2014/main" val="2895593234"/>
                  </a:ext>
                </a:extLst>
              </a:tr>
            </a:tbl>
          </a:graphicData>
        </a:graphic>
      </p:graphicFrame>
      <p:pic>
        <p:nvPicPr>
          <p:cNvPr id="6" name="Imagem 5">
            <a:extLst>
              <a:ext uri="{FF2B5EF4-FFF2-40B4-BE49-F238E27FC236}">
                <a16:creationId xmlns:a16="http://schemas.microsoft.com/office/drawing/2014/main" id="{9DF7B15F-D502-99DD-B29A-1EAE57D44841}"/>
              </a:ext>
            </a:extLst>
          </p:cNvPr>
          <p:cNvPicPr>
            <a:picLocks noChangeAspect="1"/>
          </p:cNvPicPr>
          <p:nvPr/>
        </p:nvPicPr>
        <p:blipFill>
          <a:blip r:embed="rId2"/>
          <a:stretch>
            <a:fillRect/>
          </a:stretch>
        </p:blipFill>
        <p:spPr>
          <a:xfrm>
            <a:off x="166378" y="107042"/>
            <a:ext cx="838317" cy="876422"/>
          </a:xfrm>
          <a:prstGeom prst="rect">
            <a:avLst/>
          </a:prstGeom>
        </p:spPr>
      </p:pic>
      <p:sp>
        <p:nvSpPr>
          <p:cNvPr id="11" name="CaixaDeTexto 10">
            <a:extLst>
              <a:ext uri="{FF2B5EF4-FFF2-40B4-BE49-F238E27FC236}">
                <a16:creationId xmlns:a16="http://schemas.microsoft.com/office/drawing/2014/main" id="{91F55333-1BE3-BD4B-F4D3-1866410319AF}"/>
              </a:ext>
            </a:extLst>
          </p:cNvPr>
          <p:cNvSpPr txBox="1"/>
          <p:nvPr/>
        </p:nvSpPr>
        <p:spPr>
          <a:xfrm>
            <a:off x="2881648" y="252865"/>
            <a:ext cx="7641204" cy="584775"/>
          </a:xfrm>
          <a:prstGeom prst="rect">
            <a:avLst/>
          </a:prstGeom>
          <a:noFill/>
        </p:spPr>
        <p:txBody>
          <a:bodyPr wrap="square" rtlCol="0">
            <a:spAutoFit/>
          </a:bodyPr>
          <a:lstStyle/>
          <a:p>
            <a:r>
              <a:rPr lang="pt-BR" sz="3200" b="1" dirty="0">
                <a:solidFill>
                  <a:schemeClr val="bg1"/>
                </a:solidFill>
              </a:rPr>
              <a:t>The </a:t>
            </a:r>
            <a:r>
              <a:rPr lang="pt-BR" sz="3200" b="1" dirty="0" err="1">
                <a:solidFill>
                  <a:schemeClr val="bg1"/>
                </a:solidFill>
              </a:rPr>
              <a:t>Document</a:t>
            </a:r>
            <a:r>
              <a:rPr lang="pt-BR" sz="3200" b="1" dirty="0">
                <a:solidFill>
                  <a:schemeClr val="bg1"/>
                </a:solidFill>
              </a:rPr>
              <a:t> </a:t>
            </a:r>
            <a:r>
              <a:rPr lang="pt-BR" sz="3200" b="1" dirty="0" err="1">
                <a:solidFill>
                  <a:schemeClr val="bg1"/>
                </a:solidFill>
              </a:rPr>
              <a:t>Object</a:t>
            </a:r>
            <a:r>
              <a:rPr lang="pt-BR" sz="3200" b="1" dirty="0">
                <a:solidFill>
                  <a:schemeClr val="bg1"/>
                </a:solidFill>
              </a:rPr>
              <a:t> Model (DOM)</a:t>
            </a:r>
          </a:p>
        </p:txBody>
      </p:sp>
      <p:pic>
        <p:nvPicPr>
          <p:cNvPr id="3" name="Imagem 2">
            <a:extLst>
              <a:ext uri="{FF2B5EF4-FFF2-40B4-BE49-F238E27FC236}">
                <a16:creationId xmlns:a16="http://schemas.microsoft.com/office/drawing/2014/main" id="{FD464C96-4185-1DCA-3033-AF210C38FDCA}"/>
              </a:ext>
            </a:extLst>
          </p:cNvPr>
          <p:cNvPicPr>
            <a:picLocks noChangeAspect="1"/>
          </p:cNvPicPr>
          <p:nvPr/>
        </p:nvPicPr>
        <p:blipFill>
          <a:blip r:embed="rId3"/>
          <a:stretch>
            <a:fillRect/>
          </a:stretch>
        </p:blipFill>
        <p:spPr>
          <a:xfrm>
            <a:off x="289174" y="3575618"/>
            <a:ext cx="4036232" cy="2885078"/>
          </a:xfrm>
          <a:prstGeom prst="rect">
            <a:avLst/>
          </a:prstGeom>
        </p:spPr>
      </p:pic>
      <p:sp>
        <p:nvSpPr>
          <p:cNvPr id="7" name="CaixaDeTexto 6">
            <a:extLst>
              <a:ext uri="{FF2B5EF4-FFF2-40B4-BE49-F238E27FC236}">
                <a16:creationId xmlns:a16="http://schemas.microsoft.com/office/drawing/2014/main" id="{236434D4-9BF5-6AB6-6581-9036BECF7861}"/>
              </a:ext>
            </a:extLst>
          </p:cNvPr>
          <p:cNvSpPr txBox="1"/>
          <p:nvPr/>
        </p:nvSpPr>
        <p:spPr>
          <a:xfrm>
            <a:off x="551474" y="1473693"/>
            <a:ext cx="5433524" cy="1200329"/>
          </a:xfrm>
          <a:prstGeom prst="rect">
            <a:avLst/>
          </a:prstGeom>
          <a:noFill/>
        </p:spPr>
        <p:txBody>
          <a:bodyPr wrap="square">
            <a:spAutoFit/>
          </a:bodyPr>
          <a:lstStyle/>
          <a:p>
            <a:r>
              <a:rPr lang="pt-BR" b="1" dirty="0"/>
              <a:t>The </a:t>
            </a:r>
            <a:r>
              <a:rPr lang="pt-BR" b="1" dirty="0" err="1"/>
              <a:t>Document</a:t>
            </a:r>
            <a:r>
              <a:rPr lang="pt-BR" b="1" dirty="0"/>
              <a:t> </a:t>
            </a:r>
            <a:r>
              <a:rPr lang="pt-BR" b="1" dirty="0" err="1"/>
              <a:t>Object</a:t>
            </a:r>
            <a:r>
              <a:rPr lang="pt-BR" b="1" dirty="0"/>
              <a:t> Model </a:t>
            </a:r>
            <a:r>
              <a:rPr lang="pt-BR" dirty="0"/>
              <a:t>(DOM) </a:t>
            </a:r>
            <a:r>
              <a:rPr lang="pt-BR" dirty="0" err="1"/>
              <a:t>is</a:t>
            </a:r>
            <a:r>
              <a:rPr lang="pt-BR" dirty="0"/>
              <a:t> </a:t>
            </a:r>
            <a:r>
              <a:rPr lang="pt-BR" b="1" dirty="0" err="1"/>
              <a:t>an</a:t>
            </a:r>
            <a:r>
              <a:rPr lang="pt-BR" b="1" dirty="0"/>
              <a:t> </a:t>
            </a:r>
            <a:r>
              <a:rPr lang="pt-BR" b="1" dirty="0" err="1"/>
              <a:t>Application</a:t>
            </a:r>
            <a:r>
              <a:rPr lang="pt-BR" b="1" dirty="0"/>
              <a:t> </a:t>
            </a:r>
            <a:r>
              <a:rPr lang="pt-BR" b="1" dirty="0" err="1"/>
              <a:t>Programming</a:t>
            </a:r>
            <a:r>
              <a:rPr lang="pt-BR" b="1" dirty="0"/>
              <a:t> Interface</a:t>
            </a:r>
            <a:r>
              <a:rPr lang="pt-BR" dirty="0"/>
              <a:t>(API) for HTML </a:t>
            </a:r>
            <a:r>
              <a:rPr lang="pt-BR" dirty="0" err="1"/>
              <a:t>and</a:t>
            </a:r>
            <a:r>
              <a:rPr lang="pt-BR" dirty="0"/>
              <a:t> XML </a:t>
            </a:r>
            <a:r>
              <a:rPr lang="pt-BR" dirty="0" err="1"/>
              <a:t>documents</a:t>
            </a:r>
            <a:r>
              <a:rPr lang="pt-BR" dirty="0"/>
              <a:t>. It </a:t>
            </a:r>
            <a:r>
              <a:rPr lang="pt-BR" dirty="0" err="1"/>
              <a:t>represents</a:t>
            </a:r>
            <a:r>
              <a:rPr lang="pt-BR" dirty="0"/>
              <a:t> </a:t>
            </a:r>
            <a:r>
              <a:rPr lang="pt-BR" dirty="0" err="1"/>
              <a:t>the</a:t>
            </a:r>
            <a:r>
              <a:rPr lang="pt-BR" dirty="0"/>
              <a:t> </a:t>
            </a:r>
            <a:r>
              <a:rPr lang="pt-BR" dirty="0" err="1"/>
              <a:t>page</a:t>
            </a:r>
            <a:r>
              <a:rPr lang="pt-BR" dirty="0"/>
              <a:t> </a:t>
            </a:r>
            <a:r>
              <a:rPr lang="pt-BR" dirty="0" err="1"/>
              <a:t>so</a:t>
            </a:r>
            <a:r>
              <a:rPr lang="pt-BR" dirty="0"/>
              <a:t> </a:t>
            </a:r>
            <a:r>
              <a:rPr lang="pt-BR" dirty="0" err="1"/>
              <a:t>that</a:t>
            </a:r>
            <a:r>
              <a:rPr lang="pt-BR" dirty="0"/>
              <a:t> </a:t>
            </a:r>
            <a:r>
              <a:rPr lang="pt-BR" dirty="0" err="1"/>
              <a:t>programs</a:t>
            </a:r>
            <a:r>
              <a:rPr lang="pt-BR" dirty="0"/>
              <a:t> </a:t>
            </a:r>
            <a:r>
              <a:rPr lang="pt-BR" dirty="0" err="1"/>
              <a:t>can</a:t>
            </a:r>
            <a:r>
              <a:rPr lang="pt-BR" dirty="0"/>
              <a:t> </a:t>
            </a:r>
            <a:r>
              <a:rPr lang="pt-BR" dirty="0" err="1"/>
              <a:t>manipulate</a:t>
            </a:r>
            <a:r>
              <a:rPr lang="pt-BR" dirty="0"/>
              <a:t> </a:t>
            </a:r>
            <a:r>
              <a:rPr lang="pt-BR" dirty="0" err="1"/>
              <a:t>the</a:t>
            </a:r>
            <a:r>
              <a:rPr lang="pt-BR" dirty="0"/>
              <a:t> </a:t>
            </a:r>
            <a:r>
              <a:rPr lang="pt-BR" dirty="0" err="1"/>
              <a:t>document</a:t>
            </a:r>
            <a:r>
              <a:rPr lang="pt-BR" dirty="0"/>
              <a:t> </a:t>
            </a:r>
            <a:r>
              <a:rPr lang="pt-BR" dirty="0" err="1"/>
              <a:t>structure</a:t>
            </a:r>
            <a:r>
              <a:rPr lang="pt-BR" dirty="0"/>
              <a:t>, </a:t>
            </a:r>
            <a:r>
              <a:rPr lang="pt-BR" dirty="0" err="1"/>
              <a:t>style</a:t>
            </a:r>
            <a:r>
              <a:rPr lang="pt-BR" dirty="0"/>
              <a:t>, </a:t>
            </a:r>
            <a:r>
              <a:rPr lang="pt-BR" dirty="0" err="1"/>
              <a:t>and</a:t>
            </a:r>
            <a:r>
              <a:rPr lang="pt-BR" dirty="0"/>
              <a:t> </a:t>
            </a:r>
            <a:r>
              <a:rPr lang="pt-BR" dirty="0" err="1"/>
              <a:t>content</a:t>
            </a:r>
            <a:r>
              <a:rPr lang="pt-BR" dirty="0"/>
              <a:t>.</a:t>
            </a:r>
          </a:p>
        </p:txBody>
      </p:sp>
      <p:sp>
        <p:nvSpPr>
          <p:cNvPr id="9" name="CaixaDeTexto 8">
            <a:extLst>
              <a:ext uri="{FF2B5EF4-FFF2-40B4-BE49-F238E27FC236}">
                <a16:creationId xmlns:a16="http://schemas.microsoft.com/office/drawing/2014/main" id="{25EBDDC3-5732-BF03-4FBF-4DF756FB8B3E}"/>
              </a:ext>
            </a:extLst>
          </p:cNvPr>
          <p:cNvSpPr txBox="1"/>
          <p:nvPr/>
        </p:nvSpPr>
        <p:spPr>
          <a:xfrm>
            <a:off x="6569086" y="1473693"/>
            <a:ext cx="5433524" cy="1754326"/>
          </a:xfrm>
          <a:prstGeom prst="rect">
            <a:avLst/>
          </a:prstGeom>
          <a:noFill/>
        </p:spPr>
        <p:txBody>
          <a:bodyPr wrap="square">
            <a:spAutoFit/>
          </a:bodyPr>
          <a:lstStyle/>
          <a:p>
            <a:r>
              <a:rPr lang="pt-BR" dirty="0" err="1"/>
              <a:t>With</a:t>
            </a:r>
            <a:r>
              <a:rPr lang="pt-BR" dirty="0"/>
              <a:t> </a:t>
            </a:r>
            <a:r>
              <a:rPr lang="pt-BR" dirty="0" err="1"/>
              <a:t>the</a:t>
            </a:r>
            <a:r>
              <a:rPr lang="pt-BR" dirty="0"/>
              <a:t> DOM, </a:t>
            </a:r>
            <a:r>
              <a:rPr lang="pt-BR" dirty="0" err="1"/>
              <a:t>programmers</a:t>
            </a:r>
            <a:r>
              <a:rPr lang="pt-BR" dirty="0"/>
              <a:t> </a:t>
            </a:r>
            <a:r>
              <a:rPr lang="pt-BR" dirty="0" err="1"/>
              <a:t>can</a:t>
            </a:r>
            <a:r>
              <a:rPr lang="pt-BR" dirty="0"/>
              <a:t> use </a:t>
            </a:r>
            <a:r>
              <a:rPr lang="pt-BR" dirty="0" err="1"/>
              <a:t>programming</a:t>
            </a:r>
            <a:r>
              <a:rPr lang="pt-BR" dirty="0"/>
              <a:t> </a:t>
            </a:r>
            <a:r>
              <a:rPr lang="pt-BR" dirty="0" err="1"/>
              <a:t>languages</a:t>
            </a:r>
            <a:r>
              <a:rPr lang="pt-BR" dirty="0"/>
              <a:t> like </a:t>
            </a:r>
            <a:r>
              <a:rPr lang="pt-BR" b="1" dirty="0" err="1"/>
              <a:t>JavaScript</a:t>
            </a:r>
            <a:r>
              <a:rPr lang="pt-BR" dirty="0"/>
              <a:t> </a:t>
            </a:r>
            <a:r>
              <a:rPr lang="pt-BR" dirty="0" err="1"/>
              <a:t>to</a:t>
            </a:r>
            <a:r>
              <a:rPr lang="pt-BR" dirty="0"/>
              <a:t> </a:t>
            </a:r>
            <a:r>
              <a:rPr lang="pt-BR" dirty="0" err="1"/>
              <a:t>dynamically</a:t>
            </a:r>
            <a:r>
              <a:rPr lang="pt-BR" dirty="0"/>
              <a:t> </a:t>
            </a:r>
            <a:r>
              <a:rPr lang="pt-BR" dirty="0" err="1"/>
              <a:t>access</a:t>
            </a:r>
            <a:r>
              <a:rPr lang="pt-BR" dirty="0"/>
              <a:t> </a:t>
            </a:r>
            <a:r>
              <a:rPr lang="pt-BR" dirty="0" err="1"/>
              <a:t>and</a:t>
            </a:r>
            <a:r>
              <a:rPr lang="pt-BR" dirty="0"/>
              <a:t> update </a:t>
            </a:r>
            <a:r>
              <a:rPr lang="pt-BR" dirty="0" err="1"/>
              <a:t>the</a:t>
            </a:r>
            <a:r>
              <a:rPr lang="pt-BR" dirty="0"/>
              <a:t> </a:t>
            </a:r>
            <a:r>
              <a:rPr lang="pt-BR" dirty="0" err="1"/>
              <a:t>content</a:t>
            </a:r>
            <a:r>
              <a:rPr lang="pt-BR" dirty="0"/>
              <a:t>, </a:t>
            </a:r>
            <a:r>
              <a:rPr lang="pt-BR" dirty="0" err="1"/>
              <a:t>structure</a:t>
            </a:r>
            <a:r>
              <a:rPr lang="pt-BR" dirty="0"/>
              <a:t>, </a:t>
            </a:r>
            <a:r>
              <a:rPr lang="pt-BR" dirty="0" err="1"/>
              <a:t>and</a:t>
            </a:r>
            <a:r>
              <a:rPr lang="pt-BR" dirty="0"/>
              <a:t> </a:t>
            </a:r>
            <a:r>
              <a:rPr lang="pt-BR" dirty="0" err="1"/>
              <a:t>style</a:t>
            </a:r>
            <a:r>
              <a:rPr lang="pt-BR" dirty="0"/>
              <a:t> </a:t>
            </a:r>
            <a:r>
              <a:rPr lang="pt-BR" dirty="0" err="1"/>
              <a:t>of</a:t>
            </a:r>
            <a:r>
              <a:rPr lang="pt-BR" dirty="0"/>
              <a:t> a </a:t>
            </a:r>
            <a:r>
              <a:rPr lang="pt-BR" dirty="0" err="1"/>
              <a:t>document</a:t>
            </a:r>
            <a:r>
              <a:rPr lang="pt-BR" dirty="0"/>
              <a:t>. The DOM </a:t>
            </a:r>
            <a:r>
              <a:rPr lang="pt-BR" dirty="0" err="1"/>
              <a:t>is</a:t>
            </a:r>
            <a:r>
              <a:rPr lang="pt-BR" dirty="0"/>
              <a:t> </a:t>
            </a:r>
            <a:r>
              <a:rPr lang="pt-BR" b="1" dirty="0"/>
              <a:t>a </a:t>
            </a:r>
            <a:r>
              <a:rPr lang="pt-BR" b="1" dirty="0" err="1"/>
              <a:t>platform</a:t>
            </a:r>
            <a:r>
              <a:rPr lang="pt-BR" b="1" dirty="0"/>
              <a:t> </a:t>
            </a:r>
            <a:r>
              <a:rPr lang="pt-BR" b="1" dirty="0" err="1"/>
              <a:t>and</a:t>
            </a:r>
            <a:r>
              <a:rPr lang="pt-BR" b="1" dirty="0"/>
              <a:t> </a:t>
            </a:r>
            <a:r>
              <a:rPr lang="pt-BR" b="1" dirty="0" err="1"/>
              <a:t>programming</a:t>
            </a:r>
            <a:r>
              <a:rPr lang="pt-BR" b="1" dirty="0"/>
              <a:t> interface </a:t>
            </a:r>
            <a:r>
              <a:rPr lang="en-US" dirty="0"/>
              <a:t>that allows programs and scripts to dynamically access and update the content, structure, and style of a document.</a:t>
            </a:r>
            <a:endParaRPr lang="pt-BR" dirty="0"/>
          </a:p>
        </p:txBody>
      </p:sp>
      <p:sp>
        <p:nvSpPr>
          <p:cNvPr id="10" name="CaixaDeTexto 9">
            <a:extLst>
              <a:ext uri="{FF2B5EF4-FFF2-40B4-BE49-F238E27FC236}">
                <a16:creationId xmlns:a16="http://schemas.microsoft.com/office/drawing/2014/main" id="{210E1CFA-F2FC-6627-F184-2B6C4D5E4DC7}"/>
              </a:ext>
            </a:extLst>
          </p:cNvPr>
          <p:cNvSpPr txBox="1"/>
          <p:nvPr/>
        </p:nvSpPr>
        <p:spPr>
          <a:xfrm>
            <a:off x="585536" y="3033061"/>
            <a:ext cx="3869606" cy="369332"/>
          </a:xfrm>
          <a:prstGeom prst="rect">
            <a:avLst/>
          </a:prstGeom>
          <a:noFill/>
        </p:spPr>
        <p:txBody>
          <a:bodyPr wrap="square" rtlCol="0">
            <a:spAutoFit/>
          </a:bodyPr>
          <a:lstStyle/>
          <a:p>
            <a:r>
              <a:rPr lang="pt-BR" b="1" dirty="0"/>
              <a:t>The </a:t>
            </a:r>
            <a:r>
              <a:rPr lang="pt-BR" b="1" dirty="0" err="1"/>
              <a:t>hierarchical</a:t>
            </a:r>
            <a:r>
              <a:rPr lang="pt-BR" b="1" dirty="0"/>
              <a:t> </a:t>
            </a:r>
            <a:r>
              <a:rPr lang="pt-BR" b="1" dirty="0" err="1"/>
              <a:t>structure</a:t>
            </a:r>
            <a:r>
              <a:rPr lang="pt-BR" b="1" dirty="0"/>
              <a:t>:</a:t>
            </a:r>
          </a:p>
        </p:txBody>
      </p:sp>
      <p:pic>
        <p:nvPicPr>
          <p:cNvPr id="12" name="Imagem 11">
            <a:extLst>
              <a:ext uri="{FF2B5EF4-FFF2-40B4-BE49-F238E27FC236}">
                <a16:creationId xmlns:a16="http://schemas.microsoft.com/office/drawing/2014/main" id="{7B0BEBC4-5A25-9158-7FA0-4836D344C97E}"/>
              </a:ext>
            </a:extLst>
          </p:cNvPr>
          <p:cNvPicPr>
            <a:picLocks noChangeAspect="1"/>
          </p:cNvPicPr>
          <p:nvPr/>
        </p:nvPicPr>
        <p:blipFill>
          <a:blip r:embed="rId3"/>
          <a:stretch>
            <a:fillRect/>
          </a:stretch>
        </p:blipFill>
        <p:spPr>
          <a:xfrm>
            <a:off x="7570232" y="3402393"/>
            <a:ext cx="4036232" cy="2885078"/>
          </a:xfrm>
          <a:prstGeom prst="rect">
            <a:avLst/>
          </a:prstGeom>
        </p:spPr>
      </p:pic>
      <p:sp>
        <p:nvSpPr>
          <p:cNvPr id="14" name="Retângulo 13">
            <a:extLst>
              <a:ext uri="{FF2B5EF4-FFF2-40B4-BE49-F238E27FC236}">
                <a16:creationId xmlns:a16="http://schemas.microsoft.com/office/drawing/2014/main" id="{1E011E6D-C774-8A09-5511-A18FC2C31FA9}"/>
              </a:ext>
            </a:extLst>
          </p:cNvPr>
          <p:cNvSpPr/>
          <p:nvPr/>
        </p:nvSpPr>
        <p:spPr>
          <a:xfrm>
            <a:off x="10022889" y="5024762"/>
            <a:ext cx="825623" cy="4527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Body</a:t>
            </a:r>
          </a:p>
        </p:txBody>
      </p:sp>
      <p:pic>
        <p:nvPicPr>
          <p:cNvPr id="5" name="Imagem 4">
            <a:extLst>
              <a:ext uri="{FF2B5EF4-FFF2-40B4-BE49-F238E27FC236}">
                <a16:creationId xmlns:a16="http://schemas.microsoft.com/office/drawing/2014/main" id="{3A266F91-5F7F-9C73-A447-A7EACA9432FD}"/>
              </a:ext>
            </a:extLst>
          </p:cNvPr>
          <p:cNvPicPr>
            <a:picLocks noChangeAspect="1"/>
          </p:cNvPicPr>
          <p:nvPr/>
        </p:nvPicPr>
        <p:blipFill>
          <a:blip r:embed="rId4"/>
          <a:stretch>
            <a:fillRect/>
          </a:stretch>
        </p:blipFill>
        <p:spPr>
          <a:xfrm>
            <a:off x="10505404" y="5855855"/>
            <a:ext cx="523099" cy="276907"/>
          </a:xfrm>
          <a:prstGeom prst="rect">
            <a:avLst/>
          </a:prstGeom>
        </p:spPr>
      </p:pic>
    </p:spTree>
    <p:extLst>
      <p:ext uri="{BB962C8B-B14F-4D97-AF65-F5344CB8AC3E}">
        <p14:creationId xmlns:p14="http://schemas.microsoft.com/office/powerpoint/2010/main" val="283911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EC2CA686-1CF0-2ACB-130E-E29BF7ECAAB4}"/>
              </a:ext>
            </a:extLst>
          </p:cNvPr>
          <p:cNvGraphicFramePr>
            <a:graphicFrameLocks noGrp="1"/>
          </p:cNvGraphicFramePr>
          <p:nvPr>
            <p:extLst>
              <p:ext uri="{D42A27DB-BD31-4B8C-83A1-F6EECF244321}">
                <p14:modId xmlns:p14="http://schemas.microsoft.com/office/powerpoint/2010/main" val="1679881640"/>
              </p:ext>
            </p:extLst>
          </p:nvPr>
        </p:nvGraphicFramePr>
        <p:xfrm>
          <a:off x="0" y="0"/>
          <a:ext cx="12192000" cy="1090506"/>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740616713"/>
                    </a:ext>
                  </a:extLst>
                </a:gridCol>
              </a:tblGrid>
              <a:tr h="1090506">
                <a:tc>
                  <a:txBody>
                    <a:bodyPr/>
                    <a:lstStyle/>
                    <a:p>
                      <a:endParaRPr lang="pt-BR" dirty="0"/>
                    </a:p>
                  </a:txBody>
                  <a:tcPr/>
                </a:tc>
                <a:extLst>
                  <a:ext uri="{0D108BD9-81ED-4DB2-BD59-A6C34878D82A}">
                    <a16:rowId xmlns:a16="http://schemas.microsoft.com/office/drawing/2014/main" val="2895593234"/>
                  </a:ext>
                </a:extLst>
              </a:tr>
            </a:tbl>
          </a:graphicData>
        </a:graphic>
      </p:graphicFrame>
      <p:pic>
        <p:nvPicPr>
          <p:cNvPr id="6" name="Imagem 5">
            <a:extLst>
              <a:ext uri="{FF2B5EF4-FFF2-40B4-BE49-F238E27FC236}">
                <a16:creationId xmlns:a16="http://schemas.microsoft.com/office/drawing/2014/main" id="{9DF7B15F-D502-99DD-B29A-1EAE57D44841}"/>
              </a:ext>
            </a:extLst>
          </p:cNvPr>
          <p:cNvPicPr>
            <a:picLocks noChangeAspect="1"/>
          </p:cNvPicPr>
          <p:nvPr/>
        </p:nvPicPr>
        <p:blipFill>
          <a:blip r:embed="rId2"/>
          <a:stretch>
            <a:fillRect/>
          </a:stretch>
        </p:blipFill>
        <p:spPr>
          <a:xfrm>
            <a:off x="166378" y="107042"/>
            <a:ext cx="838317" cy="876422"/>
          </a:xfrm>
          <a:prstGeom prst="rect">
            <a:avLst/>
          </a:prstGeom>
        </p:spPr>
      </p:pic>
      <p:sp>
        <p:nvSpPr>
          <p:cNvPr id="5" name="CaixaDeTexto 4">
            <a:extLst>
              <a:ext uri="{FF2B5EF4-FFF2-40B4-BE49-F238E27FC236}">
                <a16:creationId xmlns:a16="http://schemas.microsoft.com/office/drawing/2014/main" id="{7A7B1CA4-4F36-3E7E-4FAC-6E9263F40AEB}"/>
              </a:ext>
            </a:extLst>
          </p:cNvPr>
          <p:cNvSpPr txBox="1"/>
          <p:nvPr/>
        </p:nvSpPr>
        <p:spPr>
          <a:xfrm>
            <a:off x="2411662" y="186768"/>
            <a:ext cx="8309987" cy="646331"/>
          </a:xfrm>
          <a:prstGeom prst="rect">
            <a:avLst/>
          </a:prstGeom>
          <a:noFill/>
        </p:spPr>
        <p:txBody>
          <a:bodyPr wrap="square" rtlCol="0">
            <a:spAutoFit/>
          </a:bodyPr>
          <a:lstStyle/>
          <a:p>
            <a:pPr algn="ctr"/>
            <a:r>
              <a:rPr lang="pt-BR" sz="3600" b="1" dirty="0">
                <a:solidFill>
                  <a:schemeClr val="bg1"/>
                </a:solidFill>
              </a:rPr>
              <a:t>A </a:t>
            </a:r>
            <a:r>
              <a:rPr lang="pt-BR" sz="3600" b="1" dirty="0" err="1">
                <a:solidFill>
                  <a:schemeClr val="bg1"/>
                </a:solidFill>
              </a:rPr>
              <a:t>Tree</a:t>
            </a:r>
            <a:r>
              <a:rPr lang="pt-BR" sz="3600" b="1" dirty="0">
                <a:solidFill>
                  <a:schemeClr val="bg1"/>
                </a:solidFill>
              </a:rPr>
              <a:t>-like </a:t>
            </a:r>
            <a:r>
              <a:rPr lang="pt-BR" sz="3600" b="1" dirty="0" err="1">
                <a:solidFill>
                  <a:schemeClr val="bg1"/>
                </a:solidFill>
              </a:rPr>
              <a:t>structure</a:t>
            </a:r>
            <a:endParaRPr lang="pt-BR" sz="3600" b="1" dirty="0">
              <a:solidFill>
                <a:schemeClr val="bg1"/>
              </a:solidFill>
            </a:endParaRPr>
          </a:p>
        </p:txBody>
      </p:sp>
      <p:pic>
        <p:nvPicPr>
          <p:cNvPr id="3" name="Imagem 2">
            <a:extLst>
              <a:ext uri="{FF2B5EF4-FFF2-40B4-BE49-F238E27FC236}">
                <a16:creationId xmlns:a16="http://schemas.microsoft.com/office/drawing/2014/main" id="{52F5AA7A-52F6-ED46-2FCA-4AC74D4B43BE}"/>
              </a:ext>
            </a:extLst>
          </p:cNvPr>
          <p:cNvPicPr>
            <a:picLocks noChangeAspect="1"/>
          </p:cNvPicPr>
          <p:nvPr/>
        </p:nvPicPr>
        <p:blipFill>
          <a:blip r:embed="rId3"/>
          <a:stretch>
            <a:fillRect/>
          </a:stretch>
        </p:blipFill>
        <p:spPr>
          <a:xfrm>
            <a:off x="7078460" y="3002844"/>
            <a:ext cx="2003510" cy="1658036"/>
          </a:xfrm>
          <a:prstGeom prst="rect">
            <a:avLst/>
          </a:prstGeom>
        </p:spPr>
      </p:pic>
      <p:pic>
        <p:nvPicPr>
          <p:cNvPr id="9" name="Imagem 8">
            <a:extLst>
              <a:ext uri="{FF2B5EF4-FFF2-40B4-BE49-F238E27FC236}">
                <a16:creationId xmlns:a16="http://schemas.microsoft.com/office/drawing/2014/main" id="{67669FDB-E56A-232C-AEC6-EFE580C5E34F}"/>
              </a:ext>
            </a:extLst>
          </p:cNvPr>
          <p:cNvPicPr>
            <a:picLocks noChangeAspect="1"/>
          </p:cNvPicPr>
          <p:nvPr/>
        </p:nvPicPr>
        <p:blipFill>
          <a:blip r:embed="rId4"/>
          <a:stretch>
            <a:fillRect/>
          </a:stretch>
        </p:blipFill>
        <p:spPr>
          <a:xfrm>
            <a:off x="1621545" y="3822846"/>
            <a:ext cx="2676745" cy="2445294"/>
          </a:xfrm>
          <a:prstGeom prst="rect">
            <a:avLst/>
          </a:prstGeom>
        </p:spPr>
      </p:pic>
      <p:sp>
        <p:nvSpPr>
          <p:cNvPr id="11" name="CaixaDeTexto 10">
            <a:extLst>
              <a:ext uri="{FF2B5EF4-FFF2-40B4-BE49-F238E27FC236}">
                <a16:creationId xmlns:a16="http://schemas.microsoft.com/office/drawing/2014/main" id="{D68C6AA0-3866-2862-5382-EEC7AF4D90A7}"/>
              </a:ext>
            </a:extLst>
          </p:cNvPr>
          <p:cNvSpPr txBox="1"/>
          <p:nvPr/>
        </p:nvSpPr>
        <p:spPr>
          <a:xfrm>
            <a:off x="331715" y="1266254"/>
            <a:ext cx="6003693" cy="2031325"/>
          </a:xfrm>
          <a:prstGeom prst="rect">
            <a:avLst/>
          </a:prstGeom>
          <a:noFill/>
        </p:spPr>
        <p:txBody>
          <a:bodyPr wrap="square">
            <a:spAutoFit/>
          </a:bodyPr>
          <a:lstStyle/>
          <a:p>
            <a:r>
              <a:rPr lang="en-US" dirty="0"/>
              <a:t>The DOM is known as a </a:t>
            </a:r>
            <a:r>
              <a:rPr lang="en-US" b="1" dirty="0"/>
              <a:t>tree-like </a:t>
            </a:r>
            <a:r>
              <a:rPr lang="en-US" dirty="0"/>
              <a:t>structure because it's structured hierarchically. At the top of the tree, there is the document object, which represents the entire HTML or XML document. The head element has child nodes that correspond to the title and meta, while the body also has child nodes that correspond to other various elements such as </a:t>
            </a:r>
            <a:r>
              <a:rPr lang="en-US" b="1" dirty="0"/>
              <a:t>'div'</a:t>
            </a:r>
            <a:r>
              <a:rPr lang="en-US" dirty="0"/>
              <a:t>, </a:t>
            </a:r>
            <a:r>
              <a:rPr lang="en-US" b="1" dirty="0"/>
              <a:t>'p'</a:t>
            </a:r>
            <a:r>
              <a:rPr lang="en-US" dirty="0"/>
              <a:t>, </a:t>
            </a:r>
            <a:r>
              <a:rPr lang="en-US" b="1" dirty="0"/>
              <a:t>'</a:t>
            </a:r>
            <a:r>
              <a:rPr lang="en-US" b="1" dirty="0" err="1"/>
              <a:t>img</a:t>
            </a:r>
            <a:r>
              <a:rPr lang="en-US" b="1" dirty="0"/>
              <a:t>'</a:t>
            </a:r>
            <a:r>
              <a:rPr lang="en-US" dirty="0"/>
              <a:t>, </a:t>
            </a:r>
            <a:r>
              <a:rPr lang="en-US" b="1" dirty="0"/>
              <a:t>'</a:t>
            </a:r>
            <a:r>
              <a:rPr lang="en-US" b="1" dirty="0" err="1"/>
              <a:t>ul</a:t>
            </a:r>
            <a:r>
              <a:rPr lang="en-US" b="1" dirty="0"/>
              <a:t>', 'li', </a:t>
            </a:r>
            <a:r>
              <a:rPr lang="en-US" dirty="0"/>
              <a:t>and all the other elements within.</a:t>
            </a:r>
            <a:endParaRPr lang="pt-BR" dirty="0"/>
          </a:p>
        </p:txBody>
      </p:sp>
      <p:sp>
        <p:nvSpPr>
          <p:cNvPr id="13" name="CaixaDeTexto 12">
            <a:extLst>
              <a:ext uri="{FF2B5EF4-FFF2-40B4-BE49-F238E27FC236}">
                <a16:creationId xmlns:a16="http://schemas.microsoft.com/office/drawing/2014/main" id="{39304488-9F54-A961-3A2C-364CCBDB1B9D}"/>
              </a:ext>
            </a:extLst>
          </p:cNvPr>
          <p:cNvSpPr txBox="1"/>
          <p:nvPr/>
        </p:nvSpPr>
        <p:spPr>
          <a:xfrm>
            <a:off x="6980815" y="1346648"/>
            <a:ext cx="4879470" cy="1200329"/>
          </a:xfrm>
          <a:prstGeom prst="rect">
            <a:avLst/>
          </a:prstGeom>
          <a:noFill/>
        </p:spPr>
        <p:txBody>
          <a:bodyPr wrap="square">
            <a:spAutoFit/>
          </a:bodyPr>
          <a:lstStyle/>
          <a:p>
            <a:r>
              <a:rPr lang="pt-BR" dirty="0"/>
              <a:t>In </a:t>
            </a:r>
            <a:r>
              <a:rPr lang="pt-BR" dirty="0" err="1"/>
              <a:t>the</a:t>
            </a:r>
            <a:r>
              <a:rPr lang="pt-BR" dirty="0"/>
              <a:t> DOM </a:t>
            </a:r>
            <a:r>
              <a:rPr lang="pt-BR" dirty="0" err="1"/>
              <a:t>each</a:t>
            </a:r>
            <a:r>
              <a:rPr lang="pt-BR" dirty="0"/>
              <a:t> </a:t>
            </a:r>
            <a:r>
              <a:rPr lang="pt-BR" b="1" dirty="0"/>
              <a:t>"node" </a:t>
            </a:r>
            <a:r>
              <a:rPr lang="pt-BR" dirty="0"/>
              <a:t>representes </a:t>
            </a:r>
            <a:r>
              <a:rPr lang="pt-BR" dirty="0" err="1"/>
              <a:t>an</a:t>
            </a:r>
            <a:r>
              <a:rPr lang="pt-BR" dirty="0"/>
              <a:t> </a:t>
            </a:r>
            <a:r>
              <a:rPr lang="pt-BR" b="1" dirty="0" err="1"/>
              <a:t>element</a:t>
            </a:r>
            <a:r>
              <a:rPr lang="pt-BR" dirty="0"/>
              <a:t>, </a:t>
            </a:r>
            <a:r>
              <a:rPr lang="pt-BR" b="1" dirty="0"/>
              <a:t>atribute</a:t>
            </a:r>
            <a:r>
              <a:rPr lang="pt-BR" dirty="0"/>
              <a:t>, </a:t>
            </a:r>
            <a:r>
              <a:rPr lang="pt-BR" dirty="0" err="1"/>
              <a:t>or</a:t>
            </a:r>
            <a:r>
              <a:rPr lang="pt-BR" dirty="0"/>
              <a:t> </a:t>
            </a:r>
            <a:r>
              <a:rPr lang="pt-BR" b="1" dirty="0" err="1"/>
              <a:t>text</a:t>
            </a:r>
            <a:r>
              <a:rPr lang="pt-BR" b="1" dirty="0"/>
              <a:t> </a:t>
            </a:r>
            <a:r>
              <a:rPr lang="pt-BR" b="1" dirty="0" err="1"/>
              <a:t>content</a:t>
            </a:r>
            <a:r>
              <a:rPr lang="pt-BR" b="1" dirty="0"/>
              <a:t> </a:t>
            </a:r>
            <a:r>
              <a:rPr lang="pt-BR" dirty="0"/>
              <a:t>in </a:t>
            </a:r>
            <a:r>
              <a:rPr lang="pt-BR" dirty="0" err="1"/>
              <a:t>the</a:t>
            </a:r>
            <a:r>
              <a:rPr lang="pt-BR" dirty="0"/>
              <a:t> </a:t>
            </a:r>
            <a:r>
              <a:rPr lang="pt-BR" dirty="0" err="1"/>
              <a:t>document</a:t>
            </a:r>
            <a:r>
              <a:rPr lang="pt-BR" dirty="0"/>
              <a:t> </a:t>
            </a:r>
            <a:r>
              <a:rPr lang="pt-BR" dirty="0" err="1"/>
              <a:t>where</a:t>
            </a:r>
            <a:r>
              <a:rPr lang="pt-BR" b="1" dirty="0"/>
              <a:t> </a:t>
            </a:r>
            <a:r>
              <a:rPr lang="pt-BR" b="1" dirty="0" err="1"/>
              <a:t>edges</a:t>
            </a:r>
            <a:r>
              <a:rPr lang="pt-BR" b="1" dirty="0"/>
              <a:t> </a:t>
            </a:r>
            <a:r>
              <a:rPr lang="pt-BR" dirty="0" err="1"/>
              <a:t>or</a:t>
            </a:r>
            <a:r>
              <a:rPr lang="pt-BR" dirty="0"/>
              <a:t> </a:t>
            </a:r>
            <a:r>
              <a:rPr lang="pt-BR" b="1" dirty="0"/>
              <a:t>connections</a:t>
            </a:r>
            <a:r>
              <a:rPr lang="pt-BR" dirty="0"/>
              <a:t> </a:t>
            </a:r>
            <a:r>
              <a:rPr lang="pt-BR" dirty="0" err="1"/>
              <a:t>meet</a:t>
            </a:r>
            <a:r>
              <a:rPr lang="pt-BR" dirty="0"/>
              <a:t>, </a:t>
            </a:r>
            <a:r>
              <a:rPr lang="pt-BR" dirty="0" err="1"/>
              <a:t>rather</a:t>
            </a:r>
            <a:r>
              <a:rPr lang="pt-BR" dirty="0"/>
              <a:t> </a:t>
            </a:r>
            <a:r>
              <a:rPr lang="pt-BR" dirty="0" err="1"/>
              <a:t>than</a:t>
            </a:r>
            <a:r>
              <a:rPr lang="pt-BR" dirty="0"/>
              <a:t> a point </a:t>
            </a:r>
            <a:r>
              <a:rPr lang="pt-BR" dirty="0" err="1"/>
              <a:t>where</a:t>
            </a:r>
            <a:r>
              <a:rPr lang="pt-BR" dirty="0"/>
              <a:t> </a:t>
            </a:r>
            <a:r>
              <a:rPr lang="pt-BR" dirty="0" err="1"/>
              <a:t>the</a:t>
            </a:r>
            <a:r>
              <a:rPr lang="pt-BR" dirty="0"/>
              <a:t> </a:t>
            </a:r>
            <a:r>
              <a:rPr lang="pt-BR" dirty="0" err="1"/>
              <a:t>leaves</a:t>
            </a:r>
            <a:r>
              <a:rPr lang="pt-BR" dirty="0"/>
              <a:t>, </a:t>
            </a:r>
            <a:r>
              <a:rPr lang="pt-BR" dirty="0" err="1"/>
              <a:t>branches</a:t>
            </a:r>
            <a:r>
              <a:rPr lang="pt-BR" dirty="0"/>
              <a:t>, </a:t>
            </a:r>
            <a:r>
              <a:rPr lang="pt-BR" dirty="0" err="1"/>
              <a:t>and</a:t>
            </a:r>
            <a:r>
              <a:rPr lang="pt-BR" dirty="0"/>
              <a:t> </a:t>
            </a:r>
            <a:r>
              <a:rPr lang="pt-BR" dirty="0" err="1"/>
              <a:t>flowers</a:t>
            </a:r>
            <a:r>
              <a:rPr lang="pt-BR" dirty="0"/>
              <a:t> merge.</a:t>
            </a:r>
          </a:p>
        </p:txBody>
      </p:sp>
      <p:sp>
        <p:nvSpPr>
          <p:cNvPr id="15" name="CaixaDeTexto 14">
            <a:extLst>
              <a:ext uri="{FF2B5EF4-FFF2-40B4-BE49-F238E27FC236}">
                <a16:creationId xmlns:a16="http://schemas.microsoft.com/office/drawing/2014/main" id="{5E686A5F-4B9B-763F-6B01-8ECE3E2B8C70}"/>
              </a:ext>
            </a:extLst>
          </p:cNvPr>
          <p:cNvSpPr txBox="1"/>
          <p:nvPr/>
        </p:nvSpPr>
        <p:spPr>
          <a:xfrm>
            <a:off x="331715" y="3341391"/>
            <a:ext cx="5311234" cy="646331"/>
          </a:xfrm>
          <a:prstGeom prst="rect">
            <a:avLst/>
          </a:prstGeom>
          <a:noFill/>
        </p:spPr>
        <p:txBody>
          <a:bodyPr wrap="square">
            <a:spAutoFit/>
          </a:bodyPr>
          <a:lstStyle/>
          <a:p>
            <a:r>
              <a:rPr lang="en-US" b="0" i="0" dirty="0">
                <a:effectLst/>
              </a:rPr>
              <a:t>In botany, a </a:t>
            </a:r>
            <a:r>
              <a:rPr lang="en-US" b="1" i="0" dirty="0">
                <a:effectLst/>
              </a:rPr>
              <a:t>node</a:t>
            </a:r>
            <a:r>
              <a:rPr lang="en-US" b="0" i="0" dirty="0">
                <a:effectLst/>
              </a:rPr>
              <a:t> can refer to a point on a stem where leaves, branches, or flowers emerge:</a:t>
            </a:r>
          </a:p>
        </p:txBody>
      </p:sp>
      <p:sp>
        <p:nvSpPr>
          <p:cNvPr id="18" name="Elipse 17">
            <a:extLst>
              <a:ext uri="{FF2B5EF4-FFF2-40B4-BE49-F238E27FC236}">
                <a16:creationId xmlns:a16="http://schemas.microsoft.com/office/drawing/2014/main" id="{C674937E-B322-1034-6AE1-EBD646A8522B}"/>
              </a:ext>
            </a:extLst>
          </p:cNvPr>
          <p:cNvSpPr/>
          <p:nvPr/>
        </p:nvSpPr>
        <p:spPr>
          <a:xfrm>
            <a:off x="3691713" y="4643021"/>
            <a:ext cx="88776"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Elipse 21">
            <a:extLst>
              <a:ext uri="{FF2B5EF4-FFF2-40B4-BE49-F238E27FC236}">
                <a16:creationId xmlns:a16="http://schemas.microsoft.com/office/drawing/2014/main" id="{4185DD55-6F2C-6372-0812-A1EEE524D1BC}"/>
              </a:ext>
            </a:extLst>
          </p:cNvPr>
          <p:cNvSpPr/>
          <p:nvPr/>
        </p:nvSpPr>
        <p:spPr>
          <a:xfrm>
            <a:off x="3284735" y="6042525"/>
            <a:ext cx="97654" cy="991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3" name="Elipse 22">
            <a:extLst>
              <a:ext uri="{FF2B5EF4-FFF2-40B4-BE49-F238E27FC236}">
                <a16:creationId xmlns:a16="http://schemas.microsoft.com/office/drawing/2014/main" id="{45781523-632E-5125-918A-3517062EADDD}"/>
              </a:ext>
            </a:extLst>
          </p:cNvPr>
          <p:cNvSpPr/>
          <p:nvPr/>
        </p:nvSpPr>
        <p:spPr>
          <a:xfrm>
            <a:off x="2274283" y="4495031"/>
            <a:ext cx="97654" cy="9915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highlight>
                <a:srgbClr val="0000FF"/>
              </a:highlight>
            </a:endParaRPr>
          </a:p>
        </p:txBody>
      </p:sp>
      <p:sp>
        <p:nvSpPr>
          <p:cNvPr id="24" name="Elipse 23">
            <a:extLst>
              <a:ext uri="{FF2B5EF4-FFF2-40B4-BE49-F238E27FC236}">
                <a16:creationId xmlns:a16="http://schemas.microsoft.com/office/drawing/2014/main" id="{CBD7A780-76F2-77CB-E94F-F7CDE32D8413}"/>
              </a:ext>
            </a:extLst>
          </p:cNvPr>
          <p:cNvSpPr/>
          <p:nvPr/>
        </p:nvSpPr>
        <p:spPr>
          <a:xfrm>
            <a:off x="1944210" y="5075725"/>
            <a:ext cx="97654" cy="991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highlight>
                <a:srgbClr val="0000FF"/>
              </a:highlight>
            </a:endParaRPr>
          </a:p>
        </p:txBody>
      </p:sp>
      <p:sp>
        <p:nvSpPr>
          <p:cNvPr id="25" name="Elipse 24">
            <a:extLst>
              <a:ext uri="{FF2B5EF4-FFF2-40B4-BE49-F238E27FC236}">
                <a16:creationId xmlns:a16="http://schemas.microsoft.com/office/drawing/2014/main" id="{85F66E4A-FCAB-2641-9E03-BB417891379E}"/>
              </a:ext>
            </a:extLst>
          </p:cNvPr>
          <p:cNvSpPr/>
          <p:nvPr/>
        </p:nvSpPr>
        <p:spPr>
          <a:xfrm>
            <a:off x="3594059" y="5466431"/>
            <a:ext cx="97654" cy="9915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highlight>
                <a:srgbClr val="0000FF"/>
              </a:highlight>
            </a:endParaRPr>
          </a:p>
        </p:txBody>
      </p:sp>
      <p:sp>
        <p:nvSpPr>
          <p:cNvPr id="26" name="Elipse 25">
            <a:extLst>
              <a:ext uri="{FF2B5EF4-FFF2-40B4-BE49-F238E27FC236}">
                <a16:creationId xmlns:a16="http://schemas.microsoft.com/office/drawing/2014/main" id="{3AFA3C26-FC88-C8C5-AC99-C139C418138E}"/>
              </a:ext>
            </a:extLst>
          </p:cNvPr>
          <p:cNvSpPr/>
          <p:nvPr/>
        </p:nvSpPr>
        <p:spPr>
          <a:xfrm>
            <a:off x="3235908" y="4892647"/>
            <a:ext cx="97654" cy="9915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highlight>
                <a:srgbClr val="0000FF"/>
              </a:highlight>
            </a:endParaRPr>
          </a:p>
        </p:txBody>
      </p:sp>
      <p:sp>
        <p:nvSpPr>
          <p:cNvPr id="27" name="Elipse 26">
            <a:extLst>
              <a:ext uri="{FF2B5EF4-FFF2-40B4-BE49-F238E27FC236}">
                <a16:creationId xmlns:a16="http://schemas.microsoft.com/office/drawing/2014/main" id="{1C61C733-E3D6-B00B-7365-AED65EA68868}"/>
              </a:ext>
            </a:extLst>
          </p:cNvPr>
          <p:cNvSpPr/>
          <p:nvPr/>
        </p:nvSpPr>
        <p:spPr>
          <a:xfrm>
            <a:off x="1882066" y="5452367"/>
            <a:ext cx="97654" cy="991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highlight>
                <a:srgbClr val="0000FF"/>
              </a:highlight>
            </a:endParaRPr>
          </a:p>
        </p:txBody>
      </p:sp>
      <p:sp>
        <p:nvSpPr>
          <p:cNvPr id="28" name="Elipse 27">
            <a:extLst>
              <a:ext uri="{FF2B5EF4-FFF2-40B4-BE49-F238E27FC236}">
                <a16:creationId xmlns:a16="http://schemas.microsoft.com/office/drawing/2014/main" id="{0EE51335-D081-923F-536C-E89D16EDD2B5}"/>
              </a:ext>
            </a:extLst>
          </p:cNvPr>
          <p:cNvSpPr/>
          <p:nvPr/>
        </p:nvSpPr>
        <p:spPr>
          <a:xfrm>
            <a:off x="3187081" y="4306781"/>
            <a:ext cx="97654" cy="991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highlight>
                <a:srgbClr val="0000FF"/>
              </a:highlight>
            </a:endParaRPr>
          </a:p>
        </p:txBody>
      </p:sp>
      <p:sp>
        <p:nvSpPr>
          <p:cNvPr id="29" name="Elipse 28">
            <a:extLst>
              <a:ext uri="{FF2B5EF4-FFF2-40B4-BE49-F238E27FC236}">
                <a16:creationId xmlns:a16="http://schemas.microsoft.com/office/drawing/2014/main" id="{900F156C-7B8D-AF5C-0133-D8269BDAFD15}"/>
              </a:ext>
            </a:extLst>
          </p:cNvPr>
          <p:cNvSpPr/>
          <p:nvPr/>
        </p:nvSpPr>
        <p:spPr>
          <a:xfrm>
            <a:off x="3545232" y="5162319"/>
            <a:ext cx="97654" cy="9915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highlight>
                <a:srgbClr val="0000FF"/>
              </a:highlight>
            </a:endParaRPr>
          </a:p>
        </p:txBody>
      </p:sp>
      <p:pic>
        <p:nvPicPr>
          <p:cNvPr id="30" name="Imagem 29">
            <a:extLst>
              <a:ext uri="{FF2B5EF4-FFF2-40B4-BE49-F238E27FC236}">
                <a16:creationId xmlns:a16="http://schemas.microsoft.com/office/drawing/2014/main" id="{5712D0E8-6897-EB66-8F70-5933631FC46A}"/>
              </a:ext>
            </a:extLst>
          </p:cNvPr>
          <p:cNvPicPr>
            <a:picLocks noChangeAspect="1"/>
          </p:cNvPicPr>
          <p:nvPr/>
        </p:nvPicPr>
        <p:blipFill>
          <a:blip r:embed="rId5"/>
          <a:stretch>
            <a:fillRect/>
          </a:stretch>
        </p:blipFill>
        <p:spPr>
          <a:xfrm>
            <a:off x="9081970" y="3197560"/>
            <a:ext cx="2976970" cy="3121740"/>
          </a:xfrm>
          <a:prstGeom prst="rect">
            <a:avLst/>
          </a:prstGeom>
        </p:spPr>
      </p:pic>
      <p:sp>
        <p:nvSpPr>
          <p:cNvPr id="31" name="Elipse 30">
            <a:extLst>
              <a:ext uri="{FF2B5EF4-FFF2-40B4-BE49-F238E27FC236}">
                <a16:creationId xmlns:a16="http://schemas.microsoft.com/office/drawing/2014/main" id="{0B2101AB-DD43-E740-23FE-AA799D293574}"/>
              </a:ext>
            </a:extLst>
          </p:cNvPr>
          <p:cNvSpPr/>
          <p:nvPr/>
        </p:nvSpPr>
        <p:spPr>
          <a:xfrm>
            <a:off x="10436713" y="3290307"/>
            <a:ext cx="138784" cy="16837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highlight>
                <a:srgbClr val="0000FF"/>
              </a:highlight>
            </a:endParaRPr>
          </a:p>
        </p:txBody>
      </p:sp>
      <p:sp>
        <p:nvSpPr>
          <p:cNvPr id="32" name="Elipse 31">
            <a:extLst>
              <a:ext uri="{FF2B5EF4-FFF2-40B4-BE49-F238E27FC236}">
                <a16:creationId xmlns:a16="http://schemas.microsoft.com/office/drawing/2014/main" id="{2FBC9388-EA6B-A10F-850E-267EDFBB7DC0}"/>
              </a:ext>
            </a:extLst>
          </p:cNvPr>
          <p:cNvSpPr/>
          <p:nvPr/>
        </p:nvSpPr>
        <p:spPr>
          <a:xfrm>
            <a:off x="10431671" y="4158803"/>
            <a:ext cx="138784" cy="1683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highlight>
                <a:srgbClr val="0000FF"/>
              </a:highlight>
            </a:endParaRPr>
          </a:p>
        </p:txBody>
      </p:sp>
      <p:sp>
        <p:nvSpPr>
          <p:cNvPr id="33" name="Elipse 32">
            <a:extLst>
              <a:ext uri="{FF2B5EF4-FFF2-40B4-BE49-F238E27FC236}">
                <a16:creationId xmlns:a16="http://schemas.microsoft.com/office/drawing/2014/main" id="{AA2C301E-49A8-93B1-83AE-BDF7E92B9880}"/>
              </a:ext>
            </a:extLst>
          </p:cNvPr>
          <p:cNvSpPr/>
          <p:nvPr/>
        </p:nvSpPr>
        <p:spPr>
          <a:xfrm>
            <a:off x="9759195" y="4971600"/>
            <a:ext cx="138784" cy="16837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highlight>
                <a:srgbClr val="0000FF"/>
              </a:highlight>
            </a:endParaRPr>
          </a:p>
        </p:txBody>
      </p:sp>
      <p:sp>
        <p:nvSpPr>
          <p:cNvPr id="34" name="Elipse 33">
            <a:extLst>
              <a:ext uri="{FF2B5EF4-FFF2-40B4-BE49-F238E27FC236}">
                <a16:creationId xmlns:a16="http://schemas.microsoft.com/office/drawing/2014/main" id="{800699D7-A1BE-85E1-78FF-6E421530F8E7}"/>
              </a:ext>
            </a:extLst>
          </p:cNvPr>
          <p:cNvSpPr/>
          <p:nvPr/>
        </p:nvSpPr>
        <p:spPr>
          <a:xfrm>
            <a:off x="11109732" y="4971600"/>
            <a:ext cx="138784" cy="16837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highlight>
                <a:srgbClr val="0000FF"/>
              </a:highlight>
            </a:endParaRPr>
          </a:p>
        </p:txBody>
      </p:sp>
      <p:sp>
        <p:nvSpPr>
          <p:cNvPr id="35" name="Elipse 34">
            <a:extLst>
              <a:ext uri="{FF2B5EF4-FFF2-40B4-BE49-F238E27FC236}">
                <a16:creationId xmlns:a16="http://schemas.microsoft.com/office/drawing/2014/main" id="{DF44FA71-E4FE-A1DC-CE61-357CD587FC2D}"/>
              </a:ext>
            </a:extLst>
          </p:cNvPr>
          <p:cNvSpPr/>
          <p:nvPr/>
        </p:nvSpPr>
        <p:spPr>
          <a:xfrm>
            <a:off x="10765266" y="5827138"/>
            <a:ext cx="155592" cy="1212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highlight>
                <a:srgbClr val="0000FF"/>
              </a:highlight>
            </a:endParaRPr>
          </a:p>
        </p:txBody>
      </p:sp>
      <p:sp>
        <p:nvSpPr>
          <p:cNvPr id="36" name="Elipse 35">
            <a:extLst>
              <a:ext uri="{FF2B5EF4-FFF2-40B4-BE49-F238E27FC236}">
                <a16:creationId xmlns:a16="http://schemas.microsoft.com/office/drawing/2014/main" id="{0FEF2011-D65D-4A3B-A1D2-0D1AFF142C10}"/>
              </a:ext>
            </a:extLst>
          </p:cNvPr>
          <p:cNvSpPr/>
          <p:nvPr/>
        </p:nvSpPr>
        <p:spPr>
          <a:xfrm>
            <a:off x="9952577" y="5827138"/>
            <a:ext cx="155592" cy="12120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highlight>
                <a:srgbClr val="0000FF"/>
              </a:highlight>
            </a:endParaRPr>
          </a:p>
        </p:txBody>
      </p:sp>
      <p:sp>
        <p:nvSpPr>
          <p:cNvPr id="37" name="Elipse 36">
            <a:extLst>
              <a:ext uri="{FF2B5EF4-FFF2-40B4-BE49-F238E27FC236}">
                <a16:creationId xmlns:a16="http://schemas.microsoft.com/office/drawing/2014/main" id="{F61EA347-66C5-4381-289A-B4DF787923CF}"/>
              </a:ext>
            </a:extLst>
          </p:cNvPr>
          <p:cNvSpPr/>
          <p:nvPr/>
        </p:nvSpPr>
        <p:spPr>
          <a:xfrm>
            <a:off x="9441999" y="5833668"/>
            <a:ext cx="155592" cy="12120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highlight>
                <a:srgbClr val="0000FF"/>
              </a:highlight>
            </a:endParaRPr>
          </a:p>
        </p:txBody>
      </p:sp>
      <p:sp>
        <p:nvSpPr>
          <p:cNvPr id="38" name="Elipse 37">
            <a:extLst>
              <a:ext uri="{FF2B5EF4-FFF2-40B4-BE49-F238E27FC236}">
                <a16:creationId xmlns:a16="http://schemas.microsoft.com/office/drawing/2014/main" id="{648C5618-B7BC-E1EC-3B24-B4EF7F40B107}"/>
              </a:ext>
            </a:extLst>
          </p:cNvPr>
          <p:cNvSpPr/>
          <p:nvPr/>
        </p:nvSpPr>
        <p:spPr>
          <a:xfrm>
            <a:off x="11336828" y="5833668"/>
            <a:ext cx="155592" cy="12120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highlight>
                <a:srgbClr val="0000FF"/>
              </a:highlight>
            </a:endParaRPr>
          </a:p>
        </p:txBody>
      </p:sp>
    </p:spTree>
    <p:extLst>
      <p:ext uri="{BB962C8B-B14F-4D97-AF65-F5344CB8AC3E}">
        <p14:creationId xmlns:p14="http://schemas.microsoft.com/office/powerpoint/2010/main" val="281010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fade">
                                      <p:cBhvr>
                                        <p:cTn id="73" dur="500"/>
                                        <p:tgtEl>
                                          <p:spTgt spid="3"/>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ppt_x"/>
                                          </p:val>
                                        </p:tav>
                                        <p:tav tm="100000">
                                          <p:val>
                                            <p:strVal val="#ppt_x"/>
                                          </p:val>
                                        </p:tav>
                                      </p:tavLst>
                                    </p:anim>
                                    <p:anim calcmode="lin" valueType="num">
                                      <p:cBhvr additive="base">
                                        <p:cTn id="7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500"/>
                                        <p:tgtEl>
                                          <p:spTgt spid="3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500"/>
                                        <p:tgtEl>
                                          <p:spTgt spid="3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500"/>
                                        <p:tgtEl>
                                          <p:spTgt spid="37"/>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fade">
                                      <p:cBhvr>
                                        <p:cTn id="109" dur="500"/>
                                        <p:tgtEl>
                                          <p:spTgt spid="36"/>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fade">
                                      <p:cBhvr>
                                        <p:cTn id="114" dur="500"/>
                                        <p:tgtEl>
                                          <p:spTgt spid="35"/>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8" grpId="0" animBg="1"/>
      <p:bldP spid="22" grpId="0" animBg="1"/>
      <p:bldP spid="23" grpId="0" animBg="1"/>
      <p:bldP spid="24" grpId="0" animBg="1"/>
      <p:bldP spid="25" grpId="0" animBg="1"/>
      <p:bldP spid="26" grpId="0" animBg="1"/>
      <p:bldP spid="27" grpId="0" animBg="1"/>
      <p:bldP spid="28" grpId="0" animBg="1"/>
      <p:bldP spid="29"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EC2CA686-1CF0-2ACB-130E-E29BF7ECAAB4}"/>
              </a:ext>
            </a:extLst>
          </p:cNvPr>
          <p:cNvGraphicFramePr>
            <a:graphicFrameLocks noGrp="1"/>
          </p:cNvGraphicFramePr>
          <p:nvPr>
            <p:extLst>
              <p:ext uri="{D42A27DB-BD31-4B8C-83A1-F6EECF244321}">
                <p14:modId xmlns:p14="http://schemas.microsoft.com/office/powerpoint/2010/main" val="3756048158"/>
              </p:ext>
            </p:extLst>
          </p:nvPr>
        </p:nvGraphicFramePr>
        <p:xfrm>
          <a:off x="0" y="0"/>
          <a:ext cx="12192000" cy="1090506"/>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740616713"/>
                    </a:ext>
                  </a:extLst>
                </a:gridCol>
              </a:tblGrid>
              <a:tr h="1090506">
                <a:tc>
                  <a:txBody>
                    <a:bodyPr/>
                    <a:lstStyle/>
                    <a:p>
                      <a:endParaRPr lang="pt-BR" dirty="0"/>
                    </a:p>
                  </a:txBody>
                  <a:tcPr/>
                </a:tc>
                <a:extLst>
                  <a:ext uri="{0D108BD9-81ED-4DB2-BD59-A6C34878D82A}">
                    <a16:rowId xmlns:a16="http://schemas.microsoft.com/office/drawing/2014/main" val="2895593234"/>
                  </a:ext>
                </a:extLst>
              </a:tr>
            </a:tbl>
          </a:graphicData>
        </a:graphic>
      </p:graphicFrame>
      <p:pic>
        <p:nvPicPr>
          <p:cNvPr id="6" name="Imagem 5">
            <a:extLst>
              <a:ext uri="{FF2B5EF4-FFF2-40B4-BE49-F238E27FC236}">
                <a16:creationId xmlns:a16="http://schemas.microsoft.com/office/drawing/2014/main" id="{9DF7B15F-D502-99DD-B29A-1EAE57D44841}"/>
              </a:ext>
            </a:extLst>
          </p:cNvPr>
          <p:cNvPicPr>
            <a:picLocks noChangeAspect="1"/>
          </p:cNvPicPr>
          <p:nvPr/>
        </p:nvPicPr>
        <p:blipFill>
          <a:blip r:embed="rId2"/>
          <a:stretch>
            <a:fillRect/>
          </a:stretch>
        </p:blipFill>
        <p:spPr>
          <a:xfrm>
            <a:off x="166378" y="107042"/>
            <a:ext cx="838317" cy="876422"/>
          </a:xfrm>
          <a:prstGeom prst="rect">
            <a:avLst/>
          </a:prstGeom>
        </p:spPr>
      </p:pic>
      <p:sp>
        <p:nvSpPr>
          <p:cNvPr id="5" name="CaixaDeTexto 4">
            <a:extLst>
              <a:ext uri="{FF2B5EF4-FFF2-40B4-BE49-F238E27FC236}">
                <a16:creationId xmlns:a16="http://schemas.microsoft.com/office/drawing/2014/main" id="{C5715DF6-BFA0-61C8-72E4-9AFD23A93313}"/>
              </a:ext>
            </a:extLst>
          </p:cNvPr>
          <p:cNvSpPr txBox="1"/>
          <p:nvPr/>
        </p:nvSpPr>
        <p:spPr>
          <a:xfrm>
            <a:off x="3998813" y="222087"/>
            <a:ext cx="4945711" cy="646331"/>
          </a:xfrm>
          <a:prstGeom prst="rect">
            <a:avLst/>
          </a:prstGeom>
          <a:noFill/>
        </p:spPr>
        <p:txBody>
          <a:bodyPr wrap="square" rtlCol="0">
            <a:spAutoFit/>
          </a:bodyPr>
          <a:lstStyle/>
          <a:p>
            <a:r>
              <a:rPr lang="pt-BR" sz="3600" b="1" dirty="0" err="1">
                <a:solidFill>
                  <a:schemeClr val="bg1"/>
                </a:solidFill>
              </a:rPr>
              <a:t>JavaScript</a:t>
            </a:r>
            <a:r>
              <a:rPr lang="pt-BR" sz="3600" b="1" dirty="0">
                <a:solidFill>
                  <a:schemeClr val="bg1"/>
                </a:solidFill>
              </a:rPr>
              <a:t> </a:t>
            </a:r>
            <a:r>
              <a:rPr lang="pt-BR" sz="3600" b="1" dirty="0" err="1">
                <a:solidFill>
                  <a:schemeClr val="bg1"/>
                </a:solidFill>
              </a:rPr>
              <a:t>and</a:t>
            </a:r>
            <a:r>
              <a:rPr lang="pt-BR" sz="3600" b="1" dirty="0">
                <a:solidFill>
                  <a:schemeClr val="bg1"/>
                </a:solidFill>
              </a:rPr>
              <a:t> DOM</a:t>
            </a:r>
          </a:p>
        </p:txBody>
      </p:sp>
      <p:sp>
        <p:nvSpPr>
          <p:cNvPr id="2" name="CaixaDeTexto 1">
            <a:extLst>
              <a:ext uri="{FF2B5EF4-FFF2-40B4-BE49-F238E27FC236}">
                <a16:creationId xmlns:a16="http://schemas.microsoft.com/office/drawing/2014/main" id="{41F87C94-920F-95ED-E86A-47E3D4C43D0A}"/>
              </a:ext>
            </a:extLst>
          </p:cNvPr>
          <p:cNvSpPr txBox="1"/>
          <p:nvPr/>
        </p:nvSpPr>
        <p:spPr>
          <a:xfrm>
            <a:off x="461638" y="3254531"/>
            <a:ext cx="4731799" cy="400110"/>
          </a:xfrm>
          <a:prstGeom prst="rect">
            <a:avLst/>
          </a:prstGeom>
          <a:noFill/>
        </p:spPr>
        <p:txBody>
          <a:bodyPr wrap="square" rtlCol="0">
            <a:spAutoFit/>
          </a:bodyPr>
          <a:lstStyle/>
          <a:p>
            <a:r>
              <a:rPr lang="en-US" sz="2000" b="1" dirty="0"/>
              <a:t>is DOM and JavaScript the same thing?</a:t>
            </a:r>
            <a:endParaRPr lang="pt-BR" sz="2000" b="1" dirty="0"/>
          </a:p>
        </p:txBody>
      </p:sp>
      <p:sp>
        <p:nvSpPr>
          <p:cNvPr id="7" name="CaixaDeTexto 6">
            <a:extLst>
              <a:ext uri="{FF2B5EF4-FFF2-40B4-BE49-F238E27FC236}">
                <a16:creationId xmlns:a16="http://schemas.microsoft.com/office/drawing/2014/main" id="{784A0B93-B702-6618-AB27-55EE1FA80E9D}"/>
              </a:ext>
            </a:extLst>
          </p:cNvPr>
          <p:cNvSpPr txBox="1"/>
          <p:nvPr/>
        </p:nvSpPr>
        <p:spPr>
          <a:xfrm>
            <a:off x="461638" y="3689163"/>
            <a:ext cx="5184560" cy="1754326"/>
          </a:xfrm>
          <a:prstGeom prst="rect">
            <a:avLst/>
          </a:prstGeom>
          <a:noFill/>
        </p:spPr>
        <p:txBody>
          <a:bodyPr wrap="square">
            <a:spAutoFit/>
          </a:bodyPr>
          <a:lstStyle/>
          <a:p>
            <a:r>
              <a:rPr lang="pt-BR" dirty="0" err="1"/>
              <a:t>Though</a:t>
            </a:r>
            <a:r>
              <a:rPr lang="pt-BR" dirty="0"/>
              <a:t> </a:t>
            </a:r>
            <a:r>
              <a:rPr lang="pt-BR" dirty="0" err="1"/>
              <a:t>JavaScript</a:t>
            </a:r>
            <a:r>
              <a:rPr lang="pt-BR" dirty="0"/>
              <a:t> </a:t>
            </a:r>
            <a:r>
              <a:rPr lang="pt-BR" dirty="0" err="1"/>
              <a:t>is</a:t>
            </a:r>
            <a:r>
              <a:rPr lang="pt-BR" dirty="0"/>
              <a:t> </a:t>
            </a:r>
            <a:r>
              <a:rPr lang="pt-BR" dirty="0" err="1"/>
              <a:t>the</a:t>
            </a:r>
            <a:r>
              <a:rPr lang="pt-BR" dirty="0"/>
              <a:t> </a:t>
            </a:r>
            <a:r>
              <a:rPr lang="pt-BR" dirty="0" err="1"/>
              <a:t>language</a:t>
            </a:r>
            <a:r>
              <a:rPr lang="pt-BR" dirty="0"/>
              <a:t> </a:t>
            </a:r>
            <a:r>
              <a:rPr lang="pt-BR" dirty="0" err="1"/>
              <a:t>that</a:t>
            </a:r>
            <a:r>
              <a:rPr lang="pt-BR" dirty="0"/>
              <a:t> uses </a:t>
            </a:r>
            <a:r>
              <a:rPr lang="pt-BR" dirty="0" err="1"/>
              <a:t>and</a:t>
            </a:r>
            <a:r>
              <a:rPr lang="pt-BR" dirty="0"/>
              <a:t> </a:t>
            </a:r>
            <a:r>
              <a:rPr lang="pt-BR" dirty="0" err="1"/>
              <a:t>manipulates</a:t>
            </a:r>
            <a:r>
              <a:rPr lang="pt-BR" dirty="0"/>
              <a:t> DOM </a:t>
            </a:r>
            <a:r>
              <a:rPr lang="pt-BR" dirty="0" err="1"/>
              <a:t>most</a:t>
            </a:r>
            <a:r>
              <a:rPr lang="pt-BR" dirty="0"/>
              <a:t>, </a:t>
            </a:r>
            <a:r>
              <a:rPr lang="pt-BR" b="1" dirty="0" err="1"/>
              <a:t>they</a:t>
            </a:r>
            <a:r>
              <a:rPr lang="pt-BR" b="1" dirty="0"/>
              <a:t> are </a:t>
            </a:r>
            <a:r>
              <a:rPr lang="pt-BR" b="1" dirty="0" err="1"/>
              <a:t>not</a:t>
            </a:r>
            <a:r>
              <a:rPr lang="pt-BR" b="1" dirty="0"/>
              <a:t> </a:t>
            </a:r>
            <a:r>
              <a:rPr lang="pt-BR" b="1" dirty="0" err="1"/>
              <a:t>the</a:t>
            </a:r>
            <a:r>
              <a:rPr lang="pt-BR" b="1" dirty="0"/>
              <a:t> </a:t>
            </a:r>
            <a:r>
              <a:rPr lang="pt-BR" b="1" dirty="0" err="1"/>
              <a:t>same</a:t>
            </a:r>
            <a:r>
              <a:rPr lang="pt-BR" b="1" dirty="0"/>
              <a:t>. </a:t>
            </a:r>
            <a:r>
              <a:rPr lang="pt-BR" b="1" dirty="0" err="1"/>
              <a:t>JavaScript</a:t>
            </a:r>
            <a:r>
              <a:rPr lang="pt-BR" b="1" dirty="0"/>
              <a:t> </a:t>
            </a:r>
            <a:r>
              <a:rPr lang="pt-BR" b="1" dirty="0" err="1"/>
              <a:t>is</a:t>
            </a:r>
            <a:r>
              <a:rPr lang="pt-BR" b="1" dirty="0"/>
              <a:t> a </a:t>
            </a:r>
            <a:r>
              <a:rPr lang="pt-BR" b="1" dirty="0" err="1"/>
              <a:t>programming</a:t>
            </a:r>
            <a:r>
              <a:rPr lang="pt-BR" b="1" dirty="0"/>
              <a:t> </a:t>
            </a:r>
            <a:r>
              <a:rPr lang="pt-BR" b="1" dirty="0" err="1"/>
              <a:t>language</a:t>
            </a:r>
            <a:r>
              <a:rPr lang="pt-BR" b="1" dirty="0"/>
              <a:t> </a:t>
            </a:r>
            <a:r>
              <a:rPr lang="pt-BR" dirty="0" err="1"/>
              <a:t>and</a:t>
            </a:r>
            <a:r>
              <a:rPr lang="pt-BR" dirty="0"/>
              <a:t> </a:t>
            </a:r>
            <a:r>
              <a:rPr lang="pt-BR" b="1" dirty="0"/>
              <a:t>DOM </a:t>
            </a:r>
            <a:r>
              <a:rPr lang="pt-BR" b="1" dirty="0" err="1"/>
              <a:t>is</a:t>
            </a:r>
            <a:r>
              <a:rPr lang="pt-BR" b="1" dirty="0"/>
              <a:t> a </a:t>
            </a:r>
            <a:r>
              <a:rPr lang="pt-BR" b="1" dirty="0" err="1"/>
              <a:t>programming</a:t>
            </a:r>
            <a:r>
              <a:rPr lang="pt-BR" b="1" dirty="0"/>
              <a:t> interface</a:t>
            </a:r>
            <a:r>
              <a:rPr lang="pt-BR" dirty="0"/>
              <a:t>, </a:t>
            </a:r>
            <a:r>
              <a:rPr lang="pt-BR" dirty="0" err="1"/>
              <a:t>the</a:t>
            </a:r>
            <a:r>
              <a:rPr lang="pt-BR" dirty="0"/>
              <a:t> DOM </a:t>
            </a:r>
            <a:r>
              <a:rPr lang="pt-BR" dirty="0" err="1"/>
              <a:t>can</a:t>
            </a:r>
            <a:r>
              <a:rPr lang="pt-BR" dirty="0"/>
              <a:t> </a:t>
            </a:r>
            <a:r>
              <a:rPr lang="pt-BR" dirty="0" err="1"/>
              <a:t>be</a:t>
            </a:r>
            <a:r>
              <a:rPr lang="pt-BR" dirty="0"/>
              <a:t> </a:t>
            </a:r>
            <a:r>
              <a:rPr lang="pt-BR" dirty="0" err="1"/>
              <a:t>also</a:t>
            </a:r>
            <a:r>
              <a:rPr lang="pt-BR" dirty="0"/>
              <a:t> </a:t>
            </a:r>
            <a:r>
              <a:rPr lang="pt-BR" dirty="0" err="1"/>
              <a:t>used</a:t>
            </a:r>
            <a:r>
              <a:rPr lang="pt-BR" dirty="0"/>
              <a:t> </a:t>
            </a:r>
            <a:r>
              <a:rPr lang="pt-BR" dirty="0" err="1"/>
              <a:t>by</a:t>
            </a:r>
            <a:r>
              <a:rPr lang="pt-BR" dirty="0"/>
              <a:t> </a:t>
            </a:r>
            <a:r>
              <a:rPr lang="pt-BR" dirty="0" err="1"/>
              <a:t>other</a:t>
            </a:r>
            <a:r>
              <a:rPr lang="pt-BR" dirty="0"/>
              <a:t> </a:t>
            </a:r>
            <a:r>
              <a:rPr lang="pt-BR" dirty="0" err="1"/>
              <a:t>programming</a:t>
            </a:r>
            <a:r>
              <a:rPr lang="pt-BR" dirty="0"/>
              <a:t> </a:t>
            </a:r>
            <a:r>
              <a:rPr lang="pt-BR" dirty="0" err="1"/>
              <a:t>languages</a:t>
            </a:r>
            <a:r>
              <a:rPr lang="pt-BR" dirty="0"/>
              <a:t> </a:t>
            </a:r>
            <a:r>
              <a:rPr lang="pt-BR" dirty="0" err="1"/>
              <a:t>besides</a:t>
            </a:r>
            <a:r>
              <a:rPr lang="pt-BR" dirty="0"/>
              <a:t> </a:t>
            </a:r>
            <a:r>
              <a:rPr lang="pt-BR" dirty="0" err="1"/>
              <a:t>JavaScript</a:t>
            </a:r>
            <a:r>
              <a:rPr lang="pt-BR" dirty="0"/>
              <a:t> </a:t>
            </a:r>
            <a:r>
              <a:rPr lang="pt-BR" dirty="0" err="1"/>
              <a:t>such</a:t>
            </a:r>
            <a:r>
              <a:rPr lang="pt-BR" dirty="0"/>
              <a:t> as </a:t>
            </a:r>
            <a:r>
              <a:rPr lang="pt-BR" b="1" dirty="0"/>
              <a:t>Python</a:t>
            </a:r>
            <a:r>
              <a:rPr lang="pt-BR" dirty="0"/>
              <a:t>.</a:t>
            </a:r>
          </a:p>
        </p:txBody>
      </p:sp>
      <p:pic>
        <p:nvPicPr>
          <p:cNvPr id="3074" name="Picture 2" descr="Logo JavaScript – Logos PNG">
            <a:extLst>
              <a:ext uri="{FF2B5EF4-FFF2-40B4-BE49-F238E27FC236}">
                <a16:creationId xmlns:a16="http://schemas.microsoft.com/office/drawing/2014/main" id="{8826921E-D5E9-F5B9-3529-9F7EC426A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002" y="1485784"/>
            <a:ext cx="1333832" cy="13338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ocument Object Model - Wikipedia">
            <a:extLst>
              <a:ext uri="{FF2B5EF4-FFF2-40B4-BE49-F238E27FC236}">
                <a16:creationId xmlns:a16="http://schemas.microsoft.com/office/drawing/2014/main" id="{0D06E9FE-C0C8-4518-4423-2361BB6891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3955326" y="1386447"/>
            <a:ext cx="1476376" cy="153250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ifference Icons - Free SVG &amp; PNG Difference Images - Noun Project">
            <a:extLst>
              <a:ext uri="{FF2B5EF4-FFF2-40B4-BE49-F238E27FC236}">
                <a16:creationId xmlns:a16="http://schemas.microsoft.com/office/drawing/2014/main" id="{172E0163-AD12-CB1F-881D-853401020E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5670" y="1492258"/>
            <a:ext cx="1333832" cy="121276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ogo JavaScript – Logos PNG">
            <a:extLst>
              <a:ext uri="{FF2B5EF4-FFF2-40B4-BE49-F238E27FC236}">
                <a16:creationId xmlns:a16="http://schemas.microsoft.com/office/drawing/2014/main" id="{FC4DA257-E578-9193-DB99-F9D463267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94" y="1492258"/>
            <a:ext cx="1333832" cy="1333832"/>
          </a:xfrm>
          <a:prstGeom prst="rect">
            <a:avLst/>
          </a:prstGeom>
          <a:noFill/>
          <a:extLst>
            <a:ext uri="{909E8E84-426E-40DD-AFC4-6F175D3DCCD1}">
              <a14:hiddenFill xmlns:a14="http://schemas.microsoft.com/office/drawing/2010/main">
                <a:solidFill>
                  <a:srgbClr val="FFFFFF"/>
                </a:solidFill>
              </a14:hiddenFill>
            </a:ext>
          </a:extLst>
        </p:spPr>
      </p:pic>
      <p:sp>
        <p:nvSpPr>
          <p:cNvPr id="11" name="CaixaDeTexto 10">
            <a:extLst>
              <a:ext uri="{FF2B5EF4-FFF2-40B4-BE49-F238E27FC236}">
                <a16:creationId xmlns:a16="http://schemas.microsoft.com/office/drawing/2014/main" id="{B8647114-105F-F80A-40F6-EAB5373DAFFF}"/>
              </a:ext>
            </a:extLst>
          </p:cNvPr>
          <p:cNvSpPr txBox="1"/>
          <p:nvPr/>
        </p:nvSpPr>
        <p:spPr>
          <a:xfrm>
            <a:off x="6998565" y="2981889"/>
            <a:ext cx="4731799" cy="3508653"/>
          </a:xfrm>
          <a:prstGeom prst="rect">
            <a:avLst/>
          </a:prstGeom>
          <a:noFill/>
        </p:spPr>
        <p:txBody>
          <a:bodyPr wrap="square" rtlCol="0">
            <a:spAutoFit/>
          </a:bodyPr>
          <a:lstStyle/>
          <a:p>
            <a:r>
              <a:rPr lang="pt-BR" sz="2400" b="1" dirty="0" err="1"/>
              <a:t>Remember</a:t>
            </a:r>
            <a:r>
              <a:rPr lang="pt-BR" b="1" dirty="0"/>
              <a:t>:</a:t>
            </a:r>
          </a:p>
          <a:p>
            <a:endParaRPr lang="pt-BR" b="1" dirty="0"/>
          </a:p>
          <a:p>
            <a:r>
              <a:rPr lang="en-US" i="0" dirty="0">
                <a:effectLst/>
              </a:rPr>
              <a:t>JavaScript is a programming language that is often used </a:t>
            </a:r>
            <a:r>
              <a:rPr lang="en-US" b="1" i="0" dirty="0">
                <a:effectLst/>
              </a:rPr>
              <a:t>to manipulate</a:t>
            </a:r>
            <a:r>
              <a:rPr lang="en-US" i="0" dirty="0">
                <a:effectLst/>
              </a:rPr>
              <a:t> the Document Object Model (DOM) of HTML and XML documents, </a:t>
            </a:r>
            <a:r>
              <a:rPr lang="en-US" b="1" i="0" dirty="0">
                <a:effectLst/>
              </a:rPr>
              <a:t>JavaScript is not the DOM itself</a:t>
            </a:r>
            <a:r>
              <a:rPr lang="en-US" i="0" dirty="0">
                <a:effectLst/>
              </a:rPr>
              <a:t>. </a:t>
            </a:r>
            <a:r>
              <a:rPr lang="en-US" b="1" i="0" dirty="0">
                <a:effectLst/>
              </a:rPr>
              <a:t>The DOM </a:t>
            </a:r>
            <a:r>
              <a:rPr lang="en-US" i="0" dirty="0">
                <a:effectLst/>
              </a:rPr>
              <a:t>is a separate technology that provides a way to </a:t>
            </a:r>
            <a:r>
              <a:rPr lang="en-US" b="1" i="0" dirty="0">
                <a:effectLst/>
              </a:rPr>
              <a:t>represent the structure and content of a document as a hierarchical tree of nodes</a:t>
            </a:r>
            <a:r>
              <a:rPr lang="en-US" i="0" dirty="0">
                <a:effectLst/>
              </a:rPr>
              <a:t>, while </a:t>
            </a:r>
            <a:r>
              <a:rPr lang="en-US" b="1" i="0" dirty="0">
                <a:effectLst/>
              </a:rPr>
              <a:t>JavaScript</a:t>
            </a:r>
            <a:r>
              <a:rPr lang="en-US" i="0" dirty="0">
                <a:effectLst/>
              </a:rPr>
              <a:t> is a programming language that can </a:t>
            </a:r>
            <a:r>
              <a:rPr lang="en-US" b="1" i="0" dirty="0">
                <a:effectLst/>
              </a:rPr>
              <a:t>interact with and manipulate </a:t>
            </a:r>
            <a:r>
              <a:rPr lang="en-US" i="0" dirty="0">
                <a:effectLst/>
              </a:rPr>
              <a:t>the DOM tree using its APIs.</a:t>
            </a:r>
            <a:endParaRPr lang="pt-BR" dirty="0"/>
          </a:p>
        </p:txBody>
      </p:sp>
      <p:pic>
        <p:nvPicPr>
          <p:cNvPr id="12" name="Picture 2" descr="Logo JavaScript – Logos PNG">
            <a:extLst>
              <a:ext uri="{FF2B5EF4-FFF2-40B4-BE49-F238E27FC236}">
                <a16:creationId xmlns:a16="http://schemas.microsoft.com/office/drawing/2014/main" id="{C2F61F61-31DB-519A-3ADA-40603D56A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9453" y="1485784"/>
            <a:ext cx="1333832" cy="1333832"/>
          </a:xfrm>
          <a:prstGeom prst="rect">
            <a:avLst/>
          </a:prstGeom>
          <a:noFill/>
          <a:extLst>
            <a:ext uri="{909E8E84-426E-40DD-AFC4-6F175D3DCCD1}">
              <a14:hiddenFill xmlns:a14="http://schemas.microsoft.com/office/drawing/2010/main">
                <a:solidFill>
                  <a:srgbClr val="FFFFFF"/>
                </a:solidFill>
              </a14:hiddenFill>
            </a:ext>
          </a:extLst>
        </p:spPr>
      </p:pic>
      <p:sp>
        <p:nvSpPr>
          <p:cNvPr id="13" name="Seta: para a Direita 12">
            <a:extLst>
              <a:ext uri="{FF2B5EF4-FFF2-40B4-BE49-F238E27FC236}">
                <a16:creationId xmlns:a16="http://schemas.microsoft.com/office/drawing/2014/main" id="{CEF88728-3908-95B2-0A4A-5B46E9272C06}"/>
              </a:ext>
            </a:extLst>
          </p:cNvPr>
          <p:cNvSpPr/>
          <p:nvPr/>
        </p:nvSpPr>
        <p:spPr>
          <a:xfrm>
            <a:off x="8691239" y="1863246"/>
            <a:ext cx="1074198" cy="56817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4" name="Picture 4" descr="Document Object Model - Wikipedia">
            <a:extLst>
              <a:ext uri="{FF2B5EF4-FFF2-40B4-BE49-F238E27FC236}">
                <a16:creationId xmlns:a16="http://schemas.microsoft.com/office/drawing/2014/main" id="{09BA397F-7995-BF69-5F39-A62F7AEBC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0139452" y="1385214"/>
            <a:ext cx="1541248" cy="1599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85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80"/>
                                        </p:tgtEl>
                                        <p:attrNameLst>
                                          <p:attrName>style.visibility</p:attrName>
                                        </p:attrNameLst>
                                      </p:cBhvr>
                                      <p:to>
                                        <p:strVal val="visible"/>
                                      </p:to>
                                    </p:set>
                                    <p:anim calcmode="lin" valueType="num">
                                      <p:cBhvr additive="base">
                                        <p:cTn id="17" dur="500" fill="hold"/>
                                        <p:tgtEl>
                                          <p:spTgt spid="3080"/>
                                        </p:tgtEl>
                                        <p:attrNameLst>
                                          <p:attrName>ppt_x</p:attrName>
                                        </p:attrNameLst>
                                      </p:cBhvr>
                                      <p:tavLst>
                                        <p:tav tm="0">
                                          <p:val>
                                            <p:strVal val="#ppt_x"/>
                                          </p:val>
                                        </p:tav>
                                        <p:tav tm="100000">
                                          <p:val>
                                            <p:strVal val="#ppt_x"/>
                                          </p:val>
                                        </p:tav>
                                      </p:tavLst>
                                    </p:anim>
                                    <p:anim calcmode="lin" valueType="num">
                                      <p:cBhvr additive="base">
                                        <p:cTn id="18" dur="50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1" grpId="0"/>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EC2CA686-1CF0-2ACB-130E-E29BF7ECAAB4}"/>
              </a:ext>
            </a:extLst>
          </p:cNvPr>
          <p:cNvGraphicFramePr>
            <a:graphicFrameLocks noGrp="1"/>
          </p:cNvGraphicFramePr>
          <p:nvPr/>
        </p:nvGraphicFramePr>
        <p:xfrm>
          <a:off x="0" y="0"/>
          <a:ext cx="12192000" cy="1090506"/>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740616713"/>
                    </a:ext>
                  </a:extLst>
                </a:gridCol>
              </a:tblGrid>
              <a:tr h="1090506">
                <a:tc>
                  <a:txBody>
                    <a:bodyPr/>
                    <a:lstStyle/>
                    <a:p>
                      <a:endParaRPr lang="pt-BR" dirty="0"/>
                    </a:p>
                  </a:txBody>
                  <a:tcPr/>
                </a:tc>
                <a:extLst>
                  <a:ext uri="{0D108BD9-81ED-4DB2-BD59-A6C34878D82A}">
                    <a16:rowId xmlns:a16="http://schemas.microsoft.com/office/drawing/2014/main" val="2895593234"/>
                  </a:ext>
                </a:extLst>
              </a:tr>
            </a:tbl>
          </a:graphicData>
        </a:graphic>
      </p:graphicFrame>
      <p:pic>
        <p:nvPicPr>
          <p:cNvPr id="6" name="Imagem 5">
            <a:extLst>
              <a:ext uri="{FF2B5EF4-FFF2-40B4-BE49-F238E27FC236}">
                <a16:creationId xmlns:a16="http://schemas.microsoft.com/office/drawing/2014/main" id="{9DF7B15F-D502-99DD-B29A-1EAE57D44841}"/>
              </a:ext>
            </a:extLst>
          </p:cNvPr>
          <p:cNvPicPr>
            <a:picLocks noChangeAspect="1"/>
          </p:cNvPicPr>
          <p:nvPr/>
        </p:nvPicPr>
        <p:blipFill>
          <a:blip r:embed="rId2"/>
          <a:stretch>
            <a:fillRect/>
          </a:stretch>
        </p:blipFill>
        <p:spPr>
          <a:xfrm>
            <a:off x="166378" y="107042"/>
            <a:ext cx="838317" cy="876422"/>
          </a:xfrm>
          <a:prstGeom prst="rect">
            <a:avLst/>
          </a:prstGeom>
        </p:spPr>
      </p:pic>
      <p:sp>
        <p:nvSpPr>
          <p:cNvPr id="5" name="CaixaDeTexto 4">
            <a:extLst>
              <a:ext uri="{FF2B5EF4-FFF2-40B4-BE49-F238E27FC236}">
                <a16:creationId xmlns:a16="http://schemas.microsoft.com/office/drawing/2014/main" id="{C5715DF6-BFA0-61C8-72E4-9AFD23A93313}"/>
              </a:ext>
            </a:extLst>
          </p:cNvPr>
          <p:cNvSpPr txBox="1"/>
          <p:nvPr/>
        </p:nvSpPr>
        <p:spPr>
          <a:xfrm>
            <a:off x="4611372" y="213968"/>
            <a:ext cx="4945711" cy="646331"/>
          </a:xfrm>
          <a:prstGeom prst="rect">
            <a:avLst/>
          </a:prstGeom>
          <a:noFill/>
        </p:spPr>
        <p:txBody>
          <a:bodyPr wrap="square" rtlCol="0">
            <a:spAutoFit/>
          </a:bodyPr>
          <a:lstStyle/>
          <a:p>
            <a:r>
              <a:rPr lang="pt-BR" sz="3600" b="1" dirty="0" err="1">
                <a:solidFill>
                  <a:schemeClr val="bg1"/>
                </a:solidFill>
              </a:rPr>
              <a:t>Concluding</a:t>
            </a:r>
            <a:endParaRPr lang="pt-BR" sz="3600" b="1" dirty="0">
              <a:solidFill>
                <a:schemeClr val="bg1"/>
              </a:solidFill>
            </a:endParaRPr>
          </a:p>
        </p:txBody>
      </p:sp>
      <p:sp>
        <p:nvSpPr>
          <p:cNvPr id="7" name="CaixaDeTexto 6">
            <a:extLst>
              <a:ext uri="{FF2B5EF4-FFF2-40B4-BE49-F238E27FC236}">
                <a16:creationId xmlns:a16="http://schemas.microsoft.com/office/drawing/2014/main" id="{4E4042E1-AFEE-6C43-0377-A33E829C2B30}"/>
              </a:ext>
            </a:extLst>
          </p:cNvPr>
          <p:cNvSpPr txBox="1"/>
          <p:nvPr/>
        </p:nvSpPr>
        <p:spPr>
          <a:xfrm>
            <a:off x="2636668" y="1198943"/>
            <a:ext cx="6420073" cy="461665"/>
          </a:xfrm>
          <a:prstGeom prst="rect">
            <a:avLst/>
          </a:prstGeom>
          <a:noFill/>
        </p:spPr>
        <p:txBody>
          <a:bodyPr wrap="square" rtlCol="0">
            <a:spAutoFit/>
          </a:bodyPr>
          <a:lstStyle/>
          <a:p>
            <a:r>
              <a:rPr lang="pt-BR" sz="2400" b="1" dirty="0" err="1"/>
              <a:t>Simple</a:t>
            </a:r>
            <a:r>
              <a:rPr lang="pt-BR" sz="2400" b="1" dirty="0"/>
              <a:t> </a:t>
            </a:r>
            <a:r>
              <a:rPr lang="pt-BR" sz="2400" b="1" dirty="0" err="1"/>
              <a:t>ways</a:t>
            </a:r>
            <a:r>
              <a:rPr lang="pt-BR" sz="2400" b="1" dirty="0"/>
              <a:t> </a:t>
            </a:r>
            <a:r>
              <a:rPr lang="pt-BR" sz="2400" b="1" dirty="0" err="1"/>
              <a:t>of</a:t>
            </a:r>
            <a:r>
              <a:rPr lang="pt-BR" sz="2400" b="1" dirty="0"/>
              <a:t> </a:t>
            </a:r>
            <a:r>
              <a:rPr lang="pt-BR" sz="2400" b="1" dirty="0" err="1"/>
              <a:t>definying</a:t>
            </a:r>
            <a:r>
              <a:rPr lang="pt-BR" sz="2400" b="1" dirty="0"/>
              <a:t> DOM in a </a:t>
            </a:r>
            <a:r>
              <a:rPr lang="pt-BR" sz="2400" b="1" dirty="0" err="1"/>
              <a:t>job</a:t>
            </a:r>
            <a:r>
              <a:rPr lang="pt-BR" sz="2400" b="1" dirty="0"/>
              <a:t> interview:</a:t>
            </a:r>
          </a:p>
        </p:txBody>
      </p:sp>
      <p:graphicFrame>
        <p:nvGraphicFramePr>
          <p:cNvPr id="8" name="Tabela 8">
            <a:extLst>
              <a:ext uri="{FF2B5EF4-FFF2-40B4-BE49-F238E27FC236}">
                <a16:creationId xmlns:a16="http://schemas.microsoft.com/office/drawing/2014/main" id="{303BD790-69C9-05A3-EE91-1A453BF75353}"/>
              </a:ext>
            </a:extLst>
          </p:cNvPr>
          <p:cNvGraphicFramePr>
            <a:graphicFrameLocks noGrp="1"/>
          </p:cNvGraphicFramePr>
          <p:nvPr>
            <p:extLst>
              <p:ext uri="{D42A27DB-BD31-4B8C-83A1-F6EECF244321}">
                <p14:modId xmlns:p14="http://schemas.microsoft.com/office/powerpoint/2010/main" val="4213698426"/>
              </p:ext>
            </p:extLst>
          </p:nvPr>
        </p:nvGraphicFramePr>
        <p:xfrm>
          <a:off x="2815739" y="2104008"/>
          <a:ext cx="5788241" cy="4016999"/>
        </p:xfrm>
        <a:graphic>
          <a:graphicData uri="http://schemas.openxmlformats.org/drawingml/2006/table">
            <a:tbl>
              <a:tblPr firstRow="1" bandRow="1">
                <a:tableStyleId>{5C22544A-7EE6-4342-B048-85BDC9FD1C3A}</a:tableStyleId>
              </a:tblPr>
              <a:tblGrid>
                <a:gridCol w="5788241">
                  <a:extLst>
                    <a:ext uri="{9D8B030D-6E8A-4147-A177-3AD203B41FA5}">
                      <a16:colId xmlns:a16="http://schemas.microsoft.com/office/drawing/2014/main" val="2823233385"/>
                    </a:ext>
                  </a:extLst>
                </a:gridCol>
              </a:tblGrid>
              <a:tr h="4016999">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chemeClr val="tx1"/>
                          </a:solidFill>
                          <a:effectLst/>
                          <a:latin typeface="Söhne"/>
                        </a:rPr>
                        <a:t>The Document Object Model (DOM) is a programming interface for HTML and XML documents, providing a way for scripts to dynamically access and modify the content and structure of a document.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chemeClr val="tx1"/>
                        </a:solidFill>
                        <a:effectLst/>
                        <a:latin typeface="Söhne"/>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solidFill>
                          <a:schemeClr val="tx1"/>
                        </a:solidFill>
                        <a:effectLst/>
                        <a:latin typeface="Söhne"/>
                      </a:endParaRPr>
                    </a:p>
                    <a:p>
                      <a:pPr marL="285750" indent="-285750">
                        <a:buFont typeface="Arial" panose="020B0604020202020204" pitchFamily="34" charset="0"/>
                        <a:buChar char="•"/>
                      </a:pPr>
                      <a:endParaRPr lang="pt-BR"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6411888"/>
                  </a:ext>
                </a:extLst>
              </a:tr>
            </a:tbl>
          </a:graphicData>
        </a:graphic>
      </p:graphicFrame>
      <p:sp>
        <p:nvSpPr>
          <p:cNvPr id="10" name="CaixaDeTexto 9">
            <a:extLst>
              <a:ext uri="{FF2B5EF4-FFF2-40B4-BE49-F238E27FC236}">
                <a16:creationId xmlns:a16="http://schemas.microsoft.com/office/drawing/2014/main" id="{680A0C0D-45B3-07B8-4068-42421346E13C}"/>
              </a:ext>
            </a:extLst>
          </p:cNvPr>
          <p:cNvSpPr txBox="1"/>
          <p:nvPr/>
        </p:nvSpPr>
        <p:spPr>
          <a:xfrm>
            <a:off x="2815739" y="4849657"/>
            <a:ext cx="6116714" cy="120032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The DOM is a hierarchical tree-like structure that represents the elements and content of an HTML or XML document, allowing developers to manipulate the document structure and content using code.</a:t>
            </a:r>
          </a:p>
        </p:txBody>
      </p:sp>
      <p:sp>
        <p:nvSpPr>
          <p:cNvPr id="12" name="CaixaDeTexto 11">
            <a:extLst>
              <a:ext uri="{FF2B5EF4-FFF2-40B4-BE49-F238E27FC236}">
                <a16:creationId xmlns:a16="http://schemas.microsoft.com/office/drawing/2014/main" id="{30DA643E-D718-452D-16C5-6377B378FAAA}"/>
              </a:ext>
            </a:extLst>
          </p:cNvPr>
          <p:cNvSpPr txBox="1"/>
          <p:nvPr/>
        </p:nvSpPr>
        <p:spPr>
          <a:xfrm>
            <a:off x="2788347" y="3427628"/>
            <a:ext cx="6116714" cy="120032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The DOM is a standard platform and language independent API that allows web developers to access and manipulate the structure and content of an HTML or XML document using a consistent set of methods and properties.</a:t>
            </a:r>
          </a:p>
        </p:txBody>
      </p:sp>
    </p:spTree>
    <p:extLst>
      <p:ext uri="{BB962C8B-B14F-4D97-AF65-F5344CB8AC3E}">
        <p14:creationId xmlns:p14="http://schemas.microsoft.com/office/powerpoint/2010/main" val="287669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1704</TotalTime>
  <Words>502</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vt:i4>
      </vt:variant>
    </vt:vector>
  </HeadingPairs>
  <TitlesOfParts>
    <vt:vector size="9" baseType="lpstr">
      <vt:lpstr>Arial</vt:lpstr>
      <vt:lpstr>Calibri</vt:lpstr>
      <vt:lpstr>Calibri Light</vt:lpstr>
      <vt:lpstr>Söhne</vt:lpstr>
      <vt:lpstr>Tema do Office</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gustavo luz</dc:creator>
  <cp:lastModifiedBy>gustavo luz</cp:lastModifiedBy>
  <cp:revision>6</cp:revision>
  <dcterms:created xsi:type="dcterms:W3CDTF">2023-04-24T20:37:44Z</dcterms:created>
  <dcterms:modified xsi:type="dcterms:W3CDTF">2023-05-06T23:57:32Z</dcterms:modified>
</cp:coreProperties>
</file>