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3A4C3-AEE9-B33D-29CD-B98D6831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F2F86-02A4-84ED-DA0F-86ECFF88D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C7176-AA18-5F67-0F26-0B2573FC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FC475-0D13-0C75-5FB8-352DF2A4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20462-693A-3569-0D54-3760209F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99F1-B2D6-D0BC-9DCF-E35F502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7EEA60-9BCE-FD6D-767F-61E8C8C8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BEC7F-D026-0720-5525-8A4ED86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A2272-4432-9548-B1EC-1EC0E0F9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BB4828-6F09-DFB3-7D12-D9EF8E5C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646AE-14D5-7047-F44C-9B008CB5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AA440-8658-4A74-6F52-981BB7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9258D-5627-8ADF-2029-D84127BD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D59B1-6B45-EA5C-96D1-8B6B01CE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ED582-D401-A102-C5CA-C9661D04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9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08B-CD8E-0B14-98EA-5329065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56195-2BB3-DDFB-E426-FD29364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475E6-247F-16B5-A04D-1D0F015D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DF8BE-9F0D-C4EE-07B2-F99A0624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47597-44E1-73A0-59CA-FB142B5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9593-BD67-CF66-114B-927B2AF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CAB68A-7EC3-C7B8-FC03-07C75D26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74C3D-FFD4-C3FD-C842-A83363E9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6849D-1A92-E725-E3D4-F58BFD8B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674D8-A8B2-51DD-FE27-284A3AA4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3E3D5-2E86-6DEF-9261-FE625D5D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E3CE0-6C55-5BB5-8053-9E2DA910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B40C82-2566-44DA-F52B-F59ABBF1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DAE6E-64C1-7545-CEED-1576E13A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14E1-1452-2418-EB7A-E74A58E7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FA1C8-BB40-8795-8650-BEEB499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8E3B-73DD-498F-4C28-906BCB11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F620E-F913-1D4C-E3E2-9D7D1A41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89AE5-DC62-E1EF-4363-E9BB216D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D1A354-B88B-2D86-B3E7-40A87B35B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FADC34-CBA8-C049-8257-6E8E81FDC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8343EE-72AA-A540-1A90-05726275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9E1DA0-C750-914A-0AE4-EBECA257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012CA-7F42-5380-9AE9-CA736C5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92A79-1C66-1ED4-E5F2-5A7E834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1AB92-3016-E615-1A20-4C58401B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7F99C5-1A4C-B7BD-54A4-F84754F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A087DF-5E29-3993-99A4-0F187B75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0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834DA2-7186-619E-37F8-82DB982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8250D-DF6F-6870-8F7A-FED49272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7E29F3-B3DE-D483-564F-640012D3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70F5-7F94-C46A-8F0E-04E6676F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1A7A8-2A81-C243-F844-16C7CA6B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1EFC6-8C8D-F1DC-6510-6D9B126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EF28A-1A56-EDDD-CAD2-DD718072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F3107-F7A4-B2F9-3ECA-E0E9795B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A7415-E994-A261-5D10-90FD3D89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D05A-CA00-0E7B-5EA7-AB7CA7D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2CC476-6770-F566-2B34-E5EE0695D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9C3858-F4AE-8A67-2523-A97B730F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5D068-E7F3-39BE-EF4A-B092570F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679EB0-E377-12B3-01E1-6029CEB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9256A-4823-5E86-8E8A-16CFE51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46403-9A7D-0A7A-6831-67359FEB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A5785-AFD5-A7DF-F532-80867EEB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81209C-8231-9E9A-B37B-A7B13FE76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5B20-BF42-49BA-BFCA-E73ABD8A2CB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2401-47D1-5958-698F-3F2551FF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79AFC-5F09-1410-4177-095C47FE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8FC3-14CA-4296-8557-F3B51CA4A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30309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F55333-1BE3-BD4B-F4D3-1866410319AF}"/>
              </a:ext>
            </a:extLst>
          </p:cNvPr>
          <p:cNvSpPr txBox="1"/>
          <p:nvPr/>
        </p:nvSpPr>
        <p:spPr>
          <a:xfrm>
            <a:off x="2881648" y="252865"/>
            <a:ext cx="7641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The </a:t>
            </a:r>
            <a:r>
              <a:rPr lang="pt-BR" sz="3200" b="1" dirty="0" err="1">
                <a:solidFill>
                  <a:schemeClr val="bg1"/>
                </a:solidFill>
              </a:rPr>
              <a:t>Document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Object</a:t>
            </a:r>
            <a:r>
              <a:rPr lang="pt-BR" sz="3200" b="1" dirty="0">
                <a:solidFill>
                  <a:schemeClr val="bg1"/>
                </a:solidFill>
              </a:rPr>
              <a:t> Model (DOM)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464C96-4185-1DCA-3033-AF210C38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4" y="3575618"/>
            <a:ext cx="4036232" cy="28850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6434D4-9BF5-6AB6-6581-9036BECF7861}"/>
              </a:ext>
            </a:extLst>
          </p:cNvPr>
          <p:cNvSpPr txBox="1"/>
          <p:nvPr/>
        </p:nvSpPr>
        <p:spPr>
          <a:xfrm>
            <a:off x="551474" y="1473693"/>
            <a:ext cx="5433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The </a:t>
            </a:r>
            <a:r>
              <a:rPr lang="pt-BR" b="1" dirty="0" err="1"/>
              <a:t>Document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Model </a:t>
            </a:r>
            <a:r>
              <a:rPr lang="pt-BR" dirty="0"/>
              <a:t>(DOM)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Application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 Interface</a:t>
            </a:r>
            <a:r>
              <a:rPr lang="pt-BR" dirty="0"/>
              <a:t>(API) for HTML </a:t>
            </a:r>
            <a:r>
              <a:rPr lang="pt-BR" dirty="0" err="1"/>
              <a:t>and</a:t>
            </a:r>
            <a:r>
              <a:rPr lang="pt-BR" dirty="0"/>
              <a:t> XML </a:t>
            </a:r>
            <a:r>
              <a:rPr lang="pt-BR" dirty="0" err="1"/>
              <a:t>documents</a:t>
            </a:r>
            <a:r>
              <a:rPr lang="pt-BR" dirty="0"/>
              <a:t>. It </a:t>
            </a:r>
            <a:r>
              <a:rPr lang="pt-BR" dirty="0" err="1"/>
              <a:t>represents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programs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manipulate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, </a:t>
            </a:r>
            <a:r>
              <a:rPr lang="pt-BR" dirty="0" err="1"/>
              <a:t>style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EBDDC3-5732-BF03-4FBF-4DF756FB8B3E}"/>
              </a:ext>
            </a:extLst>
          </p:cNvPr>
          <p:cNvSpPr txBox="1"/>
          <p:nvPr/>
        </p:nvSpPr>
        <p:spPr>
          <a:xfrm>
            <a:off x="6569086" y="1473693"/>
            <a:ext cx="5433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DOM, </a:t>
            </a:r>
            <a:r>
              <a:rPr lang="pt-BR" dirty="0" err="1"/>
              <a:t>programmers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use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languages</a:t>
            </a:r>
            <a:r>
              <a:rPr lang="pt-BR" dirty="0"/>
              <a:t> like </a:t>
            </a:r>
            <a:r>
              <a:rPr lang="pt-BR" b="1" dirty="0" err="1"/>
              <a:t>JavaScript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dynamically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update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, </a:t>
            </a:r>
            <a:r>
              <a:rPr lang="pt-BR" dirty="0" err="1"/>
              <a:t>structure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document</a:t>
            </a:r>
            <a:r>
              <a:rPr lang="pt-BR" dirty="0"/>
              <a:t>. The DOM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/>
              <a:t>a </a:t>
            </a:r>
            <a:r>
              <a:rPr lang="pt-BR" b="1" dirty="0" err="1"/>
              <a:t>platform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 interface </a:t>
            </a:r>
            <a:r>
              <a:rPr lang="en-US" dirty="0"/>
              <a:t>that allows programs and scripts to dynamically access and update the content, structure, and style of a document.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E1CFA-F2FC-6627-F184-2B6C4D5E4DC7}"/>
              </a:ext>
            </a:extLst>
          </p:cNvPr>
          <p:cNvSpPr txBox="1"/>
          <p:nvPr/>
        </p:nvSpPr>
        <p:spPr>
          <a:xfrm>
            <a:off x="585536" y="3033061"/>
            <a:ext cx="386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The </a:t>
            </a:r>
            <a:r>
              <a:rPr lang="pt-BR" b="1" dirty="0" err="1"/>
              <a:t>hierarchical</a:t>
            </a:r>
            <a:r>
              <a:rPr lang="pt-BR" b="1" dirty="0"/>
              <a:t> </a:t>
            </a:r>
            <a:r>
              <a:rPr lang="pt-BR" b="1" dirty="0" err="1"/>
              <a:t>structure</a:t>
            </a:r>
            <a:r>
              <a:rPr lang="pt-BR" b="1" dirty="0"/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0BEBC4-5A25-9158-7FA0-4836D344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32" y="3402393"/>
            <a:ext cx="4036232" cy="288507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1E011E6D-C774-8A09-5511-A18FC2C31FA9}"/>
              </a:ext>
            </a:extLst>
          </p:cNvPr>
          <p:cNvSpPr/>
          <p:nvPr/>
        </p:nvSpPr>
        <p:spPr>
          <a:xfrm>
            <a:off x="10022889" y="5024762"/>
            <a:ext cx="825623" cy="452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391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81640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7B1CA4-4F36-3E7E-4FAC-6E9263F40AEB}"/>
              </a:ext>
            </a:extLst>
          </p:cNvPr>
          <p:cNvSpPr txBox="1"/>
          <p:nvPr/>
        </p:nvSpPr>
        <p:spPr>
          <a:xfrm>
            <a:off x="2411662" y="186768"/>
            <a:ext cx="83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A </a:t>
            </a:r>
            <a:r>
              <a:rPr lang="pt-BR" sz="3600" b="1" dirty="0" err="1">
                <a:solidFill>
                  <a:schemeClr val="bg1"/>
                </a:solidFill>
              </a:rPr>
              <a:t>Tree</a:t>
            </a:r>
            <a:r>
              <a:rPr lang="pt-BR" sz="3600" b="1" dirty="0">
                <a:solidFill>
                  <a:schemeClr val="bg1"/>
                </a:solidFill>
              </a:rPr>
              <a:t>-like </a:t>
            </a:r>
            <a:r>
              <a:rPr lang="pt-BR" sz="3600" b="1" dirty="0" err="1">
                <a:solidFill>
                  <a:schemeClr val="bg1"/>
                </a:solidFill>
              </a:rPr>
              <a:t>structure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F5AA7A-52F6-ED46-2FCA-4AC74D4B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60" y="3002844"/>
            <a:ext cx="2003510" cy="16580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669FDB-E56A-232C-AEC6-EFE580C5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45" y="3822846"/>
            <a:ext cx="2676745" cy="24452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8C6AA0-3866-2862-5382-EEC7AF4D90A7}"/>
              </a:ext>
            </a:extLst>
          </p:cNvPr>
          <p:cNvSpPr txBox="1"/>
          <p:nvPr/>
        </p:nvSpPr>
        <p:spPr>
          <a:xfrm>
            <a:off x="331715" y="1266254"/>
            <a:ext cx="6003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The DOM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known</a:t>
            </a:r>
            <a:r>
              <a:rPr lang="pt-BR" dirty="0"/>
              <a:t> as a </a:t>
            </a:r>
            <a:r>
              <a:rPr lang="pt-BR" b="1" dirty="0" err="1"/>
              <a:t>tree</a:t>
            </a:r>
            <a:r>
              <a:rPr lang="pt-BR" b="1" dirty="0"/>
              <a:t>-like-</a:t>
            </a:r>
            <a:r>
              <a:rPr lang="pt-BR" b="1" dirty="0" err="1"/>
              <a:t>structure</a:t>
            </a:r>
            <a:r>
              <a:rPr lang="pt-BR" dirty="0"/>
              <a:t>,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it's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 as </a:t>
            </a:r>
            <a:r>
              <a:rPr lang="pt-BR" dirty="0" err="1"/>
              <a:t>hierarchial</a:t>
            </a:r>
            <a:r>
              <a:rPr lang="pt-BR" dirty="0"/>
              <a:t>. At </a:t>
            </a:r>
            <a:r>
              <a:rPr lang="pt-BR" dirty="0" err="1"/>
              <a:t>the</a:t>
            </a:r>
            <a:r>
              <a:rPr lang="pt-BR" dirty="0"/>
              <a:t> top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represents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entire</a:t>
            </a:r>
            <a:r>
              <a:rPr lang="pt-BR" dirty="0"/>
              <a:t> HTML </a:t>
            </a:r>
            <a:r>
              <a:rPr lang="pt-BR" dirty="0" err="1"/>
              <a:t>or</a:t>
            </a:r>
            <a:r>
              <a:rPr lang="pt-BR" dirty="0"/>
              <a:t> XML </a:t>
            </a:r>
            <a:r>
              <a:rPr lang="pt-BR" dirty="0" err="1"/>
              <a:t>document</a:t>
            </a:r>
            <a:r>
              <a:rPr lang="pt-BR" dirty="0"/>
              <a:t>. The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b="1" dirty="0"/>
              <a:t>nodes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correponds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meta,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body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b="1" dirty="0"/>
              <a:t>nodes</a:t>
            </a:r>
            <a:r>
              <a:rPr lang="pt-BR" dirty="0"/>
              <a:t> </a:t>
            </a:r>
          </a:p>
          <a:p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correspond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b="1" dirty="0"/>
              <a:t>'</a:t>
            </a:r>
            <a:r>
              <a:rPr lang="pt-BR" b="1" dirty="0" err="1"/>
              <a:t>div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'p'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img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ul</a:t>
            </a:r>
            <a:r>
              <a:rPr lang="pt-BR" b="1" dirty="0"/>
              <a:t>', 'li',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304488-9F54-A961-3A2C-364CCBDB1B9D}"/>
              </a:ext>
            </a:extLst>
          </p:cNvPr>
          <p:cNvSpPr txBox="1"/>
          <p:nvPr/>
        </p:nvSpPr>
        <p:spPr>
          <a:xfrm>
            <a:off x="6980815" y="1346648"/>
            <a:ext cx="4879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In </a:t>
            </a:r>
            <a:r>
              <a:rPr lang="pt-BR" dirty="0" err="1"/>
              <a:t>the</a:t>
            </a:r>
            <a:r>
              <a:rPr lang="pt-BR" dirty="0"/>
              <a:t> DOM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b="1" dirty="0"/>
              <a:t>"node" </a:t>
            </a:r>
            <a:r>
              <a:rPr lang="pt-BR" dirty="0"/>
              <a:t>representes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b="1" dirty="0" err="1"/>
              <a:t>element</a:t>
            </a:r>
            <a:r>
              <a:rPr lang="pt-BR" dirty="0"/>
              <a:t>, </a:t>
            </a:r>
            <a:r>
              <a:rPr lang="pt-BR" b="1" dirty="0"/>
              <a:t>atribute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b="1" dirty="0" err="1"/>
              <a:t>text</a:t>
            </a:r>
            <a:r>
              <a:rPr lang="pt-BR" b="1" dirty="0"/>
              <a:t> </a:t>
            </a:r>
            <a:r>
              <a:rPr lang="pt-BR" b="1" dirty="0" err="1"/>
              <a:t>content</a:t>
            </a:r>
            <a:r>
              <a:rPr lang="pt-BR" b="1" dirty="0"/>
              <a:t> </a:t>
            </a:r>
            <a:r>
              <a:rPr lang="pt-BR" dirty="0"/>
              <a:t>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b="1" dirty="0"/>
              <a:t> </a:t>
            </a:r>
            <a:r>
              <a:rPr lang="pt-BR" b="1" dirty="0" err="1"/>
              <a:t>edges</a:t>
            </a:r>
            <a:r>
              <a:rPr lang="pt-BR" b="1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b="1" dirty="0"/>
              <a:t>connections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, </a:t>
            </a:r>
            <a:r>
              <a:rPr lang="pt-BR" dirty="0" err="1"/>
              <a:t>rather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a point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leaves</a:t>
            </a:r>
            <a:r>
              <a:rPr lang="pt-BR" dirty="0"/>
              <a:t>, </a:t>
            </a:r>
            <a:r>
              <a:rPr lang="pt-BR" dirty="0" err="1"/>
              <a:t>branches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flowers</a:t>
            </a:r>
            <a:r>
              <a:rPr lang="pt-BR" dirty="0"/>
              <a:t> merge.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686A5F-4B9B-763F-6B01-8ECE3E2B8C70}"/>
              </a:ext>
            </a:extLst>
          </p:cNvPr>
          <p:cNvSpPr txBox="1"/>
          <p:nvPr/>
        </p:nvSpPr>
        <p:spPr>
          <a:xfrm>
            <a:off x="331715" y="3341391"/>
            <a:ext cx="531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 botany, a </a:t>
            </a:r>
            <a:r>
              <a:rPr lang="en-US" b="1" i="0" dirty="0">
                <a:effectLst/>
              </a:rPr>
              <a:t>node</a:t>
            </a:r>
            <a:r>
              <a:rPr lang="en-US" b="0" i="0" dirty="0">
                <a:effectLst/>
              </a:rPr>
              <a:t> can refer to a point on a stem where leaves, branches, or flowers emerge: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74937E-B322-1034-6AE1-EBD646A8522B}"/>
              </a:ext>
            </a:extLst>
          </p:cNvPr>
          <p:cNvSpPr/>
          <p:nvPr/>
        </p:nvSpPr>
        <p:spPr>
          <a:xfrm>
            <a:off x="3691713" y="4643021"/>
            <a:ext cx="88776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185DD55-6F2C-6372-0812-A1EEE524D1BC}"/>
              </a:ext>
            </a:extLst>
          </p:cNvPr>
          <p:cNvSpPr/>
          <p:nvPr/>
        </p:nvSpPr>
        <p:spPr>
          <a:xfrm>
            <a:off x="3284735" y="6042525"/>
            <a:ext cx="97654" cy="9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5781523-632E-5125-918A-3517062EADDD}"/>
              </a:ext>
            </a:extLst>
          </p:cNvPr>
          <p:cNvSpPr/>
          <p:nvPr/>
        </p:nvSpPr>
        <p:spPr>
          <a:xfrm>
            <a:off x="2274283" y="4495031"/>
            <a:ext cx="97654" cy="99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BD7A780-76F2-77CB-E94F-F7CDE32D8413}"/>
              </a:ext>
            </a:extLst>
          </p:cNvPr>
          <p:cNvSpPr/>
          <p:nvPr/>
        </p:nvSpPr>
        <p:spPr>
          <a:xfrm>
            <a:off x="1944210" y="5075725"/>
            <a:ext cx="97654" cy="9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F66E4A-FCAB-2641-9E03-BB417891379E}"/>
              </a:ext>
            </a:extLst>
          </p:cNvPr>
          <p:cNvSpPr/>
          <p:nvPr/>
        </p:nvSpPr>
        <p:spPr>
          <a:xfrm>
            <a:off x="3594059" y="5466431"/>
            <a:ext cx="97654" cy="99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AFA3C26-FC88-C8C5-AC99-C139C418138E}"/>
              </a:ext>
            </a:extLst>
          </p:cNvPr>
          <p:cNvSpPr/>
          <p:nvPr/>
        </p:nvSpPr>
        <p:spPr>
          <a:xfrm>
            <a:off x="3235908" y="4892647"/>
            <a:ext cx="97654" cy="99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C61C733-E3D6-B00B-7365-AED65EA68868}"/>
              </a:ext>
            </a:extLst>
          </p:cNvPr>
          <p:cNvSpPr/>
          <p:nvPr/>
        </p:nvSpPr>
        <p:spPr>
          <a:xfrm>
            <a:off x="1882066" y="5452367"/>
            <a:ext cx="97654" cy="991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E51335-D081-923F-536C-E89D16EDD2B5}"/>
              </a:ext>
            </a:extLst>
          </p:cNvPr>
          <p:cNvSpPr/>
          <p:nvPr/>
        </p:nvSpPr>
        <p:spPr>
          <a:xfrm>
            <a:off x="3187081" y="4306781"/>
            <a:ext cx="97654" cy="991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00F156C-7B8D-AF5C-0133-D8269BDAFD15}"/>
              </a:ext>
            </a:extLst>
          </p:cNvPr>
          <p:cNvSpPr/>
          <p:nvPr/>
        </p:nvSpPr>
        <p:spPr>
          <a:xfrm>
            <a:off x="3545232" y="5162319"/>
            <a:ext cx="97654" cy="991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5712D0E8-6897-EB66-8F70-5933631F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70" y="3197560"/>
            <a:ext cx="2976970" cy="3121740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0B2101AB-DD43-E740-23FE-AA799D293574}"/>
              </a:ext>
            </a:extLst>
          </p:cNvPr>
          <p:cNvSpPr/>
          <p:nvPr/>
        </p:nvSpPr>
        <p:spPr>
          <a:xfrm>
            <a:off x="10436713" y="3290307"/>
            <a:ext cx="138784" cy="1683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FBC9388-EA6B-A10F-850E-267EDFBB7DC0}"/>
              </a:ext>
            </a:extLst>
          </p:cNvPr>
          <p:cNvSpPr/>
          <p:nvPr/>
        </p:nvSpPr>
        <p:spPr>
          <a:xfrm>
            <a:off x="10431671" y="4158803"/>
            <a:ext cx="138784" cy="168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A2C301E-49A8-93B1-83AE-BDF7E92B9880}"/>
              </a:ext>
            </a:extLst>
          </p:cNvPr>
          <p:cNvSpPr/>
          <p:nvPr/>
        </p:nvSpPr>
        <p:spPr>
          <a:xfrm>
            <a:off x="9759195" y="4971600"/>
            <a:ext cx="138784" cy="1683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00699D7-A1BE-85E1-78FF-6E421530F8E7}"/>
              </a:ext>
            </a:extLst>
          </p:cNvPr>
          <p:cNvSpPr/>
          <p:nvPr/>
        </p:nvSpPr>
        <p:spPr>
          <a:xfrm>
            <a:off x="11109732" y="4971600"/>
            <a:ext cx="138784" cy="1683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F44FA71-E4FE-A1DC-CE61-357CD587FC2D}"/>
              </a:ext>
            </a:extLst>
          </p:cNvPr>
          <p:cNvSpPr/>
          <p:nvPr/>
        </p:nvSpPr>
        <p:spPr>
          <a:xfrm>
            <a:off x="10765266" y="5827138"/>
            <a:ext cx="155592" cy="121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EF2011-D65D-4A3B-A1D2-0D1AFF142C10}"/>
              </a:ext>
            </a:extLst>
          </p:cNvPr>
          <p:cNvSpPr/>
          <p:nvPr/>
        </p:nvSpPr>
        <p:spPr>
          <a:xfrm>
            <a:off x="9952577" y="5827138"/>
            <a:ext cx="155592" cy="1212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61EA347-66C5-4381-289A-B4DF787923CF}"/>
              </a:ext>
            </a:extLst>
          </p:cNvPr>
          <p:cNvSpPr/>
          <p:nvPr/>
        </p:nvSpPr>
        <p:spPr>
          <a:xfrm>
            <a:off x="9441999" y="5833668"/>
            <a:ext cx="155592" cy="1212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48C5618-B7BC-E1EC-3B24-B4EF7F40B107}"/>
              </a:ext>
            </a:extLst>
          </p:cNvPr>
          <p:cNvSpPr/>
          <p:nvPr/>
        </p:nvSpPr>
        <p:spPr>
          <a:xfrm>
            <a:off x="11336828" y="5833668"/>
            <a:ext cx="155592" cy="1212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01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48158"/>
              </p:ext>
            </p:extLst>
          </p:nvPr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715DF6-BFA0-61C8-72E4-9AFD23A93313}"/>
              </a:ext>
            </a:extLst>
          </p:cNvPr>
          <p:cNvSpPr txBox="1"/>
          <p:nvPr/>
        </p:nvSpPr>
        <p:spPr>
          <a:xfrm>
            <a:off x="3998813" y="222087"/>
            <a:ext cx="494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bg1"/>
                </a:solidFill>
              </a:rPr>
              <a:t>JavaScript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r>
              <a:rPr lang="pt-BR" sz="3600" b="1" dirty="0" err="1">
                <a:solidFill>
                  <a:schemeClr val="bg1"/>
                </a:solidFill>
              </a:rPr>
              <a:t>and</a:t>
            </a:r>
            <a:r>
              <a:rPr lang="pt-BR" sz="3600" b="1" dirty="0">
                <a:solidFill>
                  <a:schemeClr val="bg1"/>
                </a:solidFill>
              </a:rPr>
              <a:t> DOM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F87C94-920F-95ED-E86A-47E3D4C43D0A}"/>
              </a:ext>
            </a:extLst>
          </p:cNvPr>
          <p:cNvSpPr txBox="1"/>
          <p:nvPr/>
        </p:nvSpPr>
        <p:spPr>
          <a:xfrm>
            <a:off x="461638" y="3254531"/>
            <a:ext cx="473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DOM and JavaScript the same thing?</a:t>
            </a:r>
            <a:endParaRPr lang="pt-BR" sz="2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4A0B93-B702-6618-AB27-55EE1FA80E9D}"/>
              </a:ext>
            </a:extLst>
          </p:cNvPr>
          <p:cNvSpPr txBox="1"/>
          <p:nvPr/>
        </p:nvSpPr>
        <p:spPr>
          <a:xfrm>
            <a:off x="461638" y="3689163"/>
            <a:ext cx="5184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Though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uses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manipulate</a:t>
            </a:r>
            <a:r>
              <a:rPr lang="pt-BR" dirty="0"/>
              <a:t> DOM </a:t>
            </a:r>
            <a:r>
              <a:rPr lang="pt-BR" dirty="0" err="1"/>
              <a:t>most</a:t>
            </a:r>
            <a:r>
              <a:rPr lang="pt-BR" dirty="0"/>
              <a:t>, </a:t>
            </a:r>
            <a:r>
              <a:rPr lang="pt-BR" b="1" dirty="0" err="1"/>
              <a:t>they</a:t>
            </a:r>
            <a:r>
              <a:rPr lang="pt-BR" b="1" dirty="0"/>
              <a:t> are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same</a:t>
            </a:r>
            <a:r>
              <a:rPr lang="pt-BR" b="1" dirty="0"/>
              <a:t>.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a </a:t>
            </a:r>
            <a:r>
              <a:rPr lang="pt-BR" b="1" dirty="0" err="1"/>
              <a:t>programming</a:t>
            </a:r>
            <a:r>
              <a:rPr lang="pt-BR" b="1" dirty="0"/>
              <a:t> </a:t>
            </a:r>
            <a:r>
              <a:rPr lang="pt-BR" b="1" dirty="0" err="1"/>
              <a:t>language</a:t>
            </a:r>
            <a:r>
              <a:rPr lang="pt-BR" b="1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/>
              <a:t>DOM </a:t>
            </a:r>
            <a:r>
              <a:rPr lang="pt-BR" b="1" dirty="0" err="1"/>
              <a:t>is</a:t>
            </a:r>
            <a:r>
              <a:rPr lang="pt-BR" b="1" dirty="0"/>
              <a:t> a </a:t>
            </a:r>
            <a:r>
              <a:rPr lang="pt-BR" b="1" dirty="0" err="1"/>
              <a:t>programming</a:t>
            </a:r>
            <a:r>
              <a:rPr lang="pt-BR" b="1" dirty="0"/>
              <a:t> interface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DOM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languages</a:t>
            </a:r>
            <a:r>
              <a:rPr lang="pt-BR" dirty="0"/>
              <a:t> </a:t>
            </a:r>
            <a:r>
              <a:rPr lang="pt-BR" dirty="0" err="1"/>
              <a:t>besides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b="1" dirty="0"/>
              <a:t>Python</a:t>
            </a:r>
            <a:r>
              <a:rPr lang="pt-BR" dirty="0"/>
              <a:t>.</a:t>
            </a:r>
          </a:p>
        </p:txBody>
      </p:sp>
      <p:pic>
        <p:nvPicPr>
          <p:cNvPr id="3074" name="Picture 2" descr="Logo JavaScript – Logos PNG">
            <a:extLst>
              <a:ext uri="{FF2B5EF4-FFF2-40B4-BE49-F238E27FC236}">
                <a16:creationId xmlns:a16="http://schemas.microsoft.com/office/drawing/2014/main" id="{8826921E-D5E9-F5B9-3529-9F7EC426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2" y="1485784"/>
            <a:ext cx="1333832" cy="133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 Object Model - Wikipedia">
            <a:extLst>
              <a:ext uri="{FF2B5EF4-FFF2-40B4-BE49-F238E27FC236}">
                <a16:creationId xmlns:a16="http://schemas.microsoft.com/office/drawing/2014/main" id="{0D06E9FE-C0C8-4518-4423-2361BB6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55326" y="1386447"/>
            <a:ext cx="1476376" cy="153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fference Icons - Free SVG &amp; PNG Difference Images - Noun Project">
            <a:extLst>
              <a:ext uri="{FF2B5EF4-FFF2-40B4-BE49-F238E27FC236}">
                <a16:creationId xmlns:a16="http://schemas.microsoft.com/office/drawing/2014/main" id="{172E0163-AD12-CB1F-881D-85340102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70" y="1492258"/>
            <a:ext cx="1333832" cy="12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ogo JavaScript – Logos PNG">
            <a:extLst>
              <a:ext uri="{FF2B5EF4-FFF2-40B4-BE49-F238E27FC236}">
                <a16:creationId xmlns:a16="http://schemas.microsoft.com/office/drawing/2014/main" id="{FC4DA257-E578-9193-DB99-F9D46326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" y="1492258"/>
            <a:ext cx="1333832" cy="133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647114-105F-F80A-40F6-EAB5373DAFFF}"/>
              </a:ext>
            </a:extLst>
          </p:cNvPr>
          <p:cNvSpPr txBox="1"/>
          <p:nvPr/>
        </p:nvSpPr>
        <p:spPr>
          <a:xfrm>
            <a:off x="6998565" y="2981889"/>
            <a:ext cx="47317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Remember</a:t>
            </a:r>
            <a:r>
              <a:rPr lang="pt-BR" b="1" dirty="0"/>
              <a:t>:</a:t>
            </a:r>
          </a:p>
          <a:p>
            <a:endParaRPr lang="pt-BR" b="1" dirty="0"/>
          </a:p>
          <a:p>
            <a:r>
              <a:rPr lang="en-US" i="0" dirty="0">
                <a:effectLst/>
              </a:rPr>
              <a:t>JavaScript is a programming language that is often used </a:t>
            </a:r>
            <a:r>
              <a:rPr lang="en-US" b="1" i="0" dirty="0">
                <a:effectLst/>
              </a:rPr>
              <a:t>to manipulate</a:t>
            </a:r>
            <a:r>
              <a:rPr lang="en-US" i="0" dirty="0">
                <a:effectLst/>
              </a:rPr>
              <a:t> the Document Object Model (DOM) of HTML and XML documents, </a:t>
            </a:r>
            <a:r>
              <a:rPr lang="en-US" b="1" i="0" dirty="0">
                <a:effectLst/>
              </a:rPr>
              <a:t>JavaScript is not the DOM itself</a:t>
            </a:r>
            <a:r>
              <a:rPr lang="en-US" i="0" dirty="0">
                <a:effectLst/>
              </a:rPr>
              <a:t>. </a:t>
            </a:r>
            <a:r>
              <a:rPr lang="en-US" b="1" i="0" dirty="0">
                <a:effectLst/>
              </a:rPr>
              <a:t>The DOM </a:t>
            </a:r>
            <a:r>
              <a:rPr lang="en-US" i="0" dirty="0">
                <a:effectLst/>
              </a:rPr>
              <a:t>is a separate technology that provides a way to </a:t>
            </a:r>
            <a:r>
              <a:rPr lang="en-US" b="1" i="0" dirty="0">
                <a:effectLst/>
              </a:rPr>
              <a:t>represent the structure and content of a document as a hierarchical tree of nodes</a:t>
            </a:r>
            <a:r>
              <a:rPr lang="en-US" i="0" dirty="0">
                <a:effectLst/>
              </a:rPr>
              <a:t>, while </a:t>
            </a:r>
            <a:r>
              <a:rPr lang="en-US" b="1" i="0" dirty="0">
                <a:effectLst/>
              </a:rPr>
              <a:t>JavaScript</a:t>
            </a:r>
            <a:r>
              <a:rPr lang="en-US" i="0" dirty="0">
                <a:effectLst/>
              </a:rPr>
              <a:t> is a programming language that can </a:t>
            </a:r>
            <a:r>
              <a:rPr lang="en-US" b="1" i="0" dirty="0">
                <a:effectLst/>
              </a:rPr>
              <a:t>interact with and manipulate </a:t>
            </a:r>
            <a:r>
              <a:rPr lang="en-US" i="0" dirty="0">
                <a:effectLst/>
              </a:rPr>
              <a:t>the DOM tree using its APIs.</a:t>
            </a:r>
            <a:endParaRPr lang="pt-BR" dirty="0"/>
          </a:p>
        </p:txBody>
      </p:sp>
      <p:pic>
        <p:nvPicPr>
          <p:cNvPr id="12" name="Picture 2" descr="Logo JavaScript – Logos PNG">
            <a:extLst>
              <a:ext uri="{FF2B5EF4-FFF2-40B4-BE49-F238E27FC236}">
                <a16:creationId xmlns:a16="http://schemas.microsoft.com/office/drawing/2014/main" id="{C2F61F61-31DB-519A-3ADA-40603D56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53" y="1485784"/>
            <a:ext cx="1333832" cy="133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EF88728-3908-95B2-0A4A-5B46E9272C06}"/>
              </a:ext>
            </a:extLst>
          </p:cNvPr>
          <p:cNvSpPr/>
          <p:nvPr/>
        </p:nvSpPr>
        <p:spPr>
          <a:xfrm>
            <a:off x="8691239" y="1863246"/>
            <a:ext cx="1074198" cy="5681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Document Object Model - Wikipedia">
            <a:extLst>
              <a:ext uri="{FF2B5EF4-FFF2-40B4-BE49-F238E27FC236}">
                <a16:creationId xmlns:a16="http://schemas.microsoft.com/office/drawing/2014/main" id="{09BA397F-7995-BF69-5F39-A62F7AEB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39452" y="1385214"/>
            <a:ext cx="1541248" cy="159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2CA686-1CF0-2ACB-130E-E29BF7ECAAB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10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40616713"/>
                    </a:ext>
                  </a:extLst>
                </a:gridCol>
              </a:tblGrid>
              <a:tr h="10905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9323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DF7B15F-D502-99DD-B29A-1EAE57D4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" y="107042"/>
            <a:ext cx="838317" cy="876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715DF6-BFA0-61C8-72E4-9AFD23A93313}"/>
              </a:ext>
            </a:extLst>
          </p:cNvPr>
          <p:cNvSpPr txBox="1"/>
          <p:nvPr/>
        </p:nvSpPr>
        <p:spPr>
          <a:xfrm>
            <a:off x="4611372" y="213968"/>
            <a:ext cx="494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bg1"/>
                </a:solidFill>
              </a:rPr>
              <a:t>Concluding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4042E1-AFEE-6C43-0377-A33E829C2B30}"/>
              </a:ext>
            </a:extLst>
          </p:cNvPr>
          <p:cNvSpPr txBox="1"/>
          <p:nvPr/>
        </p:nvSpPr>
        <p:spPr>
          <a:xfrm>
            <a:off x="2636668" y="1198943"/>
            <a:ext cx="642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Simple</a:t>
            </a:r>
            <a:r>
              <a:rPr lang="pt-BR" sz="2400" b="1" dirty="0"/>
              <a:t> </a:t>
            </a:r>
            <a:r>
              <a:rPr lang="pt-BR" sz="2400" b="1" dirty="0" err="1"/>
              <a:t>ways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definying</a:t>
            </a:r>
            <a:r>
              <a:rPr lang="pt-BR" sz="2400" b="1" dirty="0"/>
              <a:t> DOM in a </a:t>
            </a:r>
            <a:r>
              <a:rPr lang="pt-BR" sz="2400" b="1" dirty="0" err="1"/>
              <a:t>job</a:t>
            </a:r>
            <a:r>
              <a:rPr lang="pt-BR" sz="2400" b="1" dirty="0"/>
              <a:t> interview: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03BD790-69C9-05A3-EE91-1A453BF75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98426"/>
              </p:ext>
            </p:extLst>
          </p:nvPr>
        </p:nvGraphicFramePr>
        <p:xfrm>
          <a:off x="2815739" y="2104008"/>
          <a:ext cx="5788241" cy="401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241">
                  <a:extLst>
                    <a:ext uri="{9D8B030D-6E8A-4147-A177-3AD203B41FA5}">
                      <a16:colId xmlns:a16="http://schemas.microsoft.com/office/drawing/2014/main" val="2823233385"/>
                    </a:ext>
                  </a:extLst>
                </a:gridCol>
              </a:tblGrid>
              <a:tr h="40169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The Document Object Model (DOM) is a programming interface for HTML and XML documents, providing a way for scripts to dynamically access and modify the content and structure of a document.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Söhne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Söhne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1188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A0C0D-45B3-07B8-4068-42421346E13C}"/>
              </a:ext>
            </a:extLst>
          </p:cNvPr>
          <p:cNvSpPr txBox="1"/>
          <p:nvPr/>
        </p:nvSpPr>
        <p:spPr>
          <a:xfrm>
            <a:off x="2815739" y="4849657"/>
            <a:ext cx="6116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 hierarchical tree-like structure that represents the elements and content of an HTML or XML document, allowing developers to manipulate the document structure and content using code.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DA643E-D718-452D-16C5-6377B378FAAA}"/>
              </a:ext>
            </a:extLst>
          </p:cNvPr>
          <p:cNvSpPr txBox="1"/>
          <p:nvPr/>
        </p:nvSpPr>
        <p:spPr>
          <a:xfrm>
            <a:off x="2788347" y="3427628"/>
            <a:ext cx="6116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 standard platform and language independent API that allows web developers to access and manipulate the structure and content of an HTML or XML document using a consistent set of methods and properties.</a:t>
            </a:r>
          </a:p>
        </p:txBody>
      </p:sp>
    </p:spTree>
    <p:extLst>
      <p:ext uri="{BB962C8B-B14F-4D97-AF65-F5344CB8AC3E}">
        <p14:creationId xmlns:p14="http://schemas.microsoft.com/office/powerpoint/2010/main" val="28766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502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luz</dc:creator>
  <cp:lastModifiedBy>gustavo luz</cp:lastModifiedBy>
  <cp:revision>5</cp:revision>
  <dcterms:created xsi:type="dcterms:W3CDTF">2023-04-24T20:37:44Z</dcterms:created>
  <dcterms:modified xsi:type="dcterms:W3CDTF">2023-04-29T18:33:17Z</dcterms:modified>
</cp:coreProperties>
</file>