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5" r:id="rId5"/>
    <p:sldId id="272" r:id="rId6"/>
    <p:sldId id="264" r:id="rId7"/>
    <p:sldId id="268" r:id="rId8"/>
    <p:sldId id="273" r:id="rId9"/>
    <p:sldId id="267" r:id="rId10"/>
    <p:sldId id="266" r:id="rId11"/>
    <p:sldId id="274" r:id="rId12"/>
    <p:sldId id="260" r:id="rId13"/>
    <p:sldId id="271" r:id="rId14"/>
    <p:sldId id="270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D1EF"/>
    <a:srgbClr val="CCECFF"/>
    <a:srgbClr val="3366CC"/>
    <a:srgbClr val="B0C9EE"/>
    <a:srgbClr val="956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35" autoAdjust="0"/>
    <p:restoredTop sz="94753" autoAdjust="0"/>
  </p:normalViewPr>
  <p:slideViewPr>
    <p:cSldViewPr>
      <p:cViewPr>
        <p:scale>
          <a:sx n="132" d="100"/>
          <a:sy n="132" d="100"/>
        </p:scale>
        <p:origin x="968" y="-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Pengfei" userId="7f752051bca9af46" providerId="LiveId" clId="{499147C0-C54D-4CDE-8069-0244B5DC30CA}"/>
    <pc:docChg chg="custSel delSld modSld">
      <pc:chgData name="Song Pengfei" userId="7f752051bca9af46" providerId="LiveId" clId="{499147C0-C54D-4CDE-8069-0244B5DC30CA}" dt="2021-10-04T06:44:43.627" v="95" actId="20577"/>
      <pc:docMkLst>
        <pc:docMk/>
      </pc:docMkLst>
      <pc:sldChg chg="modSp mod">
        <pc:chgData name="Song Pengfei" userId="7f752051bca9af46" providerId="LiveId" clId="{499147C0-C54D-4CDE-8069-0244B5DC30CA}" dt="2021-10-04T06:42:04.322" v="1" actId="5793"/>
        <pc:sldMkLst>
          <pc:docMk/>
          <pc:sldMk cId="0" sldId="258"/>
        </pc:sldMkLst>
        <pc:spChg chg="mod">
          <ac:chgData name="Song Pengfei" userId="7f752051bca9af46" providerId="LiveId" clId="{499147C0-C54D-4CDE-8069-0244B5DC30CA}" dt="2021-10-04T06:42:04.322" v="1" actId="5793"/>
          <ac:spMkLst>
            <pc:docMk/>
            <pc:sldMk cId="0" sldId="258"/>
            <ac:spMk id="4099" creationId="{00000000-0000-0000-0000-000000000000}"/>
          </ac:spMkLst>
        </pc:spChg>
      </pc:sldChg>
      <pc:sldChg chg="del">
        <pc:chgData name="Song Pengfei" userId="7f752051bca9af46" providerId="LiveId" clId="{499147C0-C54D-4CDE-8069-0244B5DC30CA}" dt="2021-10-04T06:41:52.853" v="0" actId="47"/>
        <pc:sldMkLst>
          <pc:docMk/>
          <pc:sldMk cId="0" sldId="259"/>
        </pc:sldMkLst>
      </pc:sldChg>
      <pc:sldChg chg="modSp mod">
        <pc:chgData name="Song Pengfei" userId="7f752051bca9af46" providerId="LiveId" clId="{499147C0-C54D-4CDE-8069-0244B5DC30CA}" dt="2021-10-04T06:44:43.627" v="95" actId="20577"/>
        <pc:sldMkLst>
          <pc:docMk/>
          <pc:sldMk cId="4134212713" sldId="261"/>
        </pc:sldMkLst>
        <pc:spChg chg="mod">
          <ac:chgData name="Song Pengfei" userId="7f752051bca9af46" providerId="LiveId" clId="{499147C0-C54D-4CDE-8069-0244B5DC30CA}" dt="2021-10-04T06:44:43.627" v="95" actId="20577"/>
          <ac:spMkLst>
            <pc:docMk/>
            <pc:sldMk cId="4134212713" sldId="261"/>
            <ac:spMk id="3" creationId="{00000000-0000-0000-0000-000000000000}"/>
          </ac:spMkLst>
        </pc:spChg>
      </pc:sldChg>
      <pc:sldChg chg="del">
        <pc:chgData name="Song Pengfei" userId="7f752051bca9af46" providerId="LiveId" clId="{499147C0-C54D-4CDE-8069-0244B5DC30CA}" dt="2021-10-04T06:42:08.351" v="2" actId="47"/>
        <pc:sldMkLst>
          <pc:docMk/>
          <pc:sldMk cId="292324697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32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 sz="1800">
              <a:ea typeface="SimSun" pitchFamily="2" charset="-122"/>
            </a:endParaRPr>
          </a:p>
        </p:txBody>
      </p:sp>
      <p:pic>
        <p:nvPicPr>
          <p:cNvPr id="5" name="Picture 21" descr="Logo and Title 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5445125"/>
            <a:ext cx="4205288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6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683568" y="2286000"/>
            <a:ext cx="8231832" cy="1143000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dirty="0"/>
              <a:t>Click to edit Master title style</a:t>
            </a:r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3131840" y="3573016"/>
            <a:ext cx="3352800" cy="1752600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13113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699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260350"/>
            <a:ext cx="1852613" cy="540067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8888" y="260350"/>
            <a:ext cx="5408612" cy="540067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04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05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436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8888" y="1844675"/>
            <a:ext cx="3595687" cy="3816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6975" y="1844675"/>
            <a:ext cx="3597275" cy="3816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92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26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47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9041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0098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1435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260350"/>
            <a:ext cx="74136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844675"/>
            <a:ext cx="7345362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Rectangle 7"/>
          <p:cNvSpPr>
            <a:spLocks noChangeArrowheads="1"/>
          </p:cNvSpPr>
          <p:nvPr userDrawn="1"/>
        </p:nvSpPr>
        <p:spPr bwMode="auto">
          <a:xfrm>
            <a:off x="0" y="0"/>
            <a:ext cx="755650" cy="6858000"/>
          </a:xfrm>
          <a:prstGeom prst="rect">
            <a:avLst/>
          </a:prstGeom>
          <a:solidFill>
            <a:srgbClr val="0032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Rectangle 8"/>
          <p:cNvSpPr>
            <a:spLocks noChangeArrowheads="1"/>
          </p:cNvSpPr>
          <p:nvPr userDrawn="1"/>
        </p:nvSpPr>
        <p:spPr bwMode="auto">
          <a:xfrm>
            <a:off x="395288" y="0"/>
            <a:ext cx="215900" cy="6858000"/>
          </a:xfrm>
          <a:prstGeom prst="rect">
            <a:avLst/>
          </a:prstGeom>
          <a:gradFill rotWithShape="1">
            <a:gsLst>
              <a:gs pos="0">
                <a:srgbClr val="AED1EF">
                  <a:alpha val="70000"/>
                </a:srgbClr>
              </a:gs>
              <a:gs pos="100000">
                <a:srgbClr val="51616F"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Rectangle 12"/>
          <p:cNvSpPr>
            <a:spLocks noChangeArrowheads="1"/>
          </p:cNvSpPr>
          <p:nvPr userDrawn="1"/>
        </p:nvSpPr>
        <p:spPr bwMode="auto">
          <a:xfrm rot="-5400000">
            <a:off x="4464050" y="-3195637"/>
            <a:ext cx="215900" cy="9144000"/>
          </a:xfrm>
          <a:prstGeom prst="rect">
            <a:avLst/>
          </a:prstGeom>
          <a:gradFill rotWithShape="1">
            <a:gsLst>
              <a:gs pos="0">
                <a:srgbClr val="AED1EF">
                  <a:alpha val="60001"/>
                </a:srgbClr>
              </a:gs>
              <a:gs pos="100000">
                <a:srgbClr val="51616F"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1" name="Picture 13" descr="Logo and Titl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5876925"/>
            <a:ext cx="265906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1247790" y="5931842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DTS311TC Final Year Project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2pPr>
      <a:lvl3pPr marL="12001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553464"/>
            <a:ext cx="8231832" cy="731520"/>
          </a:xfrm>
        </p:spPr>
        <p:txBody>
          <a:bodyPr/>
          <a:lstStyle/>
          <a:p>
            <a:pPr algn="ctr"/>
            <a:r>
              <a:rPr lang="en-US" sz="2400" dirty="0" err="1"/>
              <a:t>EmoCaustics</a:t>
            </a:r>
            <a:r>
              <a:rPr lang="en-US" sz="2400" dirty="0"/>
              <a:t>: A Framework for Dialogue Emotion</a:t>
            </a:r>
            <a:r>
              <a:rPr lang="zh-CN" altLang="en-US" sz="2400" dirty="0"/>
              <a:t> </a:t>
            </a:r>
            <a:r>
              <a:rPr lang="en-US" sz="2400" dirty="0"/>
              <a:t>Causality Analysis Breaking</a:t>
            </a:r>
            <a:r>
              <a:rPr lang="zh-CN" altLang="en-US" sz="2400" dirty="0"/>
              <a:t> </a:t>
            </a:r>
            <a:r>
              <a:rPr lang="en-US" sz="2400" dirty="0"/>
              <a:t>Long-distance Dependencies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51076" y="3789040"/>
            <a:ext cx="3352800" cy="1080120"/>
          </a:xfrm>
        </p:spPr>
        <p:txBody>
          <a:bodyPr/>
          <a:lstStyle/>
          <a:p>
            <a:pPr algn="ctr"/>
            <a:r>
              <a:rPr lang="en-US" sz="1600" dirty="0"/>
              <a:t>Student:</a:t>
            </a:r>
            <a:r>
              <a:rPr lang="zh-CN" altLang="en-US" sz="1600" dirty="0"/>
              <a:t> </a:t>
            </a:r>
            <a:r>
              <a:rPr lang="en-US" sz="1600" dirty="0"/>
              <a:t>Yuxuan Zhang</a:t>
            </a:r>
          </a:p>
          <a:p>
            <a:pPr algn="ctr"/>
            <a:r>
              <a:rPr lang="en-US" sz="1600" dirty="0"/>
              <a:t>Supervisor:</a:t>
            </a:r>
            <a:r>
              <a:rPr lang="zh-CN" altLang="en-US" sz="1600" dirty="0"/>
              <a:t> </a:t>
            </a:r>
            <a:r>
              <a:rPr lang="en-US" sz="1600" dirty="0"/>
              <a:t>Mian Zhou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1EF4F-BC2C-8439-63D6-D58C548ED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66"/>
                </a:solidFill>
                <a:latin typeface="Arial Black" pitchFamily="34" charset="0"/>
                <a:ea typeface="创艺繁黑体"/>
                <a:cs typeface="创艺繁黑体"/>
              </a:rPr>
              <a:t>Conclusion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C0FBE3-7B19-D16B-1480-9A90708B59AB}"/>
              </a:ext>
            </a:extLst>
          </p:cNvPr>
          <p:cNvSpPr txBox="1"/>
          <p:nvPr/>
        </p:nvSpPr>
        <p:spPr>
          <a:xfrm>
            <a:off x="1258888" y="1412776"/>
            <a:ext cx="7413624" cy="4576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00" b="1" dirty="0" err="1">
                <a:effectLst/>
              </a:rPr>
              <a:t>EmoCaustics</a:t>
            </a:r>
            <a:r>
              <a:rPr lang="en-US" sz="1400" b="1" dirty="0">
                <a:effectLst/>
              </a:rPr>
              <a:t> Framework Effectiveness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effectLst/>
              </a:rPr>
              <a:t>Successfully addresses core ECR challenges: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Long-range dependencies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Dynamic evolution modeling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Complex interaction disentanglement</a:t>
            </a:r>
            <a:endParaRPr lang="en-US" sz="1400" b="1" dirty="0">
              <a:effectLst/>
            </a:endParaRPr>
          </a:p>
          <a:p>
            <a:pPr>
              <a:lnSpc>
                <a:spcPct val="150000"/>
              </a:lnSpc>
              <a:buNone/>
            </a:pPr>
            <a:r>
              <a:rPr lang="en-US" sz="1400" b="1" dirty="0">
                <a:effectLst/>
              </a:rPr>
              <a:t>Key Components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Synergistic dynamic context windows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Event-centric memory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Structured aggregation mechanisms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effectLst/>
            </a:endParaRPr>
          </a:p>
          <a:p>
            <a:pPr>
              <a:lnSpc>
                <a:spcPct val="150000"/>
              </a:lnSpc>
              <a:buNone/>
            </a:pPr>
            <a:r>
              <a:rPr lang="en-US" sz="1400" b="1" dirty="0">
                <a:effectLst/>
              </a:rPr>
              <a:t>Performance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Demonstrates significant performance gains on HELIX benchmark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Matches or exceeds leading baseline models (including GPT-o1)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Empirically validated effectiveness in complex dialogue analysis</a:t>
            </a:r>
          </a:p>
        </p:txBody>
      </p:sp>
    </p:spTree>
    <p:extLst>
      <p:ext uri="{BB962C8B-B14F-4D97-AF65-F5344CB8AC3E}">
        <p14:creationId xmlns:p14="http://schemas.microsoft.com/office/powerpoint/2010/main" val="2696514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205C-20AB-98C0-5526-90A2881B1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66"/>
                </a:solidFill>
                <a:latin typeface="Arial Black" pitchFamily="34" charset="0"/>
                <a:ea typeface="创艺繁黑体"/>
                <a:cs typeface="创艺繁黑体"/>
              </a:rPr>
              <a:t>Future</a:t>
            </a:r>
            <a:r>
              <a:rPr kumimoji="1" lang="zh-CN" altLang="en-US" dirty="0">
                <a:solidFill>
                  <a:srgbClr val="000066"/>
                </a:solidFill>
                <a:latin typeface="Arial Black" pitchFamily="34" charset="0"/>
                <a:ea typeface="创艺繁黑体"/>
                <a:cs typeface="创艺繁黑体"/>
              </a:rPr>
              <a:t> </a:t>
            </a:r>
            <a:r>
              <a:rPr kumimoji="1" lang="en-US" altLang="zh-CN" dirty="0">
                <a:solidFill>
                  <a:srgbClr val="000066"/>
                </a:solidFill>
                <a:latin typeface="Arial Black" pitchFamily="34" charset="0"/>
                <a:ea typeface="创艺繁黑体"/>
                <a:cs typeface="创艺繁黑体"/>
              </a:rPr>
              <a:t>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52959-9225-6A18-AC4B-3318C2362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/>
              <a:t>Multimodal integration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Incorporate video data from the 200 multimodal samples in our dataset. Facial expression analysis could better capture speakers' emotional states than verbal six-tuples. Visual cues may reveal subtle emotional transitions not evident in text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b="1" dirty="0"/>
              <a:t>Calibration model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Develop a post-processing calibration layer on top of LLM outputs 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dirty="0"/>
              <a:t>Add a simple suffix model to refine predictions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dirty="0"/>
              <a:t>Better align model outputs with ground truth emotional states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dirty="0"/>
              <a:t>Potentially improve performance on challenging multi-party scenarios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8478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1403350" y="2349500"/>
            <a:ext cx="6696075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lang="en-US" altLang="zh-CN" sz="9600" b="1" dirty="0">
                <a:solidFill>
                  <a:schemeClr val="bg1"/>
                </a:solidFill>
              </a:rPr>
              <a:t>Thank You</a:t>
            </a:r>
          </a:p>
          <a:p>
            <a:pPr algn="ctr" eaLnBrk="1" hangingPunct="1"/>
            <a:r>
              <a:rPr lang="en-US" altLang="zh-CN" sz="6000" b="1" dirty="0">
                <a:solidFill>
                  <a:schemeClr val="bg1"/>
                </a:solidFill>
              </a:rPr>
              <a:t>Question?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84D89-02DD-52FB-4574-83DB44B1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66"/>
                </a:solidFill>
                <a:latin typeface="Arial Black" pitchFamily="34" charset="0"/>
                <a:ea typeface="创艺繁黑体"/>
                <a:cs typeface="创艺繁黑体"/>
              </a:rPr>
              <a:t>Ablation Experiment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E33EB3-941B-F78D-99AB-B25612364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534" y="1772816"/>
            <a:ext cx="7092900" cy="34660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75E3F1-5792-101F-2550-86D67351DBF8}"/>
              </a:ext>
            </a:extLst>
          </p:cNvPr>
          <p:cNvSpPr txBox="1"/>
          <p:nvPr/>
        </p:nvSpPr>
        <p:spPr>
          <a:xfrm>
            <a:off x="1258888" y="5498380"/>
            <a:ext cx="73542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effectLst/>
                <a:latin typeface="Helvetica" pitchFamily="2" charset="0"/>
              </a:rPr>
              <a:t>Step size and window size significantly impact model performance.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96842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42119-F31B-F6D4-FD2B-3126BEE98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A99E02-82D4-EF79-B3D1-0C8DD8B76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847" y="1556792"/>
            <a:ext cx="5545360" cy="4298628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DEA610E-BE42-42F9-70A5-0E05BC453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66"/>
                </a:solidFill>
                <a:latin typeface="Arial Black" pitchFamily="34" charset="0"/>
                <a:ea typeface="创艺繁黑体"/>
                <a:cs typeface="创艺繁黑体"/>
              </a:rPr>
              <a:t>Ablation Experiment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D54109-F042-B53A-7314-A9F5D7EF95DE}"/>
              </a:ext>
            </a:extLst>
          </p:cNvPr>
          <p:cNvSpPr txBox="1"/>
          <p:nvPr/>
        </p:nvSpPr>
        <p:spPr>
          <a:xfrm>
            <a:off x="6577628" y="1988839"/>
            <a:ext cx="231485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Optimal performance with similarity threshold (</a:t>
            </a:r>
            <a:r>
              <a:rPr lang="el-GR" sz="1800" b="1" dirty="0"/>
              <a:t>τ) </a:t>
            </a:r>
            <a:r>
              <a:rPr lang="en-US" sz="1800" b="1" dirty="0"/>
              <a:t>of 0.7, pruning threshold of 0.7, window size of 20, and step size of 10, balancing context information and computational efficiency.</a:t>
            </a:r>
          </a:p>
        </p:txBody>
      </p:sp>
    </p:spTree>
    <p:extLst>
      <p:ext uri="{BB962C8B-B14F-4D97-AF65-F5344CB8AC3E}">
        <p14:creationId xmlns:p14="http://schemas.microsoft.com/office/powerpoint/2010/main" val="152530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 sz="3600" b="1" dirty="0">
                <a:solidFill>
                  <a:srgbClr val="000066"/>
                </a:solidFill>
                <a:latin typeface="Arial Black" pitchFamily="34" charset="0"/>
                <a:ea typeface="创艺繁黑体"/>
                <a:cs typeface="创艺繁黑体"/>
              </a:rPr>
              <a:t>Content</a:t>
            </a:r>
            <a:endParaRPr lang="en-US" altLang="zh-CN" sz="34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zh-CN" dirty="0">
                <a:solidFill>
                  <a:srgbClr val="000066"/>
                </a:solidFill>
                <a:latin typeface="Arial Black" pitchFamily="34" charset="0"/>
                <a:ea typeface="创艺繁黑体"/>
                <a:cs typeface="创艺繁黑体"/>
              </a:rPr>
              <a:t>1. Introduction</a:t>
            </a:r>
          </a:p>
          <a:p>
            <a:pPr>
              <a:defRPr/>
            </a:pPr>
            <a:r>
              <a:rPr kumimoji="1" lang="en-US" altLang="zh-CN" dirty="0">
                <a:solidFill>
                  <a:srgbClr val="000066"/>
                </a:solidFill>
                <a:latin typeface="Arial Black" pitchFamily="34" charset="0"/>
                <a:ea typeface="创艺繁黑体"/>
                <a:cs typeface="创艺繁黑体"/>
              </a:rPr>
              <a:t>2. Project Objective</a:t>
            </a:r>
          </a:p>
          <a:p>
            <a:pPr>
              <a:defRPr/>
            </a:pPr>
            <a:r>
              <a:rPr kumimoji="1" lang="en-US" altLang="zh-CN" dirty="0">
                <a:solidFill>
                  <a:srgbClr val="000066"/>
                </a:solidFill>
                <a:latin typeface="Arial Black" pitchFamily="34" charset="0"/>
                <a:ea typeface="创艺繁黑体"/>
                <a:cs typeface="创艺繁黑体"/>
              </a:rPr>
              <a:t>3. Methodology</a:t>
            </a:r>
          </a:p>
          <a:p>
            <a:pPr>
              <a:defRPr/>
            </a:pPr>
            <a:r>
              <a:rPr kumimoji="1" lang="en-US" altLang="zh-CN" dirty="0">
                <a:solidFill>
                  <a:srgbClr val="000066"/>
                </a:solidFill>
                <a:latin typeface="Arial Black" pitchFamily="34" charset="0"/>
                <a:ea typeface="创艺繁黑体"/>
                <a:cs typeface="创艺繁黑体"/>
              </a:rPr>
              <a:t>4. Experimental Results</a:t>
            </a:r>
          </a:p>
          <a:p>
            <a:pPr>
              <a:defRPr/>
            </a:pPr>
            <a:r>
              <a:rPr kumimoji="1" lang="en-US" altLang="zh-CN" dirty="0">
                <a:solidFill>
                  <a:srgbClr val="000066"/>
                </a:solidFill>
                <a:latin typeface="Arial Black" pitchFamily="34" charset="0"/>
                <a:ea typeface="创艺繁黑体"/>
                <a:cs typeface="创艺繁黑体"/>
              </a:rPr>
              <a:t>5. Conclusion &amp;</a:t>
            </a:r>
            <a:r>
              <a:rPr kumimoji="1" lang="zh-CN" altLang="en-US">
                <a:solidFill>
                  <a:srgbClr val="000066"/>
                </a:solidFill>
                <a:latin typeface="Arial Black" pitchFamily="34" charset="0"/>
                <a:ea typeface="创艺繁黑体"/>
                <a:cs typeface="创艺繁黑体"/>
              </a:rPr>
              <a:t> </a:t>
            </a:r>
            <a:r>
              <a:rPr kumimoji="1" lang="en-US" altLang="zh-CN">
                <a:solidFill>
                  <a:srgbClr val="000066"/>
                </a:solidFill>
                <a:latin typeface="Arial Black" pitchFamily="34" charset="0"/>
                <a:ea typeface="创艺繁黑体"/>
                <a:cs typeface="创艺繁黑体"/>
              </a:rPr>
              <a:t>Future </a:t>
            </a:r>
            <a:r>
              <a:rPr kumimoji="1" lang="en-US" altLang="zh-CN" dirty="0">
                <a:solidFill>
                  <a:srgbClr val="000066"/>
                </a:solidFill>
                <a:latin typeface="Arial Black" pitchFamily="34" charset="0"/>
                <a:ea typeface="创艺繁黑体"/>
                <a:cs typeface="创艺繁黑体"/>
              </a:rPr>
              <a:t>Works</a:t>
            </a:r>
          </a:p>
          <a:p>
            <a:pPr>
              <a:defRPr/>
            </a:pPr>
            <a:r>
              <a:rPr kumimoji="1" lang="en-US" altLang="zh-CN" dirty="0">
                <a:solidFill>
                  <a:srgbClr val="000066"/>
                </a:solidFill>
                <a:latin typeface="Arial Black" pitchFamily="34" charset="0"/>
                <a:ea typeface="创艺繁黑体"/>
                <a:cs typeface="创艺繁黑体"/>
              </a:rPr>
              <a:t>Appendix. Ablation Experiment </a:t>
            </a:r>
          </a:p>
          <a:p>
            <a:pPr>
              <a:defRPr/>
            </a:pPr>
            <a:endParaRPr kumimoji="1" lang="en-US" altLang="zh-CN" dirty="0">
              <a:solidFill>
                <a:srgbClr val="000066"/>
              </a:solidFill>
              <a:latin typeface="Arial Black" pitchFamily="34" charset="0"/>
              <a:ea typeface="创艺繁黑体"/>
              <a:cs typeface="创艺繁黑体"/>
            </a:endParaRPr>
          </a:p>
          <a:p>
            <a:pPr marL="0" indent="0">
              <a:buNone/>
              <a:defRPr/>
            </a:pPr>
            <a:r>
              <a:rPr kumimoji="1" lang="en-US" altLang="zh-CN" dirty="0">
                <a:solidFill>
                  <a:srgbClr val="000066"/>
                </a:solidFill>
                <a:latin typeface="Arial Black" pitchFamily="34" charset="0"/>
                <a:ea typeface="创艺繁黑体"/>
                <a:cs typeface="创艺繁黑体"/>
              </a:rPr>
              <a:t> </a:t>
            </a:r>
          </a:p>
          <a:p>
            <a:pPr>
              <a:defRPr/>
            </a:pPr>
            <a:endParaRPr kumimoji="1" lang="en-US" altLang="zh-CN" dirty="0">
              <a:solidFill>
                <a:srgbClr val="000066"/>
              </a:solidFill>
              <a:latin typeface="Arial Black" pitchFamily="34" charset="0"/>
              <a:ea typeface="创艺繁黑体"/>
              <a:cs typeface="创艺繁黑体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7D070-45AF-E636-685E-583FEBC8B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66"/>
                </a:solidFill>
                <a:latin typeface="Arial Black" pitchFamily="34" charset="0"/>
                <a:ea typeface="创艺繁黑体"/>
                <a:cs typeface="创艺繁黑体"/>
              </a:rPr>
              <a:t>Introductions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7D8ABD-B96E-BE8D-9874-A04536349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889601"/>
            <a:ext cx="4032448" cy="35718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21D699-D3EA-2DF6-6472-5D8966E52F80}"/>
              </a:ext>
            </a:extLst>
          </p:cNvPr>
          <p:cNvSpPr txBox="1"/>
          <p:nvPr/>
        </p:nvSpPr>
        <p:spPr>
          <a:xfrm>
            <a:off x="5220073" y="2121237"/>
            <a:ext cx="381642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Emotional Causality Reasoning (ECR)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Identifies dialogue causes triggering emotional transitions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Essential for emotionally intelligent systems</a:t>
            </a:r>
          </a:p>
          <a:p>
            <a:endParaRPr lang="en-US" sz="1400" dirty="0"/>
          </a:p>
          <a:p>
            <a:r>
              <a:rPr lang="en-US" sz="1400" b="1" dirty="0"/>
              <a:t>Challenges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Long-range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Combinatorial interactions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Evolving emotional pathways</a:t>
            </a:r>
          </a:p>
          <a:p>
            <a:endParaRPr lang="en-US" sz="1400" dirty="0"/>
          </a:p>
          <a:p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0313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7065D-A46E-2298-081D-854EA6210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586" y="1412776"/>
            <a:ext cx="7345362" cy="4896544"/>
          </a:xfrm>
        </p:spPr>
        <p:txBody>
          <a:bodyPr/>
          <a:lstStyle/>
          <a:p>
            <a:pPr>
              <a:buNone/>
            </a:pPr>
            <a:r>
              <a:rPr lang="en-US" sz="1600" b="1" dirty="0"/>
              <a:t>Research Motivation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Address critical </a:t>
            </a:r>
            <a:r>
              <a:rPr lang="en-US" sz="1600" b="1" dirty="0"/>
              <a:t>limitations</a:t>
            </a:r>
            <a:r>
              <a:rPr lang="en-US" sz="1600" dirty="0"/>
              <a:t> in emotional causality reasoning: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Insufficient dialogue length in existing datasets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Neglect of multi-party complexity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Shallow causal annotations</a:t>
            </a:r>
          </a:p>
          <a:p>
            <a:pPr>
              <a:buNone/>
            </a:pPr>
            <a:r>
              <a:rPr lang="en-US" sz="1600" b="1" dirty="0"/>
              <a:t>Key Objectives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HELIX dataset</a:t>
            </a:r>
            <a:r>
              <a:rPr lang="en-US" sz="1600" dirty="0"/>
              <a:t>: 1,000 long-form dialogues (200+ turns)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Capture complex emotional evolution in multi-participant conversations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Provide detailed annotations of causal chains and emotional shifts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 err="1"/>
              <a:t>EmoCaustics</a:t>
            </a:r>
            <a:r>
              <a:rPr lang="en-US" sz="1600" b="1" dirty="0"/>
              <a:t> framework</a:t>
            </a:r>
            <a:r>
              <a:rPr lang="en-US" sz="1600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Long-range dependency limitations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Dynamic emotional evolution challenges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Multi-party interaction complexity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Conduct </a:t>
            </a:r>
            <a:r>
              <a:rPr lang="en-US" sz="1600" b="1" dirty="0"/>
              <a:t>comprehensive evaluation</a:t>
            </a:r>
            <a:r>
              <a:rPr lang="en-US" sz="1600" dirty="0"/>
              <a:t> using: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Multiple LLM backbones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Rigorous ablation studies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Comparison with state-of-the-art models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67DFC3F-513E-B139-11E9-AEB2E845A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88" y="260350"/>
            <a:ext cx="7413625" cy="914400"/>
          </a:xfrm>
        </p:spPr>
        <p:txBody>
          <a:bodyPr/>
          <a:lstStyle/>
          <a:p>
            <a:r>
              <a:rPr kumimoji="1" lang="en-US" altLang="zh-CN" dirty="0">
                <a:solidFill>
                  <a:srgbClr val="000066"/>
                </a:solidFill>
                <a:latin typeface="Arial Black" pitchFamily="34" charset="0"/>
                <a:ea typeface="创艺繁黑体"/>
                <a:cs typeface="创艺繁黑体"/>
              </a:rPr>
              <a:t>Project Objective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687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DD959-2C9E-2B93-58B8-977C92FA1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66"/>
                </a:solidFill>
                <a:latin typeface="Arial Black" pitchFamily="34" charset="0"/>
                <a:ea typeface="创艺繁黑体"/>
                <a:cs typeface="创艺繁黑体"/>
              </a:rPr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58FD7-2EAA-180F-40E4-DA7E455A5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588" y="1525176"/>
            <a:ext cx="8100899" cy="3744416"/>
          </a:xfrm>
        </p:spPr>
        <p:txBody>
          <a:bodyPr/>
          <a:lstStyle/>
          <a:p>
            <a:pPr>
              <a:buNone/>
            </a:pPr>
            <a:r>
              <a:rPr lang="en-US" sz="1600" b="1" dirty="0"/>
              <a:t>Framework Architecture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Dynamic Context Windows</a:t>
            </a:r>
            <a:r>
              <a:rPr lang="en-US" sz="1600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Maintains emotional fluctuations throughout multi-turn dialogues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Captures long-range dependencies effectively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Dynamic Event Storage</a:t>
            </a:r>
            <a:r>
              <a:rPr lang="en-US" sz="1600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Manages dialogue events using memory bank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Classifies new utterances via similarity measures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Event Aggregation</a:t>
            </a:r>
            <a:r>
              <a:rPr lang="en-US" sz="1600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Combines related events into </a:t>
            </a:r>
          </a:p>
          <a:p>
            <a:pPr marL="457200" lvl="1" indent="0">
              <a:buNone/>
            </a:pPr>
            <a:r>
              <a:rPr lang="en-US" sz="1400" dirty="0"/>
              <a:t>coherent representation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Enables consistent modeling </a:t>
            </a:r>
          </a:p>
          <a:p>
            <a:pPr marL="457200" lvl="1" indent="0">
              <a:buNone/>
            </a:pPr>
            <a:r>
              <a:rPr lang="en-US" sz="1400" dirty="0"/>
              <a:t>of emotional changes</a:t>
            </a:r>
          </a:p>
          <a:p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D83C73-890C-1D37-CF13-7B47C5C57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231" y="3460616"/>
            <a:ext cx="4549256" cy="242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9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E4B190-21DB-9842-AC80-DBAB72EDB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08" y="260350"/>
            <a:ext cx="8136383" cy="526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082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9A8EBA-4C6D-F33A-84E7-1454BE73E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179" y="1556792"/>
            <a:ext cx="5472608" cy="419816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26DE906-0891-A1F5-FD97-3EEE8DEAD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88" y="260350"/>
            <a:ext cx="7413625" cy="914400"/>
          </a:xfrm>
        </p:spPr>
        <p:txBody>
          <a:bodyPr/>
          <a:lstStyle/>
          <a:p>
            <a:r>
              <a:rPr kumimoji="1" lang="en-US" altLang="zh-CN" dirty="0">
                <a:solidFill>
                  <a:srgbClr val="000066"/>
                </a:solidFill>
                <a:latin typeface="Arial Black" pitchFamily="34" charset="0"/>
                <a:ea typeface="创艺繁黑体"/>
                <a:cs typeface="创艺繁黑体"/>
              </a:rPr>
              <a:t>Dataset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D2BE961-A61F-A35A-93EE-30E402928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3" y="1700808"/>
            <a:ext cx="2880321" cy="4198165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Scale</a:t>
            </a:r>
            <a:r>
              <a:rPr lang="en-US" sz="1400" dirty="0"/>
              <a:t>: 1,000 dialogues (218,354 utterances) 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Length</a:t>
            </a:r>
            <a:r>
              <a:rPr lang="en-US" sz="1400" dirty="0"/>
              <a:t>: 200-462 turns per dialogue (avg. 232) 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Participants</a:t>
            </a:r>
            <a:r>
              <a:rPr lang="en-US" sz="1400" dirty="0"/>
              <a:t>: 2-8 speakers (avg. 5)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Key advantages</a:t>
            </a:r>
            <a:r>
              <a:rPr lang="en-US" sz="1400" dirty="0"/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Longest context length among ECR datasets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Fine-grained emotional evolution tracking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Multi-party interaction patterns</a:t>
            </a:r>
          </a:p>
        </p:txBody>
      </p:sp>
    </p:spTree>
    <p:extLst>
      <p:ext uri="{BB962C8B-B14F-4D97-AF65-F5344CB8AC3E}">
        <p14:creationId xmlns:p14="http://schemas.microsoft.com/office/powerpoint/2010/main" val="3871592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6B1F3-BDFC-B1F6-CFC8-1A30C5559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66"/>
                </a:solidFill>
                <a:latin typeface="Arial Black" pitchFamily="34" charset="0"/>
                <a:ea typeface="创艺繁黑体"/>
                <a:cs typeface="创艺繁黑体"/>
              </a:rPr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6DCCE-E3CA-24F7-C74E-9F5AC178B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888" y="1520824"/>
            <a:ext cx="7633592" cy="5337175"/>
          </a:xfrm>
        </p:spPr>
        <p:txBody>
          <a:bodyPr/>
          <a:lstStyle/>
          <a:p>
            <a:pPr>
              <a:buNone/>
            </a:pPr>
            <a:r>
              <a:rPr lang="en-US" sz="1600" b="1" dirty="0"/>
              <a:t>Technical Implementation</a:t>
            </a:r>
          </a:p>
          <a:p>
            <a:pPr>
              <a:buNone/>
            </a:pPr>
            <a:r>
              <a:rPr lang="en-US" sz="1600" b="1" dirty="0"/>
              <a:t>Dynamic Window &amp; Event Storage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Adaptive sliding window</a:t>
            </a:r>
            <a:r>
              <a:rPr lang="en-US" sz="1600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Window at step t: </a:t>
            </a:r>
            <a:r>
              <a:rPr lang="en-US" sz="1400" dirty="0" err="1"/>
              <a:t>W_t</a:t>
            </a:r>
            <a:r>
              <a:rPr lang="en-US" sz="1400" dirty="0"/>
              <a:t> = {</a:t>
            </a:r>
            <a:r>
              <a:rPr lang="en-US" sz="1400" dirty="0" err="1"/>
              <a:t>u_max</a:t>
            </a:r>
            <a:r>
              <a:rPr lang="en-US" sz="1400" dirty="0"/>
              <a:t>(1,t-K+1), ..., </a:t>
            </a:r>
            <a:r>
              <a:rPr lang="en-US" sz="1400" dirty="0" err="1"/>
              <a:t>u_t</a:t>
            </a:r>
            <a:r>
              <a:rPr lang="en-US" sz="1400" dirty="0"/>
              <a:t>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Prevents information loss in long dialogues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Event similarity calculation</a:t>
            </a:r>
            <a:r>
              <a:rPr lang="en-US" sz="1600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Uses sentence embeddings and cosine similarity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New event creation threshold: </a:t>
            </a:r>
            <a:r>
              <a:rPr lang="en-US" sz="1400" dirty="0" err="1"/>
              <a:t>argmax_p</a:t>
            </a:r>
            <a:r>
              <a:rPr lang="en-US" sz="1400" dirty="0"/>
              <a:t> cos(</a:t>
            </a:r>
            <a:r>
              <a:rPr lang="el-GR" sz="1400" dirty="0"/>
              <a:t>φ(</a:t>
            </a:r>
            <a:r>
              <a:rPr lang="en-US" sz="1400" dirty="0" err="1"/>
              <a:t>u_t</a:t>
            </a:r>
            <a:r>
              <a:rPr lang="en-US" sz="1400" dirty="0"/>
              <a:t>), </a:t>
            </a:r>
            <a:r>
              <a:rPr lang="el-GR" sz="1400" dirty="0"/>
              <a:t>φ(</a:t>
            </a:r>
            <a:r>
              <a:rPr lang="en-US" sz="1400" dirty="0" err="1"/>
              <a:t>E_p</a:t>
            </a:r>
            <a:r>
              <a:rPr lang="en-US" sz="1400" dirty="0"/>
              <a:t>)) ≥ </a:t>
            </a:r>
            <a:r>
              <a:rPr lang="el-GR" sz="1400" dirty="0"/>
              <a:t>τ</a:t>
            </a:r>
          </a:p>
          <a:p>
            <a:pPr>
              <a:buNone/>
            </a:pPr>
            <a:r>
              <a:rPr lang="en-US" sz="1600" b="1" dirty="0"/>
              <a:t>Memory Optimization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Cache pruning strategy</a:t>
            </a:r>
            <a:r>
              <a:rPr lang="en-US" sz="1600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Retains only relevant events: E' = {</a:t>
            </a:r>
            <a:r>
              <a:rPr lang="en-US" sz="1400" dirty="0" err="1"/>
              <a:t>E_p</a:t>
            </a:r>
            <a:r>
              <a:rPr lang="en-US" sz="1400" dirty="0"/>
              <a:t> | (1/|</a:t>
            </a:r>
            <a:r>
              <a:rPr lang="en-US" sz="1400" dirty="0" err="1"/>
              <a:t>I_p</a:t>
            </a:r>
            <a:r>
              <a:rPr lang="en-US" sz="1400" dirty="0"/>
              <a:t>|) </a:t>
            </a:r>
            <a:r>
              <a:rPr lang="el-GR" sz="1400" dirty="0"/>
              <a:t>Σ </a:t>
            </a:r>
            <a:r>
              <a:rPr lang="en-US" sz="1400" dirty="0"/>
              <a:t>cos(</a:t>
            </a:r>
            <a:r>
              <a:rPr lang="el-GR" sz="1400" dirty="0"/>
              <a:t>φ(</a:t>
            </a:r>
            <a:r>
              <a:rPr lang="en-US" sz="1400" dirty="0" err="1"/>
              <a:t>u_i</a:t>
            </a:r>
            <a:r>
              <a:rPr lang="en-US" sz="1400" dirty="0"/>
              <a:t>), </a:t>
            </a:r>
            <a:r>
              <a:rPr lang="el-GR" sz="1400" dirty="0"/>
              <a:t>φ(</a:t>
            </a:r>
            <a:r>
              <a:rPr lang="en-US" sz="1400" dirty="0" err="1"/>
              <a:t>E_p</a:t>
            </a:r>
            <a:r>
              <a:rPr lang="en-US" sz="1400" dirty="0"/>
              <a:t>)) ≥ </a:t>
            </a:r>
            <a:r>
              <a:rPr lang="el-GR" sz="1400" dirty="0"/>
              <a:t>τ_</a:t>
            </a:r>
            <a:r>
              <a:rPr lang="en-US" sz="1400" dirty="0"/>
              <a:t>retain}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Reduces redundancy and improves efficiency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Event aggregation mechanism</a:t>
            </a:r>
            <a:r>
              <a:rPr lang="en-US" sz="1600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Merges multiple related events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Updates event descriptions incrementally</a:t>
            </a:r>
          </a:p>
        </p:txBody>
      </p:sp>
    </p:spTree>
    <p:extLst>
      <p:ext uri="{BB962C8B-B14F-4D97-AF65-F5344CB8AC3E}">
        <p14:creationId xmlns:p14="http://schemas.microsoft.com/office/powerpoint/2010/main" val="2110172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A0AC0-3738-8A52-6B08-0FADF69A0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66"/>
                </a:solidFill>
                <a:latin typeface="Arial Black" pitchFamily="34" charset="0"/>
                <a:ea typeface="创艺繁黑体"/>
                <a:cs typeface="创艺繁黑体"/>
              </a:rPr>
              <a:t>Experimental Results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3B32FB-ECA0-C6AC-FFE3-FAD29F684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556792"/>
            <a:ext cx="4968552" cy="415551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63CDD6-32AD-EA48-E90E-B5B82B80B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0152" y="1823875"/>
            <a:ext cx="2874735" cy="3888432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 err="1">
                <a:effectLst/>
              </a:rPr>
              <a:t>EmoCaustics</a:t>
            </a:r>
            <a:r>
              <a:rPr lang="en-US" sz="1200" b="1" dirty="0">
                <a:effectLst/>
              </a:rPr>
              <a:t> framework enhances LLM performance</a:t>
            </a:r>
            <a:r>
              <a:rPr lang="en-US" sz="1200" dirty="0">
                <a:effectLst/>
              </a:rPr>
              <a:t>: 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</a:rPr>
              <a:t>GLM-4-Air-0111 achieves </a:t>
            </a:r>
            <a:r>
              <a:rPr lang="en-US" sz="1200" b="1" dirty="0">
                <a:effectLst/>
              </a:rPr>
              <a:t>66.10%</a:t>
            </a:r>
            <a:r>
              <a:rPr lang="en-US" sz="1200" dirty="0">
                <a:effectLst/>
              </a:rPr>
              <a:t> SA and </a:t>
            </a:r>
            <a:r>
              <a:rPr lang="en-US" sz="1200" b="1" dirty="0">
                <a:effectLst/>
              </a:rPr>
              <a:t>46.04%</a:t>
            </a:r>
            <a:r>
              <a:rPr lang="en-US" sz="1200" dirty="0">
                <a:effectLst/>
              </a:rPr>
              <a:t> RCLLM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</a:rPr>
              <a:t>Exceeds GPT-o1 benchmark (65.51% SA, 44.03% RCLLM)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</a:rPr>
              <a:t>Significant improvements in reason consistency metrics</a:t>
            </a:r>
          </a:p>
          <a:p>
            <a:pPr indent="-285750">
              <a:buFont typeface="Arial" panose="020B0604020202020204" pitchFamily="34" charset="0"/>
              <a:buChar char="•"/>
            </a:pPr>
            <a:endParaRPr lang="en-US" sz="1200" dirty="0">
              <a:effectLst/>
            </a:endParaRPr>
          </a:p>
          <a:p>
            <a:pPr marL="0" indent="0">
              <a:buNone/>
            </a:pPr>
            <a:r>
              <a:rPr lang="en-US" sz="1200" b="1" dirty="0">
                <a:effectLst/>
              </a:rPr>
              <a:t>Cross-model improvements</a:t>
            </a:r>
            <a:r>
              <a:rPr lang="en-US" sz="1200" dirty="0">
                <a:effectLst/>
              </a:rPr>
              <a:t> 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</a:rPr>
              <a:t>Average SA increase: 6.73% over base LLMs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</a:rPr>
              <a:t>Outperforms </a:t>
            </a:r>
            <a:r>
              <a:rPr lang="en-US" sz="1200" dirty="0" err="1">
                <a:effectLst/>
              </a:rPr>
              <a:t>CauseMotion</a:t>
            </a:r>
            <a:r>
              <a:rPr lang="en-US" sz="1200" dirty="0">
                <a:effectLst/>
              </a:rPr>
              <a:t> framework in all primary metrics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</a:rPr>
              <a:t>DeepSeek-V3 shows highest sentiment scores (81.27%)</a:t>
            </a: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1936952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3">
      <a:dk1>
        <a:srgbClr val="000000"/>
      </a:dk1>
      <a:lt1>
        <a:srgbClr val="FFFFFF"/>
      </a:lt1>
      <a:dk2>
        <a:srgbClr val="9567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000000"/>
        </a:dk1>
        <a:lt1>
          <a:srgbClr val="FFFFFF"/>
        </a:lt1>
        <a:dk2>
          <a:srgbClr val="9567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632</Words>
  <Application>Microsoft Macintosh PowerPoint</Application>
  <PresentationFormat>On-screen Show (4:3)</PresentationFormat>
  <Paragraphs>125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SimSun</vt:lpstr>
      <vt:lpstr>Arial</vt:lpstr>
      <vt:lpstr>Arial Black</vt:lpstr>
      <vt:lpstr>Helvetica</vt:lpstr>
      <vt:lpstr>Wingdings</vt:lpstr>
      <vt:lpstr>Blank Presentation</vt:lpstr>
      <vt:lpstr>EmoCaustics: A Framework for Dialogue Emotion Causality Analysis Breaking Long-distance Dependencies</vt:lpstr>
      <vt:lpstr>Content</vt:lpstr>
      <vt:lpstr>Introductions </vt:lpstr>
      <vt:lpstr>Project Objective</vt:lpstr>
      <vt:lpstr>Methodology</vt:lpstr>
      <vt:lpstr>PowerPoint Presentation</vt:lpstr>
      <vt:lpstr>Dataset</vt:lpstr>
      <vt:lpstr>Methodology</vt:lpstr>
      <vt:lpstr>Experimental Results</vt:lpstr>
      <vt:lpstr>Conclusion</vt:lpstr>
      <vt:lpstr>Future Work</vt:lpstr>
      <vt:lpstr>PowerPoint Presentation</vt:lpstr>
      <vt:lpstr>Ablation Experiment</vt:lpstr>
      <vt:lpstr>Ablation Experiment</vt:lpstr>
    </vt:vector>
  </TitlesOfParts>
  <Company>Krusty Morris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Krusty Morris</dc:creator>
  <cp:lastModifiedBy>张昱轩</cp:lastModifiedBy>
  <cp:revision>57</cp:revision>
  <dcterms:created xsi:type="dcterms:W3CDTF">2007-01-16T13:11:17Z</dcterms:created>
  <dcterms:modified xsi:type="dcterms:W3CDTF">2025-05-10T06:49:00Z</dcterms:modified>
</cp:coreProperties>
</file>