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60" r:id="rId3"/>
    <p:sldId id="259" r:id="rId4"/>
    <p:sldId id="271" r:id="rId5"/>
    <p:sldId id="262" r:id="rId6"/>
    <p:sldId id="272" r:id="rId7"/>
    <p:sldId id="263" r:id="rId8"/>
    <p:sldId id="273" r:id="rId9"/>
    <p:sldId id="264" r:id="rId10"/>
    <p:sldId id="274" r:id="rId11"/>
    <p:sldId id="265" r:id="rId12"/>
    <p:sldId id="275" r:id="rId13"/>
    <p:sldId id="266" r:id="rId14"/>
    <p:sldId id="276" r:id="rId15"/>
    <p:sldId id="267" r:id="rId16"/>
    <p:sldId id="277" r:id="rId17"/>
    <p:sldId id="268" r:id="rId18"/>
    <p:sldId id="278" r:id="rId19"/>
    <p:sldId id="269" r:id="rId20"/>
    <p:sldId id="279" r:id="rId21"/>
    <p:sldId id="270" r:id="rId22"/>
    <p:sldId id="280" r:id="rId23"/>
    <p:sldId id="281" r:id="rId24"/>
    <p:sldId id="282" r:id="rId25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4820"/>
    <a:srgbClr val="3C2722"/>
    <a:srgbClr val="4A301E"/>
    <a:srgbClr val="2D1D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>
        <p:scale>
          <a:sx n="53" d="100"/>
          <a:sy n="53" d="100"/>
        </p:scale>
        <p:origin x="3120" y="246"/>
      </p:cViewPr>
      <p:guideLst>
        <p:guide orient="horz" pos="4032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05335D-D89A-44E4-B59D-36834E845D0D}" type="datetimeFigureOut">
              <a:rPr lang="pt-BR" smtClean="0"/>
              <a:t>08/08/2024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B3E917-2D7B-4E25-B13A-9DEBFD4840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00925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B3E917-2D7B-4E25-B13A-9DEBFD48403A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63593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B3E917-2D7B-4E25-B13A-9DEBFD48403A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26666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B3E917-2D7B-4E25-B13A-9DEBFD48403A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12771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B3E917-2D7B-4E25-B13A-9DEBFD48403A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02521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B3E917-2D7B-4E25-B13A-9DEBFD48403A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33274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B3E917-2D7B-4E25-B13A-9DEBFD48403A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84574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B3E917-2D7B-4E25-B13A-9DEBFD48403A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69073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B3E917-2D7B-4E25-B13A-9DEBFD48403A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56960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B3E917-2D7B-4E25-B13A-9DEBFD48403A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04252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B3E917-2D7B-4E25-B13A-9DEBFD48403A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89355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B3E917-2D7B-4E25-B13A-9DEBFD48403A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30070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B3E917-2D7B-4E25-B13A-9DEBFD48403A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3394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1B51-4B4A-49AD-BB80-52487495BA2C}" type="datetimeFigureOut">
              <a:rPr lang="pt-BR" smtClean="0"/>
              <a:t>08/08/2024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24373-C4CD-436B-83A7-56FF16A156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8007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1B51-4B4A-49AD-BB80-52487495BA2C}" type="datetimeFigureOut">
              <a:rPr lang="pt-BR" smtClean="0"/>
              <a:t>08/08/2024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24373-C4CD-436B-83A7-56FF16A156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1296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1B51-4B4A-49AD-BB80-52487495BA2C}" type="datetimeFigureOut">
              <a:rPr lang="pt-BR" smtClean="0"/>
              <a:t>08/08/2024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24373-C4CD-436B-83A7-56FF16A156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4200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1B51-4B4A-49AD-BB80-52487495BA2C}" type="datetimeFigureOut">
              <a:rPr lang="pt-BR" smtClean="0"/>
              <a:t>08/08/2024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24373-C4CD-436B-83A7-56FF16A156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6683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1B51-4B4A-49AD-BB80-52487495BA2C}" type="datetimeFigureOut">
              <a:rPr lang="pt-BR" smtClean="0"/>
              <a:t>08/08/2024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24373-C4CD-436B-83A7-56FF16A156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6345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1B51-4B4A-49AD-BB80-52487495BA2C}" type="datetimeFigureOut">
              <a:rPr lang="pt-BR" smtClean="0"/>
              <a:t>08/08/2024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24373-C4CD-436B-83A7-56FF16A156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3556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1B51-4B4A-49AD-BB80-52487495BA2C}" type="datetimeFigureOut">
              <a:rPr lang="pt-BR" smtClean="0"/>
              <a:t>08/08/2024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24373-C4CD-436B-83A7-56FF16A156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756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1B51-4B4A-49AD-BB80-52487495BA2C}" type="datetimeFigureOut">
              <a:rPr lang="pt-BR" smtClean="0"/>
              <a:t>08/08/2024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24373-C4CD-436B-83A7-56FF16A156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8535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1B51-4B4A-49AD-BB80-52487495BA2C}" type="datetimeFigureOut">
              <a:rPr lang="pt-BR" smtClean="0"/>
              <a:t>08/08/2024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24373-C4CD-436B-83A7-56FF16A156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9703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1B51-4B4A-49AD-BB80-52487495BA2C}" type="datetimeFigureOut">
              <a:rPr lang="pt-BR" smtClean="0"/>
              <a:t>08/08/2024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24373-C4CD-436B-83A7-56FF16A156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484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1B51-4B4A-49AD-BB80-52487495BA2C}" type="datetimeFigureOut">
              <a:rPr lang="pt-BR" smtClean="0"/>
              <a:t>08/08/2024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24373-C4CD-436B-83A7-56FF16A156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8554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51B51-4B4A-49AD-BB80-52487495BA2C}" type="datetimeFigureOut">
              <a:rPr lang="pt-BR" smtClean="0"/>
              <a:t>08/08/2024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24373-C4CD-436B-83A7-56FF16A156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0906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8BE2A583-2990-3F1A-80CA-EB65E7BEF837}"/>
              </a:ext>
            </a:extLst>
          </p:cNvPr>
          <p:cNvSpPr/>
          <p:nvPr/>
        </p:nvSpPr>
        <p:spPr>
          <a:xfrm>
            <a:off x="0" y="1828065"/>
            <a:ext cx="9601200" cy="9998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C9D13FCA-1322-EC91-F7C9-582090BFF842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3C27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C531FB2-99BD-E07B-2FBA-749A043F20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601200" cy="12775474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4827B44-5223-6E31-84DD-E91B65DE48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023" y="8950190"/>
            <a:ext cx="3762103" cy="3864473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9542C275-AF7E-70B0-07EC-51E26F1D464B}"/>
              </a:ext>
            </a:extLst>
          </p:cNvPr>
          <p:cNvSpPr txBox="1"/>
          <p:nvPr/>
        </p:nvSpPr>
        <p:spPr>
          <a:xfrm>
            <a:off x="2074333" y="1828064"/>
            <a:ext cx="54525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chemeClr val="bg2"/>
                </a:solidFill>
                <a:latin typeface="Impact" panose="020B0806030902050204" pitchFamily="34" charset="0"/>
              </a:rPr>
              <a:t>AVENTURAS EM JAVA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00CDEB9-86A4-1B57-7ADF-02770D2A87D8}"/>
              </a:ext>
            </a:extLst>
          </p:cNvPr>
          <p:cNvSpPr txBox="1"/>
          <p:nvPr/>
        </p:nvSpPr>
        <p:spPr>
          <a:xfrm>
            <a:off x="-1" y="313868"/>
            <a:ext cx="96012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>
                <a:solidFill>
                  <a:schemeClr val="bg1"/>
                </a:solidFill>
                <a:latin typeface="Impact" panose="020B0806030902050204" pitchFamily="34" charset="0"/>
              </a:rPr>
              <a:t>A IRMANDADE DO CÓDIGO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768C0DD4-5484-B98E-94B7-E4D52B452E5B}"/>
              </a:ext>
            </a:extLst>
          </p:cNvPr>
          <p:cNvSpPr txBox="1"/>
          <p:nvPr/>
        </p:nvSpPr>
        <p:spPr>
          <a:xfrm>
            <a:off x="0" y="11804372"/>
            <a:ext cx="9601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bg1"/>
                </a:solidFill>
              </a:rPr>
              <a:t>LUCAS SILVA</a:t>
            </a:r>
          </a:p>
        </p:txBody>
      </p:sp>
    </p:spTree>
    <p:extLst>
      <p:ext uri="{BB962C8B-B14F-4D97-AF65-F5344CB8AC3E}">
        <p14:creationId xmlns:p14="http://schemas.microsoft.com/office/powerpoint/2010/main" val="112021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B735C97C-99D7-407F-28A1-C46CE31F054A}"/>
              </a:ext>
            </a:extLst>
          </p:cNvPr>
          <p:cNvSpPr/>
          <p:nvPr/>
        </p:nvSpPr>
        <p:spPr>
          <a:xfrm rot="5400000">
            <a:off x="119403" y="683304"/>
            <a:ext cx="1930401" cy="186266"/>
          </a:xfrm>
          <a:prstGeom prst="rect">
            <a:avLst/>
          </a:prstGeom>
          <a:ln>
            <a:solidFill>
              <a:srgbClr val="20482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itulo_componente">
            <a:extLst>
              <a:ext uri="{FF2B5EF4-FFF2-40B4-BE49-F238E27FC236}">
                <a16:creationId xmlns:a16="http://schemas.microsoft.com/office/drawing/2014/main" id="{BB556362-E645-93EA-6037-07A72C534162}"/>
              </a:ext>
            </a:extLst>
          </p:cNvPr>
          <p:cNvSpPr txBox="1"/>
          <p:nvPr/>
        </p:nvSpPr>
        <p:spPr>
          <a:xfrm>
            <a:off x="1177737" y="1160168"/>
            <a:ext cx="81060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Métodos: Organizando o Código</a:t>
            </a:r>
          </a:p>
        </p:txBody>
      </p:sp>
      <p:sp>
        <p:nvSpPr>
          <p:cNvPr id="7" name="texto_componente">
            <a:extLst>
              <a:ext uri="{FF2B5EF4-FFF2-40B4-BE49-F238E27FC236}">
                <a16:creationId xmlns:a16="http://schemas.microsoft.com/office/drawing/2014/main" id="{B422504E-F351-AB76-2418-F59FEEE113FF}"/>
              </a:ext>
            </a:extLst>
          </p:cNvPr>
          <p:cNvSpPr txBox="1"/>
          <p:nvPr/>
        </p:nvSpPr>
        <p:spPr>
          <a:xfrm>
            <a:off x="1177737" y="3740861"/>
            <a:ext cx="81060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Métodos são blocos de código que realizam tarefas específicas. Eles ajudam a organizar e reutilizar código, tornando o programa mais legível.</a:t>
            </a: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C3DEBED-32C3-B341-1009-CD47DDA6FD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87957"/>
            <a:ext cx="9601200" cy="5625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288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ED8AB8B3-D064-6B1E-16E8-D4115B9F62F3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itulo_componente">
            <a:extLst>
              <a:ext uri="{FF2B5EF4-FFF2-40B4-BE49-F238E27FC236}">
                <a16:creationId xmlns:a16="http://schemas.microsoft.com/office/drawing/2014/main" id="{5074D12B-7728-E349-D95C-3E2CEB89DF9B}"/>
              </a:ext>
            </a:extLst>
          </p:cNvPr>
          <p:cNvSpPr txBox="1"/>
          <p:nvPr/>
        </p:nvSpPr>
        <p:spPr>
          <a:xfrm>
            <a:off x="0" y="6993466"/>
            <a:ext cx="960119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Impact" panose="020B0806030902050204" pitchFamily="34" charset="0"/>
              </a:rPr>
              <a:t>ARRAYS: COLEÇÕES DE DADOS</a:t>
            </a:r>
          </a:p>
        </p:txBody>
      </p:sp>
      <p:sp>
        <p:nvSpPr>
          <p:cNvPr id="6" name="titulo_componente">
            <a:extLst>
              <a:ext uri="{FF2B5EF4-FFF2-40B4-BE49-F238E27FC236}">
                <a16:creationId xmlns:a16="http://schemas.microsoft.com/office/drawing/2014/main" id="{6B5BF947-80FF-04BE-65EA-2EEC8FB877D0}"/>
              </a:ext>
            </a:extLst>
          </p:cNvPr>
          <p:cNvSpPr txBox="1"/>
          <p:nvPr/>
        </p:nvSpPr>
        <p:spPr>
          <a:xfrm>
            <a:off x="0" y="1891873"/>
            <a:ext cx="9601200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b="1" dirty="0">
                <a:ln w="10160">
                  <a:solidFill>
                    <a:schemeClr val="bg1"/>
                  </a:solidFill>
                  <a:prstDash val="solid"/>
                </a:ln>
                <a:noFill/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Impact" panose="020B0806030902050204" pitchFamily="34" charset="0"/>
              </a:rPr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75414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B735C97C-99D7-407F-28A1-C46CE31F054A}"/>
              </a:ext>
            </a:extLst>
          </p:cNvPr>
          <p:cNvSpPr/>
          <p:nvPr/>
        </p:nvSpPr>
        <p:spPr>
          <a:xfrm rot="5400000">
            <a:off x="119403" y="683304"/>
            <a:ext cx="1930401" cy="186266"/>
          </a:xfrm>
          <a:prstGeom prst="rect">
            <a:avLst/>
          </a:prstGeom>
          <a:ln>
            <a:solidFill>
              <a:srgbClr val="20482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itulo_componente">
            <a:extLst>
              <a:ext uri="{FF2B5EF4-FFF2-40B4-BE49-F238E27FC236}">
                <a16:creationId xmlns:a16="http://schemas.microsoft.com/office/drawing/2014/main" id="{BB556362-E645-93EA-6037-07A72C534162}"/>
              </a:ext>
            </a:extLst>
          </p:cNvPr>
          <p:cNvSpPr txBox="1"/>
          <p:nvPr/>
        </p:nvSpPr>
        <p:spPr>
          <a:xfrm>
            <a:off x="1177737" y="1160168"/>
            <a:ext cx="81060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err="1">
                <a:latin typeface="Impact" panose="020B0806030902050204" pitchFamily="34" charset="0"/>
              </a:rPr>
              <a:t>Arrays</a:t>
            </a:r>
            <a:r>
              <a:rPr lang="pt-BR" sz="4000" dirty="0">
                <a:latin typeface="Impact" panose="020B0806030902050204" pitchFamily="34" charset="0"/>
              </a:rPr>
              <a:t>: Coleções de Dados</a:t>
            </a:r>
          </a:p>
        </p:txBody>
      </p:sp>
      <p:sp>
        <p:nvSpPr>
          <p:cNvPr id="7" name="texto_componente">
            <a:extLst>
              <a:ext uri="{FF2B5EF4-FFF2-40B4-BE49-F238E27FC236}">
                <a16:creationId xmlns:a16="http://schemas.microsoft.com/office/drawing/2014/main" id="{B422504E-F351-AB76-2418-F59FEEE113FF}"/>
              </a:ext>
            </a:extLst>
          </p:cNvPr>
          <p:cNvSpPr txBox="1"/>
          <p:nvPr/>
        </p:nvSpPr>
        <p:spPr>
          <a:xfrm>
            <a:off x="1177737" y="3740861"/>
            <a:ext cx="81060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err="1"/>
              <a:t>Arrays</a:t>
            </a:r>
            <a:r>
              <a:rPr lang="pt-BR" sz="2400" dirty="0"/>
              <a:t> são usados para armazenar múltiplos valores em uma única variável. Eles são úteis quando você precisa trabalhar com conjuntos de dados.</a:t>
            </a: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0E91478-DF75-5E1E-941D-E89B48608F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92617"/>
            <a:ext cx="9601200" cy="4108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8631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ED8AB8B3-D064-6B1E-16E8-D4115B9F62F3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itulo_componente">
            <a:extLst>
              <a:ext uri="{FF2B5EF4-FFF2-40B4-BE49-F238E27FC236}">
                <a16:creationId xmlns:a16="http://schemas.microsoft.com/office/drawing/2014/main" id="{5074D12B-7728-E349-D95C-3E2CEB89DF9B}"/>
              </a:ext>
            </a:extLst>
          </p:cNvPr>
          <p:cNvSpPr txBox="1"/>
          <p:nvPr/>
        </p:nvSpPr>
        <p:spPr>
          <a:xfrm>
            <a:off x="0" y="6993466"/>
            <a:ext cx="960119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Impact" panose="020B0806030902050204" pitchFamily="34" charset="0"/>
              </a:rPr>
              <a:t>CLASSES E OBJETOS: CRIANDO SEU PRÓPRIO MUNDO</a:t>
            </a:r>
          </a:p>
        </p:txBody>
      </p:sp>
      <p:sp>
        <p:nvSpPr>
          <p:cNvPr id="6" name="titulo_componente">
            <a:extLst>
              <a:ext uri="{FF2B5EF4-FFF2-40B4-BE49-F238E27FC236}">
                <a16:creationId xmlns:a16="http://schemas.microsoft.com/office/drawing/2014/main" id="{6B5BF947-80FF-04BE-65EA-2EEC8FB877D0}"/>
              </a:ext>
            </a:extLst>
          </p:cNvPr>
          <p:cNvSpPr txBox="1"/>
          <p:nvPr/>
        </p:nvSpPr>
        <p:spPr>
          <a:xfrm>
            <a:off x="0" y="1891873"/>
            <a:ext cx="9601200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b="1" dirty="0">
                <a:ln w="10160">
                  <a:solidFill>
                    <a:schemeClr val="bg1"/>
                  </a:solidFill>
                  <a:prstDash val="solid"/>
                </a:ln>
                <a:noFill/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Impact" panose="020B0806030902050204" pitchFamily="34" charset="0"/>
              </a:rPr>
              <a:t>06</a:t>
            </a:r>
          </a:p>
        </p:txBody>
      </p:sp>
    </p:spTree>
    <p:extLst>
      <p:ext uri="{BB962C8B-B14F-4D97-AF65-F5344CB8AC3E}">
        <p14:creationId xmlns:p14="http://schemas.microsoft.com/office/powerpoint/2010/main" val="36478884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B735C97C-99D7-407F-28A1-C46CE31F054A}"/>
              </a:ext>
            </a:extLst>
          </p:cNvPr>
          <p:cNvSpPr/>
          <p:nvPr/>
        </p:nvSpPr>
        <p:spPr>
          <a:xfrm rot="5400000">
            <a:off x="119403" y="683304"/>
            <a:ext cx="1930401" cy="186266"/>
          </a:xfrm>
          <a:prstGeom prst="rect">
            <a:avLst/>
          </a:prstGeom>
          <a:ln>
            <a:solidFill>
              <a:srgbClr val="20482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itulo_componente">
            <a:extLst>
              <a:ext uri="{FF2B5EF4-FFF2-40B4-BE49-F238E27FC236}">
                <a16:creationId xmlns:a16="http://schemas.microsoft.com/office/drawing/2014/main" id="{BB556362-E645-93EA-6037-07A72C534162}"/>
              </a:ext>
            </a:extLst>
          </p:cNvPr>
          <p:cNvSpPr txBox="1"/>
          <p:nvPr/>
        </p:nvSpPr>
        <p:spPr>
          <a:xfrm>
            <a:off x="1177737" y="1160168"/>
            <a:ext cx="8106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Classes e Objetos: Criando Seu Próprio Mundo</a:t>
            </a:r>
          </a:p>
        </p:txBody>
      </p:sp>
      <p:sp>
        <p:nvSpPr>
          <p:cNvPr id="7" name="texto_componente">
            <a:extLst>
              <a:ext uri="{FF2B5EF4-FFF2-40B4-BE49-F238E27FC236}">
                <a16:creationId xmlns:a16="http://schemas.microsoft.com/office/drawing/2014/main" id="{B422504E-F351-AB76-2418-F59FEEE113FF}"/>
              </a:ext>
            </a:extLst>
          </p:cNvPr>
          <p:cNvSpPr txBox="1"/>
          <p:nvPr/>
        </p:nvSpPr>
        <p:spPr>
          <a:xfrm>
            <a:off x="1177737" y="3740861"/>
            <a:ext cx="81060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Classes são como moldes para criar objetos, que são instâncias dessa classe. Em Java, você define uma classe e depois cria objetos a partir dela.</a:t>
            </a: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B00DA74-5BAF-2FF4-E7FD-CDC29FD3CC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92" y="5032630"/>
            <a:ext cx="9601200" cy="598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294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ED8AB8B3-D064-6B1E-16E8-D4115B9F62F3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itulo_componente">
            <a:extLst>
              <a:ext uri="{FF2B5EF4-FFF2-40B4-BE49-F238E27FC236}">
                <a16:creationId xmlns:a16="http://schemas.microsoft.com/office/drawing/2014/main" id="{5074D12B-7728-E349-D95C-3E2CEB89DF9B}"/>
              </a:ext>
            </a:extLst>
          </p:cNvPr>
          <p:cNvSpPr txBox="1"/>
          <p:nvPr/>
        </p:nvSpPr>
        <p:spPr>
          <a:xfrm>
            <a:off x="0" y="6993466"/>
            <a:ext cx="960119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Impact" panose="020B0806030902050204" pitchFamily="34" charset="0"/>
              </a:rPr>
              <a:t>HERANÇA: REUTILIZANDO CÓDIGO</a:t>
            </a:r>
          </a:p>
        </p:txBody>
      </p:sp>
      <p:sp>
        <p:nvSpPr>
          <p:cNvPr id="6" name="titulo_componente">
            <a:extLst>
              <a:ext uri="{FF2B5EF4-FFF2-40B4-BE49-F238E27FC236}">
                <a16:creationId xmlns:a16="http://schemas.microsoft.com/office/drawing/2014/main" id="{6B5BF947-80FF-04BE-65EA-2EEC8FB877D0}"/>
              </a:ext>
            </a:extLst>
          </p:cNvPr>
          <p:cNvSpPr txBox="1"/>
          <p:nvPr/>
        </p:nvSpPr>
        <p:spPr>
          <a:xfrm>
            <a:off x="0" y="1891873"/>
            <a:ext cx="9601200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b="1" dirty="0">
                <a:ln w="10160">
                  <a:solidFill>
                    <a:schemeClr val="bg1"/>
                  </a:solidFill>
                  <a:prstDash val="solid"/>
                </a:ln>
                <a:noFill/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Impact" panose="020B0806030902050204" pitchFamily="34" charset="0"/>
              </a:rPr>
              <a:t>07</a:t>
            </a:r>
          </a:p>
        </p:txBody>
      </p:sp>
    </p:spTree>
    <p:extLst>
      <p:ext uri="{BB962C8B-B14F-4D97-AF65-F5344CB8AC3E}">
        <p14:creationId xmlns:p14="http://schemas.microsoft.com/office/powerpoint/2010/main" val="41236839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B735C97C-99D7-407F-28A1-C46CE31F054A}"/>
              </a:ext>
            </a:extLst>
          </p:cNvPr>
          <p:cNvSpPr/>
          <p:nvPr/>
        </p:nvSpPr>
        <p:spPr>
          <a:xfrm rot="5400000">
            <a:off x="119403" y="683304"/>
            <a:ext cx="1930401" cy="186266"/>
          </a:xfrm>
          <a:prstGeom prst="rect">
            <a:avLst/>
          </a:prstGeom>
          <a:ln>
            <a:solidFill>
              <a:srgbClr val="20482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itulo_componente">
            <a:extLst>
              <a:ext uri="{FF2B5EF4-FFF2-40B4-BE49-F238E27FC236}">
                <a16:creationId xmlns:a16="http://schemas.microsoft.com/office/drawing/2014/main" id="{BB556362-E645-93EA-6037-07A72C534162}"/>
              </a:ext>
            </a:extLst>
          </p:cNvPr>
          <p:cNvSpPr txBox="1"/>
          <p:nvPr/>
        </p:nvSpPr>
        <p:spPr>
          <a:xfrm>
            <a:off x="1177737" y="1160168"/>
            <a:ext cx="81060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Herança: Reutilizando Código</a:t>
            </a:r>
          </a:p>
        </p:txBody>
      </p:sp>
      <p:sp>
        <p:nvSpPr>
          <p:cNvPr id="7" name="texto_componente">
            <a:extLst>
              <a:ext uri="{FF2B5EF4-FFF2-40B4-BE49-F238E27FC236}">
                <a16:creationId xmlns:a16="http://schemas.microsoft.com/office/drawing/2014/main" id="{B422504E-F351-AB76-2418-F59FEEE113FF}"/>
              </a:ext>
            </a:extLst>
          </p:cNvPr>
          <p:cNvSpPr txBox="1"/>
          <p:nvPr/>
        </p:nvSpPr>
        <p:spPr>
          <a:xfrm>
            <a:off x="1177737" y="3740861"/>
            <a:ext cx="81060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Herança permite que uma classe herde atributos e métodos de outra classe. Isso evita repetição de código e cria uma hierarquia.</a:t>
            </a: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974342A-2276-6894-2C85-663F8B4DFD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92" y="4674673"/>
            <a:ext cx="9601200" cy="714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972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ED8AB8B3-D064-6B1E-16E8-D4115B9F62F3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itulo_componente">
            <a:extLst>
              <a:ext uri="{FF2B5EF4-FFF2-40B4-BE49-F238E27FC236}">
                <a16:creationId xmlns:a16="http://schemas.microsoft.com/office/drawing/2014/main" id="{5074D12B-7728-E349-D95C-3E2CEB89DF9B}"/>
              </a:ext>
            </a:extLst>
          </p:cNvPr>
          <p:cNvSpPr txBox="1"/>
          <p:nvPr/>
        </p:nvSpPr>
        <p:spPr>
          <a:xfrm>
            <a:off x="0" y="6993466"/>
            <a:ext cx="960119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Impact" panose="020B0806030902050204" pitchFamily="34" charset="0"/>
              </a:rPr>
              <a:t>INTERFACES: DEFININDO CONTRATOS</a:t>
            </a:r>
          </a:p>
        </p:txBody>
      </p:sp>
      <p:sp>
        <p:nvSpPr>
          <p:cNvPr id="6" name="titulo_componente">
            <a:extLst>
              <a:ext uri="{FF2B5EF4-FFF2-40B4-BE49-F238E27FC236}">
                <a16:creationId xmlns:a16="http://schemas.microsoft.com/office/drawing/2014/main" id="{6B5BF947-80FF-04BE-65EA-2EEC8FB877D0}"/>
              </a:ext>
            </a:extLst>
          </p:cNvPr>
          <p:cNvSpPr txBox="1"/>
          <p:nvPr/>
        </p:nvSpPr>
        <p:spPr>
          <a:xfrm>
            <a:off x="0" y="1891873"/>
            <a:ext cx="9601200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b="1" dirty="0">
                <a:ln w="10160">
                  <a:solidFill>
                    <a:schemeClr val="bg1"/>
                  </a:solidFill>
                  <a:prstDash val="solid"/>
                </a:ln>
                <a:noFill/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Impact" panose="020B0806030902050204" pitchFamily="34" charset="0"/>
              </a:rPr>
              <a:t>08</a:t>
            </a:r>
          </a:p>
        </p:txBody>
      </p:sp>
    </p:spTree>
    <p:extLst>
      <p:ext uri="{BB962C8B-B14F-4D97-AF65-F5344CB8AC3E}">
        <p14:creationId xmlns:p14="http://schemas.microsoft.com/office/powerpoint/2010/main" val="41071171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B735C97C-99D7-407F-28A1-C46CE31F054A}"/>
              </a:ext>
            </a:extLst>
          </p:cNvPr>
          <p:cNvSpPr/>
          <p:nvPr/>
        </p:nvSpPr>
        <p:spPr>
          <a:xfrm rot="5400000">
            <a:off x="119403" y="683304"/>
            <a:ext cx="1930401" cy="186266"/>
          </a:xfrm>
          <a:prstGeom prst="rect">
            <a:avLst/>
          </a:prstGeom>
          <a:ln>
            <a:solidFill>
              <a:srgbClr val="20482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itulo_componente">
            <a:extLst>
              <a:ext uri="{FF2B5EF4-FFF2-40B4-BE49-F238E27FC236}">
                <a16:creationId xmlns:a16="http://schemas.microsoft.com/office/drawing/2014/main" id="{BB556362-E645-93EA-6037-07A72C534162}"/>
              </a:ext>
            </a:extLst>
          </p:cNvPr>
          <p:cNvSpPr txBox="1"/>
          <p:nvPr/>
        </p:nvSpPr>
        <p:spPr>
          <a:xfrm>
            <a:off x="1177737" y="1160168"/>
            <a:ext cx="81060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Interfaces: Definindo Contratos</a:t>
            </a:r>
          </a:p>
        </p:txBody>
      </p:sp>
      <p:sp>
        <p:nvSpPr>
          <p:cNvPr id="7" name="texto_componente">
            <a:extLst>
              <a:ext uri="{FF2B5EF4-FFF2-40B4-BE49-F238E27FC236}">
                <a16:creationId xmlns:a16="http://schemas.microsoft.com/office/drawing/2014/main" id="{B422504E-F351-AB76-2418-F59FEEE113FF}"/>
              </a:ext>
            </a:extLst>
          </p:cNvPr>
          <p:cNvSpPr txBox="1"/>
          <p:nvPr/>
        </p:nvSpPr>
        <p:spPr>
          <a:xfrm>
            <a:off x="1177737" y="3740861"/>
            <a:ext cx="81060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Interfaces são contratos que definem métodos que uma classe deve implementar. Elas permitem que diferentes classes possam ser tratadas de maneira semelhante.java</a:t>
            </a:r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D354C61F-AFBF-80BB-F899-1FF9A1DD8B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" y="4941190"/>
            <a:ext cx="9601200" cy="6990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642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ED8AB8B3-D064-6B1E-16E8-D4115B9F62F3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itulo_componente">
            <a:extLst>
              <a:ext uri="{FF2B5EF4-FFF2-40B4-BE49-F238E27FC236}">
                <a16:creationId xmlns:a16="http://schemas.microsoft.com/office/drawing/2014/main" id="{5074D12B-7728-E349-D95C-3E2CEB89DF9B}"/>
              </a:ext>
            </a:extLst>
          </p:cNvPr>
          <p:cNvSpPr txBox="1"/>
          <p:nvPr/>
        </p:nvSpPr>
        <p:spPr>
          <a:xfrm>
            <a:off x="0" y="6993466"/>
            <a:ext cx="960119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Impact" panose="020B0806030902050204" pitchFamily="34" charset="0"/>
              </a:rPr>
              <a:t>EXCEÇÕES: LIDANDO COM ERROS DE FORMA SEGURA</a:t>
            </a:r>
          </a:p>
        </p:txBody>
      </p:sp>
      <p:sp>
        <p:nvSpPr>
          <p:cNvPr id="6" name="titulo_componente">
            <a:extLst>
              <a:ext uri="{FF2B5EF4-FFF2-40B4-BE49-F238E27FC236}">
                <a16:creationId xmlns:a16="http://schemas.microsoft.com/office/drawing/2014/main" id="{6B5BF947-80FF-04BE-65EA-2EEC8FB877D0}"/>
              </a:ext>
            </a:extLst>
          </p:cNvPr>
          <p:cNvSpPr txBox="1"/>
          <p:nvPr/>
        </p:nvSpPr>
        <p:spPr>
          <a:xfrm>
            <a:off x="0" y="1891873"/>
            <a:ext cx="9601200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b="1" dirty="0">
                <a:ln w="10160">
                  <a:solidFill>
                    <a:schemeClr val="bg1"/>
                  </a:solidFill>
                  <a:prstDash val="solid"/>
                </a:ln>
                <a:noFill/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Impact" panose="020B0806030902050204" pitchFamily="34" charset="0"/>
              </a:rPr>
              <a:t>09</a:t>
            </a:r>
          </a:p>
        </p:txBody>
      </p:sp>
    </p:spTree>
    <p:extLst>
      <p:ext uri="{BB962C8B-B14F-4D97-AF65-F5344CB8AC3E}">
        <p14:creationId xmlns:p14="http://schemas.microsoft.com/office/powerpoint/2010/main" val="3532321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B735C97C-99D7-407F-28A1-C46CE31F054A}"/>
              </a:ext>
            </a:extLst>
          </p:cNvPr>
          <p:cNvSpPr/>
          <p:nvPr/>
        </p:nvSpPr>
        <p:spPr>
          <a:xfrm rot="5400000">
            <a:off x="119403" y="683304"/>
            <a:ext cx="1930401" cy="186266"/>
          </a:xfrm>
          <a:prstGeom prst="rect">
            <a:avLst/>
          </a:prstGeom>
          <a:ln>
            <a:solidFill>
              <a:srgbClr val="20482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itulo_componente">
            <a:extLst>
              <a:ext uri="{FF2B5EF4-FFF2-40B4-BE49-F238E27FC236}">
                <a16:creationId xmlns:a16="http://schemas.microsoft.com/office/drawing/2014/main" id="{BB556362-E645-93EA-6037-07A72C534162}"/>
              </a:ext>
            </a:extLst>
          </p:cNvPr>
          <p:cNvSpPr txBox="1"/>
          <p:nvPr/>
        </p:nvSpPr>
        <p:spPr>
          <a:xfrm>
            <a:off x="1177737" y="1160168"/>
            <a:ext cx="81060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Bem-vindo à Jornada pelo Mundo Java</a:t>
            </a:r>
          </a:p>
        </p:txBody>
      </p:sp>
      <p:sp>
        <p:nvSpPr>
          <p:cNvPr id="6" name="subtitulo_componente">
            <a:extLst>
              <a:ext uri="{FF2B5EF4-FFF2-40B4-BE49-F238E27FC236}">
                <a16:creationId xmlns:a16="http://schemas.microsoft.com/office/drawing/2014/main" id="{107565F4-93B1-AEC8-6087-5B00BD17285A}"/>
              </a:ext>
            </a:extLst>
          </p:cNvPr>
          <p:cNvSpPr txBox="1"/>
          <p:nvPr/>
        </p:nvSpPr>
        <p:spPr>
          <a:xfrm>
            <a:off x="1177737" y="2165780"/>
            <a:ext cx="81060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+mj-lt"/>
              </a:rPr>
              <a:t>Uma Jornada Simples e Prática pelos Fundamentos de Java</a:t>
            </a:r>
          </a:p>
        </p:txBody>
      </p:sp>
      <p:sp>
        <p:nvSpPr>
          <p:cNvPr id="7" name="texto_componente">
            <a:extLst>
              <a:ext uri="{FF2B5EF4-FFF2-40B4-BE49-F238E27FC236}">
                <a16:creationId xmlns:a16="http://schemas.microsoft.com/office/drawing/2014/main" id="{B422504E-F351-AB76-2418-F59FEEE113FF}"/>
              </a:ext>
            </a:extLst>
          </p:cNvPr>
          <p:cNvSpPr txBox="1"/>
          <p:nvPr/>
        </p:nvSpPr>
        <p:spPr>
          <a:xfrm>
            <a:off x="1177737" y="3740861"/>
            <a:ext cx="810603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No vasto mundo da programação, Java é como uma terra repleta de mistérios e aventuras, onde cada linha de código é um passo rumo a criar algo grandioso. Este ebook foi projetado para guiá-lo nessa jornada, desvendando os elementos essenciais de Java com exemplos claros e práticos. Assim como um viajante precisa conhecer seu mapa e suas ferramentas, aqui você aprenderá os conceitos fundamentais que todo programador Java deve dominar, tudo explicado de forma simples e objetiva. Prepare-se para explorar os segredos desta linguagem poderosa e embarcar em uma jornada épica de conhecimento!</a:t>
            </a:r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5B96A570-DDC7-8D0A-7811-D1A62AFAE9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548" y="8245340"/>
            <a:ext cx="3762103" cy="3864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0742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B735C97C-99D7-407F-28A1-C46CE31F054A}"/>
              </a:ext>
            </a:extLst>
          </p:cNvPr>
          <p:cNvSpPr/>
          <p:nvPr/>
        </p:nvSpPr>
        <p:spPr>
          <a:xfrm rot="5400000">
            <a:off x="119403" y="683304"/>
            <a:ext cx="1930401" cy="186266"/>
          </a:xfrm>
          <a:prstGeom prst="rect">
            <a:avLst/>
          </a:prstGeom>
          <a:ln>
            <a:solidFill>
              <a:srgbClr val="20482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itulo_componente">
            <a:extLst>
              <a:ext uri="{FF2B5EF4-FFF2-40B4-BE49-F238E27FC236}">
                <a16:creationId xmlns:a16="http://schemas.microsoft.com/office/drawing/2014/main" id="{BB556362-E645-93EA-6037-07A72C534162}"/>
              </a:ext>
            </a:extLst>
          </p:cNvPr>
          <p:cNvSpPr txBox="1"/>
          <p:nvPr/>
        </p:nvSpPr>
        <p:spPr>
          <a:xfrm>
            <a:off x="1177737" y="1160168"/>
            <a:ext cx="8106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Exceções: Lidando com Erros de Forma Segura</a:t>
            </a:r>
          </a:p>
        </p:txBody>
      </p:sp>
      <p:sp>
        <p:nvSpPr>
          <p:cNvPr id="7" name="texto_componente">
            <a:extLst>
              <a:ext uri="{FF2B5EF4-FFF2-40B4-BE49-F238E27FC236}">
                <a16:creationId xmlns:a16="http://schemas.microsoft.com/office/drawing/2014/main" id="{B422504E-F351-AB76-2418-F59FEEE113FF}"/>
              </a:ext>
            </a:extLst>
          </p:cNvPr>
          <p:cNvSpPr txBox="1"/>
          <p:nvPr/>
        </p:nvSpPr>
        <p:spPr>
          <a:xfrm>
            <a:off x="1177737" y="3740861"/>
            <a:ext cx="81060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Exceções são usadas para tratar erros que podem ocorrer durante a execução do programa. Usar </a:t>
            </a:r>
            <a:r>
              <a:rPr lang="pt-BR" sz="2400" dirty="0" err="1"/>
              <a:t>try</a:t>
            </a:r>
            <a:r>
              <a:rPr lang="pt-BR" sz="2400" dirty="0"/>
              <a:t>-catch permite que o programa continue rodando mesmo após um erro.</a:t>
            </a: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192A8F0-768A-C14D-15BC-92505D6AA7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89525"/>
            <a:ext cx="9601200" cy="4619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7090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ED8AB8B3-D064-6B1E-16E8-D4115B9F62F3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itulo_componente">
            <a:extLst>
              <a:ext uri="{FF2B5EF4-FFF2-40B4-BE49-F238E27FC236}">
                <a16:creationId xmlns:a16="http://schemas.microsoft.com/office/drawing/2014/main" id="{5074D12B-7728-E349-D95C-3E2CEB89DF9B}"/>
              </a:ext>
            </a:extLst>
          </p:cNvPr>
          <p:cNvSpPr txBox="1"/>
          <p:nvPr/>
        </p:nvSpPr>
        <p:spPr>
          <a:xfrm>
            <a:off x="0" y="6993466"/>
            <a:ext cx="9601199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Impact" panose="020B0806030902050204" pitchFamily="34" charset="0"/>
              </a:rPr>
              <a:t>MANIPULAÇÃO DE STRINGS: TRABALHANDO COM TEXTO</a:t>
            </a:r>
          </a:p>
        </p:txBody>
      </p:sp>
      <p:sp>
        <p:nvSpPr>
          <p:cNvPr id="6" name="titulo_componente">
            <a:extLst>
              <a:ext uri="{FF2B5EF4-FFF2-40B4-BE49-F238E27FC236}">
                <a16:creationId xmlns:a16="http://schemas.microsoft.com/office/drawing/2014/main" id="{6B5BF947-80FF-04BE-65EA-2EEC8FB877D0}"/>
              </a:ext>
            </a:extLst>
          </p:cNvPr>
          <p:cNvSpPr txBox="1"/>
          <p:nvPr/>
        </p:nvSpPr>
        <p:spPr>
          <a:xfrm>
            <a:off x="0" y="1891873"/>
            <a:ext cx="9601200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b="1" dirty="0">
                <a:ln w="10160">
                  <a:solidFill>
                    <a:schemeClr val="bg1"/>
                  </a:solidFill>
                  <a:prstDash val="solid"/>
                </a:ln>
                <a:noFill/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Impact" panose="020B0806030902050204" pitchFamily="34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3243385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B735C97C-99D7-407F-28A1-C46CE31F054A}"/>
              </a:ext>
            </a:extLst>
          </p:cNvPr>
          <p:cNvSpPr/>
          <p:nvPr/>
        </p:nvSpPr>
        <p:spPr>
          <a:xfrm rot="5400000">
            <a:off x="119403" y="683304"/>
            <a:ext cx="1930401" cy="186266"/>
          </a:xfrm>
          <a:prstGeom prst="rect">
            <a:avLst/>
          </a:prstGeom>
          <a:ln>
            <a:solidFill>
              <a:srgbClr val="20482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itulo_componente">
            <a:extLst>
              <a:ext uri="{FF2B5EF4-FFF2-40B4-BE49-F238E27FC236}">
                <a16:creationId xmlns:a16="http://schemas.microsoft.com/office/drawing/2014/main" id="{BB556362-E645-93EA-6037-07A72C534162}"/>
              </a:ext>
            </a:extLst>
          </p:cNvPr>
          <p:cNvSpPr txBox="1"/>
          <p:nvPr/>
        </p:nvSpPr>
        <p:spPr>
          <a:xfrm>
            <a:off x="1177737" y="1160168"/>
            <a:ext cx="8106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>
                <a:latin typeface="Impact" panose="020B0806030902050204" pitchFamily="34" charset="0"/>
              </a:rPr>
              <a:t>Manipulação de Strings: Trabalhando com Texto</a:t>
            </a:r>
            <a:endParaRPr lang="pt-BR" sz="4000" dirty="0">
              <a:latin typeface="Impact" panose="020B0806030902050204" pitchFamily="34" charset="0"/>
            </a:endParaRPr>
          </a:p>
        </p:txBody>
      </p:sp>
      <p:sp>
        <p:nvSpPr>
          <p:cNvPr id="7" name="texto_componente">
            <a:extLst>
              <a:ext uri="{FF2B5EF4-FFF2-40B4-BE49-F238E27FC236}">
                <a16:creationId xmlns:a16="http://schemas.microsoft.com/office/drawing/2014/main" id="{B422504E-F351-AB76-2418-F59FEEE113FF}"/>
              </a:ext>
            </a:extLst>
          </p:cNvPr>
          <p:cNvSpPr txBox="1"/>
          <p:nvPr/>
        </p:nvSpPr>
        <p:spPr>
          <a:xfrm>
            <a:off x="1177737" y="3740861"/>
            <a:ext cx="81060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err="1"/>
              <a:t>Strings</a:t>
            </a:r>
            <a:r>
              <a:rPr lang="pt-BR" sz="2400" dirty="0"/>
              <a:t> são sequências de caracteres e em Java são objetos. Há muitos métodos úteis para manipular </a:t>
            </a:r>
            <a:r>
              <a:rPr lang="pt-BR" sz="2400" dirty="0" err="1"/>
              <a:t>Strings</a:t>
            </a:r>
            <a:r>
              <a:rPr lang="pt-BR" sz="2400" dirty="0"/>
              <a:t>.</a:t>
            </a: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3FB86DE-D7A1-18B1-1F97-CA352FE895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21666"/>
            <a:ext cx="9601200" cy="473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8376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ED8AB8B3-D064-6B1E-16E8-D4115B9F62F3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itulo_componente">
            <a:extLst>
              <a:ext uri="{FF2B5EF4-FFF2-40B4-BE49-F238E27FC236}">
                <a16:creationId xmlns:a16="http://schemas.microsoft.com/office/drawing/2014/main" id="{5074D12B-7728-E349-D95C-3E2CEB89DF9B}"/>
              </a:ext>
            </a:extLst>
          </p:cNvPr>
          <p:cNvSpPr txBox="1"/>
          <p:nvPr/>
        </p:nvSpPr>
        <p:spPr>
          <a:xfrm>
            <a:off x="-1" y="5677525"/>
            <a:ext cx="960120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Impact" panose="020B0806030902050204" pitchFamily="34" charset="0"/>
              </a:rPr>
              <a:t>Agradecimentos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E971432E-E5A7-388C-56A4-B9BF046090E8}"/>
              </a:ext>
            </a:extLst>
          </p:cNvPr>
          <p:cNvSpPr/>
          <p:nvPr/>
        </p:nvSpPr>
        <p:spPr>
          <a:xfrm>
            <a:off x="0" y="7548821"/>
            <a:ext cx="9601200" cy="2743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37110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B735C97C-99D7-407F-28A1-C46CE31F054A}"/>
              </a:ext>
            </a:extLst>
          </p:cNvPr>
          <p:cNvSpPr/>
          <p:nvPr/>
        </p:nvSpPr>
        <p:spPr>
          <a:xfrm rot="5400000">
            <a:off x="119403" y="683304"/>
            <a:ext cx="1930401" cy="186266"/>
          </a:xfrm>
          <a:prstGeom prst="rect">
            <a:avLst/>
          </a:prstGeom>
          <a:ln>
            <a:solidFill>
              <a:srgbClr val="20482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itulo_componente">
            <a:extLst>
              <a:ext uri="{FF2B5EF4-FFF2-40B4-BE49-F238E27FC236}">
                <a16:creationId xmlns:a16="http://schemas.microsoft.com/office/drawing/2014/main" id="{BB556362-E645-93EA-6037-07A72C534162}"/>
              </a:ext>
            </a:extLst>
          </p:cNvPr>
          <p:cNvSpPr txBox="1"/>
          <p:nvPr/>
        </p:nvSpPr>
        <p:spPr>
          <a:xfrm>
            <a:off x="1177737" y="1160168"/>
            <a:ext cx="81060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latin typeface="Impact" panose="020B0806030902050204" pitchFamily="34" charset="0"/>
              </a:rPr>
              <a:t>OBRIGADO POR LER ATÉ AQUI</a:t>
            </a:r>
          </a:p>
        </p:txBody>
      </p:sp>
      <p:sp>
        <p:nvSpPr>
          <p:cNvPr id="6" name="subtitulo_componente">
            <a:extLst>
              <a:ext uri="{FF2B5EF4-FFF2-40B4-BE49-F238E27FC236}">
                <a16:creationId xmlns:a16="http://schemas.microsoft.com/office/drawing/2014/main" id="{107565F4-93B1-AEC8-6087-5B00BD17285A}"/>
              </a:ext>
            </a:extLst>
          </p:cNvPr>
          <p:cNvSpPr txBox="1"/>
          <p:nvPr/>
        </p:nvSpPr>
        <p:spPr>
          <a:xfrm>
            <a:off x="1177737" y="2165780"/>
            <a:ext cx="81060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+mj-lt"/>
              </a:rPr>
              <a:t>Esse Ebook foi gerado por IA, e diagramado por humano.</a:t>
            </a:r>
          </a:p>
        </p:txBody>
      </p:sp>
      <p:sp>
        <p:nvSpPr>
          <p:cNvPr id="7" name="texto_componente">
            <a:extLst>
              <a:ext uri="{FF2B5EF4-FFF2-40B4-BE49-F238E27FC236}">
                <a16:creationId xmlns:a16="http://schemas.microsoft.com/office/drawing/2014/main" id="{B422504E-F351-AB76-2418-F59FEEE113FF}"/>
              </a:ext>
            </a:extLst>
          </p:cNvPr>
          <p:cNvSpPr txBox="1"/>
          <p:nvPr/>
        </p:nvSpPr>
        <p:spPr>
          <a:xfrm>
            <a:off x="1177737" y="3740861"/>
            <a:ext cx="81060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Esse conteúdo foi gerado com fins didáticos de construção, não foi realizado uma validação cuidadosa humana, no conteúdo e pode conter erros gerados por uma IA.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5B96A570-DDC7-8D0A-7811-D1A62AFAE9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548" y="8245340"/>
            <a:ext cx="3762103" cy="3864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745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ED8AB8B3-D064-6B1E-16E8-D4115B9F62F3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itulo_componente">
            <a:extLst>
              <a:ext uri="{FF2B5EF4-FFF2-40B4-BE49-F238E27FC236}">
                <a16:creationId xmlns:a16="http://schemas.microsoft.com/office/drawing/2014/main" id="{5074D12B-7728-E349-D95C-3E2CEB89DF9B}"/>
              </a:ext>
            </a:extLst>
          </p:cNvPr>
          <p:cNvSpPr txBox="1"/>
          <p:nvPr/>
        </p:nvSpPr>
        <p:spPr>
          <a:xfrm>
            <a:off x="0" y="6993466"/>
            <a:ext cx="960119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Impact" panose="020B0806030902050204" pitchFamily="34" charset="0"/>
              </a:rPr>
              <a:t>VARIÁVEIS E TIPOS DE DADOS</a:t>
            </a:r>
          </a:p>
        </p:txBody>
      </p:sp>
      <p:sp>
        <p:nvSpPr>
          <p:cNvPr id="6" name="titulo_componente">
            <a:extLst>
              <a:ext uri="{FF2B5EF4-FFF2-40B4-BE49-F238E27FC236}">
                <a16:creationId xmlns:a16="http://schemas.microsoft.com/office/drawing/2014/main" id="{6B5BF947-80FF-04BE-65EA-2EEC8FB877D0}"/>
              </a:ext>
            </a:extLst>
          </p:cNvPr>
          <p:cNvSpPr txBox="1"/>
          <p:nvPr/>
        </p:nvSpPr>
        <p:spPr>
          <a:xfrm>
            <a:off x="0" y="1891873"/>
            <a:ext cx="9601200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b="1" dirty="0">
                <a:ln w="10160">
                  <a:solidFill>
                    <a:schemeClr val="bg1"/>
                  </a:solidFill>
                  <a:prstDash val="solid"/>
                </a:ln>
                <a:noFill/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Impact" panose="020B0806030902050204" pitchFamily="34" charset="0"/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2621443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B735C97C-99D7-407F-28A1-C46CE31F054A}"/>
              </a:ext>
            </a:extLst>
          </p:cNvPr>
          <p:cNvSpPr/>
          <p:nvPr/>
        </p:nvSpPr>
        <p:spPr>
          <a:xfrm rot="5400000">
            <a:off x="119403" y="683304"/>
            <a:ext cx="1930401" cy="186266"/>
          </a:xfrm>
          <a:prstGeom prst="rect">
            <a:avLst/>
          </a:prstGeom>
          <a:ln>
            <a:solidFill>
              <a:srgbClr val="20482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itulo_componente">
            <a:extLst>
              <a:ext uri="{FF2B5EF4-FFF2-40B4-BE49-F238E27FC236}">
                <a16:creationId xmlns:a16="http://schemas.microsoft.com/office/drawing/2014/main" id="{BB556362-E645-93EA-6037-07A72C534162}"/>
              </a:ext>
            </a:extLst>
          </p:cNvPr>
          <p:cNvSpPr txBox="1"/>
          <p:nvPr/>
        </p:nvSpPr>
        <p:spPr>
          <a:xfrm>
            <a:off x="1177737" y="1160168"/>
            <a:ext cx="8106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Variáveis e Tipos de Dados: Os Blocos Fundamentais</a:t>
            </a:r>
          </a:p>
        </p:txBody>
      </p:sp>
      <p:sp>
        <p:nvSpPr>
          <p:cNvPr id="7" name="texto_componente">
            <a:extLst>
              <a:ext uri="{FF2B5EF4-FFF2-40B4-BE49-F238E27FC236}">
                <a16:creationId xmlns:a16="http://schemas.microsoft.com/office/drawing/2014/main" id="{B422504E-F351-AB76-2418-F59FEEE113FF}"/>
              </a:ext>
            </a:extLst>
          </p:cNvPr>
          <p:cNvSpPr txBox="1"/>
          <p:nvPr/>
        </p:nvSpPr>
        <p:spPr>
          <a:xfrm>
            <a:off x="1177737" y="3740861"/>
            <a:ext cx="81060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As variáveis são como caixas que guardam valores. Em Java, você deve declarar o tipo de dado da variável, que pode ser, por exemplo, </a:t>
            </a:r>
            <a:r>
              <a:rPr lang="pt-BR" sz="2400" dirty="0" err="1"/>
              <a:t>int</a:t>
            </a:r>
            <a:r>
              <a:rPr lang="pt-BR" sz="2400" dirty="0"/>
              <a:t> para números inteiros ou </a:t>
            </a:r>
            <a:r>
              <a:rPr lang="pt-BR" sz="2400" dirty="0" err="1"/>
              <a:t>String</a:t>
            </a:r>
            <a:r>
              <a:rPr lang="pt-BR" sz="2400" dirty="0"/>
              <a:t> para textos.</a:t>
            </a: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CE88E5B-51F6-62A9-F8AF-B09FD85E31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95487"/>
            <a:ext cx="9601200" cy="4929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447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ED8AB8B3-D064-6B1E-16E8-D4115B9F62F3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itulo_componente">
            <a:extLst>
              <a:ext uri="{FF2B5EF4-FFF2-40B4-BE49-F238E27FC236}">
                <a16:creationId xmlns:a16="http://schemas.microsoft.com/office/drawing/2014/main" id="{5074D12B-7728-E349-D95C-3E2CEB89DF9B}"/>
              </a:ext>
            </a:extLst>
          </p:cNvPr>
          <p:cNvSpPr txBox="1"/>
          <p:nvPr/>
        </p:nvSpPr>
        <p:spPr>
          <a:xfrm>
            <a:off x="0" y="6993466"/>
            <a:ext cx="960119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Impact" panose="020B0806030902050204" pitchFamily="34" charset="0"/>
              </a:rPr>
              <a:t>CONDICIONAIS: DECISÕES INTELIGENTES</a:t>
            </a:r>
          </a:p>
        </p:txBody>
      </p:sp>
      <p:sp>
        <p:nvSpPr>
          <p:cNvPr id="6" name="titulo_componente">
            <a:extLst>
              <a:ext uri="{FF2B5EF4-FFF2-40B4-BE49-F238E27FC236}">
                <a16:creationId xmlns:a16="http://schemas.microsoft.com/office/drawing/2014/main" id="{6B5BF947-80FF-04BE-65EA-2EEC8FB877D0}"/>
              </a:ext>
            </a:extLst>
          </p:cNvPr>
          <p:cNvSpPr txBox="1"/>
          <p:nvPr/>
        </p:nvSpPr>
        <p:spPr>
          <a:xfrm>
            <a:off x="0" y="1891873"/>
            <a:ext cx="9601200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b="1" dirty="0">
                <a:ln w="10160">
                  <a:solidFill>
                    <a:schemeClr val="bg1"/>
                  </a:solidFill>
                  <a:prstDash val="solid"/>
                </a:ln>
                <a:noFill/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Impact" panose="020B0806030902050204" pitchFamily="34" charset="0"/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651822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B735C97C-99D7-407F-28A1-C46CE31F054A}"/>
              </a:ext>
            </a:extLst>
          </p:cNvPr>
          <p:cNvSpPr/>
          <p:nvPr/>
        </p:nvSpPr>
        <p:spPr>
          <a:xfrm rot="5400000">
            <a:off x="119403" y="683304"/>
            <a:ext cx="1930401" cy="186266"/>
          </a:xfrm>
          <a:prstGeom prst="rect">
            <a:avLst/>
          </a:prstGeom>
          <a:ln>
            <a:solidFill>
              <a:srgbClr val="20482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itulo_componente">
            <a:extLst>
              <a:ext uri="{FF2B5EF4-FFF2-40B4-BE49-F238E27FC236}">
                <a16:creationId xmlns:a16="http://schemas.microsoft.com/office/drawing/2014/main" id="{BB556362-E645-93EA-6037-07A72C534162}"/>
              </a:ext>
            </a:extLst>
          </p:cNvPr>
          <p:cNvSpPr txBox="1"/>
          <p:nvPr/>
        </p:nvSpPr>
        <p:spPr>
          <a:xfrm>
            <a:off x="1177737" y="1160168"/>
            <a:ext cx="81060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Condicionais: Decisões Inteligentes</a:t>
            </a:r>
          </a:p>
        </p:txBody>
      </p:sp>
      <p:sp>
        <p:nvSpPr>
          <p:cNvPr id="7" name="texto_componente">
            <a:extLst>
              <a:ext uri="{FF2B5EF4-FFF2-40B4-BE49-F238E27FC236}">
                <a16:creationId xmlns:a16="http://schemas.microsoft.com/office/drawing/2014/main" id="{B422504E-F351-AB76-2418-F59FEEE113FF}"/>
              </a:ext>
            </a:extLst>
          </p:cNvPr>
          <p:cNvSpPr txBox="1"/>
          <p:nvPr/>
        </p:nvSpPr>
        <p:spPr>
          <a:xfrm>
            <a:off x="1177737" y="3740861"/>
            <a:ext cx="81060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As condicionais permitem que o programa tome decisões com base em certas condições. O </a:t>
            </a:r>
            <a:r>
              <a:rPr lang="pt-BR" sz="2400" dirty="0" err="1"/>
              <a:t>if</a:t>
            </a:r>
            <a:r>
              <a:rPr lang="pt-BR" sz="2400" dirty="0"/>
              <a:t> e o </a:t>
            </a:r>
            <a:r>
              <a:rPr lang="pt-BR" sz="2400" dirty="0" err="1"/>
              <a:t>else</a:t>
            </a:r>
            <a:r>
              <a:rPr lang="pt-BR" sz="2400" dirty="0"/>
              <a:t> são usados para definir o fluxo do código.</a:t>
            </a: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FC2446C-1C30-DEC3-F06E-62BA08D8AF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17979"/>
            <a:ext cx="9601200" cy="492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006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ED8AB8B3-D064-6B1E-16E8-D4115B9F62F3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itulo_componente">
            <a:extLst>
              <a:ext uri="{FF2B5EF4-FFF2-40B4-BE49-F238E27FC236}">
                <a16:creationId xmlns:a16="http://schemas.microsoft.com/office/drawing/2014/main" id="{5074D12B-7728-E349-D95C-3E2CEB89DF9B}"/>
              </a:ext>
            </a:extLst>
          </p:cNvPr>
          <p:cNvSpPr txBox="1"/>
          <p:nvPr/>
        </p:nvSpPr>
        <p:spPr>
          <a:xfrm>
            <a:off x="0" y="6993466"/>
            <a:ext cx="960119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Impact" panose="020B0806030902050204" pitchFamily="34" charset="0"/>
              </a:rPr>
              <a:t>LOOPS: REPETIÇÃO PARA SIMPLIFICAR TAREFAS</a:t>
            </a:r>
          </a:p>
        </p:txBody>
      </p:sp>
      <p:sp>
        <p:nvSpPr>
          <p:cNvPr id="6" name="titulo_componente">
            <a:extLst>
              <a:ext uri="{FF2B5EF4-FFF2-40B4-BE49-F238E27FC236}">
                <a16:creationId xmlns:a16="http://schemas.microsoft.com/office/drawing/2014/main" id="{6B5BF947-80FF-04BE-65EA-2EEC8FB877D0}"/>
              </a:ext>
            </a:extLst>
          </p:cNvPr>
          <p:cNvSpPr txBox="1"/>
          <p:nvPr/>
        </p:nvSpPr>
        <p:spPr>
          <a:xfrm>
            <a:off x="0" y="1891873"/>
            <a:ext cx="9601200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b="1" dirty="0">
                <a:ln w="10160">
                  <a:solidFill>
                    <a:schemeClr val="bg1"/>
                  </a:solidFill>
                  <a:prstDash val="solid"/>
                </a:ln>
                <a:noFill/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Impact" panose="020B0806030902050204" pitchFamily="34" charset="0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3148827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B735C97C-99D7-407F-28A1-C46CE31F054A}"/>
              </a:ext>
            </a:extLst>
          </p:cNvPr>
          <p:cNvSpPr/>
          <p:nvPr/>
        </p:nvSpPr>
        <p:spPr>
          <a:xfrm rot="5400000">
            <a:off x="119403" y="683304"/>
            <a:ext cx="1930401" cy="186266"/>
          </a:xfrm>
          <a:prstGeom prst="rect">
            <a:avLst/>
          </a:prstGeom>
          <a:ln>
            <a:solidFill>
              <a:srgbClr val="20482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itulo_componente">
            <a:extLst>
              <a:ext uri="{FF2B5EF4-FFF2-40B4-BE49-F238E27FC236}">
                <a16:creationId xmlns:a16="http://schemas.microsoft.com/office/drawing/2014/main" id="{BB556362-E645-93EA-6037-07A72C534162}"/>
              </a:ext>
            </a:extLst>
          </p:cNvPr>
          <p:cNvSpPr txBox="1"/>
          <p:nvPr/>
        </p:nvSpPr>
        <p:spPr>
          <a:xfrm>
            <a:off x="1177737" y="1160168"/>
            <a:ext cx="8106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Loops: Repetição para Simplificar Tarefas</a:t>
            </a:r>
          </a:p>
        </p:txBody>
      </p:sp>
      <p:sp>
        <p:nvSpPr>
          <p:cNvPr id="7" name="texto_componente">
            <a:extLst>
              <a:ext uri="{FF2B5EF4-FFF2-40B4-BE49-F238E27FC236}">
                <a16:creationId xmlns:a16="http://schemas.microsoft.com/office/drawing/2014/main" id="{B422504E-F351-AB76-2418-F59FEEE113FF}"/>
              </a:ext>
            </a:extLst>
          </p:cNvPr>
          <p:cNvSpPr txBox="1"/>
          <p:nvPr/>
        </p:nvSpPr>
        <p:spPr>
          <a:xfrm>
            <a:off x="1177737" y="3740861"/>
            <a:ext cx="81060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Os loops permitem repetir ações sem precisar escrever o mesmo código várias vezes. O for e o </a:t>
            </a:r>
            <a:r>
              <a:rPr lang="pt-BR" sz="2400" dirty="0" err="1"/>
              <a:t>while</a:t>
            </a:r>
            <a:r>
              <a:rPr lang="pt-BR" sz="2400" dirty="0"/>
              <a:t> são os loops mais comuns.</a:t>
            </a: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A6B343C-44D1-E21D-F9E7-1500FB8F43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60622"/>
            <a:ext cx="9601200" cy="6480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472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ED8AB8B3-D064-6B1E-16E8-D4115B9F62F3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itulo_componente">
            <a:extLst>
              <a:ext uri="{FF2B5EF4-FFF2-40B4-BE49-F238E27FC236}">
                <a16:creationId xmlns:a16="http://schemas.microsoft.com/office/drawing/2014/main" id="{5074D12B-7728-E349-D95C-3E2CEB89DF9B}"/>
              </a:ext>
            </a:extLst>
          </p:cNvPr>
          <p:cNvSpPr txBox="1"/>
          <p:nvPr/>
        </p:nvSpPr>
        <p:spPr>
          <a:xfrm>
            <a:off x="0" y="6993466"/>
            <a:ext cx="960119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Impact" panose="020B0806030902050204" pitchFamily="34" charset="0"/>
              </a:rPr>
              <a:t>MÉTODOS: ORGANIZANDO O CÓDIGO</a:t>
            </a:r>
          </a:p>
        </p:txBody>
      </p:sp>
      <p:sp>
        <p:nvSpPr>
          <p:cNvPr id="6" name="titulo_componente">
            <a:extLst>
              <a:ext uri="{FF2B5EF4-FFF2-40B4-BE49-F238E27FC236}">
                <a16:creationId xmlns:a16="http://schemas.microsoft.com/office/drawing/2014/main" id="{6B5BF947-80FF-04BE-65EA-2EEC8FB877D0}"/>
              </a:ext>
            </a:extLst>
          </p:cNvPr>
          <p:cNvSpPr txBox="1"/>
          <p:nvPr/>
        </p:nvSpPr>
        <p:spPr>
          <a:xfrm>
            <a:off x="0" y="1891873"/>
            <a:ext cx="9601200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b="1" dirty="0">
                <a:ln w="10160">
                  <a:solidFill>
                    <a:schemeClr val="bg1"/>
                  </a:solidFill>
                  <a:prstDash val="solid"/>
                </a:ln>
                <a:noFill/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Impact" panose="020B0806030902050204" pitchFamily="34" charset="0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362607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179</TotalTime>
  <Words>574</Words>
  <Application>Microsoft Office PowerPoint</Application>
  <PresentationFormat>Papel A3 (297 x 420 mm)</PresentationFormat>
  <Paragraphs>62</Paragraphs>
  <Slides>24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Impact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dean m</dc:creator>
  <cp:lastModifiedBy>dean m</cp:lastModifiedBy>
  <cp:revision>4</cp:revision>
  <dcterms:created xsi:type="dcterms:W3CDTF">2024-08-07T17:44:40Z</dcterms:created>
  <dcterms:modified xsi:type="dcterms:W3CDTF">2024-08-08T15:28:11Z</dcterms:modified>
</cp:coreProperties>
</file>