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8E464C2-3B99-4242-985A-53E22B35679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wo Conten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26BBBAA-DEEF-46B4-8F1C-6D8852EEC403}"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Only">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A257CCF-4381-4FD2-91C6-1C198AA1B269}"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CCFC0D7-4162-487E-80DD-5903C297639A}"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Comparison">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872808B-FD05-44FC-8951-C3921CF8913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Blank">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2991FF7-316F-43B0-9140-87CCA8148A6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Comparis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669FE38-35E2-43A1-8EBD-0BA53E43615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BCF79871-0BE1-4C1B-8F2F-CEFBCCE9F2A0}"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959EE9F-6FB5-47AF-9AF2-E757FA25CD5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wo Content">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A1074317-2C4D-4F7F-B86E-47EE62496641}" type="slidenum">
              <a:t>&lt;#&gt;</a:t>
            </a:fld>
          </a:p>
        </p:txBody>
      </p:sp>
      <p:sp>
        <p:nvSpPr>
          <p:cNvPr id="4" name="PlaceHolder 3"/>
          <p:cNvSpPr>
            <a:spLocks noGrp="1"/>
          </p:cNvSpPr>
          <p:nvPr>
            <p:ph type="dt" idx="1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9.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0.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4.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1.png"/><Relationship Id="rId3"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8.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dt" idx="19"/>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9" name="PlaceHolder 2"/>
          <p:cNvSpPr>
            <a:spLocks noGrp="1"/>
          </p:cNvSpPr>
          <p:nvPr>
            <p:ph type="ftr" idx="20"/>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3"/>
          <p:cNvSpPr>
            <a:spLocks noGrp="1"/>
          </p:cNvSpPr>
          <p:nvPr>
            <p:ph type="sldNum" idx="21"/>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17509037-7A76-4AA2-95C3-E9ABF70E6A4B}"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1"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3: ………………………………………</a:t>
            </a:r>
            <a:endParaRPr b="0" lang="en-US" sz="2800" spc="-1" strike="noStrike">
              <a:solidFill>
                <a:schemeClr val="dk1"/>
              </a:solidFill>
              <a:latin typeface="Calibri"/>
            </a:endParaRPr>
          </a:p>
        </p:txBody>
      </p:sp>
      <p:sp>
        <p:nvSpPr>
          <p:cNvPr id="42" name="PlaceHolder 5"/>
          <p:cNvSpPr>
            <a:spLocks noGrp="1"/>
          </p:cNvSpPr>
          <p:nvPr>
            <p:ph type="body"/>
          </p:nvPr>
        </p:nvSpPr>
        <p:spPr>
          <a:xfrm>
            <a:off x="235080" y="963000"/>
            <a:ext cx="8673840" cy="51325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 name="PlaceHolder 1"/>
          <p:cNvSpPr>
            <a:spLocks noGrp="1"/>
          </p:cNvSpPr>
          <p:nvPr>
            <p:ph type="dt" idx="22"/>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44" name="PlaceHolder 2"/>
          <p:cNvSpPr>
            <a:spLocks noGrp="1"/>
          </p:cNvSpPr>
          <p:nvPr>
            <p:ph type="ftr" idx="23"/>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3"/>
          <p:cNvSpPr>
            <a:spLocks noGrp="1"/>
          </p:cNvSpPr>
          <p:nvPr>
            <p:ph type="sldNum" idx="24"/>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603BF365-6D2E-4E5A-8709-9EBEC287410C}"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6"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47"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48"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4: ………………………………………</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3511440" y="225000"/>
            <a:ext cx="539712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dk1"/>
                </a:solidFill>
                <a:latin typeface="Lato"/>
                <a:ea typeface="Lato"/>
              </a:rPr>
              <a:t>Title 5: ……………………………………</a:t>
            </a:r>
            <a:endParaRPr b="0" lang="en-US" sz="2800" spc="-1" strike="noStrike">
              <a:solidFill>
                <a:schemeClr val="dk1"/>
              </a:solidFill>
              <a:latin typeface="Calibri"/>
            </a:endParaRPr>
          </a:p>
        </p:txBody>
      </p:sp>
      <p:sp>
        <p:nvSpPr>
          <p:cNvPr id="50" name="PlaceHolder 2"/>
          <p:cNvSpPr>
            <a:spLocks noGrp="1"/>
          </p:cNvSpPr>
          <p:nvPr>
            <p:ph type="body"/>
          </p:nvPr>
        </p:nvSpPr>
        <p:spPr>
          <a:xfrm>
            <a:off x="3524400" y="1011240"/>
            <a:ext cx="5384160" cy="552888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1" name="PlaceHolder 3"/>
          <p:cNvSpPr>
            <a:spLocks noGrp="1"/>
          </p:cNvSpPr>
          <p:nvPr>
            <p:ph type="dt" idx="25"/>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52" name="PlaceHolder 4"/>
          <p:cNvSpPr>
            <a:spLocks noGrp="1"/>
          </p:cNvSpPr>
          <p:nvPr>
            <p:ph type="ftr" idx="26"/>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5"/>
          <p:cNvSpPr>
            <a:spLocks noGrp="1"/>
          </p:cNvSpPr>
          <p:nvPr>
            <p:ph type="sldNum" idx="27"/>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10E23E94-FBA9-4547-BB56-80CAC06F4EF9}"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6: ………………………………………</a:t>
            </a:r>
            <a:endParaRPr b="0" lang="en-US" sz="2800" spc="-1" strike="noStrike">
              <a:solidFill>
                <a:schemeClr val="dk1"/>
              </a:solidFill>
              <a:latin typeface="Calibri"/>
            </a:endParaRPr>
          </a:p>
        </p:txBody>
      </p:sp>
      <p:sp>
        <p:nvSpPr>
          <p:cNvPr id="55"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6"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7" name="PlaceHolder 4"/>
          <p:cNvSpPr>
            <a:spLocks noGrp="1"/>
          </p:cNvSpPr>
          <p:nvPr>
            <p:ph type="dt" idx="28"/>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accent1">
                    <a:lumMod val="50000"/>
                  </a:schemeClr>
                </a:solidFill>
                <a:latin typeface="Lato"/>
                <a:ea typeface="Lato"/>
              </a:defRPr>
            </a:lvl1pPr>
          </a:lstStyle>
          <a:p>
            <a:pPr indent="0" defTabSz="457200">
              <a:lnSpc>
                <a:spcPct val="100000"/>
              </a:lnSpc>
              <a:buNone/>
            </a:pPr>
            <a:r>
              <a:rPr b="1" lang="en-US" sz="1200" spc="-1" strike="noStrike">
                <a:solidFill>
                  <a:schemeClr val="accent1">
                    <a:lumMod val="50000"/>
                  </a:schemeClr>
                </a:solidFill>
                <a:latin typeface="Lato"/>
                <a:ea typeface="Lato"/>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chemeClr val="accent1">
                    <a:lumMod val="50000"/>
                  </a:schemeClr>
                </a:solidFill>
                <a:latin typeface="Lato"/>
                <a:ea typeface="Lato"/>
              </a:defRPr>
            </a:lvl1pPr>
          </a:lstStyle>
          <a:p>
            <a:pPr indent="0" algn="r" defTabSz="457200">
              <a:lnSpc>
                <a:spcPct val="100000"/>
              </a:lnSpc>
              <a:buNone/>
            </a:pPr>
            <a:fld id="{117A4DFF-096E-4F0B-AC0A-C356BBB60E5D}" type="slidenum">
              <a:rPr b="1" lang="en-US" sz="1200" spc="-1" strike="noStrike">
                <a:solidFill>
                  <a:schemeClr val="accent1">
                    <a:lumMod val="50000"/>
                  </a:schemeClr>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 name="PlaceHolder 1"/>
          <p:cNvSpPr>
            <a:spLocks noGrp="1"/>
          </p:cNvSpPr>
          <p:nvPr>
            <p:ph type="dt" idx="1"/>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 name="PlaceHolder 2"/>
          <p:cNvSpPr>
            <a:spLocks noGrp="1"/>
          </p:cNvSpPr>
          <p:nvPr>
            <p:ph type="ftr" idx="2"/>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3"/>
          <p:cNvSpPr>
            <a:spLocks noGrp="1"/>
          </p:cNvSpPr>
          <p:nvPr>
            <p:ph type="sldNum" idx="3"/>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0BA91D12-0BE3-4BF2-8924-8B911F7C17F2}"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5"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7: ………………………………………</a:t>
            </a:r>
            <a:endParaRPr b="0" lang="en-US" sz="2800" spc="-1" strike="noStrike">
              <a:solidFill>
                <a:schemeClr val="dk1"/>
              </a:solidFill>
              <a:latin typeface="Calibri"/>
            </a:endParaRPr>
          </a:p>
        </p:txBody>
      </p:sp>
      <p:sp>
        <p:nvSpPr>
          <p:cNvPr id="6" name="PlaceHolder 5"/>
          <p:cNvSpPr>
            <a:spLocks noGrp="1"/>
          </p:cNvSpPr>
          <p:nvPr>
            <p:ph type="body"/>
          </p:nvPr>
        </p:nvSpPr>
        <p:spPr>
          <a:xfrm>
            <a:off x="235080" y="1227600"/>
            <a:ext cx="8673840" cy="48679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8: ………………………………………</a:t>
            </a:r>
            <a:endParaRPr b="0" lang="en-US" sz="2800" spc="-1" strike="noStrike">
              <a:solidFill>
                <a:schemeClr val="dk1"/>
              </a:solidFill>
              <a:latin typeface="Calibri"/>
            </a:endParaRPr>
          </a:p>
        </p:txBody>
      </p:sp>
      <p:sp>
        <p:nvSpPr>
          <p:cNvPr id="8"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a:t>
            </a:r>
            <a:r>
              <a:rPr b="0" lang="en-US" sz="2800" spc="-1" strike="noStrike">
                <a:solidFill>
                  <a:schemeClr val="dk1"/>
                </a:solidFill>
                <a:latin typeface="Lato"/>
                <a:ea typeface="Lato"/>
              </a:rPr>
              <a:t>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9"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10" name="PlaceHolder 4"/>
          <p:cNvSpPr>
            <a:spLocks noGrp="1"/>
          </p:cNvSpPr>
          <p:nvPr>
            <p:ph type="dt" idx="4"/>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1" name="PlaceHolder 5"/>
          <p:cNvSpPr>
            <a:spLocks noGrp="1"/>
          </p:cNvSpPr>
          <p:nvPr>
            <p:ph type="ftr" idx="5"/>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 name="PlaceHolder 6"/>
          <p:cNvSpPr>
            <a:spLocks noGrp="1"/>
          </p:cNvSpPr>
          <p:nvPr>
            <p:ph type="sldNum" idx="6"/>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231A2BC8-7405-4259-B521-139857AB1F3E}"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 name="PlaceHolder 1"/>
          <p:cNvSpPr>
            <a:spLocks noGrp="1"/>
          </p:cNvSpPr>
          <p:nvPr>
            <p:ph type="dt" idx="7"/>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4" name="PlaceHolder 2"/>
          <p:cNvSpPr>
            <a:spLocks noGrp="1"/>
          </p:cNvSpPr>
          <p:nvPr>
            <p:ph type="ftr" idx="8"/>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3"/>
          <p:cNvSpPr>
            <a:spLocks noGrp="1"/>
          </p:cNvSpPr>
          <p:nvPr>
            <p:ph type="sldNum" idx="9"/>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94A4B476-64C6-4BFE-B4B9-AE1BBC332221}"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16"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9: ………………………………………</a:t>
            </a:r>
            <a:endParaRPr b="0" lang="en-US" sz="2800" spc="-1" strike="noStrike">
              <a:solidFill>
                <a:schemeClr val="dk1"/>
              </a:solidFill>
              <a:latin typeface="Calibri"/>
            </a:endParaRPr>
          </a:p>
        </p:txBody>
      </p:sp>
      <p:sp>
        <p:nvSpPr>
          <p:cNvPr id="17" name="PlaceHolder 5"/>
          <p:cNvSpPr>
            <a:spLocks noGrp="1"/>
          </p:cNvSpPr>
          <p:nvPr>
            <p:ph type="body"/>
          </p:nvPr>
        </p:nvSpPr>
        <p:spPr>
          <a:xfrm>
            <a:off x="235080" y="1164960"/>
            <a:ext cx="8673840" cy="49305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 name="PlaceHolder 1"/>
          <p:cNvSpPr>
            <a:spLocks noGrp="1"/>
          </p:cNvSpPr>
          <p:nvPr>
            <p:ph type="dt" idx="10"/>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19" name="PlaceHolder 2"/>
          <p:cNvSpPr>
            <a:spLocks noGrp="1"/>
          </p:cNvSpPr>
          <p:nvPr>
            <p:ph type="ftr" idx="11"/>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3"/>
          <p:cNvSpPr>
            <a:spLocks noGrp="1"/>
          </p:cNvSpPr>
          <p:nvPr>
            <p:ph type="sldNum" idx="12"/>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2025EE1-B35A-4F7B-BC93-EAD3FF0E35CD}"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2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380320" y="2365200"/>
            <a:ext cx="4382640" cy="2127240"/>
          </a:xfrm>
          <a:prstGeom prst="rect">
            <a:avLst/>
          </a:prstGeom>
          <a:noFill/>
          <a:ln w="0">
            <a:noFill/>
          </a:ln>
        </p:spPr>
        <p:txBody>
          <a:bodyPr lIns="90000" rIns="90000" tIns="45000" bIns="45000" anchor="t">
            <a:noAutofit/>
          </a:bodyPr>
          <a:p>
            <a:pPr indent="0" algn="ctr" defTabSz="914400">
              <a:lnSpc>
                <a:spcPct val="90000"/>
              </a:lnSpc>
              <a:buNone/>
            </a:pPr>
            <a:r>
              <a:rPr b="1" lang="en-US" sz="4800" spc="-1" strike="noStrike">
                <a:solidFill>
                  <a:schemeClr val="lt1"/>
                </a:solidFill>
                <a:latin typeface="Lato"/>
                <a:ea typeface="Lato"/>
              </a:rPr>
              <a:t>CLICK TO EDIT MASTER TITLE STYLE</a:t>
            </a:r>
            <a:endParaRPr b="0" lang="en-US" sz="4800" spc="-1" strike="noStrike">
              <a:solidFill>
                <a:schemeClr val="dk1"/>
              </a:solidFill>
              <a:latin typeface="Calibri"/>
            </a:endParaRPr>
          </a:p>
        </p:txBody>
      </p:sp>
      <p:sp>
        <p:nvSpPr>
          <p:cNvPr id="2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 name="PlaceHolder 1"/>
          <p:cNvSpPr>
            <a:spLocks noGrp="1"/>
          </p:cNvSpPr>
          <p:nvPr>
            <p:ph type="dt" idx="13"/>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28" name="PlaceHolder 2"/>
          <p:cNvSpPr>
            <a:spLocks noGrp="1"/>
          </p:cNvSpPr>
          <p:nvPr>
            <p:ph type="ftr" idx="14"/>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 name="PlaceHolder 3"/>
          <p:cNvSpPr>
            <a:spLocks noGrp="1"/>
          </p:cNvSpPr>
          <p:nvPr>
            <p:ph type="sldNum" idx="15"/>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979CDF35-1D43-494C-B07A-A49D7EEE8BBB}"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0"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1: ………………………………………</a:t>
            </a:r>
            <a:endParaRPr b="0" lang="en-US" sz="2800" spc="-1" strike="noStrike">
              <a:solidFill>
                <a:schemeClr val="dk1"/>
              </a:solidFill>
              <a:latin typeface="Calibri"/>
            </a:endParaRPr>
          </a:p>
        </p:txBody>
      </p:sp>
      <p:sp>
        <p:nvSpPr>
          <p:cNvPr id="31" name="PlaceHolder 5"/>
          <p:cNvSpPr>
            <a:spLocks noGrp="1"/>
          </p:cNvSpPr>
          <p:nvPr>
            <p:ph type="body"/>
          </p:nvPr>
        </p:nvSpPr>
        <p:spPr>
          <a:xfrm>
            <a:off x="235080" y="841320"/>
            <a:ext cx="8673840" cy="53031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2" name="PlaceHolder 1"/>
          <p:cNvSpPr>
            <a:spLocks noGrp="1"/>
          </p:cNvSpPr>
          <p:nvPr>
            <p:ph type="dt" idx="16"/>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3" name="PlaceHolder 2"/>
          <p:cNvSpPr>
            <a:spLocks noGrp="1"/>
          </p:cNvSpPr>
          <p:nvPr>
            <p:ph type="ftr" idx="17"/>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3"/>
          <p:cNvSpPr>
            <a:spLocks noGrp="1"/>
          </p:cNvSpPr>
          <p:nvPr>
            <p:ph type="sldNum" idx="18"/>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67A70F1B-914F-4277-8DA2-1A829A709D12}"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5"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6"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7"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2: ………………………………………</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hyperlink" Target="https://fdc.nal.usda.gov/fdc-app.html" TargetMode="External"/><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txBox="1"/>
          <p:nvPr/>
        </p:nvSpPr>
        <p:spPr>
          <a:xfrm>
            <a:off x="1143000" y="2057400"/>
            <a:ext cx="73152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Ngôn ngữ lập trình: Python</a:t>
            </a:r>
            <a:endParaRPr b="0" lang="en-US" sz="1800" spc="-1" strike="noStrike">
              <a:solidFill>
                <a:srgbClr val="000000"/>
              </a:solidFill>
              <a:latin typeface="Arial"/>
            </a:endParaRPr>
          </a:p>
          <a:p>
            <a:r>
              <a:rPr b="0" lang="en-US" sz="1800" spc="-1" strike="noStrike">
                <a:solidFill>
                  <a:srgbClr val="000000"/>
                </a:solidFill>
                <a:latin typeface="Arial"/>
              </a:rPr>
              <a:t>- Bộ dữ liệu sử dụng: USDA(giá trị dinh dưỡng) và nhiều nguồn khác (giá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16"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17"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2.1.3 Nền tảng phát triển sản phẩm</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506FCF21-F9D9-419D-AAF8-5635C60657E2}"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Ưu điểm: Có thể tìm ra được những phương pháp mới mà dùng thuật toán thông thường không tìm ra được </a:t>
            </a:r>
            <a:endParaRPr b="0" lang="en-US" sz="1800" spc="-1" strike="noStrike">
              <a:solidFill>
                <a:srgbClr val="000000"/>
              </a:solidFill>
              <a:latin typeface="Arial"/>
            </a:endParaRPr>
          </a:p>
          <a:p>
            <a:r>
              <a:rPr b="0" lang="en-US" sz="1800" spc="-1" strike="noStrike">
                <a:solidFill>
                  <a:srgbClr val="000000"/>
                </a:solidFill>
                <a:latin typeface="Arial"/>
              </a:rPr>
              <a:t>- Nhược điểm:</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Cần phải huấn luyện lại khi thay đổi dữ liệu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 Kết quả trong thực tế: Chưa có kết quả cụ thể vì vấn đề về cơ sở hạ tầng</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21"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2.1.4 Kết luận</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55837D84-D68B-4A52-92E9-AF04EF859B9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có thể được sử dụng trong việc lập kế hoạch ăn uống của sinh viên sao cho phù hợp, từ đó làm cải thiện chất lượng bữa ăn, tăng hiệu quả của sinh viên trong quá trình học tập, rèn luyện trong khi vẫn kiểm soát được chi tiêu ở mức độ phù hợp</a:t>
            </a:r>
            <a:endParaRPr b="0" lang="en-US" sz="1800" spc="-1" strike="noStrike">
              <a:solidFill>
                <a:srgbClr val="000000"/>
              </a:solidFill>
              <a:latin typeface="Arial"/>
            </a:endParaRPr>
          </a:p>
        </p:txBody>
      </p:sp>
      <p:sp>
        <p:nvSpPr>
          <p:cNvPr id="12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4"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2.2 Đánh giá sản phẩm</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A21DF0B3-A89C-4158-BABA-4632725B482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Thiết bị có GPU rời, khuyến nghị PC (cho quá trình huấn luyện)</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2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7"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2.3 Yêu cầu cơ sở hạ tầng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D84092BA-EBA6-4FDA-9531-CA5F699FE2E1}"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Thêm dữ liệu vào tệp data.csv theo mong muốn của người dùng</a:t>
            </a:r>
            <a:endParaRPr b="0" lang="en-US" sz="1800" spc="-1" strike="noStrike">
              <a:solidFill>
                <a:srgbClr val="000000"/>
              </a:solidFill>
              <a:latin typeface="Arial"/>
            </a:endParaRPr>
          </a:p>
          <a:p>
            <a:r>
              <a:rPr b="0" lang="en-US" sz="1800" spc="-1" strike="noStrike">
                <a:solidFill>
                  <a:srgbClr val="000000"/>
                </a:solidFill>
                <a:latin typeface="Arial"/>
              </a:rPr>
              <a:t>- Chạy tệp train.py để huấn luyện</a:t>
            </a:r>
            <a:endParaRPr b="0" lang="en-US" sz="1800" spc="-1" strike="noStrike">
              <a:solidFill>
                <a:srgbClr val="000000"/>
              </a:solidFill>
              <a:latin typeface="Arial"/>
            </a:endParaRPr>
          </a:p>
          <a:p>
            <a:r>
              <a:rPr b="0" lang="en-US" sz="1800" spc="-1" strike="noStrike">
                <a:solidFill>
                  <a:srgbClr val="000000"/>
                </a:solidFill>
                <a:latin typeface="Arial"/>
              </a:rPr>
              <a:t>- Đợi cho đến khi tệp chạy xong hoặc nhấn Enter để ngắt giữa chừng. Kết quả sẽ được lưu vào tệp model.pth</a:t>
            </a:r>
            <a:endParaRPr b="0" lang="en-US" sz="1800" spc="-1" strike="noStrike">
              <a:solidFill>
                <a:srgbClr val="000000"/>
              </a:solidFill>
              <a:latin typeface="Arial"/>
            </a:endParaRPr>
          </a:p>
          <a:p>
            <a:r>
              <a:rPr b="0" lang="en-US" sz="1800" spc="-1" strike="noStrike">
                <a:solidFill>
                  <a:srgbClr val="000000"/>
                </a:solidFill>
                <a:latin typeface="Arial"/>
              </a:rPr>
              <a:t>- Chạy tệp run.py với tệp model.pth ở thư mục hiện tại, nhập dữ liệu vào và xem kết quả</a:t>
            </a:r>
            <a:endParaRPr b="0" lang="en-US" sz="1800" spc="-1" strike="noStrike">
              <a:solidFill>
                <a:srgbClr val="000000"/>
              </a:solidFill>
              <a:latin typeface="Arial"/>
            </a:endParaRPr>
          </a:p>
        </p:txBody>
      </p:sp>
      <p:sp>
        <p:nvSpPr>
          <p:cNvPr id="12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3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2.4 Hướng dẫn sử dụng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2CE29361-FAFA-403E-BF9C-9ED8A140338E}"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khuyết điểm đang có:</a:t>
            </a:r>
            <a:endParaRPr b="0" lang="en-US" sz="1800" spc="-1" strike="noStrike">
              <a:solidFill>
                <a:srgbClr val="000000"/>
              </a:solidFill>
              <a:latin typeface="Arial"/>
            </a:endParaRPr>
          </a:p>
          <a:p>
            <a:r>
              <a:rPr b="0" lang="en-US" sz="1800" spc="-1" strike="noStrike">
                <a:solidFill>
                  <a:srgbClr val="000000"/>
                </a:solidFill>
                <a:latin typeface="Arial"/>
              </a:rPr>
              <a:t>- Sản phẩm cần phải huấn luyện lại khi thay đổi dữ liệu thực phẩm</a:t>
            </a:r>
            <a:endParaRPr b="0" lang="en-US" sz="1800" spc="-1" strike="noStrike">
              <a:solidFill>
                <a:srgbClr val="000000"/>
              </a:solidFill>
              <a:latin typeface="Arial"/>
            </a:endParaRPr>
          </a:p>
          <a:p>
            <a:r>
              <a:rPr b="0" lang="en-US" sz="1800" spc="-1" strike="noStrike">
                <a:solidFill>
                  <a:srgbClr val="000000"/>
                </a:solidFill>
                <a:latin typeface="Arial"/>
              </a:rPr>
              <a:t>=&gt; Tìm cách vector hóa dữ liệu</a:t>
            </a:r>
            <a:endParaRPr b="0" lang="en-US" sz="1800" spc="-1" strike="noStrike">
              <a:solidFill>
                <a:srgbClr val="000000"/>
              </a:solidFill>
              <a:latin typeface="Arial"/>
            </a:endParaRPr>
          </a:p>
          <a:p>
            <a:r>
              <a:rPr b="0" lang="en-US" sz="1800" spc="-1" strike="noStrike">
                <a:solidFill>
                  <a:srgbClr val="000000"/>
                </a:solidFill>
                <a:latin typeface="Arial"/>
              </a:rPr>
              <a:t>- Sản phẩm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=&gt; Sự dụng cơ sở hạ tầng tốt hơn</a:t>
            </a:r>
            <a:endParaRPr b="0" lang="en-US" sz="1800" spc="-1" strike="noStrike">
              <a:solidFill>
                <a:srgbClr val="000000"/>
              </a:solidFill>
              <a:latin typeface="Arial"/>
            </a:endParaRPr>
          </a:p>
        </p:txBody>
      </p:sp>
      <p:sp>
        <p:nvSpPr>
          <p:cNvPr id="13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33"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2.5 Tự đánh giá</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C8A7B895-404E-44EE-A18B-7C3B62FA4E48}"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Kết luận</a:t>
            </a:r>
            <a:endParaRPr b="1" lang="en-US" sz="2800" spc="-1" strike="noStrike">
              <a:solidFill>
                <a:schemeClr val="lt1"/>
              </a:solidFill>
              <a:latin typeface="Lato"/>
              <a:ea typeface="Lato"/>
            </a:endParaRPr>
          </a:p>
        </p:txBody>
      </p:sp>
      <p:sp>
        <p:nvSpPr>
          <p:cNvPr id="135" name="PlaceHolder 2"/>
          <p:cNvSpPr>
            <a:spLocks noGrp="1"/>
          </p:cNvSpPr>
          <p:nvPr>
            <p:ph/>
          </p:nvPr>
        </p:nvSpPr>
        <p:spPr>
          <a:xfrm>
            <a:off x="235080" y="1227600"/>
            <a:ext cx="8673840" cy="48679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1800" spc="-1" strike="noStrike">
                <a:solidFill>
                  <a:schemeClr val="dk1"/>
                </a:solidFill>
                <a:latin typeface="Lato"/>
              </a:rPr>
              <a:t>Hướng phát triển:</a:t>
            </a:r>
            <a:endParaRPr b="0" lang="en-US" sz="1800" spc="-1" strike="noStrike">
              <a:solidFill>
                <a:schemeClr val="dk1"/>
              </a:solidFill>
              <a:latin typeface="Lato"/>
              <a:ea typeface="Lato"/>
            </a:endParaRPr>
          </a:p>
          <a:p>
            <a:pPr lvl="1" marL="864000" indent="0" defTabSz="914400">
              <a:lnSpc>
                <a:spcPct val="90000"/>
              </a:lnSpc>
              <a:spcBef>
                <a:spcPts val="1134"/>
              </a:spcBef>
              <a:buNone/>
            </a:pPr>
            <a:r>
              <a:rPr b="0" lang="en-US" sz="1800" spc="-1" strike="noStrike">
                <a:solidFill>
                  <a:schemeClr val="dk1"/>
                </a:solidFill>
                <a:latin typeface="Calibri"/>
              </a:rPr>
              <a:t>Sản phẩm có thể sử dụng để hỗ trợ các xí nghiệp có nhà ăn cho nhân viên nhằm tối đa hóa doanh thu, đồng thời đảm bảo nhân viên luôn được làm việc trong trạng thái tốt nhất có thể </a:t>
            </a:r>
            <a:r>
              <a:rPr b="0" lang="en-US" sz="2000" spc="-1" strike="noStrike">
                <a:solidFill>
                  <a:schemeClr val="dk1"/>
                </a:solidFill>
                <a:latin typeface="Calibri"/>
              </a:rPr>
              <a:t> </a:t>
            </a:r>
            <a:endParaRPr b="0" lang="en-US" sz="2000" spc="-1" strike="noStrike">
              <a:solidFill>
                <a:schemeClr val="dk1"/>
              </a:solidFill>
              <a:latin typeface="Calibri"/>
            </a:endParaRPr>
          </a:p>
        </p:txBody>
      </p:sp>
      <p:sp>
        <p:nvSpPr>
          <p:cNvPr id="4" name="PlaceHolder 3"/>
          <p:cNvSpPr>
            <a:spLocks noGrp="1"/>
          </p:cNvSpPr>
          <p:nvPr>
            <p:ph type="sldNum" idx="3"/>
          </p:nvPr>
        </p:nvSpPr>
        <p:spPr/>
        <p:txBody>
          <a:bodyPr/>
          <a:p>
            <a:fld id="{57504C22-2D0F-4876-A166-87E3F9B4CFF8}"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Tài liệu tham khảo </a:t>
            </a:r>
            <a:endParaRPr b="1" lang="en-US" sz="2800" spc="-1" strike="noStrike">
              <a:solidFill>
                <a:schemeClr val="lt1"/>
              </a:solidFill>
              <a:latin typeface="Lato"/>
              <a:ea typeface="Lato"/>
            </a:endParaRPr>
          </a:p>
        </p:txBody>
      </p:sp>
      <p:sp>
        <p:nvSpPr>
          <p:cNvPr id="137" name="PlaceHolder 2"/>
          <p:cNvSpPr>
            <a:spLocks noGrp="1"/>
          </p:cNvSpPr>
          <p:nvPr>
            <p:ph/>
          </p:nvPr>
        </p:nvSpPr>
        <p:spPr>
          <a:xfrm>
            <a:off x="595800" y="1532880"/>
            <a:ext cx="8319600" cy="4350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1"/>
              </a:rPr>
              <a:t>https://github.com/tsmatz/reinforcement-learning-tutorials/blob/master/01-dqn.ipynb</a:t>
            </a:r>
            <a:endParaRPr b="0" lang="en-US" sz="18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2"/>
              </a:rPr>
              <a:t>https://fdc.nal.usda.gov/fdc-app.html</a:t>
            </a:r>
            <a:endParaRPr b="0" lang="en-US" sz="1800" spc="-1" strike="noStrike">
              <a:solidFill>
                <a:schemeClr val="dk1"/>
              </a:solidFill>
              <a:latin typeface="Calibri"/>
            </a:endParaRPr>
          </a:p>
          <a:p>
            <a:pPr marL="432000" indent="0">
              <a:lnSpc>
                <a:spcPct val="90000"/>
              </a:lnSpc>
              <a:spcBef>
                <a:spcPts val="1417"/>
              </a:spcBef>
              <a:buNone/>
            </a:pPr>
            <a:endParaRPr b="0" lang="en-US" sz="1800" spc="-1" strike="noStrike">
              <a:solidFill>
                <a:schemeClr val="dk1"/>
              </a:solidFill>
              <a:latin typeface="Calibri"/>
            </a:endParaRPr>
          </a:p>
        </p:txBody>
      </p:sp>
      <p:sp>
        <p:nvSpPr>
          <p:cNvPr id="4" name="PlaceHolder 3"/>
          <p:cNvSpPr>
            <a:spLocks noGrp="1"/>
          </p:cNvSpPr>
          <p:nvPr>
            <p:ph type="sldNum" idx="6"/>
          </p:nvPr>
        </p:nvSpPr>
        <p:spPr/>
        <p:txBody>
          <a:bodyPr/>
          <a:p>
            <a:fld id="{53459E12-B906-4231-B679-B73F31E2FC0F}"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0"/>
          <p:cNvSpPr/>
          <p:nvPr/>
        </p:nvSpPr>
        <p:spPr>
          <a:xfrm>
            <a:off x="4181040" y="3021840"/>
            <a:ext cx="4197600" cy="81360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pPr>
            <a:r>
              <a:rPr b="1" lang="en-US" sz="4800" spc="-1" strike="noStrike">
                <a:solidFill>
                  <a:srgbClr val="c00000"/>
                </a:solidFill>
                <a:latin typeface="Lato"/>
                <a:ea typeface="Lato"/>
              </a:rPr>
              <a:t>THANK YOU !</a:t>
            </a:r>
            <a:endParaRPr b="0" lang="en-US" sz="4800" spc="-1" strike="noStrike">
              <a:solidFill>
                <a:srgbClr val="000000"/>
              </a:solidFill>
              <a:latin typeface="Arial"/>
            </a:endParaRPr>
          </a:p>
        </p:txBody>
      </p:sp>
      <p:sp>
        <p:nvSpPr>
          <p:cNvPr id="2" name="PlaceHolder 1"/>
          <p:cNvSpPr>
            <a:spLocks noGrp="1"/>
          </p:cNvSpPr>
          <p:nvPr>
            <p:ph type="sldNum" idx="12"/>
          </p:nvPr>
        </p:nvSpPr>
        <p:spPr/>
        <p:txBody>
          <a:bodyPr/>
          <a:p>
            <a:fld id="{DAED04E8-145F-45B8-A837-FBB038A6E184}"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Picture 3" descr=""/>
          <p:cNvPicPr/>
          <p:nvPr/>
        </p:nvPicPr>
        <p:blipFill>
          <a:blip r:embed="rId1"/>
          <a:stretch/>
        </p:blipFill>
        <p:spPr>
          <a:xfrm>
            <a:off x="412920" y="398520"/>
            <a:ext cx="2036880" cy="611280"/>
          </a:xfrm>
          <a:prstGeom prst="rect">
            <a:avLst/>
          </a:prstGeom>
          <a:ln w="0">
            <a:noFill/>
          </a:ln>
        </p:spPr>
      </p:pic>
      <p:sp>
        <p:nvSpPr>
          <p:cNvPr id="61" name="Title 6"/>
          <p:cNvSpPr/>
          <p:nvPr/>
        </p:nvSpPr>
        <p:spPr>
          <a:xfrm>
            <a:off x="412920" y="242172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5400" spc="-1" strike="noStrike">
                <a:solidFill>
                  <a:srgbClr val="c00000"/>
                </a:solidFill>
                <a:latin typeface="Lato"/>
                <a:ea typeface="Lato"/>
              </a:rPr>
              <a:t>DỰ ÁN CUỐI KHÓA</a:t>
            </a:r>
            <a:endParaRPr b="0" lang="en-US" sz="5400" spc="-1" strike="noStrike">
              <a:solidFill>
                <a:srgbClr val="000000"/>
              </a:solidFill>
              <a:latin typeface="Arial"/>
            </a:endParaRPr>
          </a:p>
        </p:txBody>
      </p:sp>
      <p:sp>
        <p:nvSpPr>
          <p:cNvPr id="62" name="Title 6"/>
          <p:cNvSpPr/>
          <p:nvPr/>
        </p:nvSpPr>
        <p:spPr>
          <a:xfrm>
            <a:off x="412920" y="356760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0" lang="en-US" sz="2800" spc="-1" strike="noStrike">
                <a:solidFill>
                  <a:srgbClr val="c00000"/>
                </a:solidFill>
                <a:latin typeface="Lato"/>
                <a:ea typeface="Lato"/>
              </a:rPr>
              <a:t>Xây dựng mô hình AI hỗ trợ lập lịch trình ăn uống cho sinh viên</a:t>
            </a: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Nội dung</a:t>
            </a:r>
            <a:endParaRPr b="1" lang="en-US" sz="2800" spc="-1" strike="noStrike">
              <a:solidFill>
                <a:schemeClr val="lt1"/>
              </a:solidFill>
              <a:latin typeface="Lato"/>
              <a:ea typeface="Lato"/>
            </a:endParaRPr>
          </a:p>
        </p:txBody>
      </p:sp>
      <p:sp>
        <p:nvSpPr>
          <p:cNvPr id="64" name="PlaceHolder 2"/>
          <p:cNvSpPr>
            <a:spLocks noGrp="1"/>
          </p:cNvSpPr>
          <p:nvPr>
            <p:ph/>
          </p:nvPr>
        </p:nvSpPr>
        <p:spPr>
          <a:xfrm>
            <a:off x="228600" y="869040"/>
            <a:ext cx="8673840" cy="53031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Giới thiệu về sản phẩm</a:t>
            </a:r>
            <a:endParaRPr b="1" lang="en-US" sz="2800" spc="-1" strike="noStrike">
              <a:solidFill>
                <a:schemeClr val="dk1"/>
              </a:solidFill>
              <a:latin typeface="Lato"/>
              <a:ea typeface="Lato"/>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Mô tả sản phẩm</a:t>
            </a:r>
            <a:endParaRPr b="1" lang="en-US" sz="2800" spc="-1" strike="noStrike">
              <a:solidFill>
                <a:schemeClr val="dk1"/>
              </a:solidFill>
              <a:latin typeface="Lato"/>
              <a:ea typeface="Lato"/>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Kết luận</a:t>
            </a:r>
            <a:endParaRPr b="1" lang="en-US" sz="2800" spc="-1" strike="noStrike">
              <a:solidFill>
                <a:schemeClr val="dk1"/>
              </a:solidFill>
              <a:latin typeface="Lato"/>
              <a:ea typeface="Lato"/>
            </a:endParaRPr>
          </a:p>
        </p:txBody>
      </p:sp>
      <p:sp>
        <p:nvSpPr>
          <p:cNvPr id="4" name="PlaceHolder 3"/>
          <p:cNvSpPr>
            <a:spLocks noGrp="1"/>
          </p:cNvSpPr>
          <p:nvPr>
            <p:ph type="sldNum" idx="15"/>
          </p:nvPr>
        </p:nvSpPr>
        <p:spPr/>
        <p:txBody>
          <a:bodyPr/>
          <a:p>
            <a:fld id="{A01C32A3-B22F-41E0-9ECE-A917FD9A2F44}"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Num" idx="31"/>
          </p:nvPr>
        </p:nvSpPr>
        <p:spPr>
          <a:xfrm>
            <a:off x="6867360" y="64929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E5B21B52-3B67-40AD-A3C1-BE4A98532750}"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66" name="PlaceHolder 2"/>
          <p:cNvSpPr>
            <a:spLocks noGrp="1"/>
          </p:cNvSpPr>
          <p:nvPr>
            <p:ph type="title"/>
          </p:nvPr>
        </p:nvSpPr>
        <p:spPr>
          <a:xfrm>
            <a:off x="254160" y="48240"/>
            <a:ext cx="8635680" cy="43560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1. Giới thiệu về sản phẩm</a:t>
            </a:r>
            <a:endParaRPr b="1" lang="en-US" sz="2800" spc="-1" strike="noStrike">
              <a:solidFill>
                <a:srgbClr val="ffffff"/>
              </a:solidFill>
              <a:latin typeface="Calibri"/>
            </a:endParaRPr>
          </a:p>
        </p:txBody>
      </p:sp>
      <p:pic>
        <p:nvPicPr>
          <p:cNvPr id="67" name="Picture Placeholder 3" descr=""/>
          <p:cNvPicPr/>
          <p:nvPr/>
        </p:nvPicPr>
        <p:blipFill>
          <a:blip r:embed="rId1"/>
          <a:stretch/>
        </p:blipFill>
        <p:spPr>
          <a:xfrm>
            <a:off x="4660920" y="1406880"/>
            <a:ext cx="4083480" cy="4655880"/>
          </a:xfrm>
          <a:prstGeom prst="rect">
            <a:avLst/>
          </a:prstGeom>
          <a:ln w="0">
            <a:noFill/>
          </a:ln>
        </p:spPr>
      </p:pic>
      <p:sp>
        <p:nvSpPr>
          <p:cNvPr id="68" name=""/>
          <p:cNvSpPr txBox="1"/>
          <p:nvPr/>
        </p:nvSpPr>
        <p:spPr>
          <a:xfrm>
            <a:off x="457200" y="1371600"/>
            <a:ext cx="365760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1.1 Đặt vấn đề</a:t>
            </a:r>
            <a:endParaRPr b="1" lang="en-US" sz="1800" spc="-1" strike="noStrike">
              <a:solidFill>
                <a:srgbClr val="000000"/>
              </a:solidFill>
              <a:latin typeface="Arial"/>
            </a:endParaRPr>
          </a:p>
        </p:txBody>
      </p:sp>
      <p:pic>
        <p:nvPicPr>
          <p:cNvPr id="69" name="" descr=""/>
          <p:cNvPicPr/>
          <p:nvPr/>
        </p:nvPicPr>
        <p:blipFill>
          <a:blip r:embed="rId2"/>
          <a:stretch/>
        </p:blipFill>
        <p:spPr>
          <a:xfrm>
            <a:off x="5029200" y="1905840"/>
            <a:ext cx="3523320" cy="3351960"/>
          </a:xfrm>
          <a:prstGeom prst="rect">
            <a:avLst/>
          </a:prstGeom>
          <a:ln w="0">
            <a:noFill/>
          </a:ln>
        </p:spPr>
      </p:pic>
      <p:sp>
        <p:nvSpPr>
          <p:cNvPr id="70" name=""/>
          <p:cNvSpPr txBox="1"/>
          <p:nvPr/>
        </p:nvSpPr>
        <p:spPr>
          <a:xfrm>
            <a:off x="457200" y="1717920"/>
            <a:ext cx="36576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Sinh viên ăn uống không đủ chất</a:t>
            </a:r>
            <a:endParaRPr b="0" lang="en-US" sz="1800" spc="-1" strike="noStrike">
              <a:solidFill>
                <a:srgbClr val="000000"/>
              </a:solidFill>
              <a:latin typeface="Arial"/>
            </a:endParaRPr>
          </a:p>
        </p:txBody>
      </p:sp>
      <p:sp>
        <p:nvSpPr>
          <p:cNvPr id="71" name=""/>
          <p:cNvSpPr txBox="1"/>
          <p:nvPr/>
        </p:nvSpPr>
        <p:spPr>
          <a:xfrm>
            <a:off x="457200" y="201492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Không có đủ năng lượng cho </a:t>
            </a:r>
            <a:r>
              <a:rPr b="0" lang="en-US" sz="1800" spc="-1" strike="noStrike">
                <a:solidFill>
                  <a:srgbClr val="000000"/>
                </a:solidFill>
                <a:latin typeface="Arial"/>
              </a:rPr>
              <a:t>các hoạt động của bản thân</a:t>
            </a:r>
            <a:endParaRPr b="0" lang="en-US" sz="1800" spc="-1" strike="noStrike">
              <a:solidFill>
                <a:srgbClr val="000000"/>
              </a:solidFill>
              <a:latin typeface="Arial"/>
            </a:endParaRPr>
          </a:p>
        </p:txBody>
      </p:sp>
      <p:sp>
        <p:nvSpPr>
          <p:cNvPr id="72" name=""/>
          <p:cNvSpPr txBox="1"/>
          <p:nvPr/>
        </p:nvSpPr>
        <p:spPr>
          <a:xfrm>
            <a:off x="457200" y="261720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Kết quả học tập, rèn luyện </a:t>
            </a:r>
            <a:r>
              <a:rPr b="0" lang="en-US" sz="1800" spc="-1" strike="noStrike">
                <a:solidFill>
                  <a:srgbClr val="000000"/>
                </a:solidFill>
                <a:latin typeface="Arial"/>
              </a:rPr>
              <a:t>thấp hơn khả năng của họ</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repl">
                                        <p:cTn id="7"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8">
                                  <p:stCondLst>
                                    <p:cond delay="0"/>
                                  </p:stCondLst>
                                  <p:childTnLst>
                                    <p:set>
                                      <p:cBhvr>
                                        <p:cTn id="12" dur="1" fill="hold">
                                          <p:stCondLst>
                                            <p:cond delay="0"/>
                                          </p:stCondLst>
                                        </p:cTn>
                                        <p:tgtEl>
                                          <p:spTgt spid="71">
                                            <p:txEl>
                                              <p:pRg st="0" end="0"/>
                                            </p:txEl>
                                          </p:spTgt>
                                        </p:tgtEl>
                                        <p:attrNameLst>
                                          <p:attrName>style.visibility</p:attrName>
                                        </p:attrNameLst>
                                      </p:cBhvr>
                                      <p:to>
                                        <p:strVal val="visible"/>
                                      </p:to>
                                    </p:set>
                                    <p:anim calcmode="lin" valueType="num">
                                      <p:cBhvr additive="repl">
                                        <p:cTn id="13" dur="500" fill="hold"/>
                                        <p:tgtEl>
                                          <p:spTgt spid="71">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8">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anim calcmode="lin" valueType="num">
                                      <p:cBhvr additive="repl">
                                        <p:cTn id="19"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7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ctr">
            <a:noAutofit/>
          </a:bodyPr>
          <a:p>
            <a:pPr indent="0" defTabSz="914400">
              <a:lnSpc>
                <a:spcPct val="90000"/>
              </a:lnSpc>
              <a:buNone/>
            </a:pPr>
            <a:r>
              <a:rPr b="1" lang="en-US" sz="2800" spc="-1" strike="noStrike">
                <a:solidFill>
                  <a:schemeClr val="lt1"/>
                </a:solidFill>
                <a:latin typeface="Lato"/>
              </a:rPr>
              <a:t>1. Giới thiệu về sản phẩm</a:t>
            </a:r>
            <a:endParaRPr b="1" lang="en-US" sz="2800" spc="-1" strike="noStrike">
              <a:solidFill>
                <a:schemeClr val="lt1"/>
              </a:solidFill>
              <a:latin typeface="Lato"/>
              <a:ea typeface="Lato"/>
            </a:endParaRPr>
          </a:p>
        </p:txBody>
      </p:sp>
      <p:sp>
        <p:nvSpPr>
          <p:cNvPr id="74" name="PlaceHolder 2"/>
          <p:cNvSpPr>
            <a:spLocks noGrp="1"/>
          </p:cNvSpPr>
          <p:nvPr>
            <p:ph/>
          </p:nvPr>
        </p:nvSpPr>
        <p:spPr>
          <a:xfrm>
            <a:off x="226800" y="1479240"/>
            <a:ext cx="8673840" cy="51325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Với một số tiền nhất định</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Chia nhỏ vào các bữa ăn </a:t>
            </a:r>
            <a:r>
              <a:rPr b="0" lang="en-US" sz="2000" spc="-1" strike="noStrike">
                <a:solidFill>
                  <a:schemeClr val="dk1"/>
                </a:solidFill>
                <a:latin typeface="Calibri"/>
              </a:rPr>
              <a:t>khác nhau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Đảm bảo giá trị dinh </a:t>
            </a:r>
            <a:r>
              <a:rPr b="0" lang="en-US" sz="2000" spc="-1" strike="noStrike">
                <a:solidFill>
                  <a:schemeClr val="dk1"/>
                </a:solidFill>
                <a:latin typeface="Calibri"/>
              </a:rPr>
              <a:t>dưỡng lớn hơn một mức </a:t>
            </a:r>
            <a:r>
              <a:rPr b="0" lang="en-US" sz="2000" spc="-1" strike="noStrike">
                <a:solidFill>
                  <a:schemeClr val="dk1"/>
                </a:solidFill>
                <a:latin typeface="Calibri"/>
              </a:rPr>
              <a:t>tối thiểu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Cố gắng tránh cho giá trị </a:t>
            </a:r>
            <a:r>
              <a:rPr b="0" lang="en-US" sz="2000" spc="-1" strike="noStrike">
                <a:solidFill>
                  <a:schemeClr val="dk1"/>
                </a:solidFill>
                <a:latin typeface="Calibri"/>
              </a:rPr>
              <a:t>dinh dưỡng vượt quá mức </a:t>
            </a:r>
            <a:r>
              <a:rPr b="0" lang="en-US" sz="2000" spc="-1" strike="noStrike">
                <a:solidFill>
                  <a:schemeClr val="dk1"/>
                </a:solidFill>
                <a:latin typeface="Calibri"/>
              </a:rPr>
              <a:t>tối đa</a:t>
            </a:r>
            <a:endParaRPr b="0" lang="en-US" sz="2000" spc="-1" strike="noStrike">
              <a:solidFill>
                <a:schemeClr val="dk1"/>
              </a:solidFill>
              <a:latin typeface="Calibri"/>
            </a:endParaRPr>
          </a:p>
        </p:txBody>
      </p:sp>
      <p:sp>
        <p:nvSpPr>
          <p:cNvPr id="75" name=""/>
          <p:cNvSpPr txBox="1"/>
          <p:nvPr/>
        </p:nvSpPr>
        <p:spPr>
          <a:xfrm>
            <a:off x="228600" y="9144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1.2 Ý tưởng của sản phẩm</a:t>
            </a:r>
            <a:endParaRPr b="1" lang="en-US" sz="1800" spc="-1" strike="noStrike">
              <a:solidFill>
                <a:srgbClr val="000000"/>
              </a:solidFill>
              <a:latin typeface="Arial"/>
            </a:endParaRPr>
          </a:p>
        </p:txBody>
      </p:sp>
      <p:sp>
        <p:nvSpPr>
          <p:cNvPr id="4" name="PlaceHolder 3"/>
          <p:cNvSpPr>
            <a:spLocks noGrp="1"/>
          </p:cNvSpPr>
          <p:nvPr>
            <p:ph type="sldNum" idx="21"/>
          </p:nvPr>
        </p:nvSpPr>
        <p:spPr/>
        <p:txBody>
          <a:bodyPr/>
          <a:p>
            <a:fld id="{D1D7ECB6-24F4-4992-9FB3-2CF01C2B8872}" type="slidenum">
              <a:t>5</a:t>
            </a:fld>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2" presetSubtype="8">
                                  <p:stCondLst>
                                    <p:cond delay="0"/>
                                  </p:stCondLst>
                                  <p:childTnLst>
                                    <p:set>
                                      <p:cBhvr>
                                        <p:cTn id="26" dur="1" fill="hold">
                                          <p:stCondLst>
                                            <p:cond delay="0"/>
                                          </p:stCondLst>
                                        </p:cTn>
                                        <p:tgtEl>
                                          <p:spTgt spid="74">
                                            <p:txEl>
                                              <p:pRg st="0" end="0"/>
                                            </p:txEl>
                                          </p:spTgt>
                                        </p:tgtEl>
                                        <p:attrNameLst>
                                          <p:attrName>style.visibility</p:attrName>
                                        </p:attrNameLst>
                                      </p:cBhvr>
                                      <p:to>
                                        <p:strVal val="visible"/>
                                      </p:to>
                                    </p:set>
                                    <p:anim calcmode="lin" valueType="num">
                                      <p:cBhvr additive="repl">
                                        <p:cTn id="27"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repl">
                                        <p:cTn id="28" dur="5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8">
                                  <p:stCondLst>
                                    <p:cond delay="0"/>
                                  </p:stCondLst>
                                  <p:childTnLst>
                                    <p:set>
                                      <p:cBhvr>
                                        <p:cTn id="32" dur="1" fill="hold">
                                          <p:stCondLst>
                                            <p:cond delay="0"/>
                                          </p:stCondLst>
                                        </p:cTn>
                                        <p:tgtEl>
                                          <p:spTgt spid="74">
                                            <p:txEl>
                                              <p:pRg st="1" end="1"/>
                                            </p:txEl>
                                          </p:spTgt>
                                        </p:tgtEl>
                                        <p:attrNameLst>
                                          <p:attrName>style.visibility</p:attrName>
                                        </p:attrNameLst>
                                      </p:cBhvr>
                                      <p:to>
                                        <p:strVal val="visible"/>
                                      </p:to>
                                    </p:set>
                                    <p:anim calcmode="lin" valueType="num">
                                      <p:cBhvr additive="repl">
                                        <p:cTn id="33" dur="500" fill="hold"/>
                                        <p:tgtEl>
                                          <p:spTgt spid="74">
                                            <p:txEl>
                                              <p:pRg st="1" end="1"/>
                                            </p:txEl>
                                          </p:spTgt>
                                        </p:tgtEl>
                                        <p:attrNameLst>
                                          <p:attrName>ppt_x</p:attrName>
                                        </p:attrNameLst>
                                      </p:cBhvr>
                                      <p:tavLst>
                                        <p:tav tm="0">
                                          <p:val>
                                            <p:strVal val="0-#ppt_w/2"/>
                                          </p:val>
                                        </p:tav>
                                        <p:tav tm="100000">
                                          <p:val>
                                            <p:strVal val="#ppt_x"/>
                                          </p:val>
                                        </p:tav>
                                      </p:tavLst>
                                    </p:anim>
                                    <p:anim calcmode="lin" valueType="num">
                                      <p:cBhvr additive="repl">
                                        <p:cTn id="34" dur="500" fill="hold"/>
                                        <p:tgtEl>
                                          <p:spTgt spid="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74">
                                            <p:txEl>
                                              <p:pRg st="2" end="2"/>
                                            </p:txEl>
                                          </p:spTgt>
                                        </p:tgtEl>
                                        <p:attrNameLst>
                                          <p:attrName>style.visibility</p:attrName>
                                        </p:attrNameLst>
                                      </p:cBhvr>
                                      <p:to>
                                        <p:strVal val="visible"/>
                                      </p:to>
                                    </p:set>
                                    <p:anim calcmode="lin" valueType="num">
                                      <p:cBhvr additive="repl">
                                        <p:cTn id="39" dur="500" fill="hold"/>
                                        <p:tgtEl>
                                          <p:spTgt spid="74">
                                            <p:txEl>
                                              <p:pRg st="2" end="2"/>
                                            </p:txEl>
                                          </p:spTgt>
                                        </p:tgtEl>
                                        <p:attrNameLst>
                                          <p:attrName>ppt_x</p:attrName>
                                        </p:attrNameLst>
                                      </p:cBhvr>
                                      <p:tavLst>
                                        <p:tav tm="0">
                                          <p:val>
                                            <p:strVal val="0-#ppt_w/2"/>
                                          </p:val>
                                        </p:tav>
                                        <p:tav tm="100000">
                                          <p:val>
                                            <p:strVal val="#ppt_x"/>
                                          </p:val>
                                        </p:tav>
                                      </p:tavLst>
                                    </p:anim>
                                    <p:anim calcmode="lin" valueType="num">
                                      <p:cBhvr additive="repl">
                                        <p:cTn id="40" dur="500" fill="hold"/>
                                        <p:tgtEl>
                                          <p:spTgt spid="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8">
                                  <p:stCondLst>
                                    <p:cond delay="0"/>
                                  </p:stCondLst>
                                  <p:childTnLst>
                                    <p:set>
                                      <p:cBhvr>
                                        <p:cTn id="44" dur="1" fill="hold">
                                          <p:stCondLst>
                                            <p:cond delay="0"/>
                                          </p:stCondLst>
                                        </p:cTn>
                                        <p:tgtEl>
                                          <p:spTgt spid="74">
                                            <p:txEl>
                                              <p:pRg st="3" end="3"/>
                                            </p:txEl>
                                          </p:spTgt>
                                        </p:tgtEl>
                                        <p:attrNameLst>
                                          <p:attrName>style.visibility</p:attrName>
                                        </p:attrNameLst>
                                      </p:cBhvr>
                                      <p:to>
                                        <p:strVal val="visible"/>
                                      </p:to>
                                    </p:set>
                                    <p:anim calcmode="lin" valueType="num">
                                      <p:cBhvr additive="repl">
                                        <p:cTn id="45" dur="500" fill="hold"/>
                                        <p:tgtEl>
                                          <p:spTgt spid="74">
                                            <p:txEl>
                                              <p:pRg st="3" end="3"/>
                                            </p:txEl>
                                          </p:spTgt>
                                        </p:tgtEl>
                                        <p:attrNameLst>
                                          <p:attrName>ppt_x</p:attrName>
                                        </p:attrNameLst>
                                      </p:cBhvr>
                                      <p:tavLst>
                                        <p:tav tm="0">
                                          <p:val>
                                            <p:strVal val="0-#ppt_w/2"/>
                                          </p:val>
                                        </p:tav>
                                        <p:tav tm="100000">
                                          <p:val>
                                            <p:strVal val="#ppt_x"/>
                                          </p:val>
                                        </p:tav>
                                      </p:tavLst>
                                    </p:anim>
                                    <p:anim calcmode="lin" valueType="num">
                                      <p:cBhvr additive="repl">
                                        <p:cTn id="46" dur="500" fill="hold"/>
                                        <p:tgtEl>
                                          <p:spTgt spid="7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1. Giới thiệu về sản phẩm</a:t>
            </a:r>
            <a:endParaRPr b="1" lang="en-US" sz="2800" spc="-1" strike="noStrike">
              <a:solidFill>
                <a:schemeClr val="lt1"/>
              </a:solidFill>
              <a:latin typeface="Lato"/>
              <a:ea typeface="Lato"/>
            </a:endParaRPr>
          </a:p>
        </p:txBody>
      </p:sp>
      <p:sp>
        <p:nvSpPr>
          <p:cNvPr id="77"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1.3 Giới thiệu tổng quan</a:t>
            </a:r>
            <a:endParaRPr b="1" lang="en-US" sz="1800" spc="-1" strike="noStrike">
              <a:solidFill>
                <a:srgbClr val="000000"/>
              </a:solidFill>
              <a:latin typeface="Arial"/>
            </a:endParaRPr>
          </a:p>
        </p:txBody>
      </p:sp>
      <p:sp>
        <p:nvSpPr>
          <p:cNvPr id="78" name=""/>
          <p:cNvSpPr/>
          <p:nvPr/>
        </p:nvSpPr>
        <p:spPr>
          <a:xfrm>
            <a:off x="4572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Tiền</a:t>
            </a:r>
            <a:endParaRPr b="0" lang="en-US" sz="1800" spc="-1" strike="noStrike">
              <a:solidFill>
                <a:srgbClr val="000000"/>
              </a:solidFill>
              <a:latin typeface="Arial"/>
            </a:endParaRPr>
          </a:p>
        </p:txBody>
      </p:sp>
      <p:sp>
        <p:nvSpPr>
          <p:cNvPr id="79" name=""/>
          <p:cNvSpPr/>
          <p:nvPr/>
        </p:nvSpPr>
        <p:spPr>
          <a:xfrm>
            <a:off x="34290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 hình AI</a:t>
            </a:r>
            <a:endParaRPr b="0" lang="en-US" sz="1800" spc="-1" strike="noStrike">
              <a:solidFill>
                <a:srgbClr val="000000"/>
              </a:solidFill>
              <a:latin typeface="Arial"/>
            </a:endParaRPr>
          </a:p>
        </p:txBody>
      </p:sp>
      <p:sp>
        <p:nvSpPr>
          <p:cNvPr id="80" name=""/>
          <p:cNvSpPr/>
          <p:nvPr/>
        </p:nvSpPr>
        <p:spPr>
          <a:xfrm>
            <a:off x="66294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Môi trường</a:t>
            </a:r>
            <a:endParaRPr b="0" lang="en-US" sz="1800" spc="-1" strike="noStrike">
              <a:solidFill>
                <a:srgbClr val="000000"/>
              </a:solidFill>
              <a:latin typeface="Arial"/>
            </a:endParaRPr>
          </a:p>
        </p:txBody>
      </p:sp>
      <p:sp>
        <p:nvSpPr>
          <p:cNvPr id="81" name=""/>
          <p:cNvSpPr/>
          <p:nvPr/>
        </p:nvSpPr>
        <p:spPr>
          <a:xfrm>
            <a:off x="2057400" y="3576960"/>
            <a:ext cx="13716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p:nvPr/>
        </p:nvSpPr>
        <p:spPr>
          <a:xfrm>
            <a:off x="5029200" y="33483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83" name=""/>
          <p:cNvCxnSpPr>
            <a:stCxn id="80" idx="-1"/>
          </p:cNvCxnSpPr>
          <p:nvPr/>
        </p:nvCxnSpPr>
        <p:spPr>
          <a:xfrm flipH="1" flipV="1">
            <a:off x="2671920" y="2521080"/>
            <a:ext cx="3957840" cy="1056240"/>
          </a:xfrm>
          <a:prstGeom prst="bentConnector3">
            <a:avLst>
              <a:gd name="adj1" fmla="val -17329"/>
            </a:avLst>
          </a:prstGeom>
          <a:ln w="0">
            <a:solidFill>
              <a:srgbClr val="3465a4"/>
            </a:solidFill>
          </a:ln>
        </p:spPr>
      </p:cxnSp>
      <p:cxnSp>
        <p:nvCxnSpPr>
          <p:cNvPr id="84" name=""/>
          <p:cNvCxnSpPr>
            <a:stCxn id="83" idx="1"/>
          </p:cNvCxnSpPr>
          <p:nvPr/>
        </p:nvCxnSpPr>
        <p:spPr>
          <a:xfrm>
            <a:off x="2671920" y="2521080"/>
            <a:ext cx="360" cy="815400"/>
          </a:xfrm>
          <a:prstGeom prst="straightConnector1">
            <a:avLst/>
          </a:prstGeom>
          <a:ln w="0">
            <a:solidFill>
              <a:srgbClr val="3465a4"/>
            </a:solidFill>
          </a:ln>
        </p:spPr>
      </p:cxnSp>
      <p:sp>
        <p:nvSpPr>
          <p:cNvPr id="85" name=""/>
          <p:cNvSpPr/>
          <p:nvPr/>
        </p:nvSpPr>
        <p:spPr>
          <a:xfrm>
            <a:off x="2671920" y="3336120"/>
            <a:ext cx="757080" cy="12240"/>
          </a:xfrm>
          <a:prstGeom prst="line">
            <a:avLst/>
          </a:prstGeom>
          <a:ln w="0">
            <a:solidFill>
              <a:srgbClr val="3465a4"/>
            </a:solidFill>
            <a:tailEnd len="med" type="triangle" w="med"/>
          </a:ln>
        </p:spPr>
        <p:style>
          <a:lnRef idx="0"/>
          <a:fillRef idx="0"/>
          <a:effectRef idx="0"/>
          <a:fontRef idx="minor"/>
        </p:style>
        <p:txBody>
          <a:bodyPr lIns="90000" rIns="90000" tIns="-32760" bIns="-32760" anchor="ctr">
            <a:noAutofit/>
          </a:bodyPr>
          <a:p>
            <a:endParaRPr b="0" lang="en-US" sz="1800" spc="-1" strike="noStrike">
              <a:solidFill>
                <a:srgbClr val="000000"/>
              </a:solidFill>
              <a:latin typeface="Arial"/>
            </a:endParaRPr>
          </a:p>
        </p:txBody>
      </p:sp>
      <p:sp>
        <p:nvSpPr>
          <p:cNvPr id="86" name=""/>
          <p:cNvSpPr txBox="1"/>
          <p:nvPr/>
        </p:nvSpPr>
        <p:spPr>
          <a:xfrm>
            <a:off x="3256920" y="2205360"/>
            <a:ext cx="2514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kết quả trước đó</a:t>
            </a:r>
            <a:endParaRPr b="0" lang="en-US" sz="1800" spc="-1" strike="noStrike">
              <a:solidFill>
                <a:srgbClr val="000000"/>
              </a:solidFill>
              <a:latin typeface="Arial"/>
            </a:endParaRPr>
          </a:p>
        </p:txBody>
      </p:sp>
      <p:sp>
        <p:nvSpPr>
          <p:cNvPr id="87" name=""/>
          <p:cNvSpPr txBox="1"/>
          <p:nvPr/>
        </p:nvSpPr>
        <p:spPr>
          <a:xfrm>
            <a:off x="5257800" y="3002040"/>
            <a:ext cx="1143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quả</a:t>
            </a:r>
            <a:endParaRPr b="0" lang="en-US" sz="1800" spc="-1" strike="noStrike">
              <a:solidFill>
                <a:srgbClr val="000000"/>
              </a:solidFill>
              <a:latin typeface="Arial"/>
            </a:endParaRPr>
          </a:p>
        </p:txBody>
      </p:sp>
      <p:sp>
        <p:nvSpPr>
          <p:cNvPr id="88" name=""/>
          <p:cNvSpPr/>
          <p:nvPr/>
        </p:nvSpPr>
        <p:spPr>
          <a:xfrm flipH="1">
            <a:off x="5029200" y="38055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txBox="1"/>
          <p:nvPr/>
        </p:nvSpPr>
        <p:spPr>
          <a:xfrm>
            <a:off x="5069520" y="3477600"/>
            <a:ext cx="16002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Thưởng/Phạt</a:t>
            </a:r>
            <a:endParaRPr b="0" lang="en-US" sz="1800" spc="-1" strike="noStrike">
              <a:solidFill>
                <a:srgbClr val="000000"/>
              </a:solidFill>
              <a:latin typeface="Arial"/>
            </a:endParaRPr>
          </a:p>
        </p:txBody>
      </p:sp>
      <p:cxnSp>
        <p:nvCxnSpPr>
          <p:cNvPr id="90" name=""/>
          <p:cNvCxnSpPr>
            <a:stCxn id="80" idx="2"/>
          </p:cNvCxnSpPr>
          <p:nvPr/>
        </p:nvCxnSpPr>
        <p:spPr>
          <a:xfrm>
            <a:off x="7429320" y="4034160"/>
            <a:ext cx="5400" cy="653400"/>
          </a:xfrm>
          <a:prstGeom prst="straightConnector1">
            <a:avLst/>
          </a:prstGeom>
          <a:ln w="0">
            <a:solidFill>
              <a:srgbClr val="3465a4"/>
            </a:solidFill>
          </a:ln>
        </p:spPr>
      </p:cxnSp>
      <p:cxnSp>
        <p:nvCxnSpPr>
          <p:cNvPr id="91" name=""/>
          <p:cNvCxnSpPr>
            <a:stCxn id="90" idx="1"/>
          </p:cNvCxnSpPr>
          <p:nvPr/>
        </p:nvCxnSpPr>
        <p:spPr>
          <a:xfrm flipH="1" flipV="1">
            <a:off x="1267200" y="4679280"/>
            <a:ext cx="6167520" cy="8280"/>
          </a:xfrm>
          <a:prstGeom prst="straightConnector1">
            <a:avLst/>
          </a:prstGeom>
          <a:ln w="0">
            <a:solidFill>
              <a:srgbClr val="3465a4"/>
            </a:solidFill>
          </a:ln>
        </p:spPr>
      </p:cxnSp>
      <p:sp>
        <p:nvSpPr>
          <p:cNvPr id="92" name=""/>
          <p:cNvSpPr/>
          <p:nvPr/>
        </p:nvSpPr>
        <p:spPr>
          <a:xfrm flipV="1">
            <a:off x="1267200" y="4034160"/>
            <a:ext cx="0" cy="64512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3" name=""/>
          <p:cNvSpPr txBox="1"/>
          <p:nvPr/>
        </p:nvSpPr>
        <p:spPr>
          <a:xfrm>
            <a:off x="3224880" y="4311360"/>
            <a:ext cx="20574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Cập nhật giá trị</a:t>
            </a:r>
            <a:endParaRPr b="0" lang="en-US" sz="1800" spc="-1" strike="noStrike">
              <a:solidFill>
                <a:srgbClr val="000000"/>
              </a:solidFill>
              <a:latin typeface="Arial"/>
            </a:endParaRPr>
          </a:p>
        </p:txBody>
      </p:sp>
      <p:cxnSp>
        <p:nvCxnSpPr>
          <p:cNvPr id="94" name=""/>
          <p:cNvCxnSpPr>
            <a:stCxn id="80" idx="3"/>
          </p:cNvCxnSpPr>
          <p:nvPr/>
        </p:nvCxnSpPr>
        <p:spPr>
          <a:xfrm flipV="1">
            <a:off x="8229600" y="3565080"/>
            <a:ext cx="383760" cy="12240"/>
          </a:xfrm>
          <a:prstGeom prst="straightConnector1">
            <a:avLst/>
          </a:prstGeom>
          <a:ln w="0">
            <a:solidFill>
              <a:srgbClr val="3465a4"/>
            </a:solidFill>
          </a:ln>
        </p:spPr>
      </p:cxnSp>
      <p:sp>
        <p:nvSpPr>
          <p:cNvPr id="95" name=""/>
          <p:cNvSpPr/>
          <p:nvPr/>
        </p:nvSpPr>
        <p:spPr>
          <a:xfrm>
            <a:off x="8613000" y="3565080"/>
            <a:ext cx="0" cy="206928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6" name=""/>
          <p:cNvSpPr txBox="1"/>
          <p:nvPr/>
        </p:nvSpPr>
        <p:spPr>
          <a:xfrm>
            <a:off x="8100360" y="5943600"/>
            <a:ext cx="1143000" cy="685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thúc</a:t>
            </a:r>
            <a:endParaRPr b="0" lang="en-US" sz="1800" spc="-1" strike="noStrike">
              <a:solidFill>
                <a:srgbClr val="000000"/>
              </a:solidFill>
              <a:latin typeface="Arial"/>
            </a:endParaRPr>
          </a:p>
        </p:txBody>
      </p:sp>
      <p:sp>
        <p:nvSpPr>
          <p:cNvPr id="97" name=""/>
          <p:cNvSpPr/>
          <p:nvPr/>
        </p:nvSpPr>
        <p:spPr>
          <a:xfrm>
            <a:off x="8503920" y="5715000"/>
            <a:ext cx="228600" cy="228600"/>
          </a:xfrm>
          <a:prstGeom prst="ellipse">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8" name=""/>
          <p:cNvSpPr txBox="1"/>
          <p:nvPr/>
        </p:nvSpPr>
        <p:spPr>
          <a:xfrm>
            <a:off x="7086600" y="5193360"/>
            <a:ext cx="16002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Không đủ tiền</a:t>
            </a:r>
            <a:endParaRPr b="0" lang="en-US" sz="1800" spc="-1" strike="noStrike">
              <a:solidFill>
                <a:srgbClr val="000000"/>
              </a:solidFill>
              <a:latin typeface="Arial"/>
            </a:endParaRPr>
          </a:p>
        </p:txBody>
      </p:sp>
      <p:sp>
        <p:nvSpPr>
          <p:cNvPr id="99" name=""/>
          <p:cNvSpPr/>
          <p:nvPr/>
        </p:nvSpPr>
        <p:spPr>
          <a:xfrm>
            <a:off x="7539480" y="2057400"/>
            <a:ext cx="4320" cy="1062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100" name=""/>
          <p:cNvCxnSpPr>
            <a:stCxn id="99" idx="0"/>
          </p:cNvCxnSpPr>
          <p:nvPr/>
        </p:nvCxnSpPr>
        <p:spPr>
          <a:xfrm flipH="1">
            <a:off x="-185760" y="2057400"/>
            <a:ext cx="7727760" cy="33840"/>
          </a:xfrm>
          <a:prstGeom prst="straightConnector1">
            <a:avLst/>
          </a:prstGeom>
          <a:ln w="0">
            <a:solidFill>
              <a:srgbClr val="3465a4"/>
            </a:solidFill>
          </a:ln>
        </p:spPr>
      </p:cxnSp>
      <p:sp>
        <p:nvSpPr>
          <p:cNvPr id="101" name=""/>
          <p:cNvSpPr txBox="1"/>
          <p:nvPr/>
        </p:nvSpPr>
        <p:spPr>
          <a:xfrm>
            <a:off x="936360" y="1672200"/>
            <a:ext cx="5715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Dữ liệu về giá, giá trị dinh dưỡng của thực phẩm</a:t>
            </a:r>
            <a:endParaRPr b="0" lang="en-US" sz="1800" spc="-1" strike="noStrike">
              <a:solidFill>
                <a:srgbClr val="000000"/>
              </a:solidFill>
              <a:latin typeface="Arial"/>
            </a:endParaRPr>
          </a:p>
        </p:txBody>
      </p:sp>
      <p:sp>
        <p:nvSpPr>
          <p:cNvPr id="3" name="PlaceHolder 2"/>
          <p:cNvSpPr>
            <a:spLocks noGrp="1"/>
          </p:cNvSpPr>
          <p:nvPr>
            <p:ph type="sldNum" idx="24"/>
          </p:nvPr>
        </p:nvSpPr>
        <p:spPr/>
        <p:txBody>
          <a:bodyPr/>
          <a:p>
            <a:fld id="{55D22F0C-D5B9-4987-AD6A-78AE85B4E54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03"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04"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2.1.1 Tính năng của sản phẩm</a:t>
            </a:r>
            <a:endParaRPr b="1" lang="en-US" sz="1800" spc="-1" strike="noStrike">
              <a:solidFill>
                <a:srgbClr val="000000"/>
              </a:solidFill>
              <a:latin typeface="Arial"/>
            </a:endParaRPr>
          </a:p>
        </p:txBody>
      </p:sp>
      <p:sp>
        <p:nvSpPr>
          <p:cNvPr id="105" name=""/>
          <p:cNvSpPr txBox="1"/>
          <p:nvPr/>
        </p:nvSpPr>
        <p:spPr>
          <a:xfrm>
            <a:off x="1371600" y="2057400"/>
            <a:ext cx="7086600" cy="34290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gợi ý cho người dùng cách đảm bảo dinh dưỡng cho bản thân trong khi tối ưu số tiền đang có</a:t>
            </a:r>
            <a:endParaRPr b="0" lang="en-US" sz="1800" spc="-1" strike="noStrike">
              <a:solidFill>
                <a:srgbClr val="000000"/>
              </a:solidFill>
              <a:latin typeface="Arial"/>
            </a:endParaRPr>
          </a:p>
          <a:p>
            <a:r>
              <a:rPr b="0" lang="en-US" sz="1800" spc="-1" strike="noStrike">
                <a:solidFill>
                  <a:srgbClr val="000000"/>
                </a:solidFill>
                <a:latin typeface="Arial"/>
              </a:rPr>
              <a:t>- Sản phẩm sử dụng thuật toán Deep Q-learning được lấy từ: </a:t>
            </a:r>
            <a:r>
              <a:rPr b="0" lang="en-US" sz="1800" spc="-1" strike="noStrike">
                <a:solidFill>
                  <a:srgbClr val="000000"/>
                </a:solidFill>
                <a:latin typeface="Arial"/>
                <a:hlinkClick r:id="rId1"/>
              </a:rPr>
              <a:t>https://github.com/tsmatz/reinforcement-learning-tutorials/blob/master/01-dqn.ipynb</a:t>
            </a:r>
            <a:r>
              <a:rPr b="0" lang="en-US" sz="1800" spc="-1" strike="noStrike">
                <a:solidFill>
                  <a:srgbClr val="000000"/>
                </a:solidFill>
                <a:latin typeface="Arial"/>
              </a:rPr>
              <a:t>với phần môi trường tự cài đật</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77F99C97-2015-46E3-81C1-DE17BC71ABFD}"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Học tăng cường (Reinforcement Learning-RL) là một trong ba kiểu học máy chính bên cạnh học giám sát (Supervised Learning) và học không giám sát (Unsupervised Learning). Bản chất của RL là trial-and-error, nghĩa là thử đi thử lại và rút ra kinh nghiệm sau mỗi lần thử như vậy.</a:t>
            </a:r>
            <a:endParaRPr b="0" lang="en-US" sz="1800" spc="-1" strike="noStrike">
              <a:solidFill>
                <a:srgbClr val="000000"/>
              </a:solidFill>
              <a:latin typeface="Arial"/>
            </a:endParaRPr>
          </a:p>
          <a:p>
            <a:r>
              <a:rPr b="0" lang="en-US" sz="1800" spc="-1" strike="noStrike">
                <a:solidFill>
                  <a:srgbClr val="000000"/>
                </a:solidFill>
                <a:latin typeface="Arial"/>
              </a:rPr>
              <a:t>- Deep Q-learning là một trong những thuật toán RL phổ biến nhất hiện nay</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07"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08"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09"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B3F7B712-6DF7-448B-825C-0979EB3ED774}"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1143000" y="2057400"/>
            <a:ext cx="7543800" cy="546552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rPr>
              <a:t>- Nó là một mạng neuron bình thường nhưng với hàm mất mát (loss function) là:</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Loss = (reward(state,action)+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discount * max(target(next_state))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network(state))**2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Với discount là hệ số discount, đảm bảo càng “xa” thì đích càng nhỏ</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state là trạng thái hiện tại của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action là hành động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reward là phần thưởng của hành động,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next_state là state tiếp theo, </a:t>
            </a:r>
            <a:r>
              <a:rPr b="0" lang="en-US" sz="1800" spc="-1" strike="noStrike">
                <a:solidFill>
                  <a:srgbClr val="000000"/>
                </a:solidFill>
                <a:latin typeface="Arial"/>
              </a:rPr>
              <a:t>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 là mạng neuron hiện tại</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target là mạng neuron đích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Đây là thuật toán phù hợp với những bài toán không có bộ dữ liệu cố định nhưng có mục tiêu rõ ràng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1"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12"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13"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DE9B84F3-0E27-4E5C-89CE-1E884DCAE94F}"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174</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dc:description/>
  <dc:language>en-US</dc:language>
  <cp:lastModifiedBy/>
  <dcterms:modified xsi:type="dcterms:W3CDTF">2024-08-10T10:04:37Z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Trình chiếu Trên màn hình (4:3)</vt:lpwstr>
  </property>
  <property fmtid="{D5CDD505-2E9C-101B-9397-08002B2CF9AE}" pid="3" name="Slides">
    <vt:i4>13</vt:i4>
  </property>
</Properties>
</file>