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4" r:id="rId5"/>
    <p:sldId id="275" r:id="rId6"/>
    <p:sldId id="276" r:id="rId7"/>
    <p:sldId id="263" r:id="rId8"/>
    <p:sldId id="277" r:id="rId9"/>
    <p:sldId id="264" r:id="rId10"/>
    <p:sldId id="278" r:id="rId11"/>
    <p:sldId id="279" r:id="rId12"/>
    <p:sldId id="280" r:id="rId13"/>
    <p:sldId id="281" r:id="rId14"/>
    <p:sldId id="282" r:id="rId15"/>
    <p:sldId id="272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CBD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/>
    <p:restoredTop sz="94553"/>
  </p:normalViewPr>
  <p:slideViewPr>
    <p:cSldViewPr snapToGrid="0">
      <p:cViewPr varScale="1">
        <p:scale>
          <a:sx n="108" d="100"/>
          <a:sy n="108" d="100"/>
        </p:scale>
        <p:origin x="19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A5168-CCA2-4D59-A216-9F79B0819D32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E3E7A-334C-487B-99EB-05F62BC2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60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5E129-3C7B-41FB-991E-29C27818B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816" y="1122363"/>
            <a:ext cx="8350368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3DE2AA-4B12-46D5-AF9C-A605D2B27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816" y="3602038"/>
            <a:ext cx="8350368" cy="1655762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spcBef>
                <a:spcPts val="18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6D8FF-B801-40C7-9177-CBE40B94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30D1-81B7-423E-AFC6-1B49E4A5F2C6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C38A4-EC0A-4B01-93EE-99388CF1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B9363-67E3-44F8-8F6B-732F0AC5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0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EC9D68-E1BC-4AEA-86C1-4077F1DBC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189" y="365125"/>
            <a:ext cx="101899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6A53AF-BF76-47CB-91DF-D13E6D519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6816" y="365125"/>
            <a:ext cx="6823493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C8249-D298-4204-A26C-98F8475E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849A-1049-4009-9D95-DE67798B87FF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CFB25-42ED-47B1-B6EF-CBAF492B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FB615-27C8-4183-9DBA-4FC3C15C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78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4D177-94AA-49B3-984E-BB43D2DB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C39A2-346A-4145-B073-326241BA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EDE12-CC21-4343-ACF5-954E8100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47A97-53F8-4A4F-ADB7-205D3A34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D1B01-E6F5-4AB7-86F8-C4A5A6C6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3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1E17E-FC88-438F-9B11-CAC758F4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DC103-9461-4482-AED1-BC2766135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816" y="1318075"/>
            <a:ext cx="4118034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A2518C-9E88-4154-8B04-5E79A784B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18075"/>
            <a:ext cx="4118034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29F5A-82F7-47D4-9558-5A20D285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113-B071-4B76-B24F-987429C76D9A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624537-4A7C-4840-9DA2-60DC8ABE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4BD5B-806A-46BA-AFAA-C07AB07B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5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D7EE9-CE9F-4436-A01C-F9D31A5E3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32" y="365127"/>
            <a:ext cx="8352751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2E1A5-C414-4DA2-86A9-3897AE9C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433" y="1352866"/>
            <a:ext cx="4101366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0BD3DB-90E2-4CCF-9510-DFF51306B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816" y="2176778"/>
            <a:ext cx="4101366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3F9732-8FB7-41FC-B311-9E3F130FC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7959" y="1334625"/>
            <a:ext cx="4101366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C84C54-2210-4F07-8CDF-C1E678067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176778"/>
            <a:ext cx="4100175" cy="401288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593FF4-9448-4777-90E6-490A5346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1E5-BD17-4FDA-8F0E-7FF6F9DFFCC1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E31430-8602-4C8F-B502-22F46686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91361A-4342-49AF-B787-B486F89E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96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2AF64-36E7-42D9-933F-0177FFD0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D651E6-878F-416A-B0A5-1137498D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2499-F116-4591-B376-A1F8205CA0BA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B7621C-29C0-4E4E-8FCD-5208617C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B4C7FB-B989-4F47-9F4F-9172F97A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3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0D61C6-C7E8-4264-8AEB-B78EB3BC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F36B-038B-4DEB-9488-7BFFE560890F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B9AE7F-B408-487B-AECD-526C5F06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73335A-AC18-4BE8-94D7-1B68693B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3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87207-5BD3-48B3-B6D5-0655C793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16" y="457200"/>
            <a:ext cx="3182203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DA28E-0E10-42CA-8E44-05D6026E8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0" y="987426"/>
            <a:ext cx="48597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8F402-4B7B-4C87-845C-644826FD2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816" y="2057400"/>
            <a:ext cx="31822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15EEB6-E769-4D3C-8A73-CEFC6EAE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335C-02D0-40D2-BDA9-64299012CA3F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07508-9DB6-4551-8C79-B469E6B9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25FAE-80DC-42DA-9054-C60CB0EE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9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96CA4-6C2A-441F-9981-4AC7605A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16" y="457200"/>
            <a:ext cx="3182203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5206BC-B078-4D49-AC88-FA02D3C1E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0" y="987426"/>
            <a:ext cx="485979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6C98D9-6337-4A06-90B7-EE5B90C52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816" y="2057400"/>
            <a:ext cx="31822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A6DDD1-B667-45D2-84F1-6214C03B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4732-8770-4E3C-B50D-92F41EC87823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8808DB-180F-4174-8BD5-E12A9D3B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D95016-F0F8-42D7-869C-85DD9D61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4CC4D-D686-47FD-992C-2D4918EB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C683C3-0AC4-4CE3-9593-7259360E5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CEFF6-13AC-4BFC-8DE3-A7D63348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AE07-E455-4B4B-A607-5066C63E8E77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83461-F955-4144-84BC-01DB0F61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76603-93D6-40DA-9BC6-85680C44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91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640B75-FFAF-44B0-87FA-5CB00EDD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60" y="365126"/>
            <a:ext cx="8343124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B74CB-2985-4A50-864E-6A90143A6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16" y="1349150"/>
            <a:ext cx="8350368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3E67C-EFC6-4AD6-AFF8-2EE767E6B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16" y="63464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65294D3-56C3-43D9-BD93-519944F6B549}" type="datetime1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1FFBB-6441-4FFE-A18C-1A38E7EB8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DB1A7-DA23-4AC2-8213-57B29E78E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49" y="6356351"/>
            <a:ext cx="2289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37C2E83-BEE0-4592-95B4-A14D46E3DD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1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AB168-2495-4D55-9AC0-96206AA13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实验二：添加</a:t>
            </a:r>
            <a:r>
              <a:rPr lang="en-US" altLang="zh-CN" dirty="0"/>
              <a:t>Linux</a:t>
            </a:r>
            <a:r>
              <a:rPr lang="zh-CN" altLang="en-US" dirty="0"/>
              <a:t>系统调用及熟悉常见系统调用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C8505B-0D17-497D-979F-0F16ECBE2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altLang="en-US" dirty="0"/>
              <a:t>助教：田成锦、汪睿、游翎璟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吴加禹、李佳伟、唐凯成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955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编写测试程序</a:t>
            </a:r>
            <a:endParaRPr lang="en-US" altLang="zh-CN" sz="2400" dirty="0"/>
          </a:p>
          <a:p>
            <a:pPr lvl="1"/>
            <a:r>
              <a:rPr lang="zh-CN" altLang="en-US" sz="2000" dirty="0"/>
              <a:t>创建一个简单的用户程序验证已实现的系统调用正确性，要求能够从终端读取一串数字字符串，通过</a:t>
            </a:r>
            <a:r>
              <a:rPr lang="en-US" altLang="zh-CN" sz="2000" dirty="0"/>
              <a:t>str2num</a:t>
            </a:r>
            <a:r>
              <a:rPr lang="zh-CN" altLang="en-US" sz="2000" dirty="0"/>
              <a:t>系统调用将其转换成数字，然后通过</a:t>
            </a:r>
            <a:r>
              <a:rPr lang="en-US" altLang="zh-CN" sz="2000" dirty="0" err="1"/>
              <a:t>print_val</a:t>
            </a:r>
            <a:r>
              <a:rPr lang="zh-CN" altLang="en-US" sz="2000" dirty="0"/>
              <a:t>系统调用打印该数字。执行用户程序后需要有如下输出：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提示：通过</a:t>
            </a:r>
            <a:r>
              <a:rPr lang="en-US" altLang="zh-CN" sz="2000" dirty="0" err="1"/>
              <a:t>syscall</a:t>
            </a:r>
            <a:r>
              <a:rPr lang="zh-CN" altLang="en-US" sz="2000" dirty="0"/>
              <a:t>函数执行系统</a:t>
            </a:r>
            <a:r>
              <a:rPr lang="zh-CN" altLang="en-US" sz="2000" dirty="0" smtClean="0"/>
              <a:t>调用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2708057-3ADF-A741-A5D3-C4574AA24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178230"/>
              </p:ext>
            </p:extLst>
          </p:nvPr>
        </p:nvGraphicFramePr>
        <p:xfrm>
          <a:off x="1760219" y="3171638"/>
          <a:ext cx="5623560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5623560">
                  <a:extLst>
                    <a:ext uri="{9D8B030D-6E8A-4147-A177-3AD203B41FA5}">
                      <a16:colId xmlns:a16="http://schemas.microsoft.com/office/drawing/2014/main" val="34005098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Give me a string: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78234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sys_print_val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78234</a:t>
                      </a:r>
                      <a:endParaRPr lang="zh-CN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9922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AD5CB3F-1F95-FD41-B60A-55ED8279C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637388"/>
              </p:ext>
            </p:extLst>
          </p:nvPr>
        </p:nvGraphicFramePr>
        <p:xfrm>
          <a:off x="1760219" y="5150759"/>
          <a:ext cx="5623560" cy="930386"/>
        </p:xfrm>
        <a:graphic>
          <a:graphicData uri="http://schemas.openxmlformats.org/drawingml/2006/table">
            <a:tbl>
              <a:tblPr firstRow="1" firstCol="1" bandRow="1"/>
              <a:tblGrid>
                <a:gridCol w="5623560">
                  <a:extLst>
                    <a:ext uri="{9D8B030D-6E8A-4147-A177-3AD203B41FA5}">
                      <a16:colId xmlns:a16="http://schemas.microsoft.com/office/drawing/2014/main" val="1399108255"/>
                    </a:ext>
                  </a:extLst>
                </a:gridCol>
              </a:tblGrid>
              <a:tr h="930386">
                <a:tc>
                  <a:txBody>
                    <a:bodyPr/>
                    <a:lstStyle/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syscall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sysno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...);	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sysno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为系统调用号，后面跟若干个系统调用函数参数，参数个数与其原型一致</a:t>
                      </a:r>
                      <a:endParaRPr lang="zh-CN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993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19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运行测试程序</a:t>
            </a:r>
            <a:endParaRPr lang="en-US" altLang="zh-CN" sz="2400" dirty="0"/>
          </a:p>
          <a:p>
            <a:pPr lvl="1"/>
            <a:r>
              <a:rPr lang="zh-CN" altLang="en-US" sz="2000" dirty="0"/>
              <a:t>利用实验一中的</a:t>
            </a:r>
            <a:r>
              <a:rPr lang="en-US" altLang="zh-CN" sz="2000" dirty="0" err="1"/>
              <a:t>busybox</a:t>
            </a:r>
            <a:r>
              <a:rPr lang="zh-CN" altLang="en-US" sz="2000" dirty="0"/>
              <a:t>生成根文件系统。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/>
              <a:t>GCC</a:t>
            </a:r>
            <a:r>
              <a:rPr lang="zh-CN" altLang="en-US" sz="2000" dirty="0"/>
              <a:t>静态编译用户</a:t>
            </a:r>
            <a:r>
              <a:rPr lang="zh-CN" altLang="en-US" sz="2000" dirty="0" smtClean="0"/>
              <a:t>程序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并</a:t>
            </a:r>
            <a:r>
              <a:rPr lang="zh-CN" altLang="en-US" sz="2000" dirty="0"/>
              <a:t>将可执行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test</a:t>
            </a:r>
            <a:r>
              <a:rPr lang="zh-CN" altLang="en-US" sz="2000" dirty="0" smtClean="0"/>
              <a:t>复制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busybox</a:t>
            </a:r>
            <a:r>
              <a:rPr lang="zh-CN" altLang="en-US" sz="2000" dirty="0"/>
              <a:t>下的</a:t>
            </a:r>
            <a:r>
              <a:rPr lang="en-US" altLang="zh-CN" sz="2000" dirty="0"/>
              <a:t>_install</a:t>
            </a:r>
            <a:r>
              <a:rPr lang="zh-CN" altLang="en-US" sz="2000" dirty="0"/>
              <a:t>目录下，重新打包该目录生成新的</a:t>
            </a:r>
            <a:r>
              <a:rPr lang="en-US" altLang="zh-CN" sz="2000" dirty="0"/>
              <a:t>cpio.gz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运行</a:t>
            </a:r>
            <a:r>
              <a:rPr lang="en-US" altLang="zh-CN" sz="2000" dirty="0" err="1"/>
              <a:t>qemu</a:t>
            </a:r>
            <a:r>
              <a:rPr lang="zh-CN" altLang="en-US" sz="2000" dirty="0"/>
              <a:t>进入</a:t>
            </a:r>
            <a:r>
              <a:rPr lang="en-US" altLang="zh-CN" sz="2000" dirty="0"/>
              <a:t>shell</a:t>
            </a:r>
            <a:r>
              <a:rPr lang="zh-CN" altLang="en-US" sz="2000" dirty="0"/>
              <a:t>环境</a:t>
            </a:r>
            <a:r>
              <a:rPr lang="zh-CN" altLang="en-US" sz="2000" dirty="0" smtClean="0"/>
              <a:t>后</a:t>
            </a:r>
            <a:r>
              <a:rPr lang="zh-CN" altLang="en-US" sz="2000" dirty="0" smtClean="0"/>
              <a:t>，输入</a:t>
            </a:r>
            <a:r>
              <a:rPr lang="en-US" altLang="zh-CN" sz="2000" dirty="0" smtClean="0"/>
              <a:t>./test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执行用户程序。</a:t>
            </a:r>
            <a:endParaRPr lang="en-US" altLang="zh-CN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1F747A7-9A19-CA41-B14D-8617DBDFC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65185"/>
              </p:ext>
            </p:extLst>
          </p:nvPr>
        </p:nvGraphicFramePr>
        <p:xfrm>
          <a:off x="1407968" y="2612863"/>
          <a:ext cx="6328064" cy="290136"/>
        </p:xfrm>
        <a:graphic>
          <a:graphicData uri="http://schemas.openxmlformats.org/drawingml/2006/table">
            <a:tbl>
              <a:tblPr firstRow="1" firstCol="1" bandRow="1"/>
              <a:tblGrid>
                <a:gridCol w="6328064">
                  <a:extLst>
                    <a:ext uri="{9D8B030D-6E8A-4147-A177-3AD203B41FA5}">
                      <a16:colId xmlns:a16="http://schemas.microsoft.com/office/drawing/2014/main" val="109697757"/>
                    </a:ext>
                  </a:extLst>
                </a:gridCol>
              </a:tblGrid>
              <a:tr h="290136">
                <a:tc>
                  <a:txBody>
                    <a:bodyPr/>
                    <a:lstStyle/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dirty="0" err="1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gcc</a:t>
                      </a:r>
                      <a:r>
                        <a:rPr lang="en-US" sz="16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–static </a:t>
                      </a:r>
                      <a:r>
                        <a:rPr lang="en-US" sz="1600" dirty="0" err="1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test.c</a:t>
                      </a:r>
                      <a:r>
                        <a:rPr lang="en-US" sz="16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–o test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82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74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熟悉常见的系统调用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熟悉以下系统调用的用法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C831BE-E20B-DD4D-9BD0-9150DABA6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142818"/>
              </p:ext>
            </p:extLst>
          </p:nvPr>
        </p:nvGraphicFramePr>
        <p:xfrm>
          <a:off x="465513" y="1985112"/>
          <a:ext cx="8212974" cy="4198620"/>
        </p:xfrm>
        <a:graphic>
          <a:graphicData uri="http://schemas.openxmlformats.org/drawingml/2006/table">
            <a:tbl>
              <a:tblPr firstRow="1" firstCol="1" bandRow="1"/>
              <a:tblGrid>
                <a:gridCol w="8212974">
                  <a:extLst>
                    <a:ext uri="{9D8B030D-6E8A-4147-A177-3AD203B41FA5}">
                      <a16:colId xmlns:a16="http://schemas.microsoft.com/office/drawing/2014/main" val="4111210494"/>
                    </a:ext>
                  </a:extLst>
                </a:gridCol>
              </a:tblGrid>
              <a:tr h="288142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pid_t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fork();	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创建进程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pid_t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waitpid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pid_t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pid,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status,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options);	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等待指定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pid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的子进程结束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execv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*path,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argv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[])</a:t>
                      </a:r>
                      <a:r>
                        <a:rPr lang="en-US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；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根据指定的文件名或目录名找到可执行文件，并用它来取代原调用进程的数据段、代码段和堆栈段，在执行完之后，原调用进程的内容除了进程号外，其他全部被新程序的内容替换了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system(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command);	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调用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fork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产生子进程，在子进程执行参数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command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字符串所代表的命令，此命令执行完后随即返回原调用的进程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popen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command, 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mode);	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//popen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函数先执行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fork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，然后调用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exec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以执行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command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，并且根据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mode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的值（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"r"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"w"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）返回一个指向子进程的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stdout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或指向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stdin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的文件指针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pclose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stream);	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关闭标准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流，等待命令执行结束</a:t>
                      </a:r>
                      <a:endParaRPr lang="zh-CN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540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01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熟悉常见的系统调用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利用上面的系统调用函数实现一个简单的</a:t>
            </a:r>
            <a:r>
              <a:rPr lang="en" altLang="zh-CN" sz="2400" dirty="0"/>
              <a:t>shell</a:t>
            </a:r>
            <a:r>
              <a:rPr lang="zh-CN" altLang="en-US" sz="2400" dirty="0"/>
              <a:t>程序</a:t>
            </a:r>
          </a:p>
          <a:p>
            <a:pPr lvl="1"/>
            <a:r>
              <a:rPr lang="zh-CN" altLang="en-US" sz="2000" dirty="0"/>
              <a:t>每行命令可能由若干个子命令组成，如</a:t>
            </a:r>
            <a:r>
              <a:rPr lang="en-US" altLang="zh-CN" sz="2000" dirty="0"/>
              <a:t>"</a:t>
            </a:r>
            <a:r>
              <a:rPr lang="en" altLang="zh-CN" sz="2000" dirty="0"/>
              <a:t>ls -l; cat 1.txt; </a:t>
            </a:r>
            <a:r>
              <a:rPr lang="en" altLang="zh-CN" sz="2000" dirty="0" err="1"/>
              <a:t>ps</a:t>
            </a:r>
            <a:r>
              <a:rPr lang="en" altLang="zh-CN" sz="2000" dirty="0"/>
              <a:t> -a"</a:t>
            </a:r>
            <a:r>
              <a:rPr lang="zh-CN" altLang="en" sz="2000" dirty="0"/>
              <a:t>，</a:t>
            </a:r>
            <a:r>
              <a:rPr lang="zh-CN" altLang="en-US" sz="2000" dirty="0"/>
              <a:t>由“</a:t>
            </a:r>
            <a:r>
              <a:rPr lang="en-US" altLang="zh-CN" sz="2000" dirty="0"/>
              <a:t>;”</a:t>
            </a:r>
            <a:r>
              <a:rPr lang="zh-CN" altLang="en-US" sz="2000" dirty="0"/>
              <a:t>分隔每个子命令，需要按照顺序依次执行这些子命令。</a:t>
            </a:r>
            <a:endParaRPr lang="en-US" altLang="zh-CN" sz="2000" dirty="0"/>
          </a:p>
          <a:p>
            <a:pPr lvl="1"/>
            <a:r>
              <a:rPr lang="zh-CN" altLang="en-US" sz="2000" dirty="0"/>
              <a:t>每个子命令可能包含一个管道符号“</a:t>
            </a:r>
            <a:r>
              <a:rPr lang="en-US" altLang="zh-CN" sz="2000" dirty="0"/>
              <a:t>|”</a:t>
            </a:r>
            <a:r>
              <a:rPr lang="zh-CN" altLang="en-US" sz="2000" dirty="0"/>
              <a:t>，如</a:t>
            </a:r>
            <a:r>
              <a:rPr lang="en-US" altLang="zh-CN" sz="2000" dirty="0"/>
              <a:t>"</a:t>
            </a:r>
            <a:r>
              <a:rPr lang="en" altLang="zh-CN" sz="2000" dirty="0"/>
              <a:t>cat 1.txt | grep </a:t>
            </a:r>
            <a:r>
              <a:rPr lang="en" altLang="zh-CN" sz="2000" dirty="0" err="1"/>
              <a:t>abcd</a:t>
            </a:r>
            <a:r>
              <a:rPr lang="en" altLang="zh-CN" sz="2000" dirty="0"/>
              <a:t>"</a:t>
            </a:r>
            <a:r>
              <a:rPr lang="zh-CN" altLang="en" sz="2000" dirty="0"/>
              <a:t>（</a:t>
            </a:r>
            <a:r>
              <a:rPr lang="zh-CN" altLang="en-US" sz="2000" dirty="0"/>
              <a:t>这个命令的作用是打印出</a:t>
            </a:r>
            <a:r>
              <a:rPr lang="en-US" altLang="zh-CN" sz="2000" dirty="0"/>
              <a:t>1.</a:t>
            </a:r>
            <a:r>
              <a:rPr lang="en" altLang="zh-CN" sz="2000" dirty="0"/>
              <a:t>txt</a:t>
            </a:r>
            <a:r>
              <a:rPr lang="zh-CN" altLang="en-US" sz="2000" dirty="0"/>
              <a:t>中包含</a:t>
            </a:r>
            <a:r>
              <a:rPr lang="en" altLang="zh-CN" sz="2000" dirty="0" err="1"/>
              <a:t>abcd</a:t>
            </a:r>
            <a:r>
              <a:rPr lang="zh-CN" altLang="en-US" sz="2000" dirty="0"/>
              <a:t>字符串的行），作用是先执行前一个命令，并将其标准输出传递给下一个命令，作为它的标准输入。</a:t>
            </a:r>
            <a:endParaRPr lang="en-US" altLang="zh-CN" sz="2000" dirty="0"/>
          </a:p>
          <a:p>
            <a:pPr lvl="1"/>
            <a:r>
              <a:rPr lang="zh-CN" altLang="en-US" sz="2000" dirty="0"/>
              <a:t>最终的</a:t>
            </a:r>
            <a:r>
              <a:rPr lang="en" altLang="zh-CN" sz="2000" dirty="0"/>
              <a:t>shell</a:t>
            </a:r>
            <a:r>
              <a:rPr lang="zh-CN" altLang="en-US" sz="2000" dirty="0"/>
              <a:t>程序应该有类似如下的输出：</a:t>
            </a:r>
            <a:endParaRPr lang="zh-CN" altLang="en-US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0250E06-E1C7-9846-ACB2-AF645D42B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18931"/>
              </p:ext>
            </p:extLst>
          </p:nvPr>
        </p:nvGraphicFramePr>
        <p:xfrm>
          <a:off x="1760220" y="4418803"/>
          <a:ext cx="5623560" cy="1889760"/>
        </p:xfrm>
        <a:graphic>
          <a:graphicData uri="http://schemas.openxmlformats.org/drawingml/2006/table">
            <a:tbl>
              <a:tblPr firstRow="1" firstCol="1" bandRow="1"/>
              <a:tblGrid>
                <a:gridCol w="5623560">
                  <a:extLst>
                    <a:ext uri="{9D8B030D-6E8A-4147-A177-3AD203B41FA5}">
                      <a16:colId xmlns:a16="http://schemas.microsoft.com/office/drawing/2014/main" val="241296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OSLab2-&gt;echo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abcd;date;uname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-r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abcd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Mon Apr 8 09:35:57 CST 2019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2.6.26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OSLab2-&gt;cat 1.txt | grep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abcd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123abcd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abcdefg</a:t>
                      </a:r>
                      <a:endParaRPr lang="zh-CN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034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629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熟悉常见的系统调用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利用上面的系统调用函数实现一个简单的</a:t>
            </a:r>
            <a:r>
              <a:rPr lang="en" altLang="zh-CN" sz="2400" dirty="0"/>
              <a:t>shell</a:t>
            </a:r>
            <a:r>
              <a:rPr lang="zh-CN" altLang="en-US" sz="2400" dirty="0"/>
              <a:t>程序</a:t>
            </a:r>
            <a:endParaRPr lang="en-US" altLang="zh-CN" sz="2400" dirty="0"/>
          </a:p>
          <a:p>
            <a:pPr lvl="1"/>
            <a:r>
              <a:rPr lang="zh-CN" altLang="en-US" sz="2000" dirty="0"/>
              <a:t>程序的大致的框架如下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55031B5-98A9-5749-83BB-448E2CDEB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274594"/>
              </p:ext>
            </p:extLst>
          </p:nvPr>
        </p:nvGraphicFramePr>
        <p:xfrm>
          <a:off x="615602" y="2343252"/>
          <a:ext cx="7912796" cy="3840480"/>
        </p:xfrm>
        <a:graphic>
          <a:graphicData uri="http://schemas.openxmlformats.org/drawingml/2006/table">
            <a:tbl>
              <a:tblPr firstRow="1" firstCol="1" bandRow="1"/>
              <a:tblGrid>
                <a:gridCol w="7912796">
                  <a:extLst>
                    <a:ext uri="{9D8B030D-6E8A-4147-A177-3AD203B41FA5}">
                      <a16:colId xmlns:a16="http://schemas.microsoft.com/office/drawing/2014/main" val="21477242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main(){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cmdline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rgbClr val="40A07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256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];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600" dirty="0">
                          <a:solidFill>
                            <a:srgbClr val="40A07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{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zh-CN" alt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4070A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"OSLab2-&gt;"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);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读取一行字符串并根据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“;”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将其划分成若干个子命令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40A07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cmd_num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++) {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() {	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处理包含一个管道符号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“|”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的情况，利用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popen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处理命令的输入输出转换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}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{	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通常的情况，利用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fork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创建子进程并执行命令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}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}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40A07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626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51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验收方式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现场验收</a:t>
            </a:r>
            <a:endParaRPr lang="en-US" altLang="zh-CN" sz="2400" dirty="0"/>
          </a:p>
          <a:p>
            <a:pPr lvl="1"/>
            <a:r>
              <a:rPr lang="zh-CN" altLang="en-US" sz="2000" dirty="0"/>
              <a:t>实验内容一</a:t>
            </a:r>
            <a:endParaRPr lang="en-US" altLang="zh-CN" sz="2000" dirty="0"/>
          </a:p>
          <a:p>
            <a:pPr lvl="2"/>
            <a:r>
              <a:rPr lang="zh-CN" altLang="en-US" sz="1800" dirty="0"/>
              <a:t>向助教展示修改的文件以及测试程序</a:t>
            </a:r>
            <a:endParaRPr lang="en-US" altLang="zh-CN" sz="1800" dirty="0"/>
          </a:p>
          <a:p>
            <a:pPr lvl="2"/>
            <a:r>
              <a:rPr lang="zh-CN" altLang="en-US" sz="1800" dirty="0"/>
              <a:t>在</a:t>
            </a:r>
            <a:r>
              <a:rPr lang="en" altLang="zh-CN" sz="1800" dirty="0" err="1"/>
              <a:t>qemu</a:t>
            </a:r>
            <a:r>
              <a:rPr lang="zh-CN" altLang="en-US" sz="1800" dirty="0"/>
              <a:t>中运行测试程序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实验内容二</a:t>
            </a:r>
            <a:endParaRPr lang="en-US" altLang="zh-CN" sz="2000" dirty="0"/>
          </a:p>
          <a:p>
            <a:pPr lvl="2"/>
            <a:r>
              <a:rPr lang="zh-CN" altLang="en-US" sz="1800" dirty="0"/>
              <a:t>向助教展示编写的测试程序</a:t>
            </a:r>
            <a:endParaRPr lang="en-US" altLang="zh-CN" sz="1800" dirty="0"/>
          </a:p>
          <a:p>
            <a:pPr lvl="2"/>
            <a:r>
              <a:rPr lang="zh-CN" altLang="en-US" sz="1800" dirty="0"/>
              <a:t>运行测试程序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05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报告提交方式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451620" cy="53623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将实验报告</a:t>
            </a:r>
            <a:r>
              <a:rPr lang="zh-CN" altLang="en-US" sz="2400" dirty="0" smtClean="0"/>
              <a:t>、自己修改的所有代码文件，打包</a:t>
            </a:r>
            <a:r>
              <a:rPr lang="zh-CN" altLang="en-US" sz="2400" dirty="0"/>
              <a:t>为压缩包</a:t>
            </a:r>
            <a:r>
              <a:rPr lang="zh-CN" altLang="en-US" sz="2400" dirty="0" smtClean="0"/>
              <a:t>提交（请勿打包整个内核文件）</a:t>
            </a:r>
            <a:endParaRPr lang="en-US" altLang="zh-CN" sz="2400" dirty="0"/>
          </a:p>
          <a:p>
            <a:r>
              <a:rPr lang="zh-CN" altLang="en-US" sz="2400" dirty="0"/>
              <a:t>提交至邮箱：</a:t>
            </a:r>
            <a:r>
              <a:rPr lang="en-US" altLang="zh-CN" sz="2400" dirty="0"/>
              <a:t>ustc_os2019@163.com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邮件主题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文件名称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压缩包名称 </a:t>
            </a:r>
            <a:r>
              <a:rPr lang="zh-CN" altLang="en-US" dirty="0"/>
              <a:t>均采用以下格式命名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x-</a:t>
            </a:r>
            <a:r>
              <a:rPr lang="zh-CN" altLang="en-US" sz="2400" dirty="0">
                <a:solidFill>
                  <a:srgbClr val="FF0000"/>
                </a:solidFill>
              </a:rPr>
              <a:t>学号</a:t>
            </a:r>
            <a:r>
              <a:rPr lang="en-US" altLang="zh-CN" sz="2400" dirty="0">
                <a:solidFill>
                  <a:srgbClr val="FF0000"/>
                </a:solidFill>
              </a:rPr>
              <a:t>-</a:t>
            </a:r>
            <a:r>
              <a:rPr lang="zh-CN" altLang="en-US" sz="2400" dirty="0">
                <a:solidFill>
                  <a:srgbClr val="FF0000"/>
                </a:solidFill>
              </a:rPr>
              <a:t>姓名</a:t>
            </a:r>
            <a:r>
              <a:rPr lang="zh-CN" altLang="en-US" sz="2400" dirty="0"/>
              <a:t>（</a:t>
            </a:r>
            <a:r>
              <a:rPr lang="en-US" altLang="zh-CN" sz="2400" dirty="0"/>
              <a:t>x</a:t>
            </a:r>
            <a:r>
              <a:rPr lang="zh-CN" altLang="en-US" sz="2400" dirty="0"/>
              <a:t>：代表第</a:t>
            </a:r>
            <a:r>
              <a:rPr lang="en-US" altLang="zh-CN" sz="2400" dirty="0"/>
              <a:t>x</a:t>
            </a:r>
            <a:r>
              <a:rPr lang="zh-CN" altLang="en-US" sz="2400" dirty="0"/>
              <a:t>次实验）</a:t>
            </a:r>
            <a:endParaRPr lang="en-US" altLang="zh-CN" sz="2400" dirty="0"/>
          </a:p>
          <a:p>
            <a:pPr lvl="3"/>
            <a:r>
              <a:rPr lang="zh-CN" altLang="en-US" sz="2200" dirty="0"/>
              <a:t>例如张三的第</a:t>
            </a:r>
            <a:r>
              <a:rPr lang="en-US" altLang="zh-CN" sz="2200" dirty="0"/>
              <a:t>1</a:t>
            </a:r>
            <a:r>
              <a:rPr lang="zh-CN" altLang="en-US" sz="2200" dirty="0"/>
              <a:t>次实验命名为“</a:t>
            </a:r>
            <a:r>
              <a:rPr lang="en-US" altLang="zh-CN" sz="2200" dirty="0"/>
              <a:t>1-PB17011010-</a:t>
            </a:r>
            <a:r>
              <a:rPr lang="zh-CN" altLang="en-US" sz="2200" dirty="0"/>
              <a:t>张三”</a:t>
            </a:r>
            <a:endParaRPr lang="en-US" altLang="zh-CN" sz="2200" dirty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未按照规范命名的邮件会被忽略、删除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38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6C835-8770-4978-8C59-4524E23D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7288C-3F3F-4C68-8B5C-073B46EE0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学习如何添加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系统调用</a:t>
            </a:r>
            <a:endParaRPr lang="en-US" altLang="zh-CN" sz="2400" dirty="0"/>
          </a:p>
          <a:p>
            <a:r>
              <a:rPr lang="zh-CN" altLang="en-US" sz="2400" dirty="0"/>
              <a:t>熟悉</a:t>
            </a:r>
            <a:r>
              <a:rPr lang="en-US" altLang="zh-CN" sz="2400" dirty="0"/>
              <a:t>Linux</a:t>
            </a:r>
            <a:r>
              <a:rPr lang="zh-CN" altLang="en-US" sz="2400" dirty="0"/>
              <a:t>下常见的系统调用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18DE3-C203-44A0-BA26-322ADFEE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A3EDA6-ECE9-4227-A1A9-6A93F8F0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9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535AE-F8E8-463E-88B0-43B05D9F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652CD-4CB7-472F-849B-D03047BB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主机：</a:t>
            </a:r>
            <a:r>
              <a:rPr lang="en-US" altLang="zh-CN" sz="2400" dirty="0"/>
              <a:t>Ubuntu  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14.04 </a:t>
            </a:r>
          </a:p>
          <a:p>
            <a:r>
              <a:rPr lang="en-US" altLang="zh-CN" sz="2400" dirty="0"/>
              <a:t>Linux</a:t>
            </a:r>
            <a:r>
              <a:rPr lang="zh-CN" altLang="en-US" sz="2400" dirty="0"/>
              <a:t>内核版本：</a:t>
            </a:r>
            <a:r>
              <a:rPr lang="en-US" altLang="zh-CN" sz="2400" dirty="0"/>
              <a:t>2.6.26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（内核</a:t>
            </a:r>
            <a:r>
              <a:rPr lang="zh-CN" altLang="en-US" sz="2400" dirty="0">
                <a:solidFill>
                  <a:srgbClr val="FF0000"/>
                </a:solidFill>
              </a:rPr>
              <a:t>版本最好是</a:t>
            </a:r>
            <a:r>
              <a:rPr lang="en-US" altLang="zh-CN" sz="2400" dirty="0">
                <a:solidFill>
                  <a:srgbClr val="FF0000"/>
                </a:solidFill>
              </a:rPr>
              <a:t>2.6.26</a:t>
            </a:r>
            <a:r>
              <a:rPr lang="zh-CN" altLang="en-US" sz="2400" dirty="0">
                <a:solidFill>
                  <a:srgbClr val="FF0000"/>
                </a:solidFill>
              </a:rPr>
              <a:t>，否则代码可能会</a:t>
            </a:r>
            <a:r>
              <a:rPr lang="zh-CN" altLang="en-US" sz="2400" dirty="0" smtClean="0">
                <a:solidFill>
                  <a:srgbClr val="FF0000"/>
                </a:solidFill>
              </a:rPr>
              <a:t>有所不同）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本次实验是以实验一为基础，如有不熟悉的步骤，请重新浏览实验一文档。</a:t>
            </a:r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D6495-AF62-43C4-9FBC-7E4E76D2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3A84C2-11AD-41F6-8B4D-AFC8051D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6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349150"/>
            <a:ext cx="8350368" cy="49972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需要</a:t>
            </a:r>
            <a:r>
              <a:rPr lang="zh-CN" altLang="en-US" sz="2400" dirty="0" smtClean="0"/>
              <a:t>添加两个系统调用，与如下形式</a:t>
            </a:r>
            <a:r>
              <a:rPr lang="zh-CN" altLang="en-US" sz="2400" dirty="0" smtClean="0">
                <a:solidFill>
                  <a:srgbClr val="FF0000"/>
                </a:solidFill>
              </a:rPr>
              <a:t>类似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64D1579-1AEB-384B-B87E-DD41B55A4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00038"/>
              </p:ext>
            </p:extLst>
          </p:nvPr>
        </p:nvGraphicFramePr>
        <p:xfrm>
          <a:off x="950767" y="2277687"/>
          <a:ext cx="7245583" cy="1889760"/>
        </p:xfrm>
        <a:graphic>
          <a:graphicData uri="http://schemas.openxmlformats.org/drawingml/2006/table">
            <a:tbl>
              <a:tblPr firstRow="1" firstCol="1" bandRow="1"/>
              <a:tblGrid>
                <a:gridCol w="7245583">
                  <a:extLst>
                    <a:ext uri="{9D8B030D-6E8A-4147-A177-3AD203B41FA5}">
                      <a16:colId xmlns:a16="http://schemas.microsoft.com/office/drawing/2014/main" val="4045519730"/>
                    </a:ext>
                  </a:extLst>
                </a:gridCol>
              </a:tblGrid>
              <a:tr h="1695797">
                <a:tc>
                  <a:txBody>
                    <a:bodyPr/>
                    <a:lstStyle/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print_val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a);    </a:t>
                      </a:r>
                    </a:p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通过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printk</a:t>
                      </a:r>
                      <a:r>
                        <a:rPr lang="en-US" sz="1600" i="1" dirty="0" err="1" smtClean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在控制台打印</a:t>
                      </a:r>
                      <a:r>
                        <a:rPr lang="zh-CN" altLang="en-US" sz="1600" i="1" dirty="0" smtClean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如下信息</a:t>
                      </a:r>
                      <a:r>
                        <a:rPr lang="en-US" altLang="zh-CN" sz="1600" i="1" dirty="0" smtClean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600" i="1" dirty="0" smtClean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假设</a:t>
                      </a:r>
                      <a:r>
                        <a:rPr lang="en-US" altLang="zh-CN" sz="1600" i="1" dirty="0" smtClean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1600" i="1" dirty="0" smtClean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lang="en-US" altLang="zh-CN" sz="1600" i="1" dirty="0" smtClean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1234</a:t>
                      </a:r>
                      <a:r>
                        <a:rPr lang="zh-CN" altLang="en-US" sz="1600" i="1" dirty="0" smtClean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sz="1600" i="1" dirty="0" smtClean="0">
                        <a:solidFill>
                          <a:srgbClr val="60A0B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i="1" dirty="0" smtClean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   in </a:t>
                      </a:r>
                      <a:r>
                        <a:rPr lang="en-US" sz="1600" i="1" dirty="0" err="1" smtClean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sys_print_val</a:t>
                      </a:r>
                      <a:r>
                        <a:rPr lang="en-US" sz="1600" i="1" dirty="0" smtClean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1234</a:t>
                      </a:r>
                    </a:p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str2num(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str_len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*ret);    </a:t>
                      </a:r>
                    </a:p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将一个有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str_len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个数字的字符串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转换成十进制数字，然后将结果写到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指向的地址中</a:t>
                      </a:r>
                      <a:endParaRPr lang="zh-CN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199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66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349150"/>
            <a:ext cx="8350368" cy="49972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分配系统调用号</a:t>
            </a:r>
            <a:endParaRPr lang="en-US" altLang="zh-CN" sz="2400" dirty="0"/>
          </a:p>
          <a:p>
            <a:pPr lvl="1"/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源代码根目录下，找到</a:t>
            </a:r>
            <a:r>
              <a:rPr lang="en-US" altLang="zh-CN" sz="2000" dirty="0" smtClean="0"/>
              <a:t>include/asm-x86/unistd_32.h</a:t>
            </a:r>
            <a:r>
              <a:rPr lang="zh-CN" altLang="en-US" sz="2000" dirty="0"/>
              <a:t>，在文件末尾</a:t>
            </a:r>
            <a:r>
              <a:rPr lang="zh-CN" altLang="en-US" sz="2000" dirty="0">
                <a:solidFill>
                  <a:srgbClr val="FF0000"/>
                </a:solidFill>
              </a:rPr>
              <a:t>仿照已分配</a:t>
            </a:r>
            <a:r>
              <a:rPr lang="zh-CN" altLang="en-US" sz="2000" dirty="0"/>
              <a:t>的系统调用号新增自己的两个系统调用号。</a:t>
            </a:r>
            <a:endParaRPr lang="en-US" altLang="zh-CN" sz="2000" dirty="0"/>
          </a:p>
          <a:p>
            <a:pPr lvl="2"/>
            <a:endParaRPr lang="en-US" altLang="zh-CN" sz="1800" dirty="0"/>
          </a:p>
          <a:p>
            <a:pPr lvl="2"/>
            <a:endParaRPr lang="en-US" altLang="zh-CN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30845AC-5447-DC4D-A426-9E8237B4F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347018"/>
              </p:ext>
            </p:extLst>
          </p:nvPr>
        </p:nvGraphicFramePr>
        <p:xfrm>
          <a:off x="1853738" y="2792715"/>
          <a:ext cx="5436523" cy="2621280"/>
        </p:xfrm>
        <a:graphic>
          <a:graphicData uri="http://schemas.openxmlformats.org/drawingml/2006/table">
            <a:tbl>
              <a:tblPr firstRow="1" firstCol="1" bandRow="1"/>
              <a:tblGrid>
                <a:gridCol w="5436523">
                  <a:extLst>
                    <a:ext uri="{9D8B030D-6E8A-4147-A177-3AD203B41FA5}">
                      <a16:colId xmlns:a16="http://schemas.microsoft.com/office/drawing/2014/main" val="29455700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......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#define __</a:t>
                      </a:r>
                      <a:r>
                        <a:rPr lang="en-US" sz="1600" dirty="0" err="1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NR_utimensat</a:t>
                      </a: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320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#define __</a:t>
                      </a:r>
                      <a:r>
                        <a:rPr lang="en-US" sz="1600" dirty="0" err="1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NR_signalfd</a:t>
                      </a: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	321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#define __</a:t>
                      </a:r>
                      <a:r>
                        <a:rPr lang="en-US" sz="1600" dirty="0" err="1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NR_timerfd_create</a:t>
                      </a: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322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#define __</a:t>
                      </a:r>
                      <a:r>
                        <a:rPr lang="en-US" sz="1600" dirty="0" err="1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NR_eventfd</a:t>
                      </a: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	323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#define __</a:t>
                      </a:r>
                      <a:r>
                        <a:rPr lang="en-US" sz="1600" dirty="0" err="1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NR_fallocate</a:t>
                      </a: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324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#define __</a:t>
                      </a:r>
                      <a:r>
                        <a:rPr lang="en-US" sz="1600" dirty="0" err="1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NR_timerfd_settime</a:t>
                      </a: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325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#define __</a:t>
                      </a:r>
                      <a:r>
                        <a:rPr lang="en-US" sz="1600" dirty="0" err="1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NR_timerfd_gettime</a:t>
                      </a: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326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在此添加</a:t>
                      </a:r>
                      <a:endParaRPr lang="zh-CN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199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1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349150"/>
            <a:ext cx="8350368" cy="49972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修改系统调用表</a:t>
            </a:r>
            <a:endParaRPr lang="en-US" altLang="zh-CN" sz="2400" dirty="0"/>
          </a:p>
          <a:p>
            <a:pPr lvl="1"/>
            <a:r>
              <a:rPr lang="zh-CN" altLang="en-US" sz="2000" dirty="0"/>
              <a:t>为了让系统能根据系统调用号找到</a:t>
            </a:r>
            <a:r>
              <a:rPr lang="en-US" altLang="zh-CN" sz="2000" dirty="0" err="1"/>
              <a:t>syscall_table</a:t>
            </a:r>
            <a:r>
              <a:rPr lang="zh-CN" altLang="en-US" sz="2000" dirty="0"/>
              <a:t>中的相应表项，找到</a:t>
            </a:r>
            <a:r>
              <a:rPr lang="en-US" altLang="zh-CN" sz="2000" dirty="0" smtClean="0"/>
              <a:t>arch/x86/kernel/syscall_table_32.s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solidFill>
                  <a:srgbClr val="FF0000"/>
                </a:solidFill>
              </a:rPr>
              <a:t>仿照</a:t>
            </a:r>
            <a:r>
              <a:rPr lang="zh-CN" altLang="en-US" sz="2000" dirty="0" smtClean="0">
                <a:solidFill>
                  <a:srgbClr val="FF0000"/>
                </a:solidFill>
              </a:rPr>
              <a:t>原</a:t>
            </a:r>
            <a:r>
              <a:rPr lang="zh-CN" altLang="en-US" sz="2000" dirty="0">
                <a:solidFill>
                  <a:srgbClr val="FF0000"/>
                </a:solidFill>
              </a:rPr>
              <a:t>格式</a:t>
            </a:r>
            <a:r>
              <a:rPr lang="zh-CN" altLang="en-US" sz="2000" dirty="0"/>
              <a:t>添加系统调用号和调用函数的对应关系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注意系统调用函数</a:t>
            </a:r>
            <a:r>
              <a:rPr lang="zh-CN" altLang="en-US" sz="2000" dirty="0">
                <a:solidFill>
                  <a:srgbClr val="FF0000"/>
                </a:solidFill>
              </a:rPr>
              <a:t>名字应该以</a:t>
            </a:r>
            <a:r>
              <a:rPr lang="en-US" altLang="zh-CN" sz="2000" dirty="0">
                <a:solidFill>
                  <a:srgbClr val="FF0000"/>
                </a:solidFill>
              </a:rPr>
              <a:t>"sys_"</a:t>
            </a:r>
            <a:r>
              <a:rPr lang="zh-CN" altLang="en-US" sz="2000" dirty="0">
                <a:solidFill>
                  <a:srgbClr val="FF0000"/>
                </a:solidFill>
              </a:rPr>
              <a:t>开头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endParaRPr lang="en-US" altLang="zh-CN" sz="1800" dirty="0"/>
          </a:p>
          <a:p>
            <a:pPr lvl="2"/>
            <a:endParaRPr lang="en-US" altLang="zh-CN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42D3CB8-DF03-F44F-9EEB-F36A0574D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86269"/>
              </p:ext>
            </p:extLst>
          </p:nvPr>
        </p:nvGraphicFramePr>
        <p:xfrm>
          <a:off x="1507721" y="3677063"/>
          <a:ext cx="6128558" cy="2247900"/>
        </p:xfrm>
        <a:graphic>
          <a:graphicData uri="http://schemas.openxmlformats.org/drawingml/2006/table">
            <a:tbl>
              <a:tblPr firstRow="1" firstCol="1" bandRow="1"/>
              <a:tblGrid>
                <a:gridCol w="6128558">
                  <a:extLst>
                    <a:ext uri="{9D8B030D-6E8A-4147-A177-3AD203B41FA5}">
                      <a16:colId xmlns:a16="http://schemas.microsoft.com/office/drawing/2014/main" val="474913323"/>
                    </a:ext>
                  </a:extLst>
                </a:gridCol>
              </a:tblGrid>
              <a:tr h="2070344">
                <a:tc>
                  <a:txBody>
                    <a:bodyPr/>
                    <a:lstStyle/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......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.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sys_timerfd_create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.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sys_eventfd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.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sys_fallocate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.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sys_timerfd_settime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/* 325 */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.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sys_timerfd_gettime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在此添加</a:t>
                      </a:r>
                      <a:endParaRPr lang="zh-CN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002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24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349150"/>
            <a:ext cx="8350368" cy="49972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实现系统调用函数</a:t>
            </a:r>
            <a:endParaRPr lang="en-US" altLang="zh-CN" sz="2400" dirty="0"/>
          </a:p>
          <a:p>
            <a:pPr lvl="1"/>
            <a:r>
              <a:rPr lang="zh-CN" altLang="en-US" sz="2000" dirty="0"/>
              <a:t>在</a:t>
            </a:r>
            <a:r>
              <a:rPr lang="en-US" altLang="zh-CN" sz="2000" dirty="0"/>
              <a:t>include/</a:t>
            </a:r>
            <a:r>
              <a:rPr lang="en-US" altLang="zh-CN" sz="2000" dirty="0" err="1"/>
              <a:t>linux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syscalls.h</a:t>
            </a:r>
            <a:r>
              <a:rPr lang="zh-CN" altLang="en-US" sz="2000" dirty="0"/>
              <a:t>中声明新增的两个系统调用函数。注意</a:t>
            </a:r>
            <a:r>
              <a:rPr lang="en-US" altLang="zh-CN" sz="2000" dirty="0"/>
              <a:t>sys_str2num</a:t>
            </a:r>
            <a:r>
              <a:rPr lang="zh-CN" altLang="en-US" sz="2000" dirty="0"/>
              <a:t>的声明中指针参数需要有</a:t>
            </a:r>
            <a:r>
              <a:rPr lang="en-US" altLang="zh-CN" sz="2000" dirty="0">
                <a:solidFill>
                  <a:srgbClr val="FF0000"/>
                </a:solidFill>
              </a:rPr>
              <a:t>"__user"</a:t>
            </a:r>
            <a:r>
              <a:rPr lang="zh-CN" altLang="en-US" sz="2000" dirty="0">
                <a:solidFill>
                  <a:srgbClr val="FF0000"/>
                </a:solidFill>
              </a:rPr>
              <a:t>宏</a:t>
            </a:r>
            <a:r>
              <a:rPr lang="en-US" altLang="zh-CN" sz="2000" dirty="0"/>
              <a:t>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E460959-F8DC-8047-BBBF-1F7A7938E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514672"/>
              </p:ext>
            </p:extLst>
          </p:nvPr>
        </p:nvGraphicFramePr>
        <p:xfrm>
          <a:off x="610985" y="2834641"/>
          <a:ext cx="7922030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7922030">
                  <a:extLst>
                    <a:ext uri="{9D8B030D-6E8A-4147-A177-3AD203B41FA5}">
                      <a16:colId xmlns:a16="http://schemas.microsoft.com/office/drawing/2014/main" val="730455694"/>
                    </a:ext>
                  </a:extLst>
                </a:gridCol>
              </a:tblGrid>
              <a:tr h="2036618">
                <a:tc>
                  <a:txBody>
                    <a:bodyPr/>
                    <a:lstStyle/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......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asmlinkage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sys_timerfd_gettime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ufd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struct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itimerspec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__user *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otmr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);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asmlinkage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sys_eventfd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count);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asmlinkage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sys_fallocate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mode,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loff_t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offset,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loff_t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);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在此添加</a:t>
                      </a:r>
                      <a:endParaRPr lang="zh-CN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647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8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349150"/>
            <a:ext cx="8350368" cy="49972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实现系统调用函数</a:t>
            </a:r>
            <a:endParaRPr lang="en-US" altLang="zh-CN" sz="2400" dirty="0"/>
          </a:p>
          <a:p>
            <a:pPr lvl="1"/>
            <a:r>
              <a:rPr lang="zh-CN" altLang="en-US" sz="2000" dirty="0"/>
              <a:t>在</a:t>
            </a:r>
            <a:r>
              <a:rPr lang="en-US" altLang="zh-CN" sz="2000" dirty="0"/>
              <a:t>kernel/</a:t>
            </a:r>
            <a:r>
              <a:rPr lang="en-US" altLang="zh-CN" sz="2000" dirty="0" err="1"/>
              <a:t>sys.c</a:t>
            </a:r>
            <a:r>
              <a:rPr lang="zh-CN" altLang="en-US" sz="2000" dirty="0"/>
              <a:t>中实现新增的两个系统调用函数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（注意</a:t>
            </a:r>
            <a:r>
              <a:rPr lang="zh-CN" altLang="en-US" sz="2000" dirty="0"/>
              <a:t>：函数实现的头部与函数声明</a:t>
            </a:r>
            <a:r>
              <a:rPr lang="zh-CN" altLang="en-US" sz="2000" dirty="0">
                <a:solidFill>
                  <a:srgbClr val="FF0000"/>
                </a:solidFill>
              </a:rPr>
              <a:t>保持一致</a:t>
            </a:r>
            <a:r>
              <a:rPr lang="zh-CN" altLang="en-US" sz="2000" dirty="0"/>
              <a:t>！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/>
              <a:t>提示：</a:t>
            </a:r>
            <a:r>
              <a:rPr lang="en-US" altLang="zh-CN" sz="2000" dirty="0"/>
              <a:t>sys_str2num</a:t>
            </a:r>
            <a:r>
              <a:rPr lang="zh-CN" altLang="en-US" sz="2000" dirty="0"/>
              <a:t>的实现中需要利用</a:t>
            </a:r>
            <a:r>
              <a:rPr lang="en-US" altLang="zh-CN" sz="2000" dirty="0" err="1"/>
              <a:t>copy_from_user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copy_to_user</a:t>
            </a:r>
            <a:r>
              <a:rPr lang="zh-CN" altLang="en-US" sz="2000" dirty="0"/>
              <a:t>函数</a:t>
            </a:r>
            <a:r>
              <a:rPr lang="zh-CN" altLang="en-US" sz="2000" dirty="0" smtClean="0"/>
              <a:t>。（注意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的大小）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1F747A7-9A19-CA41-B14D-8617DBDFC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520583"/>
              </p:ext>
            </p:extLst>
          </p:nvPr>
        </p:nvGraphicFramePr>
        <p:xfrm>
          <a:off x="1402772" y="4201965"/>
          <a:ext cx="6328064" cy="1158240"/>
        </p:xfrm>
        <a:graphic>
          <a:graphicData uri="http://schemas.openxmlformats.org/drawingml/2006/table">
            <a:tbl>
              <a:tblPr firstRow="1" firstCol="1" bandRow="1"/>
              <a:tblGrid>
                <a:gridCol w="6328064">
                  <a:extLst>
                    <a:ext uri="{9D8B030D-6E8A-4147-A177-3AD203B41FA5}">
                      <a16:colId xmlns:a16="http://schemas.microsoft.com/office/drawing/2014/main" val="109697757"/>
                    </a:ext>
                  </a:extLst>
                </a:gridCol>
              </a:tblGrid>
              <a:tr h="1043607">
                <a:tc>
                  <a:txBody>
                    <a:bodyPr/>
                    <a:lstStyle/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copy_from_user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 to, 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__user * from,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n);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copy_to_user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__user *to, 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*from,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n);</a:t>
                      </a:r>
                      <a:endParaRPr lang="zh-CN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82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9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编译内核</a:t>
            </a:r>
            <a:endParaRPr lang="en-US" altLang="zh-CN" sz="2400" dirty="0"/>
          </a:p>
          <a:p>
            <a:pPr lvl="1"/>
            <a:r>
              <a:rPr lang="zh-CN" altLang="en-US" sz="2000" dirty="0" smtClean="0"/>
              <a:t>执行</a:t>
            </a:r>
            <a:r>
              <a:rPr lang="zh-CN" altLang="en-US" sz="2000" dirty="0"/>
              <a:t>下面</a:t>
            </a:r>
            <a:r>
              <a:rPr lang="zh-CN" altLang="en-US" sz="2000" dirty="0" smtClean="0"/>
              <a:t>命令</a:t>
            </a:r>
            <a:r>
              <a:rPr lang="zh-CN" altLang="en-US" sz="2000" dirty="0"/>
              <a:t>编译内核</a:t>
            </a:r>
            <a:endParaRPr lang="en-US" altLang="zh-CN" sz="2000" dirty="0"/>
          </a:p>
          <a:p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1F747A7-9A19-CA41-B14D-8617DBDFC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840668"/>
              </p:ext>
            </p:extLst>
          </p:nvPr>
        </p:nvGraphicFramePr>
        <p:xfrm>
          <a:off x="1274502" y="2408676"/>
          <a:ext cx="6328064" cy="512077"/>
        </p:xfrm>
        <a:graphic>
          <a:graphicData uri="http://schemas.openxmlformats.org/drawingml/2006/table">
            <a:tbl>
              <a:tblPr firstRow="1" firstCol="1" bandRow="1"/>
              <a:tblGrid>
                <a:gridCol w="6328064">
                  <a:extLst>
                    <a:ext uri="{9D8B030D-6E8A-4147-A177-3AD203B41FA5}">
                      <a16:colId xmlns:a16="http://schemas.microsoft.com/office/drawing/2014/main" val="109697757"/>
                    </a:ext>
                  </a:extLst>
                </a:gridCol>
              </a:tblGrid>
              <a:tr h="512077">
                <a:tc>
                  <a:txBody>
                    <a:bodyPr/>
                    <a:lstStyle/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make i386_defconfig</a:t>
                      </a:r>
                    </a:p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make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82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03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871</Words>
  <Application>Microsoft Office PowerPoint</Application>
  <PresentationFormat>全屏显示(4:3)</PresentationFormat>
  <Paragraphs>129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宋体</vt:lpstr>
      <vt:lpstr>Arial</vt:lpstr>
      <vt:lpstr>Cambria</vt:lpstr>
      <vt:lpstr>Consolas</vt:lpstr>
      <vt:lpstr>Times New Roman</vt:lpstr>
      <vt:lpstr>Wingdings</vt:lpstr>
      <vt:lpstr>Office 主题​​</vt:lpstr>
      <vt:lpstr>实验二：添加Linux系统调用及熟悉常见系统调用</vt:lpstr>
      <vt:lpstr>实验目的</vt:lpstr>
      <vt:lpstr>实验环境</vt:lpstr>
      <vt:lpstr>实验内容——1.添加Linux系统调用</vt:lpstr>
      <vt:lpstr>实验内容——1.添加Linux系统调用</vt:lpstr>
      <vt:lpstr>实验内容——1.添加Linux系统调用</vt:lpstr>
      <vt:lpstr>实验内容——1.添加Linux系统调用</vt:lpstr>
      <vt:lpstr>实验内容——1.添加Linux系统调用</vt:lpstr>
      <vt:lpstr>实验内容——1.添加Linux系统调用</vt:lpstr>
      <vt:lpstr>实验内容——1.添加Linux系统调用</vt:lpstr>
      <vt:lpstr>实验内容——1.添加Linux系统调用</vt:lpstr>
      <vt:lpstr>实验内容——2.熟悉常见的系统调用</vt:lpstr>
      <vt:lpstr>实验内容——2.熟悉常见的系统调用</vt:lpstr>
      <vt:lpstr>实验内容——2.熟悉常见的系统调用</vt:lpstr>
      <vt:lpstr>验收方式</vt:lpstr>
      <vt:lpstr>报告提交方式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lee.jiawei@qq.com</dc:creator>
  <cp:lastModifiedBy>Windows 用户</cp:lastModifiedBy>
  <cp:revision>117</cp:revision>
  <dcterms:created xsi:type="dcterms:W3CDTF">2019-03-20T04:13:36Z</dcterms:created>
  <dcterms:modified xsi:type="dcterms:W3CDTF">2019-04-09T03:08:30Z</dcterms:modified>
</cp:coreProperties>
</file>