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0" r:id="rId4"/>
    <p:sldId id="263" r:id="rId6"/>
    <p:sldId id="301" r:id="rId7"/>
    <p:sldId id="300" r:id="rId8"/>
    <p:sldId id="262" r:id="rId9"/>
    <p:sldId id="293" r:id="rId10"/>
    <p:sldId id="307" r:id="rId11"/>
    <p:sldId id="299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C318B-334E-44D8-8BA3-DF6B5A0F2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4B5CFCB-418A-4561-8A25-60D8C0528AC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1113" y="1371596"/>
            <a:ext cx="7086600" cy="15766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1113" y="3040330"/>
            <a:ext cx="7086600" cy="74789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1" y="555626"/>
            <a:ext cx="10515600" cy="53879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2601256" y="2342135"/>
            <a:ext cx="7055771" cy="1945650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876710" y="1947862"/>
            <a:ext cx="3028473" cy="1638804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9" name="直接连接符 8"/>
          <p:cNvCxnSpPr/>
          <p:nvPr/>
        </p:nvCxnSpPr>
        <p:spPr>
          <a:xfrm flipH="1">
            <a:off x="7286817" y="3063825"/>
            <a:ext cx="3028474" cy="1638804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604" y="2399125"/>
            <a:ext cx="4519705" cy="621369"/>
          </a:xfrm>
        </p:spPr>
        <p:txBody>
          <a:bodyPr anchor="b">
            <a:normAutofit/>
          </a:bodyPr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9103" y="3123279"/>
            <a:ext cx="6201206" cy="73342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3040"/>
            <a:ext cx="5181600" cy="471392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3040"/>
            <a:ext cx="5181600" cy="471392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06475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8174"/>
            <a:ext cx="5157787" cy="561974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43150"/>
            <a:ext cx="5157787" cy="384651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8174"/>
            <a:ext cx="5183188" cy="561974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43150"/>
            <a:ext cx="5183188" cy="384651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1221" y="2530928"/>
            <a:ext cx="5135231" cy="915488"/>
          </a:xfrm>
        </p:spPr>
        <p:txBody>
          <a:bodyPr>
            <a:normAutofit/>
          </a:bodyPr>
          <a:lstStyle>
            <a:lvl1pPr algn="dist">
              <a:defRPr sz="5400"/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空心弧 6"/>
          <p:cNvSpPr/>
          <p:nvPr/>
        </p:nvSpPr>
        <p:spPr bwMode="auto">
          <a:xfrm rot="7086271">
            <a:off x="6818498" y="2028752"/>
            <a:ext cx="1934898" cy="1934898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1313" r="2131" b="15236"/>
          <a:stretch>
            <a:fillRect/>
          </a:stretch>
        </p:blipFill>
        <p:spPr>
          <a:xfrm>
            <a:off x="0" y="-1"/>
            <a:ext cx="12188968" cy="686235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032" y="0"/>
            <a:ext cx="12192000" cy="6496595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9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651162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707" y="651162"/>
            <a:ext cx="6172092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6" y="2251362"/>
            <a:ext cx="416520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5653" y="365125"/>
            <a:ext cx="1278146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099430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3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880" y="-12879"/>
            <a:ext cx="12198880" cy="6496595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9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6"/>
            <a:ext cx="10515600" cy="97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489166"/>
            <a:ext cx="10515600" cy="468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黑体" panose="02010609060101010101" charset="-122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70000"/>
        <a:buFont typeface="Wingdings 2" panose="05020102010507070707" pitchFamily="18" charset="2"/>
        <a:buChar char=""/>
        <a:defRPr sz="2400" kern="1200">
          <a:solidFill>
            <a:schemeClr val="accent3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3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4.jpeg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3" Type="http://schemas.openxmlformats.org/officeDocument/2006/relationships/image" Target="../media/image10.jpe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</a:rPr>
              <a:t>豆瓣网页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前端设计   申洋洋</a:t>
            </a:r>
            <a:endParaRPr lang="zh-CN" altLang="en-US" dirty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ransition advTm="567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直接连接符 70"/>
          <p:cNvCxnSpPr/>
          <p:nvPr>
            <p:custDataLst>
              <p:tags r:id="rId1"/>
            </p:custDataLst>
          </p:nvPr>
        </p:nvCxnSpPr>
        <p:spPr>
          <a:xfrm>
            <a:off x="2436770" y="1371540"/>
            <a:ext cx="73184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10"/>
          <p:cNvSpPr/>
          <p:nvPr>
            <p:ph idx="1"/>
          </p:nvPr>
        </p:nvSpPr>
        <p:spPr>
          <a:xfrm>
            <a:off x="167005" y="1581150"/>
            <a:ext cx="8829675" cy="5043805"/>
          </a:xfrm>
        </p:spPr>
        <p:txBody>
          <a:bodyPr>
            <a:normAutofit/>
          </a:bodyPr>
          <a:p>
            <a:pPr marL="0" indent="0">
              <a:buNone/>
            </a:pPr>
            <a:endParaRPr lang="zh-CN" altLang="en-US"/>
          </a:p>
          <a:p>
            <a:r>
              <a:rPr lang="en-US" altLang="zh-CN" sz="2000"/>
              <a:t>豆瓣（douban）是一个社区网站，网站由杨勃（网名“阿北”）创立于2005年3月6日。该网站以书影音起家，提供关于书籍、电影、音乐等作品的信息，无论描述还是评论都由用户提供（User-generated content，UGC），是Web 2.0网站中具有特色的一个网站。网站还提供书影音推荐、线下同城活动、小组话题交流等多种服务功能</a:t>
            </a:r>
            <a:r>
              <a:rPr lang="zh-CN" altLang="en-US" sz="2000"/>
              <a:t>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豆瓣是以技术和产品为核心、生活和文化为内容的创新网络服务。豆瓣一直致力于帮助都市人群发现生活中有用的事物，通过桌面和移动产品来服务都市日常生活的各个方面</a:t>
            </a:r>
            <a:r>
              <a:rPr lang="zh-CN" altLang="en-US" sz="2000"/>
              <a:t>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r>
              <a:rPr lang="zh-CN" altLang="en-US" sz="2000"/>
              <a:t>可以自由发表有关书籍、电影、音乐的评论</a:t>
            </a:r>
            <a:r>
              <a:rPr lang="en-US" altLang="zh-CN" sz="2000"/>
              <a:t>/</a:t>
            </a:r>
            <a:r>
              <a:rPr lang="zh-CN" altLang="en-US" sz="2000"/>
              <a:t>可以搜索别人的推荐等等。</a:t>
            </a:r>
            <a:endParaRPr lang="zh-CN" altLang="en-US" sz="2000"/>
          </a:p>
        </p:txBody>
      </p:sp>
      <p:pic>
        <p:nvPicPr>
          <p:cNvPr id="12" name="图片 11" descr="豆瓣创始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940" y="1934845"/>
            <a:ext cx="3082925" cy="3523615"/>
          </a:xfrm>
          <a:prstGeom prst="rect">
            <a:avLst/>
          </a:prstGeom>
        </p:spPr>
      </p:pic>
      <p:sp>
        <p:nvSpPr>
          <p:cNvPr id="13" name="标题 12"/>
          <p:cNvSpPr/>
          <p:nvPr>
            <p:ph type="title"/>
          </p:nvPr>
        </p:nvSpPr>
        <p:spPr>
          <a:xfrm>
            <a:off x="838200" y="393701"/>
            <a:ext cx="10515600" cy="977721"/>
          </a:xfrm>
        </p:spPr>
        <p:txBody>
          <a:bodyPr/>
          <a:p>
            <a:r>
              <a:rPr lang="en-US" altLang="zh-CN"/>
              <a:t>                 </a:t>
            </a:r>
            <a:r>
              <a:rPr lang="zh-CN" altLang="en-US"/>
              <a:t>豆瓣简介、创始人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advTm="14532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P spid="13" grpId="4"/>
      <p:bldP spid="13" grpId="5"/>
      <p:bldP spid="13" grpId="6"/>
      <p:bldP spid="13" grpId="7"/>
      <p:bldP spid="13" grpId="8"/>
      <p:bldP spid="13" grpId="9"/>
      <p:bldP spid="13" grpId="10"/>
      <p:bldP spid="13" grpId="11"/>
      <p:bldP spid="13" grpId="12"/>
      <p:bldP spid="13" grpId="13"/>
      <p:bldP spid="13" grpId="14"/>
      <p:bldP spid="13" grpId="15"/>
      <p:bldP spid="13" grpId="16"/>
      <p:bldP spid="13" grpId="17"/>
      <p:bldP spid="13" grpId="18"/>
      <p:bldP spid="13" grpId="19"/>
      <p:bldP spid="13" grpId="20"/>
      <p:bldP spid="11" grpId="0" build="p"/>
      <p:bldP spid="11" grpId="1" build="p"/>
      <p:bldP spid="11" grpId="2" build="p"/>
      <p:bldP spid="11" grpId="3" build="p"/>
      <p:bldP spid="11" grpId="4" build="p"/>
      <p:bldP spid="11" grpId="5" build="p"/>
      <p:bldP spid="11" grpId="6" build="p"/>
      <p:bldP spid="11" grpId="7" build="p"/>
      <p:bldP spid="11" grpId="8" build="p"/>
      <p:bldP spid="11" grpId="9" build="p"/>
      <p:bldP spid="11" grpId="10" build="p"/>
      <p:bldP spid="11" grpId="11" build="p"/>
      <p:bldP spid="11" grpId="12" build="p"/>
      <p:bldP spid="11" grpId="13" build="p"/>
      <p:bldP spid="11" grpId="14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0150330141727a5631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7060" y="502920"/>
            <a:ext cx="6280150" cy="569404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82575" y="608965"/>
            <a:ext cx="11627485" cy="484251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豆瓣的用户规模多年稳健增长，2012年月度覆盖用户超过一亿。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豆瓣的核心用户群是具有良好教育背景的都市青年，包括白领及大学生。他们热爱生活，除了阅读、看电影、听音乐，更活跃于豆瓣小组、小站，对吃、穿、住、用、行等进行热烈的讨论。他们热衷参与各种有趣的线上、线下活动，拥有各种鬼马创意，是互联网上流行风尚的发起者和推动者。豆瓣已渐渐成为他们生活中不可缺少的一部分。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豆瓣擅长从海量用户的行为中挖掘和创造新的价值，并通过多种方式返还给用户。凭借独特的使用模式、持续的创新和对用户的尊重，豆瓣被公认为中国极具影响力的web2.0网站和行业中深具良好口碑和发展潜力的创新企业。豆瓣主要的盈利模式是品牌广告、互动营销以及不断建设和增长中的围绕电子商务行业的渠道收入。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在豆瓣上，你可以自由发表有关书籍、电影、音乐的评论。可以搜索别人的推荐，所有的内容、分类、筛选、排序都由用户产生和决定，甚至在豆瓣主页出现的内容上也取决于你的选择。 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 advTm="14859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0" grpId="3"/>
      <p:bldP spid="10" grpId="4"/>
      <p:bldP spid="10" grpId="5"/>
      <p:bldP spid="10" grpId="6"/>
      <p:bldP spid="10" grpId="7"/>
      <p:bldP spid="10" grpId="8"/>
      <p:bldP spid="10" grpId="9"/>
      <p:bldP spid="10" grpId="10"/>
      <p:bldP spid="10" grpId="11"/>
      <p:bldP spid="10" grpId="12"/>
      <p:bldP spid="10" grpId="13"/>
      <p:bldP spid="10" grpId="14"/>
      <p:bldP spid="10" grpId="15"/>
      <p:bldP spid="10" grpId="16"/>
      <p:bldP spid="10" grpId="17"/>
      <p:bldP spid="10" grpId="18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20115" y="271145"/>
            <a:ext cx="9083040" cy="5899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3200" dirty="0">
                <a:latin typeface="+mj-lt"/>
                <a:ea typeface="+mj-ea"/>
                <a:cs typeface="+mj-cs"/>
              </a:rPr>
              <a:t>                          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首页  、     登陆页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图片 3" descr="豆瓣首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680" y="1005840"/>
            <a:ext cx="1950720" cy="5715000"/>
          </a:xfrm>
          <a:prstGeom prst="rect">
            <a:avLst/>
          </a:prstGeom>
        </p:spPr>
      </p:pic>
      <p:pic>
        <p:nvPicPr>
          <p:cNvPr id="6" name="图片 5" descr="登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165" y="1445260"/>
            <a:ext cx="5656580" cy="24015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advTm="9984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9560" y="27940"/>
            <a:ext cx="10515600" cy="810260"/>
          </a:xfrm>
        </p:spPr>
        <p:txBody>
          <a:bodyPr/>
          <a:lstStyle/>
          <a:p>
            <a:pPr algn="ctr"/>
            <a:r>
              <a:rPr lang="zh-CN" altLang="en-US" b="1" dirty="0">
                <a:latin typeface="+mj-lt"/>
                <a:ea typeface="+mj-ea"/>
              </a:rPr>
              <a:t>详情页  ，     展示页</a:t>
            </a:r>
            <a:endParaRPr lang="zh-CN" altLang="en-US" b="1" dirty="0">
              <a:latin typeface="+mj-lt"/>
              <a:ea typeface="+mj-ea"/>
            </a:endParaRPr>
          </a:p>
        </p:txBody>
      </p:sp>
      <p:pic>
        <p:nvPicPr>
          <p:cNvPr id="2" name="内容占位符 1" descr="详情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780" y="792480"/>
            <a:ext cx="2432685" cy="5523230"/>
          </a:xfrm>
          <a:prstGeom prst="rect">
            <a:avLst/>
          </a:prstGeom>
        </p:spPr>
      </p:pic>
      <p:pic>
        <p:nvPicPr>
          <p:cNvPr id="5" name="图片 4" descr="展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505" y="792480"/>
            <a:ext cx="4109085" cy="45129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advTm="9938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926400" y="633735"/>
            <a:ext cx="4165200" cy="16020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p>
            <a:pPr>
              <a:lnSpc>
                <a:spcPct val="130000"/>
              </a:lnSpc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做网页所用的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926465" y="2097405"/>
            <a:ext cx="4164965" cy="38290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30000"/>
              </a:lnSpc>
            </a:pPr>
            <a:r>
              <a:rPr lang="en-US" altLang="zh-CN" sz="2000" dirty="0"/>
              <a:t>JS</a:t>
            </a:r>
            <a:r>
              <a:rPr lang="zh-CN" altLang="en-US" sz="2000" dirty="0"/>
              <a:t>、超链接、下拉列表、二级菜单、</a:t>
            </a:r>
            <a:endParaRPr lang="zh-CN" altLang="en-US" sz="2000" dirty="0"/>
          </a:p>
          <a:p>
            <a:pPr>
              <a:lnSpc>
                <a:spcPct val="130000"/>
              </a:lnSpc>
            </a:pPr>
            <a:r>
              <a:rPr lang="zh-CN" altLang="en-US" sz="2000" dirty="0"/>
              <a:t>表单、无序列表</a:t>
            </a:r>
            <a:endParaRPr lang="zh-CN" altLang="en-US" sz="2000" dirty="0"/>
          </a:p>
        </p:txBody>
      </p:sp>
      <p:pic>
        <p:nvPicPr>
          <p:cNvPr id="14" name="图片 13" descr="20111102202801_vQVQJ.thumb.600_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260" y="752475"/>
            <a:ext cx="5714365" cy="49809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advTm="9938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3DB2FE-6C4D-4FDC-BB4A-AD8697AE825B}" type="slidenum">
              <a:rPr lang="en-US" altLang="zh-CN" smtClean="0">
                <a:solidFill>
                  <a:schemeClr val="bg1"/>
                </a:solidFill>
                <a:latin typeface="+mn-lt"/>
                <a:ea typeface="+mn-ea"/>
              </a:rPr>
            </a:fld>
            <a:endParaRPr lang="en-US" altLang="zh-CN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51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33745" y="1523762"/>
            <a:ext cx="394481" cy="45534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8200" name="AutoShap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50147" y="1567434"/>
            <a:ext cx="4341536" cy="412060"/>
          </a:xfrm>
          <a:prstGeom prst="roundRect">
            <a:avLst>
              <a:gd name="adj" fmla="val 11718"/>
            </a:avLst>
          </a:prstGeom>
          <a:solidFill>
            <a:schemeClr val="accent1"/>
          </a:solidFill>
          <a:ln>
            <a:noFill/>
          </a:ln>
        </p:spPr>
        <p:txBody>
          <a:bodyPr wrap="square" lIns="72000" tIns="0" rIns="72000" bIns="36000"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条理清晰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任意多边形 8"/>
          <p:cNvSpPr/>
          <p:nvPr>
            <p:custDataLst>
              <p:tags r:id="rId4"/>
            </p:custDataLst>
          </p:nvPr>
        </p:nvSpPr>
        <p:spPr>
          <a:xfrm>
            <a:off x="4657725" y="-9524"/>
            <a:ext cx="2876550" cy="1029432"/>
          </a:xfrm>
          <a:custGeom>
            <a:avLst/>
            <a:gdLst>
              <a:gd name="connsiteX0" fmla="*/ 0 w 2476500"/>
              <a:gd name="connsiteY0" fmla="*/ 0 h 906463"/>
              <a:gd name="connsiteX1" fmla="*/ 2476500 w 2476500"/>
              <a:gd name="connsiteY1" fmla="*/ 0 h 906463"/>
              <a:gd name="connsiteX2" fmla="*/ 2476500 w 2476500"/>
              <a:gd name="connsiteY2" fmla="*/ 679847 h 906463"/>
              <a:gd name="connsiteX3" fmla="*/ 1238250 w 2476500"/>
              <a:gd name="connsiteY3" fmla="*/ 906463 h 906463"/>
              <a:gd name="connsiteX4" fmla="*/ 0 w 2476500"/>
              <a:gd name="connsiteY4" fmla="*/ 679847 h 90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906463">
                <a:moveTo>
                  <a:pt x="0" y="0"/>
                </a:moveTo>
                <a:lnTo>
                  <a:pt x="2476500" y="0"/>
                </a:lnTo>
                <a:lnTo>
                  <a:pt x="2476500" y="679847"/>
                </a:lnTo>
                <a:lnTo>
                  <a:pt x="1238250" y="906463"/>
                </a:lnTo>
                <a:lnTo>
                  <a:pt x="0" y="6798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800" kern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网页的优势</a:t>
            </a:r>
            <a:endParaRPr lang="zh-CN" altLang="en-US" sz="2800" kern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33745" y="2247477"/>
            <a:ext cx="394481" cy="45534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10" name="AutoShap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50147" y="2270829"/>
            <a:ext cx="4341536" cy="412060"/>
          </a:xfrm>
          <a:prstGeom prst="roundRect">
            <a:avLst>
              <a:gd name="adj" fmla="val 11718"/>
            </a:avLst>
          </a:prstGeom>
          <a:solidFill>
            <a:schemeClr val="accent1"/>
          </a:solidFill>
          <a:ln>
            <a:noFill/>
          </a:ln>
        </p:spPr>
        <p:txBody>
          <a:bodyPr wrap="square" lIns="72000" tIns="0" rIns="72000" bIns="36000"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给人的感觉比较亲近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33745" y="2971192"/>
            <a:ext cx="394481" cy="45534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13" name="AutoShap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150147" y="2992639"/>
            <a:ext cx="4341536" cy="412060"/>
          </a:xfrm>
          <a:prstGeom prst="roundRect">
            <a:avLst>
              <a:gd name="adj" fmla="val 11718"/>
            </a:avLst>
          </a:prstGeom>
          <a:solidFill>
            <a:schemeClr val="accent1"/>
          </a:solidFill>
          <a:ln>
            <a:noFill/>
          </a:ln>
        </p:spPr>
        <p:txBody>
          <a:bodyPr wrap="square" lIns="72000" tIns="0" rIns="72000" bIns="36000"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可以满足顾客多方面需求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5" name="Rectangle 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33745" y="3694907"/>
            <a:ext cx="394481" cy="45534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16" name="AutoShape 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50147" y="3718259"/>
            <a:ext cx="4341536" cy="412060"/>
          </a:xfrm>
          <a:prstGeom prst="roundRect">
            <a:avLst>
              <a:gd name="adj" fmla="val 11718"/>
            </a:avLst>
          </a:prstGeom>
          <a:solidFill>
            <a:schemeClr val="accent1"/>
          </a:solidFill>
          <a:ln>
            <a:noFill/>
          </a:ln>
        </p:spPr>
        <p:txBody>
          <a:bodyPr wrap="square" lIns="72000" tIns="0" rIns="72000" bIns="36000"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文化氛围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8" name="Rectangle 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633745" y="4418622"/>
            <a:ext cx="394481" cy="45534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21" name="Rectangle 4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633745" y="5142337"/>
            <a:ext cx="394481" cy="45534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906">
        <p:zoom dir="in"/>
      </p:transition>
    </mc:Choice>
    <mc:Fallback>
      <p:transition spd="slow" advTm="17906">
        <p:zoom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200" grpId="0" animBg="1"/>
      <p:bldP spid="10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3DB2FE-6C4D-4FDC-BB4A-AD8697AE825B}" type="slidenum">
              <a:rPr lang="en-US" altLang="zh-CN" smtClean="0">
                <a:solidFill>
                  <a:schemeClr val="bg1"/>
                </a:solidFill>
                <a:latin typeface="+mn-lt"/>
                <a:ea typeface="+mn-ea"/>
              </a:rPr>
            </a:fld>
            <a:endParaRPr lang="en-US" altLang="zh-CN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51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33745" y="1523762"/>
            <a:ext cx="394481" cy="45534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8200" name="AutoShap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50147" y="1567434"/>
            <a:ext cx="4341536" cy="412060"/>
          </a:xfrm>
          <a:prstGeom prst="roundRect">
            <a:avLst>
              <a:gd name="adj" fmla="val 11718"/>
            </a:avLst>
          </a:prstGeom>
          <a:solidFill>
            <a:schemeClr val="accent1"/>
          </a:solidFill>
          <a:ln>
            <a:noFill/>
          </a:ln>
        </p:spPr>
        <p:txBody>
          <a:bodyPr wrap="square" lIns="72000" tIns="0" rIns="72000" bIns="36000"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不能给人留下深刻印象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任意多边形 8"/>
          <p:cNvSpPr/>
          <p:nvPr>
            <p:custDataLst>
              <p:tags r:id="rId4"/>
            </p:custDataLst>
          </p:nvPr>
        </p:nvSpPr>
        <p:spPr>
          <a:xfrm>
            <a:off x="4657725" y="-9524"/>
            <a:ext cx="2876550" cy="1029432"/>
          </a:xfrm>
          <a:custGeom>
            <a:avLst/>
            <a:gdLst>
              <a:gd name="connsiteX0" fmla="*/ 0 w 2476500"/>
              <a:gd name="connsiteY0" fmla="*/ 0 h 906463"/>
              <a:gd name="connsiteX1" fmla="*/ 2476500 w 2476500"/>
              <a:gd name="connsiteY1" fmla="*/ 0 h 906463"/>
              <a:gd name="connsiteX2" fmla="*/ 2476500 w 2476500"/>
              <a:gd name="connsiteY2" fmla="*/ 679847 h 906463"/>
              <a:gd name="connsiteX3" fmla="*/ 1238250 w 2476500"/>
              <a:gd name="connsiteY3" fmla="*/ 906463 h 906463"/>
              <a:gd name="connsiteX4" fmla="*/ 0 w 2476500"/>
              <a:gd name="connsiteY4" fmla="*/ 679847 h 90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906463">
                <a:moveTo>
                  <a:pt x="0" y="0"/>
                </a:moveTo>
                <a:lnTo>
                  <a:pt x="2476500" y="0"/>
                </a:lnTo>
                <a:lnTo>
                  <a:pt x="2476500" y="679847"/>
                </a:lnTo>
                <a:lnTo>
                  <a:pt x="1238250" y="906463"/>
                </a:lnTo>
                <a:lnTo>
                  <a:pt x="0" y="6798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800" kern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网页的劣势</a:t>
            </a:r>
            <a:endParaRPr lang="zh-CN" altLang="en-US" sz="2800" kern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33745" y="2247477"/>
            <a:ext cx="394481" cy="45534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10" name="AutoShap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50147" y="2270829"/>
            <a:ext cx="4341536" cy="412060"/>
          </a:xfrm>
          <a:prstGeom prst="roundRect">
            <a:avLst>
              <a:gd name="adj" fmla="val 11718"/>
            </a:avLst>
          </a:prstGeom>
          <a:solidFill>
            <a:schemeClr val="accent1"/>
          </a:solidFill>
          <a:ln>
            <a:noFill/>
          </a:ln>
        </p:spPr>
        <p:txBody>
          <a:bodyPr wrap="square" lIns="72000" tIns="0" rIns="72000" bIns="36000"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目的性太弱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33745" y="2971192"/>
            <a:ext cx="394481" cy="45534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13" name="AutoShap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150147" y="2992639"/>
            <a:ext cx="4341536" cy="412060"/>
          </a:xfrm>
          <a:prstGeom prst="roundRect">
            <a:avLst>
              <a:gd name="adj" fmla="val 11718"/>
            </a:avLst>
          </a:prstGeom>
          <a:solidFill>
            <a:schemeClr val="accent1"/>
          </a:solidFill>
          <a:ln>
            <a:noFill/>
          </a:ln>
        </p:spPr>
        <p:txBody>
          <a:bodyPr wrap="square" lIns="72000" tIns="0" rIns="72000" bIns="36000"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构架囊肿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5" name="Rectangle 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33745" y="3694907"/>
            <a:ext cx="394481" cy="45534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16" name="AutoShape 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50147" y="3718259"/>
            <a:ext cx="4341536" cy="412060"/>
          </a:xfrm>
          <a:prstGeom prst="roundRect">
            <a:avLst>
              <a:gd name="adj" fmla="val 11718"/>
            </a:avLst>
          </a:prstGeom>
          <a:solidFill>
            <a:schemeClr val="accent1"/>
          </a:solidFill>
          <a:ln>
            <a:noFill/>
          </a:ln>
        </p:spPr>
        <p:txBody>
          <a:bodyPr wrap="square" lIns="72000" tIns="0" rIns="72000" bIns="36000"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用户对于豆瓣的认知可能会模糊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8" name="Rectangle 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633745" y="4418622"/>
            <a:ext cx="394481" cy="45534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21" name="Rectangle 4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633745" y="5142337"/>
            <a:ext cx="394481" cy="45534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531">
        <p:pull dir="d"/>
      </p:transition>
    </mc:Choice>
    <mc:Fallback>
      <p:transition spd="slow" advTm="17531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200" grpId="0" animBg="1"/>
      <p:bldP spid="10" grpId="0" animBg="1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34"/>
          <p:cNvSpPr txBox="1">
            <a:spLocks noChangeArrowheads="1"/>
          </p:cNvSpPr>
          <p:nvPr/>
        </p:nvSpPr>
        <p:spPr bwMode="auto">
          <a:xfrm>
            <a:off x="4986338" y="2549525"/>
            <a:ext cx="2174875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rgbClr val="F9FAF5"/>
                </a:solidFill>
                <a:latin typeface="微软雅黑" panose="020B0503020204020204" charset="-122"/>
                <a:ea typeface="微软雅黑" panose="020B0503020204020204" charset="-122"/>
              </a:rPr>
              <a:t>END</a:t>
            </a:r>
            <a:endParaRPr lang="en-US" altLang="zh-CN" sz="6600">
              <a:solidFill>
                <a:srgbClr val="F9FAF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6" name="文本占位符 2"/>
          <p:cNvSpPr>
            <a:spLocks noGrp="1"/>
          </p:cNvSpPr>
          <p:nvPr>
            <p:ph type="body" idx="1"/>
          </p:nvPr>
        </p:nvSpPr>
        <p:spPr>
          <a:xfrm>
            <a:off x="2911475" y="4292600"/>
            <a:ext cx="4387850" cy="5080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3600" smtClean="0">
                <a:solidFill>
                  <a:srgbClr val="3B3838"/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3600" smtClean="0">
              <a:solidFill>
                <a:srgbClr val="3B38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 advTm="525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6" grpId="0" build="p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393"/>
</p:tagLst>
</file>

<file path=ppt/tags/tag10.xml><?xml version="1.0" encoding="utf-8"?>
<p:tagLst xmlns:p="http://schemas.openxmlformats.org/presentationml/2006/main">
  <p:tag name="KSO_WM_TEMPLATE_CATEGORY" val="custom"/>
  <p:tag name="KSO_WM_TEMPLATE_INDEX" val="160393"/>
  <p:tag name="KSO_WM_TAG_VERSION" val="1.0"/>
  <p:tag name="KSO_WM_SLIDE_ID" val="custom160393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73*50"/>
  <p:tag name="KSO_WM_SLIDE_SIZE" val="814*426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a"/>
  <p:tag name="KSO_WM_UNIT_INDEX" val="1"/>
  <p:tag name="KSO_WM_UNIT_ID" val="custom160393_5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EMPLATE_CATEGORY" val="custom"/>
  <p:tag name="KSO_WM_TEMPLATE_INDEX" val="160393"/>
  <p:tag name="KSO_WM_TAG_VERSION" val="1.0"/>
  <p:tag name="KSO_WM_SLIDE_ID" val="custom160393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0"/>
  <p:tag name="KSO_WM_SLIDE_SIZE" val="716*41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a"/>
  <p:tag name="KSO_WM_UNIT_INDEX" val="1"/>
  <p:tag name="KSO_WM_UNIT_ID" val="custom160393_2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EMPLATE_CATEGORY" val="custom"/>
  <p:tag name="KSO_WM_TEMPLATE_INDEX" val="160393"/>
  <p:tag name="KSO_WM_TAG_VERSION" val="1.0"/>
  <p:tag name="KSO_WM_SLIDE_ID" val="custom16039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7"/>
  <p:tag name="KSO_WM_SLIDE_SIZE" val="828*369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a"/>
  <p:tag name="KSO_WM_UNIT_INDEX" val="1"/>
  <p:tag name="KSO_WM_UNIT_ID" val="custom160393_4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f"/>
  <p:tag name="KSO_WM_UNIT_INDEX" val="1"/>
  <p:tag name="KSO_WM_UNIT_ID" val="custom160393_4*f*1"/>
  <p:tag name="KSO_WM_UNIT_CLEAR" val="1"/>
  <p:tag name="KSO_WM_UNIT_LAYERLEVEL" val="1"/>
  <p:tag name="KSO_WM_UNIT_VALUE" val="135"/>
  <p:tag name="KSO_WM_UNIT_HIGHLIGHT" val="0"/>
  <p:tag name="KSO_WM_UNIT_COMPATIBLE" val="0"/>
  <p:tag name="KSO_WM_UNIT_PRESET_TEXT_INDEX" val="5"/>
  <p:tag name="KSO_WM_UNIT_PRESET_TEXT_LEN" val="232"/>
</p:tagLst>
</file>

<file path=ppt/tags/tag17.xml><?xml version="1.0" encoding="utf-8"?>
<p:tagLst xmlns:p="http://schemas.openxmlformats.org/presentationml/2006/main">
  <p:tag name="KSO_WM_TEMPLATE_CATEGORY" val="custom"/>
  <p:tag name="KSO_WM_TEMPLATE_INDEX" val="160393"/>
  <p:tag name="KSO_WM_TAG_VERSION" val="1.0"/>
  <p:tag name="KSO_WM_SLIDE_ID" val="custom160393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73*50"/>
  <p:tag name="KSO_WM_SLIDE_SIZE" val="814*426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i"/>
  <p:tag name="KSO_WM_UNIT_INDEX" val="1_1"/>
  <p:tag name="KSO_WM_UNIT_ID" val="custom160393_11*l_i*1_1"/>
  <p:tag name="KSO_WM_UNIT_CLEAR" val="1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i"/>
  <p:tag name="KSO_WM_UNIT_INDEX" val="1_2"/>
  <p:tag name="KSO_WM_UNIT_ID" val="custom160393_11*l_i*1_2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39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h_f"/>
  <p:tag name="KSO_WM_UNIT_INDEX" val="1_1_1"/>
  <p:tag name="KSO_WM_UNIT_ID" val="custom160393_11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a"/>
  <p:tag name="KSO_WM_UNIT_INDEX" val="1"/>
  <p:tag name="KSO_WM_UNIT_ID" val="custom160393_11*a*1"/>
  <p:tag name="KSO_WM_UNIT_CLEAR" val="1"/>
  <p:tag name="KSO_WM_UNIT_LAYERLEVEL" val="1"/>
  <p:tag name="KSO_WM_UNIT_VALUE" val="16"/>
  <p:tag name="KSO_WM_UNIT_ISCONTENTSTITLE" val="1"/>
  <p:tag name="KSO_WM_UNIT_HIGHLIGHT" val="0"/>
  <p:tag name="KSO_WM_UNIT_COMPATIBLE" val="0"/>
  <p:tag name="KSO_WM_UNIT_PRESET_TEXT" val="CONTENTS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i"/>
  <p:tag name="KSO_WM_UNIT_INDEX" val="1_3"/>
  <p:tag name="KSO_WM_UNIT_ID" val="custom160393_11*l_i*1_3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h_f"/>
  <p:tag name="KSO_WM_UNIT_INDEX" val="1_2_1"/>
  <p:tag name="KSO_WM_UNIT_ID" val="custom160393_11*l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i"/>
  <p:tag name="KSO_WM_UNIT_INDEX" val="1_4"/>
  <p:tag name="KSO_WM_UNIT_ID" val="custom160393_11*l_i*1_4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h_f"/>
  <p:tag name="KSO_WM_UNIT_INDEX" val="1_3_1"/>
  <p:tag name="KSO_WM_UNIT_ID" val="custom160393_11*l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i"/>
  <p:tag name="KSO_WM_UNIT_INDEX" val="1_5"/>
  <p:tag name="KSO_WM_UNIT_ID" val="custom160393_11*l_i*1_5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h_f"/>
  <p:tag name="KSO_WM_UNIT_INDEX" val="1_4_1"/>
  <p:tag name="KSO_WM_UNIT_ID" val="custom160393_11*l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i"/>
  <p:tag name="KSO_WM_UNIT_INDEX" val="1_6"/>
  <p:tag name="KSO_WM_UNIT_ID" val="custom160393_11*l_i*1_6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i"/>
  <p:tag name="KSO_WM_UNIT_INDEX" val="1_7"/>
  <p:tag name="KSO_WM_UNIT_ID" val="custom160393_11*l_i*1_7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EMPLATE_THUMBS_INDEX" val="1、9、12、15、16、20、25、29、33"/>
  <p:tag name="KSO_WM_TEMPLATE_CATEGORY" val="custom"/>
  <p:tag name="KSO_WM_TEMPLATE_INDEX" val="160393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160393"/>
  <p:tag name="KSO_WM_TAG_VERSION" val="1.0"/>
  <p:tag name="KSO_WM_SLIDE_ID" val="custom160393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  <p:tag name="MH" val="20150925165401"/>
  <p:tag name="MH_LIBRARY" val="CONTENTS"/>
  <p:tag name="MH_AUTOCOLOR" val="TRUE"/>
  <p:tag name="MH_TYPE" val="CONTENTS"/>
  <p:tag name="ID" val="553526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i"/>
  <p:tag name="KSO_WM_UNIT_INDEX" val="1_1"/>
  <p:tag name="KSO_WM_UNIT_ID" val="custom160393_11*l_i*1_1"/>
  <p:tag name="KSO_WM_UNIT_CLEAR" val="1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i"/>
  <p:tag name="KSO_WM_UNIT_INDEX" val="1_2"/>
  <p:tag name="KSO_WM_UNIT_ID" val="custom160393_11*l_i*1_2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h_f"/>
  <p:tag name="KSO_WM_UNIT_INDEX" val="1_1_1"/>
  <p:tag name="KSO_WM_UNIT_ID" val="custom160393_11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a"/>
  <p:tag name="KSO_WM_UNIT_INDEX" val="1"/>
  <p:tag name="KSO_WM_UNIT_ID" val="custom160393_11*a*1"/>
  <p:tag name="KSO_WM_UNIT_CLEAR" val="1"/>
  <p:tag name="KSO_WM_UNIT_LAYERLEVEL" val="1"/>
  <p:tag name="KSO_WM_UNIT_VALUE" val="16"/>
  <p:tag name="KSO_WM_UNIT_ISCONTENTSTITLE" val="1"/>
  <p:tag name="KSO_WM_UNIT_HIGHLIGHT" val="0"/>
  <p:tag name="KSO_WM_UNIT_COMPATIBLE" val="0"/>
  <p:tag name="KSO_WM_UNIT_PRESET_TEXT" val="CONTENTS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i"/>
  <p:tag name="KSO_WM_UNIT_INDEX" val="1_3"/>
  <p:tag name="KSO_WM_UNIT_ID" val="custom160393_11*l_i*1_3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h_f"/>
  <p:tag name="KSO_WM_UNIT_INDEX" val="1_2_1"/>
  <p:tag name="KSO_WM_UNIT_ID" val="custom160393_11*l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i"/>
  <p:tag name="KSO_WM_UNIT_INDEX" val="1_4"/>
  <p:tag name="KSO_WM_UNIT_ID" val="custom160393_11*l_i*1_4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h_f"/>
  <p:tag name="KSO_WM_UNIT_INDEX" val="1_3_1"/>
  <p:tag name="KSO_WM_UNIT_ID" val="custom160393_11*l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i"/>
  <p:tag name="KSO_WM_UNIT_INDEX" val="1_5"/>
  <p:tag name="KSO_WM_UNIT_ID" val="custom160393_11*l_i*1_5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a"/>
  <p:tag name="KSO_WM_UNIT_INDEX" val="1"/>
  <p:tag name="KSO_WM_UNIT_ID" val="custom160393_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h_f"/>
  <p:tag name="KSO_WM_UNIT_INDEX" val="1_4_1"/>
  <p:tag name="KSO_WM_UNIT_ID" val="custom160393_11*l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i"/>
  <p:tag name="KSO_WM_UNIT_INDEX" val="1_6"/>
  <p:tag name="KSO_WM_UNIT_ID" val="custom160393_11*l_i*1_6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l_i"/>
  <p:tag name="KSO_WM_UNIT_INDEX" val="1_7"/>
  <p:tag name="KSO_WM_UNIT_ID" val="custom160393_11*l_i*1_7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EMPLATE_CATEGORY" val="custom"/>
  <p:tag name="KSO_WM_TEMPLATE_INDEX" val="160393"/>
  <p:tag name="KSO_WM_TAG_VERSION" val="1.0"/>
  <p:tag name="KSO_WM_SLIDE_ID" val="custom160393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  <p:tag name="MH" val="20150925165401"/>
  <p:tag name="MH_LIBRARY" val="CONTENTS"/>
  <p:tag name="MH_AUTOCOLOR" val="TRUE"/>
  <p:tag name="MH_TYPE" val="CONTENTS"/>
  <p:tag name="ID" val="553526"/>
</p:tagLst>
</file>

<file path=ppt/tags/tag44.xml><?xml version="1.0" encoding="utf-8"?>
<p:tagLst xmlns:p="http://schemas.openxmlformats.org/presentationml/2006/main">
  <p:tag name="KSO_WM_TEMPLATE_CATEGORY" val="custom"/>
  <p:tag name="KSO_WM_TEMPLATE_INDEX" val="160393"/>
  <p:tag name="KSO_WM_TAG_VERSION" val="1.0"/>
  <p:tag name="KSO_WM_SLIDE_ID" val="basetag20163667_7"/>
  <p:tag name="KSO_WM_SLIDE_INDEX" val="7"/>
  <p:tag name="KSO_WM_SLIDE_ITEM_CNT" val="0"/>
  <p:tag name="KSO_WM_SLIDE_TYPE" val="sectionTitle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b"/>
  <p:tag name="KSO_WM_UNIT_INDEX" val="1"/>
  <p:tag name="KSO_WM_UNIT_ID" val="custom160393_1*b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ags/tag6.xml><?xml version="1.0" encoding="utf-8"?>
<p:tagLst xmlns:p="http://schemas.openxmlformats.org/presentationml/2006/main">
  <p:tag name="KSO_WM_TEMPLATE_THUMBS_INDEX" val="1、9、12、15、16、20、25、29、33"/>
  <p:tag name="KSO_WM_TEMPLATE_CATEGORY" val="custom"/>
  <p:tag name="KSO_WM_TEMPLATE_INDEX" val="160393"/>
  <p:tag name="KSO_WM_TAG_VERSION" val="1.0"/>
  <p:tag name="KSO_WM_SLIDE_ID" val="custom16039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93_2*i*0"/>
  <p:tag name="KSO_WM_TEMPLATE_CATEGORY" val="custom"/>
  <p:tag name="KSO_WM_TEMPLATE_INDEX" val="160393"/>
  <p:tag name="KSO_WM_UNIT_INDEX" val="0"/>
</p:tagLst>
</file>

<file path=ppt/tags/tag8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51013110033"/>
  <p:tag name="MH_LIBRARY" val="GRAPHIC"/>
  <p:tag name="KSO_WM_TEMPLATE_CATEGORY" val="custom"/>
  <p:tag name="KSO_WM_TEMPLATE_INDEX" val="160393"/>
  <p:tag name="KSO_WM_SLIDE_ID" val="custom16039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7"/>
  <p:tag name="KSO_WM_SLIDE_SIZE" val="828*369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f"/>
  <p:tag name="KSO_WM_UNIT_INDEX" val="1"/>
  <p:tag name="KSO_WM_UNIT_ID" val="custom160393_4*f*1"/>
  <p:tag name="KSO_WM_UNIT_CLEAR" val="1"/>
  <p:tag name="KSO_WM_UNIT_LAYERLEVEL" val="1"/>
  <p:tag name="KSO_WM_UNIT_VALUE" val="135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1_A000120140530A99PPBG">
  <a:themeElements>
    <a:clrScheme name="自定义 92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869D59"/>
      </a:accent1>
      <a:accent2>
        <a:srgbClr val="B4B75C"/>
      </a:accent2>
      <a:accent3>
        <a:srgbClr val="6E9671"/>
      </a:accent3>
      <a:accent4>
        <a:srgbClr val="555835"/>
      </a:accent4>
      <a:accent5>
        <a:srgbClr val="236B5F"/>
      </a:accent5>
      <a:accent6>
        <a:srgbClr val="95B3D7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</Words>
  <Application>WPS 演示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黑体</vt:lpstr>
      <vt:lpstr>Wingdings 2</vt:lpstr>
      <vt:lpstr>Calibri</vt:lpstr>
      <vt:lpstr>微软雅黑</vt:lpstr>
      <vt:lpstr>Arial Unicode MS</vt:lpstr>
      <vt:lpstr>1_A000120140530A99PPBG</vt:lpstr>
      <vt:lpstr>豆瓣网页</vt:lpstr>
      <vt:lpstr>                 豆瓣简介、创始人</vt:lpstr>
      <vt:lpstr>PowerPoint 演示文稿</vt:lpstr>
      <vt:lpstr>PowerPoint 演示文稿</vt:lpstr>
      <vt:lpstr>详情页  ，     展示页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</dc:creator>
  <cp:lastModifiedBy>孤独为友</cp:lastModifiedBy>
  <cp:revision>25</cp:revision>
  <dcterms:created xsi:type="dcterms:W3CDTF">2017-10-03T14:27:00Z</dcterms:created>
  <dcterms:modified xsi:type="dcterms:W3CDTF">2018-01-08T01:17:11Z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