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2" r:id="rId4"/>
    <p:sldId id="259" r:id="rId5"/>
    <p:sldId id="260" r:id="rId6"/>
    <p:sldId id="261" r:id="rId7"/>
    <p:sldId id="262" r:id="rId8"/>
    <p:sldId id="263" r:id="rId9"/>
    <p:sldId id="264" r:id="rId10"/>
    <p:sldId id="265" r:id="rId11"/>
    <p:sldId id="267" r:id="rId12"/>
    <p:sldId id="268" r:id="rId13"/>
    <p:sldId id="266" r:id="rId14"/>
    <p:sldId id="270" r:id="rId15"/>
    <p:sldId id="271"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5177F-9CFE-39F5-CA27-173A59515192}" v="21" dt="2023-04-04T17:55:50.009"/>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89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683F26-C27A-4860-A642-AB659E946AA4}"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D12AD628-7A88-4FA6-A7C8-4D7B29552D06}">
      <dgm:prSet/>
      <dgm:spPr/>
      <dgm:t>
        <a:bodyPr/>
        <a:lstStyle/>
        <a:p>
          <a:pPr rtl="0"/>
          <a:r>
            <a:rPr lang="fr-FR" dirty="0"/>
            <a:t>Prestataire : </a:t>
          </a:r>
          <a:r>
            <a:rPr lang="fr-FR" dirty="0">
              <a:latin typeface="Calibri Light" panose="020F0302020204030204"/>
            </a:rPr>
            <a:t>Iris Web</a:t>
          </a:r>
          <a:endParaRPr lang="fr-FR" dirty="0"/>
        </a:p>
      </dgm:t>
    </dgm:pt>
    <dgm:pt modelId="{16658A3C-1765-429B-B2A4-8C8C01597F28}" type="parTrans" cxnId="{2A83FB3E-2C6C-4EC9-BE13-BF5F2F56690B}">
      <dgm:prSet/>
      <dgm:spPr/>
      <dgm:t>
        <a:bodyPr/>
        <a:lstStyle/>
        <a:p>
          <a:endParaRPr lang="en-US"/>
        </a:p>
      </dgm:t>
    </dgm:pt>
    <dgm:pt modelId="{D931E995-4044-4994-B36A-47061E226129}" type="sibTrans" cxnId="{2A83FB3E-2C6C-4EC9-BE13-BF5F2F56690B}">
      <dgm:prSet/>
      <dgm:spPr/>
      <dgm:t>
        <a:bodyPr/>
        <a:lstStyle/>
        <a:p>
          <a:endParaRPr lang="en-US"/>
        </a:p>
      </dgm:t>
    </dgm:pt>
    <dgm:pt modelId="{1BC7AA87-4E99-4637-BE69-2E752BD3B280}">
      <dgm:prSet/>
      <dgm:spPr/>
      <dgm:t>
        <a:bodyPr/>
        <a:lstStyle/>
        <a:p>
          <a:pPr rtl="0"/>
          <a:r>
            <a:rPr lang="fr-FR" dirty="0"/>
            <a:t>Client : </a:t>
          </a:r>
          <a:r>
            <a:rPr lang="fr-FR" dirty="0">
              <a:latin typeface="Calibri Light" panose="020F0302020204030204"/>
            </a:rPr>
            <a:t>Val Auto</a:t>
          </a:r>
          <a:endParaRPr lang="en-US" dirty="0"/>
        </a:p>
      </dgm:t>
    </dgm:pt>
    <dgm:pt modelId="{FF2146D4-3E0D-4411-ACA8-3A2114FC5DFC}" type="parTrans" cxnId="{FC76080D-471A-4DDB-9EF0-F6317522F616}">
      <dgm:prSet/>
      <dgm:spPr/>
      <dgm:t>
        <a:bodyPr/>
        <a:lstStyle/>
        <a:p>
          <a:endParaRPr lang="en-US"/>
        </a:p>
      </dgm:t>
    </dgm:pt>
    <dgm:pt modelId="{69EADEA5-10BA-4689-88C2-AC08936AE9E4}" type="sibTrans" cxnId="{FC76080D-471A-4DDB-9EF0-F6317522F616}">
      <dgm:prSet/>
      <dgm:spPr/>
      <dgm:t>
        <a:bodyPr/>
        <a:lstStyle/>
        <a:p>
          <a:endParaRPr lang="en-US"/>
        </a:p>
      </dgm:t>
    </dgm:pt>
    <dgm:pt modelId="{47C97951-C306-47C5-8A3F-5BBEC0E843A2}" type="pres">
      <dgm:prSet presAssocID="{DE683F26-C27A-4860-A642-AB659E946AA4}" presName="outerComposite" presStyleCnt="0">
        <dgm:presLayoutVars>
          <dgm:chMax val="5"/>
          <dgm:dir/>
          <dgm:resizeHandles val="exact"/>
        </dgm:presLayoutVars>
      </dgm:prSet>
      <dgm:spPr/>
    </dgm:pt>
    <dgm:pt modelId="{ACE1BAB7-BD40-4F73-A8F4-4766EC93E92A}" type="pres">
      <dgm:prSet presAssocID="{DE683F26-C27A-4860-A642-AB659E946AA4}" presName="dummyMaxCanvas" presStyleCnt="0">
        <dgm:presLayoutVars/>
      </dgm:prSet>
      <dgm:spPr/>
    </dgm:pt>
    <dgm:pt modelId="{F25B0879-99BF-4893-BFEA-BE3C4A84277D}" type="pres">
      <dgm:prSet presAssocID="{DE683F26-C27A-4860-A642-AB659E946AA4}" presName="TwoNodes_1" presStyleLbl="node1" presStyleIdx="0" presStyleCnt="2">
        <dgm:presLayoutVars>
          <dgm:bulletEnabled val="1"/>
        </dgm:presLayoutVars>
      </dgm:prSet>
      <dgm:spPr/>
    </dgm:pt>
    <dgm:pt modelId="{36AE5E29-FEC8-431F-9B75-F5FE0C93D619}" type="pres">
      <dgm:prSet presAssocID="{DE683F26-C27A-4860-A642-AB659E946AA4}" presName="TwoNodes_2" presStyleLbl="node1" presStyleIdx="1" presStyleCnt="2">
        <dgm:presLayoutVars>
          <dgm:bulletEnabled val="1"/>
        </dgm:presLayoutVars>
      </dgm:prSet>
      <dgm:spPr/>
    </dgm:pt>
    <dgm:pt modelId="{749755DF-0460-433F-961E-5C31568D8271}" type="pres">
      <dgm:prSet presAssocID="{DE683F26-C27A-4860-A642-AB659E946AA4}" presName="TwoConn_1-2" presStyleLbl="fgAccFollowNode1" presStyleIdx="0" presStyleCnt="1">
        <dgm:presLayoutVars>
          <dgm:bulletEnabled val="1"/>
        </dgm:presLayoutVars>
      </dgm:prSet>
      <dgm:spPr/>
    </dgm:pt>
    <dgm:pt modelId="{F1D940D6-5C08-45A1-A5B7-C020B7CAD26F}" type="pres">
      <dgm:prSet presAssocID="{DE683F26-C27A-4860-A642-AB659E946AA4}" presName="TwoNodes_1_text" presStyleLbl="node1" presStyleIdx="1" presStyleCnt="2">
        <dgm:presLayoutVars>
          <dgm:bulletEnabled val="1"/>
        </dgm:presLayoutVars>
      </dgm:prSet>
      <dgm:spPr/>
    </dgm:pt>
    <dgm:pt modelId="{E21E9F0E-7026-499B-AE31-BDC2BC9DC884}" type="pres">
      <dgm:prSet presAssocID="{DE683F26-C27A-4860-A642-AB659E946AA4}" presName="TwoNodes_2_text" presStyleLbl="node1" presStyleIdx="1" presStyleCnt="2">
        <dgm:presLayoutVars>
          <dgm:bulletEnabled val="1"/>
        </dgm:presLayoutVars>
      </dgm:prSet>
      <dgm:spPr/>
    </dgm:pt>
  </dgm:ptLst>
  <dgm:cxnLst>
    <dgm:cxn modelId="{FC76080D-471A-4DDB-9EF0-F6317522F616}" srcId="{DE683F26-C27A-4860-A642-AB659E946AA4}" destId="{1BC7AA87-4E99-4637-BE69-2E752BD3B280}" srcOrd="1" destOrd="0" parTransId="{FF2146D4-3E0D-4411-ACA8-3A2114FC5DFC}" sibTransId="{69EADEA5-10BA-4689-88C2-AC08936AE9E4}"/>
    <dgm:cxn modelId="{4BC3BB13-D172-4F04-9D68-124043A700AD}" type="presOf" srcId="{1BC7AA87-4E99-4637-BE69-2E752BD3B280}" destId="{36AE5E29-FEC8-431F-9B75-F5FE0C93D619}" srcOrd="0" destOrd="0" presId="urn:microsoft.com/office/officeart/2005/8/layout/vProcess5"/>
    <dgm:cxn modelId="{6ECE2528-E8F3-4090-AED1-5246A2CA19CF}" type="presOf" srcId="{DE683F26-C27A-4860-A642-AB659E946AA4}" destId="{47C97951-C306-47C5-8A3F-5BBEC0E843A2}" srcOrd="0" destOrd="0" presId="urn:microsoft.com/office/officeart/2005/8/layout/vProcess5"/>
    <dgm:cxn modelId="{2A83FB3E-2C6C-4EC9-BE13-BF5F2F56690B}" srcId="{DE683F26-C27A-4860-A642-AB659E946AA4}" destId="{D12AD628-7A88-4FA6-A7C8-4D7B29552D06}" srcOrd="0" destOrd="0" parTransId="{16658A3C-1765-429B-B2A4-8C8C01597F28}" sibTransId="{D931E995-4044-4994-B36A-47061E226129}"/>
    <dgm:cxn modelId="{2E5FCF4B-8D9E-4702-AB0B-0F8F05AE09D2}" type="presOf" srcId="{1BC7AA87-4E99-4637-BE69-2E752BD3B280}" destId="{E21E9F0E-7026-499B-AE31-BDC2BC9DC884}" srcOrd="1" destOrd="0" presId="urn:microsoft.com/office/officeart/2005/8/layout/vProcess5"/>
    <dgm:cxn modelId="{60CEFF73-8C1C-429E-8AA3-FACFEFA5DCF2}" type="presOf" srcId="{D12AD628-7A88-4FA6-A7C8-4D7B29552D06}" destId="{F25B0879-99BF-4893-BFEA-BE3C4A84277D}" srcOrd="0" destOrd="0" presId="urn:microsoft.com/office/officeart/2005/8/layout/vProcess5"/>
    <dgm:cxn modelId="{9AD5B99B-E3B6-4C9A-A77E-B2F0A83B7BB7}" type="presOf" srcId="{D931E995-4044-4994-B36A-47061E226129}" destId="{749755DF-0460-433F-961E-5C31568D8271}" srcOrd="0" destOrd="0" presId="urn:microsoft.com/office/officeart/2005/8/layout/vProcess5"/>
    <dgm:cxn modelId="{D8BC96E8-7897-472F-B70A-2F10A1D6CBA3}" type="presOf" srcId="{D12AD628-7A88-4FA6-A7C8-4D7B29552D06}" destId="{F1D940D6-5C08-45A1-A5B7-C020B7CAD26F}" srcOrd="1" destOrd="0" presId="urn:microsoft.com/office/officeart/2005/8/layout/vProcess5"/>
    <dgm:cxn modelId="{C3BEC45A-4D01-45EB-BBD1-F4B2395278E6}" type="presParOf" srcId="{47C97951-C306-47C5-8A3F-5BBEC0E843A2}" destId="{ACE1BAB7-BD40-4F73-A8F4-4766EC93E92A}" srcOrd="0" destOrd="0" presId="urn:microsoft.com/office/officeart/2005/8/layout/vProcess5"/>
    <dgm:cxn modelId="{E15B7D03-E73D-48BA-8895-22249E91122E}" type="presParOf" srcId="{47C97951-C306-47C5-8A3F-5BBEC0E843A2}" destId="{F25B0879-99BF-4893-BFEA-BE3C4A84277D}" srcOrd="1" destOrd="0" presId="urn:microsoft.com/office/officeart/2005/8/layout/vProcess5"/>
    <dgm:cxn modelId="{30816E09-48A6-495D-A6D8-02A40186CE88}" type="presParOf" srcId="{47C97951-C306-47C5-8A3F-5BBEC0E843A2}" destId="{36AE5E29-FEC8-431F-9B75-F5FE0C93D619}" srcOrd="2" destOrd="0" presId="urn:microsoft.com/office/officeart/2005/8/layout/vProcess5"/>
    <dgm:cxn modelId="{191446B4-018C-442E-A620-A2536B5FDF78}" type="presParOf" srcId="{47C97951-C306-47C5-8A3F-5BBEC0E843A2}" destId="{749755DF-0460-433F-961E-5C31568D8271}" srcOrd="3" destOrd="0" presId="urn:microsoft.com/office/officeart/2005/8/layout/vProcess5"/>
    <dgm:cxn modelId="{B616238F-C486-4041-A6A5-EC53D13F6180}" type="presParOf" srcId="{47C97951-C306-47C5-8A3F-5BBEC0E843A2}" destId="{F1D940D6-5C08-45A1-A5B7-C020B7CAD26F}" srcOrd="4" destOrd="0" presId="urn:microsoft.com/office/officeart/2005/8/layout/vProcess5"/>
    <dgm:cxn modelId="{68337A95-FDAB-4232-A74D-29F95AF523CE}" type="presParOf" srcId="{47C97951-C306-47C5-8A3F-5BBEC0E843A2}" destId="{E21E9F0E-7026-499B-AE31-BDC2BC9DC884}"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5B0879-99BF-4893-BFEA-BE3C4A84277D}">
      <dsp:nvSpPr>
        <dsp:cNvPr id="0" name=""/>
        <dsp:cNvSpPr/>
      </dsp:nvSpPr>
      <dsp:spPr>
        <a:xfrm>
          <a:off x="0" y="0"/>
          <a:ext cx="9696363" cy="19581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rtl="0">
            <a:lnSpc>
              <a:spcPct val="90000"/>
            </a:lnSpc>
            <a:spcBef>
              <a:spcPct val="0"/>
            </a:spcBef>
            <a:spcAft>
              <a:spcPct val="35000"/>
            </a:spcAft>
            <a:buNone/>
          </a:pPr>
          <a:r>
            <a:rPr lang="fr-FR" sz="6500" kern="1200" dirty="0"/>
            <a:t>Prestataire : </a:t>
          </a:r>
          <a:r>
            <a:rPr lang="fr-FR" sz="6500" kern="1200" dirty="0">
              <a:latin typeface="Calibri Light" panose="020F0302020204030204"/>
            </a:rPr>
            <a:t>Iris Web</a:t>
          </a:r>
          <a:endParaRPr lang="fr-FR" sz="6500" kern="1200" dirty="0"/>
        </a:p>
      </dsp:txBody>
      <dsp:txXfrm>
        <a:off x="57351" y="57351"/>
        <a:ext cx="7672512" cy="1843400"/>
      </dsp:txXfrm>
    </dsp:sp>
    <dsp:sp modelId="{36AE5E29-FEC8-431F-9B75-F5FE0C93D619}">
      <dsp:nvSpPr>
        <dsp:cNvPr id="0" name=""/>
        <dsp:cNvSpPr/>
      </dsp:nvSpPr>
      <dsp:spPr>
        <a:xfrm>
          <a:off x="1711123" y="2393235"/>
          <a:ext cx="9696363" cy="1958102"/>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rtl="0">
            <a:lnSpc>
              <a:spcPct val="90000"/>
            </a:lnSpc>
            <a:spcBef>
              <a:spcPct val="0"/>
            </a:spcBef>
            <a:spcAft>
              <a:spcPct val="35000"/>
            </a:spcAft>
            <a:buNone/>
          </a:pPr>
          <a:r>
            <a:rPr lang="fr-FR" sz="6500" kern="1200" dirty="0"/>
            <a:t>Client : </a:t>
          </a:r>
          <a:r>
            <a:rPr lang="fr-FR" sz="6500" kern="1200" dirty="0">
              <a:latin typeface="Calibri Light" panose="020F0302020204030204"/>
            </a:rPr>
            <a:t>Val Auto</a:t>
          </a:r>
          <a:endParaRPr lang="en-US" sz="6500" kern="1200" dirty="0"/>
        </a:p>
      </dsp:txBody>
      <dsp:txXfrm>
        <a:off x="1768474" y="2450586"/>
        <a:ext cx="6597772" cy="1843400"/>
      </dsp:txXfrm>
    </dsp:sp>
    <dsp:sp modelId="{749755DF-0460-433F-961E-5C31568D8271}">
      <dsp:nvSpPr>
        <dsp:cNvPr id="0" name=""/>
        <dsp:cNvSpPr/>
      </dsp:nvSpPr>
      <dsp:spPr>
        <a:xfrm>
          <a:off x="8423597" y="1539285"/>
          <a:ext cx="1272766" cy="127276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709969" y="1539285"/>
        <a:ext cx="700022" cy="95775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661832-DACF-4C9C-AD80-D2EDD204FCF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921933A-3FCC-468B-9EAB-5F992400F3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413096F-2609-4101-A963-F948D343CC42}"/>
              </a:ext>
            </a:extLst>
          </p:cNvPr>
          <p:cNvSpPr>
            <a:spLocks noGrp="1"/>
          </p:cNvSpPr>
          <p:nvPr>
            <p:ph type="dt" sz="half" idx="10"/>
          </p:nvPr>
        </p:nvSpPr>
        <p:spPr/>
        <p:txBody>
          <a:bodyPr/>
          <a:lstStyle/>
          <a:p>
            <a:fld id="{D2BBCB53-D0F9-4738-B716-0654A71D60F0}" type="datetimeFigureOut">
              <a:rPr lang="fr-FR" smtClean="0"/>
              <a:t>04/04/2023</a:t>
            </a:fld>
            <a:endParaRPr lang="fr-FR"/>
          </a:p>
        </p:txBody>
      </p:sp>
      <p:sp>
        <p:nvSpPr>
          <p:cNvPr id="5" name="Espace réservé du pied de page 4">
            <a:extLst>
              <a:ext uri="{FF2B5EF4-FFF2-40B4-BE49-F238E27FC236}">
                <a16:creationId xmlns:a16="http://schemas.microsoft.com/office/drawing/2014/main" id="{F92B4B5F-EB45-4B63-AB6D-A94C92290EB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6C6B81B-09DA-4CA2-91D4-F562BB5244CF}"/>
              </a:ext>
            </a:extLst>
          </p:cNvPr>
          <p:cNvSpPr>
            <a:spLocks noGrp="1"/>
          </p:cNvSpPr>
          <p:nvPr>
            <p:ph type="sldNum" sz="quarter" idx="12"/>
          </p:nvPr>
        </p:nvSpPr>
        <p:spPr/>
        <p:txBody>
          <a:bodyPr/>
          <a:lstStyle/>
          <a:p>
            <a:fld id="{58A54A41-D964-453D-B44C-6715000ADFE0}" type="slidenum">
              <a:rPr lang="fr-FR" smtClean="0"/>
              <a:t>‹N°›</a:t>
            </a:fld>
            <a:endParaRPr lang="fr-FR"/>
          </a:p>
        </p:txBody>
      </p:sp>
    </p:spTree>
    <p:extLst>
      <p:ext uri="{BB962C8B-B14F-4D97-AF65-F5344CB8AC3E}">
        <p14:creationId xmlns:p14="http://schemas.microsoft.com/office/powerpoint/2010/main" val="145450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881D33-1B58-401D-81EB-029D4B06FEC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4617ADF-B713-47AC-A820-857FB357F95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4CEB4DC-A267-4D50-AD9B-52C7B24B9E89}"/>
              </a:ext>
            </a:extLst>
          </p:cNvPr>
          <p:cNvSpPr>
            <a:spLocks noGrp="1"/>
          </p:cNvSpPr>
          <p:nvPr>
            <p:ph type="dt" sz="half" idx="10"/>
          </p:nvPr>
        </p:nvSpPr>
        <p:spPr/>
        <p:txBody>
          <a:bodyPr/>
          <a:lstStyle/>
          <a:p>
            <a:fld id="{D2BBCB53-D0F9-4738-B716-0654A71D60F0}" type="datetimeFigureOut">
              <a:rPr lang="fr-FR" smtClean="0"/>
              <a:t>04/04/2023</a:t>
            </a:fld>
            <a:endParaRPr lang="fr-FR"/>
          </a:p>
        </p:txBody>
      </p:sp>
      <p:sp>
        <p:nvSpPr>
          <p:cNvPr id="5" name="Espace réservé du pied de page 4">
            <a:extLst>
              <a:ext uri="{FF2B5EF4-FFF2-40B4-BE49-F238E27FC236}">
                <a16:creationId xmlns:a16="http://schemas.microsoft.com/office/drawing/2014/main" id="{A3531447-5609-4751-8863-1900164AB8F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078A3B0-932B-4C75-8966-4D118174F454}"/>
              </a:ext>
            </a:extLst>
          </p:cNvPr>
          <p:cNvSpPr>
            <a:spLocks noGrp="1"/>
          </p:cNvSpPr>
          <p:nvPr>
            <p:ph type="sldNum" sz="quarter" idx="12"/>
          </p:nvPr>
        </p:nvSpPr>
        <p:spPr/>
        <p:txBody>
          <a:bodyPr/>
          <a:lstStyle/>
          <a:p>
            <a:fld id="{58A54A41-D964-453D-B44C-6715000ADFE0}" type="slidenum">
              <a:rPr lang="fr-FR" smtClean="0"/>
              <a:t>‹N°›</a:t>
            </a:fld>
            <a:endParaRPr lang="fr-FR"/>
          </a:p>
        </p:txBody>
      </p:sp>
    </p:spTree>
    <p:extLst>
      <p:ext uri="{BB962C8B-B14F-4D97-AF65-F5344CB8AC3E}">
        <p14:creationId xmlns:p14="http://schemas.microsoft.com/office/powerpoint/2010/main" val="77116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0F0627-C6EF-4E0F-84D9-9C9871C961C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F2EDD91-16C0-4A59-8B05-B95A7AE38FD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EE3E7D9-9206-4C22-AEC7-CCE19F7E9F01}"/>
              </a:ext>
            </a:extLst>
          </p:cNvPr>
          <p:cNvSpPr>
            <a:spLocks noGrp="1"/>
          </p:cNvSpPr>
          <p:nvPr>
            <p:ph type="dt" sz="half" idx="10"/>
          </p:nvPr>
        </p:nvSpPr>
        <p:spPr/>
        <p:txBody>
          <a:bodyPr/>
          <a:lstStyle/>
          <a:p>
            <a:fld id="{D2BBCB53-D0F9-4738-B716-0654A71D60F0}" type="datetimeFigureOut">
              <a:rPr lang="fr-FR" smtClean="0"/>
              <a:t>04/04/2023</a:t>
            </a:fld>
            <a:endParaRPr lang="fr-FR"/>
          </a:p>
        </p:txBody>
      </p:sp>
      <p:sp>
        <p:nvSpPr>
          <p:cNvPr id="5" name="Espace réservé du pied de page 4">
            <a:extLst>
              <a:ext uri="{FF2B5EF4-FFF2-40B4-BE49-F238E27FC236}">
                <a16:creationId xmlns:a16="http://schemas.microsoft.com/office/drawing/2014/main" id="{2310244C-2F0F-4A88-A477-4662667326D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8646A93-9EF8-47F0-BD4B-7D292D192AE8}"/>
              </a:ext>
            </a:extLst>
          </p:cNvPr>
          <p:cNvSpPr>
            <a:spLocks noGrp="1"/>
          </p:cNvSpPr>
          <p:nvPr>
            <p:ph type="sldNum" sz="quarter" idx="12"/>
          </p:nvPr>
        </p:nvSpPr>
        <p:spPr/>
        <p:txBody>
          <a:bodyPr/>
          <a:lstStyle/>
          <a:p>
            <a:fld id="{58A54A41-D964-453D-B44C-6715000ADFE0}" type="slidenum">
              <a:rPr lang="fr-FR" smtClean="0"/>
              <a:t>‹N°›</a:t>
            </a:fld>
            <a:endParaRPr lang="fr-FR"/>
          </a:p>
        </p:txBody>
      </p:sp>
    </p:spTree>
    <p:extLst>
      <p:ext uri="{BB962C8B-B14F-4D97-AF65-F5344CB8AC3E}">
        <p14:creationId xmlns:p14="http://schemas.microsoft.com/office/powerpoint/2010/main" val="906976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3E963B-89B6-4496-A8EF-BFE65CD70E8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865B7E4-F94C-4841-9FC3-08E67C59521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32A6A2B-A9CD-417F-AB77-E850C6248E9E}"/>
              </a:ext>
            </a:extLst>
          </p:cNvPr>
          <p:cNvSpPr>
            <a:spLocks noGrp="1"/>
          </p:cNvSpPr>
          <p:nvPr>
            <p:ph type="dt" sz="half" idx="10"/>
          </p:nvPr>
        </p:nvSpPr>
        <p:spPr/>
        <p:txBody>
          <a:bodyPr/>
          <a:lstStyle/>
          <a:p>
            <a:fld id="{D2BBCB53-D0F9-4738-B716-0654A71D60F0}" type="datetimeFigureOut">
              <a:rPr lang="fr-FR" smtClean="0"/>
              <a:t>04/04/2023</a:t>
            </a:fld>
            <a:endParaRPr lang="fr-FR"/>
          </a:p>
        </p:txBody>
      </p:sp>
      <p:sp>
        <p:nvSpPr>
          <p:cNvPr id="5" name="Espace réservé du pied de page 4">
            <a:extLst>
              <a:ext uri="{FF2B5EF4-FFF2-40B4-BE49-F238E27FC236}">
                <a16:creationId xmlns:a16="http://schemas.microsoft.com/office/drawing/2014/main" id="{CF2B1654-112D-4187-BD68-4C6F924B0CD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15C6FFB-B3D8-4904-9FB0-4A5217CB0E5C}"/>
              </a:ext>
            </a:extLst>
          </p:cNvPr>
          <p:cNvSpPr>
            <a:spLocks noGrp="1"/>
          </p:cNvSpPr>
          <p:nvPr>
            <p:ph type="sldNum" sz="quarter" idx="12"/>
          </p:nvPr>
        </p:nvSpPr>
        <p:spPr/>
        <p:txBody>
          <a:bodyPr/>
          <a:lstStyle/>
          <a:p>
            <a:fld id="{58A54A41-D964-453D-B44C-6715000ADFE0}" type="slidenum">
              <a:rPr lang="fr-FR" smtClean="0"/>
              <a:t>‹N°›</a:t>
            </a:fld>
            <a:endParaRPr lang="fr-FR"/>
          </a:p>
        </p:txBody>
      </p:sp>
    </p:spTree>
    <p:extLst>
      <p:ext uri="{BB962C8B-B14F-4D97-AF65-F5344CB8AC3E}">
        <p14:creationId xmlns:p14="http://schemas.microsoft.com/office/powerpoint/2010/main" val="709255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732D34-A6AB-4E4F-9E83-D3199F36E6A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B888768-4C72-490B-8C3E-9458920212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7A07DE9-BCA3-4D94-AE1A-4AB64456282A}"/>
              </a:ext>
            </a:extLst>
          </p:cNvPr>
          <p:cNvSpPr>
            <a:spLocks noGrp="1"/>
          </p:cNvSpPr>
          <p:nvPr>
            <p:ph type="dt" sz="half" idx="10"/>
          </p:nvPr>
        </p:nvSpPr>
        <p:spPr/>
        <p:txBody>
          <a:bodyPr/>
          <a:lstStyle/>
          <a:p>
            <a:fld id="{D2BBCB53-D0F9-4738-B716-0654A71D60F0}" type="datetimeFigureOut">
              <a:rPr lang="fr-FR" smtClean="0"/>
              <a:t>04/04/2023</a:t>
            </a:fld>
            <a:endParaRPr lang="fr-FR"/>
          </a:p>
        </p:txBody>
      </p:sp>
      <p:sp>
        <p:nvSpPr>
          <p:cNvPr id="5" name="Espace réservé du pied de page 4">
            <a:extLst>
              <a:ext uri="{FF2B5EF4-FFF2-40B4-BE49-F238E27FC236}">
                <a16:creationId xmlns:a16="http://schemas.microsoft.com/office/drawing/2014/main" id="{528A18F9-EB96-4ED1-AB5A-CE3FF2FED26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D9D34DD-382E-4525-9ADB-B508789E504D}"/>
              </a:ext>
            </a:extLst>
          </p:cNvPr>
          <p:cNvSpPr>
            <a:spLocks noGrp="1"/>
          </p:cNvSpPr>
          <p:nvPr>
            <p:ph type="sldNum" sz="quarter" idx="12"/>
          </p:nvPr>
        </p:nvSpPr>
        <p:spPr/>
        <p:txBody>
          <a:bodyPr/>
          <a:lstStyle/>
          <a:p>
            <a:fld id="{58A54A41-D964-453D-B44C-6715000ADFE0}" type="slidenum">
              <a:rPr lang="fr-FR" smtClean="0"/>
              <a:t>‹N°›</a:t>
            </a:fld>
            <a:endParaRPr lang="fr-FR"/>
          </a:p>
        </p:txBody>
      </p:sp>
    </p:spTree>
    <p:extLst>
      <p:ext uri="{BB962C8B-B14F-4D97-AF65-F5344CB8AC3E}">
        <p14:creationId xmlns:p14="http://schemas.microsoft.com/office/powerpoint/2010/main" val="3448084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A916B6-CD7B-4648-911D-72BD4D9A671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522B2B7-80AF-4EA5-A5C8-C51CBC27783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5DFDD05-7C36-489E-A917-A44A9C86F7D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FAE81D0-2CF8-4D0A-955D-5C647ED8B01D}"/>
              </a:ext>
            </a:extLst>
          </p:cNvPr>
          <p:cNvSpPr>
            <a:spLocks noGrp="1"/>
          </p:cNvSpPr>
          <p:nvPr>
            <p:ph type="dt" sz="half" idx="10"/>
          </p:nvPr>
        </p:nvSpPr>
        <p:spPr/>
        <p:txBody>
          <a:bodyPr/>
          <a:lstStyle/>
          <a:p>
            <a:fld id="{D2BBCB53-D0F9-4738-B716-0654A71D60F0}" type="datetimeFigureOut">
              <a:rPr lang="fr-FR" smtClean="0"/>
              <a:t>04/04/2023</a:t>
            </a:fld>
            <a:endParaRPr lang="fr-FR"/>
          </a:p>
        </p:txBody>
      </p:sp>
      <p:sp>
        <p:nvSpPr>
          <p:cNvPr id="6" name="Espace réservé du pied de page 5">
            <a:extLst>
              <a:ext uri="{FF2B5EF4-FFF2-40B4-BE49-F238E27FC236}">
                <a16:creationId xmlns:a16="http://schemas.microsoft.com/office/drawing/2014/main" id="{69B231AF-181E-4DE4-B308-3F5D7C323BC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7935A59-4F11-4D21-89B3-A5D2F18C49A4}"/>
              </a:ext>
            </a:extLst>
          </p:cNvPr>
          <p:cNvSpPr>
            <a:spLocks noGrp="1"/>
          </p:cNvSpPr>
          <p:nvPr>
            <p:ph type="sldNum" sz="quarter" idx="12"/>
          </p:nvPr>
        </p:nvSpPr>
        <p:spPr/>
        <p:txBody>
          <a:bodyPr/>
          <a:lstStyle/>
          <a:p>
            <a:fld id="{58A54A41-D964-453D-B44C-6715000ADFE0}" type="slidenum">
              <a:rPr lang="fr-FR" smtClean="0"/>
              <a:t>‹N°›</a:t>
            </a:fld>
            <a:endParaRPr lang="fr-FR"/>
          </a:p>
        </p:txBody>
      </p:sp>
    </p:spTree>
    <p:extLst>
      <p:ext uri="{BB962C8B-B14F-4D97-AF65-F5344CB8AC3E}">
        <p14:creationId xmlns:p14="http://schemas.microsoft.com/office/powerpoint/2010/main" val="1446619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83A826-1684-45AA-94A6-15C2AD72420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A5FFFEA-0974-4374-898E-BF49347280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4385E54-47CC-49DB-8C0A-F18CA91C10A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E24D8D8-FC52-402A-8979-F61FA0E4EC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C3F8E92-FE8D-4767-8B21-7822D717C8A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07A4883-1D5F-4DF8-87A3-5CA9D897E542}"/>
              </a:ext>
            </a:extLst>
          </p:cNvPr>
          <p:cNvSpPr>
            <a:spLocks noGrp="1"/>
          </p:cNvSpPr>
          <p:nvPr>
            <p:ph type="dt" sz="half" idx="10"/>
          </p:nvPr>
        </p:nvSpPr>
        <p:spPr/>
        <p:txBody>
          <a:bodyPr/>
          <a:lstStyle/>
          <a:p>
            <a:fld id="{D2BBCB53-D0F9-4738-B716-0654A71D60F0}" type="datetimeFigureOut">
              <a:rPr lang="fr-FR" smtClean="0"/>
              <a:t>04/04/2023</a:t>
            </a:fld>
            <a:endParaRPr lang="fr-FR"/>
          </a:p>
        </p:txBody>
      </p:sp>
      <p:sp>
        <p:nvSpPr>
          <p:cNvPr id="8" name="Espace réservé du pied de page 7">
            <a:extLst>
              <a:ext uri="{FF2B5EF4-FFF2-40B4-BE49-F238E27FC236}">
                <a16:creationId xmlns:a16="http://schemas.microsoft.com/office/drawing/2014/main" id="{CDCE7A34-079B-4141-A66B-F078AE90197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4006CAB-E31F-4511-9612-D7E44345B4D5}"/>
              </a:ext>
            </a:extLst>
          </p:cNvPr>
          <p:cNvSpPr>
            <a:spLocks noGrp="1"/>
          </p:cNvSpPr>
          <p:nvPr>
            <p:ph type="sldNum" sz="quarter" idx="12"/>
          </p:nvPr>
        </p:nvSpPr>
        <p:spPr/>
        <p:txBody>
          <a:bodyPr/>
          <a:lstStyle/>
          <a:p>
            <a:fld id="{58A54A41-D964-453D-B44C-6715000ADFE0}" type="slidenum">
              <a:rPr lang="fr-FR" smtClean="0"/>
              <a:t>‹N°›</a:t>
            </a:fld>
            <a:endParaRPr lang="fr-FR"/>
          </a:p>
        </p:txBody>
      </p:sp>
    </p:spTree>
    <p:extLst>
      <p:ext uri="{BB962C8B-B14F-4D97-AF65-F5344CB8AC3E}">
        <p14:creationId xmlns:p14="http://schemas.microsoft.com/office/powerpoint/2010/main" val="1861365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B18297-45CD-4F7E-9C1B-D18B0118966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F25B5A7-BA82-485D-94EB-C8ADB00B9CD8}"/>
              </a:ext>
            </a:extLst>
          </p:cNvPr>
          <p:cNvSpPr>
            <a:spLocks noGrp="1"/>
          </p:cNvSpPr>
          <p:nvPr>
            <p:ph type="dt" sz="half" idx="10"/>
          </p:nvPr>
        </p:nvSpPr>
        <p:spPr/>
        <p:txBody>
          <a:bodyPr/>
          <a:lstStyle/>
          <a:p>
            <a:fld id="{D2BBCB53-D0F9-4738-B716-0654A71D60F0}" type="datetimeFigureOut">
              <a:rPr lang="fr-FR" smtClean="0"/>
              <a:t>04/04/2023</a:t>
            </a:fld>
            <a:endParaRPr lang="fr-FR"/>
          </a:p>
        </p:txBody>
      </p:sp>
      <p:sp>
        <p:nvSpPr>
          <p:cNvPr id="4" name="Espace réservé du pied de page 3">
            <a:extLst>
              <a:ext uri="{FF2B5EF4-FFF2-40B4-BE49-F238E27FC236}">
                <a16:creationId xmlns:a16="http://schemas.microsoft.com/office/drawing/2014/main" id="{B20451FD-7C00-453B-93F3-6340AA3BECD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701CA3D-F303-48A0-BA88-683E0486F258}"/>
              </a:ext>
            </a:extLst>
          </p:cNvPr>
          <p:cNvSpPr>
            <a:spLocks noGrp="1"/>
          </p:cNvSpPr>
          <p:nvPr>
            <p:ph type="sldNum" sz="quarter" idx="12"/>
          </p:nvPr>
        </p:nvSpPr>
        <p:spPr/>
        <p:txBody>
          <a:bodyPr/>
          <a:lstStyle/>
          <a:p>
            <a:fld id="{58A54A41-D964-453D-B44C-6715000ADFE0}" type="slidenum">
              <a:rPr lang="fr-FR" smtClean="0"/>
              <a:t>‹N°›</a:t>
            </a:fld>
            <a:endParaRPr lang="fr-FR"/>
          </a:p>
        </p:txBody>
      </p:sp>
    </p:spTree>
    <p:extLst>
      <p:ext uri="{BB962C8B-B14F-4D97-AF65-F5344CB8AC3E}">
        <p14:creationId xmlns:p14="http://schemas.microsoft.com/office/powerpoint/2010/main" val="21740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68B153B-61F7-49B8-A4DA-724C24852989}"/>
              </a:ext>
            </a:extLst>
          </p:cNvPr>
          <p:cNvSpPr>
            <a:spLocks noGrp="1"/>
          </p:cNvSpPr>
          <p:nvPr>
            <p:ph type="dt" sz="half" idx="10"/>
          </p:nvPr>
        </p:nvSpPr>
        <p:spPr/>
        <p:txBody>
          <a:bodyPr/>
          <a:lstStyle/>
          <a:p>
            <a:fld id="{D2BBCB53-D0F9-4738-B716-0654A71D60F0}" type="datetimeFigureOut">
              <a:rPr lang="fr-FR" smtClean="0"/>
              <a:t>04/04/2023</a:t>
            </a:fld>
            <a:endParaRPr lang="fr-FR"/>
          </a:p>
        </p:txBody>
      </p:sp>
      <p:sp>
        <p:nvSpPr>
          <p:cNvPr id="3" name="Espace réservé du pied de page 2">
            <a:extLst>
              <a:ext uri="{FF2B5EF4-FFF2-40B4-BE49-F238E27FC236}">
                <a16:creationId xmlns:a16="http://schemas.microsoft.com/office/drawing/2014/main" id="{59705426-D78B-4000-BEA7-1AA2F0C3D55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D6B5523-44DD-453E-BF73-DDDF5216F576}"/>
              </a:ext>
            </a:extLst>
          </p:cNvPr>
          <p:cNvSpPr>
            <a:spLocks noGrp="1"/>
          </p:cNvSpPr>
          <p:nvPr>
            <p:ph type="sldNum" sz="quarter" idx="12"/>
          </p:nvPr>
        </p:nvSpPr>
        <p:spPr/>
        <p:txBody>
          <a:bodyPr/>
          <a:lstStyle/>
          <a:p>
            <a:fld id="{58A54A41-D964-453D-B44C-6715000ADFE0}" type="slidenum">
              <a:rPr lang="fr-FR" smtClean="0"/>
              <a:t>‹N°›</a:t>
            </a:fld>
            <a:endParaRPr lang="fr-FR"/>
          </a:p>
        </p:txBody>
      </p:sp>
    </p:spTree>
    <p:extLst>
      <p:ext uri="{BB962C8B-B14F-4D97-AF65-F5344CB8AC3E}">
        <p14:creationId xmlns:p14="http://schemas.microsoft.com/office/powerpoint/2010/main" val="1185858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E10593-B0B8-4934-8DE7-D29B6CDE09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D65D368-8E79-4C51-A281-1E7187B097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46725B8-BCA7-4473-A162-F8D6BFABC5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585C508-8B13-46DE-ABAB-014BCBA2142E}"/>
              </a:ext>
            </a:extLst>
          </p:cNvPr>
          <p:cNvSpPr>
            <a:spLocks noGrp="1"/>
          </p:cNvSpPr>
          <p:nvPr>
            <p:ph type="dt" sz="half" idx="10"/>
          </p:nvPr>
        </p:nvSpPr>
        <p:spPr/>
        <p:txBody>
          <a:bodyPr/>
          <a:lstStyle/>
          <a:p>
            <a:fld id="{D2BBCB53-D0F9-4738-B716-0654A71D60F0}" type="datetimeFigureOut">
              <a:rPr lang="fr-FR" smtClean="0"/>
              <a:t>04/04/2023</a:t>
            </a:fld>
            <a:endParaRPr lang="fr-FR"/>
          </a:p>
        </p:txBody>
      </p:sp>
      <p:sp>
        <p:nvSpPr>
          <p:cNvPr id="6" name="Espace réservé du pied de page 5">
            <a:extLst>
              <a:ext uri="{FF2B5EF4-FFF2-40B4-BE49-F238E27FC236}">
                <a16:creationId xmlns:a16="http://schemas.microsoft.com/office/drawing/2014/main" id="{75B55D5A-3EAB-435A-AE03-18C2B7C9958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2B41387-D035-46BD-A8E6-ACE8A37DD722}"/>
              </a:ext>
            </a:extLst>
          </p:cNvPr>
          <p:cNvSpPr>
            <a:spLocks noGrp="1"/>
          </p:cNvSpPr>
          <p:nvPr>
            <p:ph type="sldNum" sz="quarter" idx="12"/>
          </p:nvPr>
        </p:nvSpPr>
        <p:spPr/>
        <p:txBody>
          <a:bodyPr/>
          <a:lstStyle/>
          <a:p>
            <a:fld id="{58A54A41-D964-453D-B44C-6715000ADFE0}" type="slidenum">
              <a:rPr lang="fr-FR" smtClean="0"/>
              <a:t>‹N°›</a:t>
            </a:fld>
            <a:endParaRPr lang="fr-FR"/>
          </a:p>
        </p:txBody>
      </p:sp>
    </p:spTree>
    <p:extLst>
      <p:ext uri="{BB962C8B-B14F-4D97-AF65-F5344CB8AC3E}">
        <p14:creationId xmlns:p14="http://schemas.microsoft.com/office/powerpoint/2010/main" val="243277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DECB6C-8DDB-415F-A790-64611B047CE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5F1517A-50A8-496B-AD4A-C3078DB2BB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8F9FFB3-539E-4427-ABC2-7EAA27597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FAF1DAD-B2FD-4153-901B-C261C021E065}"/>
              </a:ext>
            </a:extLst>
          </p:cNvPr>
          <p:cNvSpPr>
            <a:spLocks noGrp="1"/>
          </p:cNvSpPr>
          <p:nvPr>
            <p:ph type="dt" sz="half" idx="10"/>
          </p:nvPr>
        </p:nvSpPr>
        <p:spPr/>
        <p:txBody>
          <a:bodyPr/>
          <a:lstStyle/>
          <a:p>
            <a:fld id="{D2BBCB53-D0F9-4738-B716-0654A71D60F0}" type="datetimeFigureOut">
              <a:rPr lang="fr-FR" smtClean="0"/>
              <a:t>04/04/2023</a:t>
            </a:fld>
            <a:endParaRPr lang="fr-FR"/>
          </a:p>
        </p:txBody>
      </p:sp>
      <p:sp>
        <p:nvSpPr>
          <p:cNvPr id="6" name="Espace réservé du pied de page 5">
            <a:extLst>
              <a:ext uri="{FF2B5EF4-FFF2-40B4-BE49-F238E27FC236}">
                <a16:creationId xmlns:a16="http://schemas.microsoft.com/office/drawing/2014/main" id="{9CF93884-D718-4C03-8536-D4CC89B3550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743FD97-74C4-4105-B692-E51496269915}"/>
              </a:ext>
            </a:extLst>
          </p:cNvPr>
          <p:cNvSpPr>
            <a:spLocks noGrp="1"/>
          </p:cNvSpPr>
          <p:nvPr>
            <p:ph type="sldNum" sz="quarter" idx="12"/>
          </p:nvPr>
        </p:nvSpPr>
        <p:spPr/>
        <p:txBody>
          <a:bodyPr/>
          <a:lstStyle/>
          <a:p>
            <a:fld id="{58A54A41-D964-453D-B44C-6715000ADFE0}" type="slidenum">
              <a:rPr lang="fr-FR" smtClean="0"/>
              <a:t>‹N°›</a:t>
            </a:fld>
            <a:endParaRPr lang="fr-FR"/>
          </a:p>
        </p:txBody>
      </p:sp>
    </p:spTree>
    <p:extLst>
      <p:ext uri="{BB962C8B-B14F-4D97-AF65-F5344CB8AC3E}">
        <p14:creationId xmlns:p14="http://schemas.microsoft.com/office/powerpoint/2010/main" val="3437677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ACCAD11-4550-44D3-911E-49C1AE891A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622DE39-750F-4036-89A5-00533F0324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3BE3A3F-CB80-46B6-9F12-DEFE33A794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BCB53-D0F9-4738-B716-0654A71D60F0}" type="datetimeFigureOut">
              <a:rPr lang="fr-FR" smtClean="0"/>
              <a:t>04/04/2023</a:t>
            </a:fld>
            <a:endParaRPr lang="fr-FR"/>
          </a:p>
        </p:txBody>
      </p:sp>
      <p:sp>
        <p:nvSpPr>
          <p:cNvPr id="5" name="Espace réservé du pied de page 4">
            <a:extLst>
              <a:ext uri="{FF2B5EF4-FFF2-40B4-BE49-F238E27FC236}">
                <a16:creationId xmlns:a16="http://schemas.microsoft.com/office/drawing/2014/main" id="{46AF02D0-1C26-48FB-8622-ED2CAE1A89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D7E3E62-0DCB-4E59-A576-8AD019577F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A54A41-D964-453D-B44C-6715000ADFE0}" type="slidenum">
              <a:rPr lang="fr-FR" smtClean="0"/>
              <a:t>‹N°›</a:t>
            </a:fld>
            <a:endParaRPr lang="fr-FR"/>
          </a:p>
        </p:txBody>
      </p:sp>
    </p:spTree>
    <p:extLst>
      <p:ext uri="{BB962C8B-B14F-4D97-AF65-F5344CB8AC3E}">
        <p14:creationId xmlns:p14="http://schemas.microsoft.com/office/powerpoint/2010/main" val="1891340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8A131E2-725F-46D3-B4B0-B862DB1480C1}"/>
              </a:ext>
            </a:extLst>
          </p:cNvPr>
          <p:cNvSpPr>
            <a:spLocks noGrp="1"/>
          </p:cNvSpPr>
          <p:nvPr>
            <p:ph type="ctrTitle"/>
          </p:nvPr>
        </p:nvSpPr>
        <p:spPr>
          <a:xfrm>
            <a:off x="1285241" y="623275"/>
            <a:ext cx="9231410" cy="3542045"/>
          </a:xfrm>
        </p:spPr>
        <p:txBody>
          <a:bodyPr anchor="b">
            <a:normAutofit/>
          </a:bodyPr>
          <a:lstStyle/>
          <a:p>
            <a:pPr algn="l"/>
            <a:r>
              <a:rPr lang="fr-FR" sz="10000" b="1" dirty="0"/>
              <a:t>CAHIER DES CHARGES </a:t>
            </a:r>
          </a:p>
        </p:txBody>
      </p:sp>
      <p:sp>
        <p:nvSpPr>
          <p:cNvPr id="3" name="Sous-titre 2">
            <a:extLst>
              <a:ext uri="{FF2B5EF4-FFF2-40B4-BE49-F238E27FC236}">
                <a16:creationId xmlns:a16="http://schemas.microsoft.com/office/drawing/2014/main" id="{CC6B7DCB-65BE-48CE-B781-85A9203C62FA}"/>
              </a:ext>
            </a:extLst>
          </p:cNvPr>
          <p:cNvSpPr>
            <a:spLocks noGrp="1"/>
          </p:cNvSpPr>
          <p:nvPr>
            <p:ph type="subTitle" idx="1"/>
          </p:nvPr>
        </p:nvSpPr>
        <p:spPr>
          <a:xfrm>
            <a:off x="1285241" y="4582814"/>
            <a:ext cx="7132335" cy="1312657"/>
          </a:xfrm>
        </p:spPr>
        <p:txBody>
          <a:bodyPr anchor="t">
            <a:normAutofit/>
          </a:bodyPr>
          <a:lstStyle/>
          <a:p>
            <a:pPr algn="l"/>
            <a:r>
              <a:rPr lang="fr-FR" dirty="0"/>
              <a:t>SITE WEB POUR AUTO-ECOLE</a:t>
            </a:r>
            <a:endParaRPr lang="fr-FR"/>
          </a:p>
        </p:txBody>
      </p:sp>
      <p:sp>
        <p:nvSpPr>
          <p:cNvPr id="9" name="Hexagone 8">
            <a:extLst>
              <a:ext uri="{FF2B5EF4-FFF2-40B4-BE49-F238E27FC236}">
                <a16:creationId xmlns:a16="http://schemas.microsoft.com/office/drawing/2014/main" id="{8C2CD1C5-6475-483E-8C75-AC716A289218}"/>
              </a:ext>
            </a:extLst>
          </p:cNvPr>
          <p:cNvSpPr/>
          <p:nvPr/>
        </p:nvSpPr>
        <p:spPr>
          <a:xfrm>
            <a:off x="8933133" y="2379213"/>
            <a:ext cx="1469036" cy="1319135"/>
          </a:xfrm>
          <a:prstGeom prst="hexagon">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Hexagone 10">
            <a:extLst>
              <a:ext uri="{FF2B5EF4-FFF2-40B4-BE49-F238E27FC236}">
                <a16:creationId xmlns:a16="http://schemas.microsoft.com/office/drawing/2014/main" id="{9BCCF615-E530-48B7-86BC-E295F2431629}"/>
              </a:ext>
            </a:extLst>
          </p:cNvPr>
          <p:cNvSpPr/>
          <p:nvPr/>
        </p:nvSpPr>
        <p:spPr>
          <a:xfrm>
            <a:off x="7991921" y="3435424"/>
            <a:ext cx="763005" cy="681496"/>
          </a:xfrm>
          <a:prstGeom prst="hexagon">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descr="Une image contenant projecteur, ciel de nuit&#10;&#10;Description générée automatiquement">
            <a:extLst>
              <a:ext uri="{FF2B5EF4-FFF2-40B4-BE49-F238E27FC236}">
                <a16:creationId xmlns:a16="http://schemas.microsoft.com/office/drawing/2014/main" id="{D55EAD84-226F-4B7B-0A66-4C833F57A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2640" y="878052"/>
            <a:ext cx="916115" cy="710905"/>
          </a:xfrm>
          <a:prstGeom prst="rect">
            <a:avLst/>
          </a:prstGeom>
        </p:spPr>
      </p:pic>
    </p:spTree>
    <p:extLst>
      <p:ext uri="{BB962C8B-B14F-4D97-AF65-F5344CB8AC3E}">
        <p14:creationId xmlns:p14="http://schemas.microsoft.com/office/powerpoint/2010/main" val="1351628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07B343F9-90D8-4213-AB8C-2C2FC9DC20CE}"/>
              </a:ext>
            </a:extLst>
          </p:cNvPr>
          <p:cNvSpPr>
            <a:spLocks noGrp="1"/>
          </p:cNvSpPr>
          <p:nvPr>
            <p:ph idx="1"/>
          </p:nvPr>
        </p:nvSpPr>
        <p:spPr>
          <a:xfrm>
            <a:off x="1345201" y="1215620"/>
            <a:ext cx="8503337" cy="3296419"/>
          </a:xfrm>
        </p:spPr>
        <p:txBody>
          <a:bodyPr anchor="t">
            <a:normAutofit fontScale="85000" lnSpcReduction="20000"/>
          </a:bodyPr>
          <a:lstStyle/>
          <a:p>
            <a:pPr marL="0" indent="0">
              <a:buNone/>
            </a:pPr>
            <a:r>
              <a:rPr lang="fr-FR" u="sng" dirty="0"/>
              <a:t>Back Office :</a:t>
            </a:r>
          </a:p>
          <a:p>
            <a:pPr marL="0" indent="0">
              <a:buNone/>
            </a:pPr>
            <a:endParaRPr lang="fr-FR" u="sng" dirty="0"/>
          </a:p>
          <a:p>
            <a:pPr marL="0" indent="0">
              <a:buNone/>
            </a:pPr>
            <a:r>
              <a:rPr lang="fr-FR" dirty="0"/>
              <a:t>La navigation sera facilitée par la présence constante d’un menu composé explicitement de toutes les rubriques suivantes on fonction du niveau de droit de la personne connectée :</a:t>
            </a:r>
          </a:p>
          <a:p>
            <a:pPr marL="0" indent="0">
              <a:buNone/>
            </a:pPr>
            <a:r>
              <a:rPr lang="fr-FR" dirty="0"/>
              <a:t>- Gestion admin</a:t>
            </a:r>
          </a:p>
          <a:p>
            <a:pPr marL="0" indent="0">
              <a:buNone/>
            </a:pPr>
            <a:r>
              <a:rPr lang="fr-FR" dirty="0"/>
              <a:t>- Calendrier</a:t>
            </a:r>
          </a:p>
          <a:p>
            <a:pPr marL="0" indent="0">
              <a:buNone/>
            </a:pPr>
            <a:r>
              <a:rPr lang="fr-FR" dirty="0"/>
              <a:t>- Clients</a:t>
            </a:r>
          </a:p>
          <a:p>
            <a:pPr marL="0" indent="0">
              <a:buNone/>
            </a:pPr>
            <a:r>
              <a:rPr lang="fr-FR" dirty="0"/>
              <a:t>- Moniteurs</a:t>
            </a:r>
          </a:p>
          <a:p>
            <a:pPr marL="0" indent="0">
              <a:buNone/>
            </a:pPr>
            <a:endParaRPr lang="fr-FR" sz="2000" dirty="0"/>
          </a:p>
        </p:txBody>
      </p:sp>
      <p:pic>
        <p:nvPicPr>
          <p:cNvPr id="6" name="Image 5">
            <a:extLst>
              <a:ext uri="{FF2B5EF4-FFF2-40B4-BE49-F238E27FC236}">
                <a16:creationId xmlns:a16="http://schemas.microsoft.com/office/drawing/2014/main" id="{64BF58E2-4846-4E3A-90BB-84C8DCC34A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2640" y="878052"/>
            <a:ext cx="916115" cy="710905"/>
          </a:xfrm>
          <a:prstGeom prst="rect">
            <a:avLst/>
          </a:prstGeom>
        </p:spPr>
      </p:pic>
      <p:sp>
        <p:nvSpPr>
          <p:cNvPr id="7" name="Hexagone 6">
            <a:extLst>
              <a:ext uri="{FF2B5EF4-FFF2-40B4-BE49-F238E27FC236}">
                <a16:creationId xmlns:a16="http://schemas.microsoft.com/office/drawing/2014/main" id="{C8324A54-CC09-4251-97E9-384385C1C325}"/>
              </a:ext>
            </a:extLst>
          </p:cNvPr>
          <p:cNvSpPr/>
          <p:nvPr/>
        </p:nvSpPr>
        <p:spPr>
          <a:xfrm>
            <a:off x="8933133" y="2379213"/>
            <a:ext cx="1469036" cy="1319135"/>
          </a:xfrm>
          <a:prstGeom prst="hexagon">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Hexagone 8">
            <a:extLst>
              <a:ext uri="{FF2B5EF4-FFF2-40B4-BE49-F238E27FC236}">
                <a16:creationId xmlns:a16="http://schemas.microsoft.com/office/drawing/2014/main" id="{2A9A285E-678B-47E3-A3EC-6DAD838E563C}"/>
              </a:ext>
            </a:extLst>
          </p:cNvPr>
          <p:cNvSpPr/>
          <p:nvPr/>
        </p:nvSpPr>
        <p:spPr>
          <a:xfrm>
            <a:off x="7991921" y="3435424"/>
            <a:ext cx="763005" cy="681496"/>
          </a:xfrm>
          <a:prstGeom prst="hexagon">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61210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2A2741F0-30F5-4102-9302-31B9DE26D2B5}"/>
              </a:ext>
            </a:extLst>
          </p:cNvPr>
          <p:cNvSpPr>
            <a:spLocks noGrp="1"/>
          </p:cNvSpPr>
          <p:nvPr>
            <p:ph idx="1"/>
          </p:nvPr>
        </p:nvSpPr>
        <p:spPr>
          <a:xfrm>
            <a:off x="1205571" y="1604718"/>
            <a:ext cx="8074815" cy="3782523"/>
          </a:xfrm>
        </p:spPr>
        <p:txBody>
          <a:bodyPr anchor="t">
            <a:normAutofit/>
          </a:bodyPr>
          <a:lstStyle/>
          <a:p>
            <a:pPr marL="0" indent="0">
              <a:buNone/>
            </a:pPr>
            <a:r>
              <a:rPr lang="fr-FR" sz="2400" b="1" dirty="0"/>
              <a:t>3.3 Outils utilisés</a:t>
            </a:r>
          </a:p>
          <a:p>
            <a:pPr marL="0" indent="0">
              <a:buNone/>
            </a:pPr>
            <a:endParaRPr lang="fr-FR" sz="2400" b="1" dirty="0"/>
          </a:p>
          <a:p>
            <a:pPr marL="0" indent="0">
              <a:buNone/>
            </a:pPr>
            <a:r>
              <a:rPr lang="fr-FR" sz="2400" dirty="0"/>
              <a:t>Langages de programmation: PHP (MVC), MySQL, HTML/CSS.</a:t>
            </a:r>
            <a:endParaRPr lang="fr-FR" sz="2400" dirty="0">
              <a:cs typeface="Calibri"/>
            </a:endParaRPr>
          </a:p>
          <a:p>
            <a:pPr marL="0" indent="0">
              <a:buNone/>
            </a:pPr>
            <a:r>
              <a:rPr lang="fr-FR" sz="2400" dirty="0"/>
              <a:t>Framework: Bootstrap.</a:t>
            </a:r>
          </a:p>
          <a:p>
            <a:pPr marL="0" indent="0">
              <a:buNone/>
            </a:pPr>
            <a:r>
              <a:rPr lang="fr-FR" sz="2400" dirty="0"/>
              <a:t>AGL : Visual Studio Code</a:t>
            </a:r>
          </a:p>
          <a:p>
            <a:pPr marL="0" indent="0">
              <a:buNone/>
            </a:pPr>
            <a:r>
              <a:rPr lang="fr-FR" sz="2400" dirty="0"/>
              <a:t>Ils ont été choisi pour la gratuité des outils de développements</a:t>
            </a:r>
          </a:p>
          <a:p>
            <a:pPr marL="0" indent="0">
              <a:buNone/>
            </a:pPr>
            <a:r>
              <a:rPr lang="fr-FR" sz="2400" dirty="0"/>
              <a:t>existants.</a:t>
            </a:r>
          </a:p>
        </p:txBody>
      </p:sp>
      <p:sp>
        <p:nvSpPr>
          <p:cNvPr id="16" name="Hexagone 15">
            <a:extLst>
              <a:ext uri="{FF2B5EF4-FFF2-40B4-BE49-F238E27FC236}">
                <a16:creationId xmlns:a16="http://schemas.microsoft.com/office/drawing/2014/main" id="{BAC3619B-F83D-4243-8BB2-1745A8AE6C62}"/>
              </a:ext>
            </a:extLst>
          </p:cNvPr>
          <p:cNvSpPr/>
          <p:nvPr/>
        </p:nvSpPr>
        <p:spPr>
          <a:xfrm>
            <a:off x="8933133" y="2379213"/>
            <a:ext cx="1469036" cy="1319135"/>
          </a:xfrm>
          <a:prstGeom prst="hexagon">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 name="Graphique 17" descr="Programmatrice avec un remplissage uni">
            <a:extLst>
              <a:ext uri="{FF2B5EF4-FFF2-40B4-BE49-F238E27FC236}">
                <a16:creationId xmlns:a16="http://schemas.microsoft.com/office/drawing/2014/main" id="{B84D0AAC-8F0A-4111-B01D-476232A3CE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10451" y="2581580"/>
            <a:ext cx="914400" cy="914400"/>
          </a:xfrm>
          <a:prstGeom prst="rect">
            <a:avLst/>
          </a:prstGeom>
        </p:spPr>
      </p:pic>
      <p:pic>
        <p:nvPicPr>
          <p:cNvPr id="19" name="Image 18">
            <a:extLst>
              <a:ext uri="{FF2B5EF4-FFF2-40B4-BE49-F238E27FC236}">
                <a16:creationId xmlns:a16="http://schemas.microsoft.com/office/drawing/2014/main" id="{2CD65F78-AA6C-47B0-84E6-ECD1DF3AB2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2640" y="878052"/>
            <a:ext cx="916115" cy="710905"/>
          </a:xfrm>
          <a:prstGeom prst="rect">
            <a:avLst/>
          </a:prstGeom>
        </p:spPr>
      </p:pic>
    </p:spTree>
    <p:extLst>
      <p:ext uri="{BB962C8B-B14F-4D97-AF65-F5344CB8AC3E}">
        <p14:creationId xmlns:p14="http://schemas.microsoft.com/office/powerpoint/2010/main" val="765374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ABA1C37A-DAC3-4E4E-A814-F6336974C0E1}"/>
              </a:ext>
            </a:extLst>
          </p:cNvPr>
          <p:cNvSpPr>
            <a:spLocks noGrp="1"/>
          </p:cNvSpPr>
          <p:nvPr>
            <p:ph idx="1"/>
          </p:nvPr>
        </p:nvSpPr>
        <p:spPr>
          <a:xfrm>
            <a:off x="1195299" y="1233504"/>
            <a:ext cx="8074815" cy="2800395"/>
          </a:xfrm>
        </p:spPr>
        <p:txBody>
          <a:bodyPr anchor="t">
            <a:normAutofit/>
          </a:bodyPr>
          <a:lstStyle/>
          <a:p>
            <a:pPr marL="0" indent="0">
              <a:buNone/>
            </a:pPr>
            <a:r>
              <a:rPr lang="fr-FR" sz="2400" b="1" dirty="0"/>
              <a:t>3.4 Environnement</a:t>
            </a:r>
          </a:p>
          <a:p>
            <a:pPr marL="0" indent="0">
              <a:buNone/>
            </a:pPr>
            <a:endParaRPr lang="fr-FR" sz="2400" b="1" dirty="0"/>
          </a:p>
          <a:p>
            <a:pPr marL="0" indent="0">
              <a:buNone/>
            </a:pPr>
            <a:r>
              <a:rPr lang="fr-FR" sz="2400" dirty="0"/>
              <a:t>La solution doit fonctionner sur les systèmes d’exploitation Windows XP et supérieur.</a:t>
            </a:r>
          </a:p>
          <a:p>
            <a:pPr marL="0" indent="0">
              <a:buNone/>
            </a:pPr>
            <a:r>
              <a:rPr lang="fr-FR" sz="2400" dirty="0"/>
              <a:t>L’application sera compatible avec plusieurs navigateurs internet.</a:t>
            </a:r>
          </a:p>
        </p:txBody>
      </p:sp>
      <p:pic>
        <p:nvPicPr>
          <p:cNvPr id="6" name="Image 5">
            <a:extLst>
              <a:ext uri="{FF2B5EF4-FFF2-40B4-BE49-F238E27FC236}">
                <a16:creationId xmlns:a16="http://schemas.microsoft.com/office/drawing/2014/main" id="{3A3F16BF-227A-4833-AD85-F1D24F304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2640" y="878052"/>
            <a:ext cx="916115" cy="710905"/>
          </a:xfrm>
          <a:prstGeom prst="rect">
            <a:avLst/>
          </a:prstGeom>
        </p:spPr>
      </p:pic>
      <p:sp>
        <p:nvSpPr>
          <p:cNvPr id="7" name="Hexagone 6">
            <a:extLst>
              <a:ext uri="{FF2B5EF4-FFF2-40B4-BE49-F238E27FC236}">
                <a16:creationId xmlns:a16="http://schemas.microsoft.com/office/drawing/2014/main" id="{01705754-84BC-4EEC-B144-A8C526F22FD8}"/>
              </a:ext>
            </a:extLst>
          </p:cNvPr>
          <p:cNvSpPr/>
          <p:nvPr/>
        </p:nvSpPr>
        <p:spPr>
          <a:xfrm>
            <a:off x="8933133" y="2379213"/>
            <a:ext cx="1469036" cy="1319135"/>
          </a:xfrm>
          <a:prstGeom prst="hexagon">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Hexagone 8">
            <a:extLst>
              <a:ext uri="{FF2B5EF4-FFF2-40B4-BE49-F238E27FC236}">
                <a16:creationId xmlns:a16="http://schemas.microsoft.com/office/drawing/2014/main" id="{1DE0A2D7-7978-4E69-93B2-9578F77D067E}"/>
              </a:ext>
            </a:extLst>
          </p:cNvPr>
          <p:cNvSpPr/>
          <p:nvPr/>
        </p:nvSpPr>
        <p:spPr>
          <a:xfrm>
            <a:off x="7991921" y="3435424"/>
            <a:ext cx="763005" cy="681496"/>
          </a:xfrm>
          <a:prstGeom prst="hexagon">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79502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B92BE478-8B61-478B-AB18-8CC8019F2B0B}"/>
              </a:ext>
            </a:extLst>
          </p:cNvPr>
          <p:cNvSpPr>
            <a:spLocks noGrp="1"/>
          </p:cNvSpPr>
          <p:nvPr>
            <p:ph idx="1"/>
          </p:nvPr>
        </p:nvSpPr>
        <p:spPr>
          <a:xfrm>
            <a:off x="1285240" y="1613936"/>
            <a:ext cx="8074815" cy="3302838"/>
          </a:xfrm>
        </p:spPr>
        <p:txBody>
          <a:bodyPr anchor="t">
            <a:normAutofit/>
          </a:bodyPr>
          <a:lstStyle/>
          <a:p>
            <a:pPr marL="0" indent="0">
              <a:buNone/>
            </a:pPr>
            <a:r>
              <a:rPr lang="fr-FR" sz="2400" b="1" dirty="0"/>
              <a:t>3.5 Hébergement</a:t>
            </a:r>
          </a:p>
          <a:p>
            <a:pPr marL="0" indent="0">
              <a:buNone/>
            </a:pPr>
            <a:endParaRPr lang="fr-FR" sz="2400" b="1" dirty="0"/>
          </a:p>
          <a:p>
            <a:pPr marL="0" indent="0">
              <a:buNone/>
            </a:pPr>
            <a:r>
              <a:rPr lang="fr-FR" sz="2400" dirty="0"/>
              <a:t>L’hébergeur doit supporter le langage PHP, posséder une base de données MySQL et fournir une capacité de stockage suffisante. L’hébergement de la solution sera donc confié aux serveurs loués par la société IRIS WEB, ce service étant inclus dans la prestation.</a:t>
            </a:r>
          </a:p>
        </p:txBody>
      </p:sp>
      <p:pic>
        <p:nvPicPr>
          <p:cNvPr id="7" name="Image 6">
            <a:extLst>
              <a:ext uri="{FF2B5EF4-FFF2-40B4-BE49-F238E27FC236}">
                <a16:creationId xmlns:a16="http://schemas.microsoft.com/office/drawing/2014/main" id="{61BB7D1F-D0BB-4B47-AC7B-BC4E57218D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2640" y="878052"/>
            <a:ext cx="916115" cy="710905"/>
          </a:xfrm>
          <a:prstGeom prst="rect">
            <a:avLst/>
          </a:prstGeom>
        </p:spPr>
      </p:pic>
    </p:spTree>
    <p:extLst>
      <p:ext uri="{BB962C8B-B14F-4D97-AF65-F5344CB8AC3E}">
        <p14:creationId xmlns:p14="http://schemas.microsoft.com/office/powerpoint/2010/main" val="299466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BD2C9122-E93D-452B-B1B1-3FEE80EEE286}"/>
              </a:ext>
            </a:extLst>
          </p:cNvPr>
          <p:cNvSpPr>
            <a:spLocks noGrp="1"/>
          </p:cNvSpPr>
          <p:nvPr>
            <p:ph idx="1"/>
          </p:nvPr>
        </p:nvSpPr>
        <p:spPr>
          <a:xfrm>
            <a:off x="1285240" y="1154243"/>
            <a:ext cx="8074815" cy="4615621"/>
          </a:xfrm>
        </p:spPr>
        <p:txBody>
          <a:bodyPr anchor="t">
            <a:noAutofit/>
          </a:bodyPr>
          <a:lstStyle/>
          <a:p>
            <a:pPr marL="0" indent="0">
              <a:buNone/>
            </a:pPr>
            <a:r>
              <a:rPr lang="fr-FR" sz="2400" b="1" dirty="0"/>
              <a:t>3.6 Interactions avec la solution</a:t>
            </a:r>
          </a:p>
          <a:p>
            <a:pPr marL="0" indent="0">
              <a:buNone/>
            </a:pPr>
            <a:endParaRPr lang="fr-FR" sz="2400" b="1" dirty="0"/>
          </a:p>
          <a:p>
            <a:pPr marL="0" indent="0">
              <a:buNone/>
            </a:pPr>
            <a:r>
              <a:rPr lang="fr-FR" sz="2400" b="1" u="sng" dirty="0"/>
              <a:t>Site Web :</a:t>
            </a:r>
          </a:p>
          <a:p>
            <a:pPr marL="0" indent="0">
              <a:buNone/>
            </a:pPr>
            <a:r>
              <a:rPr lang="fr-FR" sz="2400" u="sng" dirty="0"/>
              <a:t>Les visiteurs :</a:t>
            </a:r>
          </a:p>
          <a:p>
            <a:pPr marL="0" indent="0">
              <a:buNone/>
            </a:pPr>
            <a:r>
              <a:rPr lang="fr-FR" sz="2400" dirty="0"/>
              <a:t>Les visiteurs du site pourront consulter les offres proposées par l’auto-école, s’inscrire et se connecter.</a:t>
            </a:r>
          </a:p>
        </p:txBody>
      </p:sp>
      <p:pic>
        <p:nvPicPr>
          <p:cNvPr id="6" name="Image 5">
            <a:extLst>
              <a:ext uri="{FF2B5EF4-FFF2-40B4-BE49-F238E27FC236}">
                <a16:creationId xmlns:a16="http://schemas.microsoft.com/office/drawing/2014/main" id="{9BD77623-400C-4F59-9637-5651FC473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2640" y="878052"/>
            <a:ext cx="916115" cy="710905"/>
          </a:xfrm>
          <a:prstGeom prst="rect">
            <a:avLst/>
          </a:prstGeom>
        </p:spPr>
      </p:pic>
    </p:spTree>
    <p:extLst>
      <p:ext uri="{BB962C8B-B14F-4D97-AF65-F5344CB8AC3E}">
        <p14:creationId xmlns:p14="http://schemas.microsoft.com/office/powerpoint/2010/main" val="3496205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741F3F40-AEDC-49AF-9B01-2AF9E4A5418C}"/>
              </a:ext>
            </a:extLst>
          </p:cNvPr>
          <p:cNvSpPr>
            <a:spLocks noGrp="1"/>
          </p:cNvSpPr>
          <p:nvPr>
            <p:ph idx="1"/>
          </p:nvPr>
        </p:nvSpPr>
        <p:spPr>
          <a:xfrm>
            <a:off x="1285240" y="878052"/>
            <a:ext cx="8074815" cy="5301767"/>
          </a:xfrm>
        </p:spPr>
        <p:txBody>
          <a:bodyPr anchor="t">
            <a:noAutofit/>
          </a:bodyPr>
          <a:lstStyle/>
          <a:p>
            <a:pPr marL="0" indent="0">
              <a:buNone/>
            </a:pPr>
            <a:r>
              <a:rPr lang="fr-FR" sz="2200" b="1" u="sng" dirty="0"/>
              <a:t>Administration (Back Office) :</a:t>
            </a:r>
          </a:p>
          <a:p>
            <a:pPr marL="0" indent="0">
              <a:buNone/>
            </a:pPr>
            <a:r>
              <a:rPr lang="fr-FR" sz="2200" u="sng" dirty="0"/>
              <a:t>Les visiteurs :</a:t>
            </a:r>
          </a:p>
          <a:p>
            <a:pPr marL="0" indent="0">
              <a:buNone/>
            </a:pPr>
            <a:r>
              <a:rPr lang="fr-FR" sz="2200" dirty="0"/>
              <a:t>Aucun accès ne sera possible pour les visiteurs.</a:t>
            </a:r>
          </a:p>
          <a:p>
            <a:pPr marL="0" indent="0">
              <a:buNone/>
            </a:pPr>
            <a:r>
              <a:rPr lang="fr-FR" sz="2200" u="sng" dirty="0"/>
              <a:t>Les moniteurs :</a:t>
            </a:r>
          </a:p>
          <a:p>
            <a:pPr marL="0" indent="0">
              <a:buNone/>
            </a:pPr>
            <a:r>
              <a:rPr lang="fr-FR" sz="2200" dirty="0"/>
              <a:t>Ils pourront effectuer les actions suivantes :</a:t>
            </a:r>
          </a:p>
          <a:p>
            <a:pPr marL="0" indent="0">
              <a:buNone/>
            </a:pPr>
            <a:r>
              <a:rPr lang="fr-FR" sz="2200" dirty="0"/>
              <a:t>- ajouter, modifier, supprimer des heures de conduites pour les élèves ;</a:t>
            </a:r>
          </a:p>
          <a:p>
            <a:pPr>
              <a:buFontTx/>
              <a:buChar char="-"/>
            </a:pPr>
            <a:r>
              <a:rPr lang="fr-FR" sz="2200" dirty="0"/>
              <a:t>consulter le planning de manière générale </a:t>
            </a:r>
          </a:p>
          <a:p>
            <a:pPr marL="0" indent="0">
              <a:buNone/>
            </a:pPr>
            <a:r>
              <a:rPr lang="fr-FR" sz="2200" u="sng" dirty="0"/>
              <a:t>Le directeur :</a:t>
            </a:r>
          </a:p>
          <a:p>
            <a:pPr marL="0" indent="0">
              <a:buNone/>
            </a:pPr>
            <a:r>
              <a:rPr lang="fr-FR" sz="2200" dirty="0"/>
              <a:t>Il pourra effectuer toutes les actions disponibles aux moniteurs</a:t>
            </a:r>
          </a:p>
          <a:p>
            <a:pPr marL="0" indent="0">
              <a:buNone/>
            </a:pPr>
            <a:r>
              <a:rPr lang="fr-FR" sz="2200" dirty="0"/>
              <a:t>avec en plus la possibilité de :</a:t>
            </a:r>
          </a:p>
          <a:p>
            <a:pPr marL="0" indent="0">
              <a:buNone/>
            </a:pPr>
            <a:r>
              <a:rPr lang="fr-FR" sz="2200" dirty="0"/>
              <a:t>- Supprimer/Ajouter des élèves à la base de données</a:t>
            </a:r>
          </a:p>
        </p:txBody>
      </p:sp>
      <p:pic>
        <p:nvPicPr>
          <p:cNvPr id="6" name="Image 5">
            <a:extLst>
              <a:ext uri="{FF2B5EF4-FFF2-40B4-BE49-F238E27FC236}">
                <a16:creationId xmlns:a16="http://schemas.microsoft.com/office/drawing/2014/main" id="{A723C62A-6457-4807-ACE5-962B1D073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2640" y="878052"/>
            <a:ext cx="916115" cy="710905"/>
          </a:xfrm>
          <a:prstGeom prst="rect">
            <a:avLst/>
          </a:prstGeom>
        </p:spPr>
      </p:pic>
    </p:spTree>
    <p:extLst>
      <p:ext uri="{BB962C8B-B14F-4D97-AF65-F5344CB8AC3E}">
        <p14:creationId xmlns:p14="http://schemas.microsoft.com/office/powerpoint/2010/main" val="426980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ight Triangle 2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C467CF1-3F09-4DEC-8347-BD714DB08247}"/>
              </a:ext>
            </a:extLst>
          </p:cNvPr>
          <p:cNvSpPr>
            <a:spLocks noGrp="1"/>
          </p:cNvSpPr>
          <p:nvPr>
            <p:ph type="title"/>
          </p:nvPr>
        </p:nvSpPr>
        <p:spPr>
          <a:xfrm>
            <a:off x="1006900" y="1203627"/>
            <a:ext cx="3141430" cy="4480726"/>
          </a:xfrm>
        </p:spPr>
        <p:txBody>
          <a:bodyPr>
            <a:normAutofit/>
          </a:bodyPr>
          <a:lstStyle/>
          <a:p>
            <a:pPr algn="r"/>
            <a:r>
              <a:rPr lang="fr-FR" sz="5100" b="1" dirty="0"/>
              <a:t>SOMMAIRE</a:t>
            </a:r>
          </a:p>
        </p:txBody>
      </p:sp>
      <p:cxnSp>
        <p:nvCxnSpPr>
          <p:cNvPr id="25" name="Straight Connector 24">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2CF2B9E4-EB36-40CF-9DA3-1F2340A71F02}"/>
              </a:ext>
            </a:extLst>
          </p:cNvPr>
          <p:cNvSpPr>
            <a:spLocks noGrp="1"/>
          </p:cNvSpPr>
          <p:nvPr>
            <p:ph idx="1"/>
          </p:nvPr>
        </p:nvSpPr>
        <p:spPr>
          <a:xfrm>
            <a:off x="5138928" y="1338729"/>
            <a:ext cx="4795584" cy="4180542"/>
          </a:xfrm>
        </p:spPr>
        <p:txBody>
          <a:bodyPr anchor="ctr">
            <a:noAutofit/>
          </a:bodyPr>
          <a:lstStyle/>
          <a:p>
            <a:pPr marL="457200" indent="-457200">
              <a:buFont typeface="+mj-lt"/>
              <a:buAutoNum type="arabicPeriod"/>
            </a:pPr>
            <a:r>
              <a:rPr lang="fr-FR" sz="2000" dirty="0"/>
              <a:t>Objet</a:t>
            </a:r>
          </a:p>
          <a:p>
            <a:pPr marL="457200" indent="-457200">
              <a:buFont typeface="+mj-lt"/>
              <a:buAutoNum type="arabicPeriod"/>
            </a:pPr>
            <a:r>
              <a:rPr lang="fr-FR" sz="2000" dirty="0"/>
              <a:t>Définition des besoins</a:t>
            </a:r>
          </a:p>
          <a:p>
            <a:pPr marL="457200" lvl="1" indent="0">
              <a:buNone/>
            </a:pPr>
            <a:r>
              <a:rPr lang="fr-FR" sz="2000" dirty="0"/>
              <a:t>2.1. Définition</a:t>
            </a:r>
          </a:p>
          <a:p>
            <a:pPr marL="457200" lvl="1" indent="0">
              <a:buNone/>
            </a:pPr>
            <a:r>
              <a:rPr lang="fr-FR" sz="2000" dirty="0"/>
              <a:t>2.2. Périmètre</a:t>
            </a:r>
          </a:p>
          <a:p>
            <a:pPr marL="457200" lvl="1" indent="0">
              <a:buNone/>
            </a:pPr>
            <a:r>
              <a:rPr lang="fr-FR" sz="2000" dirty="0"/>
              <a:t>2.3. Accessibilité/Sécurité</a:t>
            </a:r>
          </a:p>
          <a:p>
            <a:pPr marL="457200" indent="-457200">
              <a:buFont typeface="+mj-lt"/>
              <a:buAutoNum type="arabicPeriod"/>
            </a:pPr>
            <a:r>
              <a:rPr lang="fr-FR" sz="2000" dirty="0"/>
              <a:t>Contraintes</a:t>
            </a:r>
          </a:p>
          <a:p>
            <a:pPr marL="457200" lvl="1" indent="0">
              <a:buNone/>
            </a:pPr>
            <a:r>
              <a:rPr lang="fr-FR" sz="2000" dirty="0"/>
              <a:t>3.1  Architecture</a:t>
            </a:r>
          </a:p>
          <a:p>
            <a:pPr marL="457200" lvl="1" indent="0">
              <a:buNone/>
            </a:pPr>
            <a:r>
              <a:rPr lang="fr-FR" sz="2000" dirty="0"/>
              <a:t>3.2  Ergonomie</a:t>
            </a:r>
          </a:p>
          <a:p>
            <a:pPr marL="457200" lvl="1" indent="0">
              <a:buNone/>
            </a:pPr>
            <a:r>
              <a:rPr lang="fr-FR" sz="2000" dirty="0"/>
              <a:t>3.3  Langages de programmation</a:t>
            </a:r>
          </a:p>
          <a:p>
            <a:pPr marL="457200" lvl="1" indent="0">
              <a:buNone/>
            </a:pPr>
            <a:r>
              <a:rPr lang="fr-FR" sz="2000" dirty="0"/>
              <a:t>3.4  Environnement</a:t>
            </a:r>
          </a:p>
          <a:p>
            <a:pPr marL="457200" lvl="1" indent="0">
              <a:buNone/>
            </a:pPr>
            <a:r>
              <a:rPr lang="fr-FR" sz="2000" dirty="0"/>
              <a:t>3.5  Hébergement</a:t>
            </a:r>
          </a:p>
          <a:p>
            <a:pPr marL="457200" lvl="1" indent="0">
              <a:buNone/>
            </a:pPr>
            <a:r>
              <a:rPr lang="fr-FR" sz="2000" dirty="0"/>
              <a:t>3.6  Interactions avec solutions</a:t>
            </a:r>
          </a:p>
        </p:txBody>
      </p:sp>
      <p:pic>
        <p:nvPicPr>
          <p:cNvPr id="14" name="Image 13">
            <a:extLst>
              <a:ext uri="{FF2B5EF4-FFF2-40B4-BE49-F238E27FC236}">
                <a16:creationId xmlns:a16="http://schemas.microsoft.com/office/drawing/2014/main" id="{DDDC9FB6-3DEC-40F9-95CF-01A188E866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2640" y="878052"/>
            <a:ext cx="916115" cy="710905"/>
          </a:xfrm>
          <a:prstGeom prst="rect">
            <a:avLst/>
          </a:prstGeom>
        </p:spPr>
      </p:pic>
    </p:spTree>
    <p:extLst>
      <p:ext uri="{BB962C8B-B14F-4D97-AF65-F5344CB8AC3E}">
        <p14:creationId xmlns:p14="http://schemas.microsoft.com/office/powerpoint/2010/main" val="2662022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6D19922F-AD68-4E94-85E8-0AA44A1B1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16" name="Espace réservé du contenu 2">
            <a:extLst>
              <a:ext uri="{FF2B5EF4-FFF2-40B4-BE49-F238E27FC236}">
                <a16:creationId xmlns:a16="http://schemas.microsoft.com/office/drawing/2014/main" id="{4DEA63C6-DF18-4352-A29D-7DCF501400E8}"/>
              </a:ext>
            </a:extLst>
          </p:cNvPr>
          <p:cNvGraphicFramePr>
            <a:graphicFrameLocks noGrp="1"/>
          </p:cNvGraphicFramePr>
          <p:nvPr>
            <p:ph idx="1"/>
            <p:extLst>
              <p:ext uri="{D42A27DB-BD31-4B8C-83A1-F6EECF244321}">
                <p14:modId xmlns:p14="http://schemas.microsoft.com/office/powerpoint/2010/main" val="510063989"/>
              </p:ext>
            </p:extLst>
          </p:nvPr>
        </p:nvGraphicFramePr>
        <p:xfrm>
          <a:off x="34462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1" name="Image 70" descr="Une image contenant projecteur, ciel de nuit&#10;&#10;Description générée automatiquement">
            <a:extLst>
              <a:ext uri="{FF2B5EF4-FFF2-40B4-BE49-F238E27FC236}">
                <a16:creationId xmlns:a16="http://schemas.microsoft.com/office/drawing/2014/main" id="{F03B7A84-571A-112E-666F-2686C74428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96074" y="2373297"/>
            <a:ext cx="916115" cy="710905"/>
          </a:xfrm>
          <a:prstGeom prst="rect">
            <a:avLst/>
          </a:prstGeom>
        </p:spPr>
      </p:pic>
      <p:pic>
        <p:nvPicPr>
          <p:cNvPr id="72" name="Image 72">
            <a:extLst>
              <a:ext uri="{FF2B5EF4-FFF2-40B4-BE49-F238E27FC236}">
                <a16:creationId xmlns:a16="http://schemas.microsoft.com/office/drawing/2014/main" id="{8AEBBD33-902D-24A7-6C3E-3CCEDBACFA72}"/>
              </a:ext>
            </a:extLst>
          </p:cNvPr>
          <p:cNvPicPr>
            <a:picLocks noChangeAspect="1"/>
          </p:cNvPicPr>
          <p:nvPr/>
        </p:nvPicPr>
        <p:blipFill>
          <a:blip r:embed="rId8"/>
          <a:stretch>
            <a:fillRect/>
          </a:stretch>
        </p:blipFill>
        <p:spPr>
          <a:xfrm>
            <a:off x="8795079" y="4945183"/>
            <a:ext cx="1819275" cy="561975"/>
          </a:xfrm>
          <a:prstGeom prst="rect">
            <a:avLst/>
          </a:prstGeom>
        </p:spPr>
      </p:pic>
    </p:spTree>
    <p:extLst>
      <p:ext uri="{BB962C8B-B14F-4D97-AF65-F5344CB8AC3E}">
        <p14:creationId xmlns:p14="http://schemas.microsoft.com/office/powerpoint/2010/main" val="319697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E386F6F-2C76-4DCD-AE91-247BC1DC0051}"/>
              </a:ext>
            </a:extLst>
          </p:cNvPr>
          <p:cNvSpPr>
            <a:spLocks noGrp="1"/>
          </p:cNvSpPr>
          <p:nvPr>
            <p:ph type="title"/>
          </p:nvPr>
        </p:nvSpPr>
        <p:spPr>
          <a:xfrm>
            <a:off x="1285240" y="1050595"/>
            <a:ext cx="8074815" cy="1618489"/>
          </a:xfrm>
        </p:spPr>
        <p:txBody>
          <a:bodyPr anchor="ctr">
            <a:normAutofit/>
          </a:bodyPr>
          <a:lstStyle/>
          <a:p>
            <a:r>
              <a:rPr lang="fr-FR" sz="6400" dirty="0"/>
              <a:t>1. </a:t>
            </a:r>
            <a:r>
              <a:rPr lang="fr-FR" sz="6400" b="1" dirty="0"/>
              <a:t>Objet</a:t>
            </a:r>
          </a:p>
        </p:txBody>
      </p:sp>
      <p:sp>
        <p:nvSpPr>
          <p:cNvPr id="3" name="Espace réservé du contenu 2">
            <a:extLst>
              <a:ext uri="{FF2B5EF4-FFF2-40B4-BE49-F238E27FC236}">
                <a16:creationId xmlns:a16="http://schemas.microsoft.com/office/drawing/2014/main" id="{95374C1E-AA13-4F7C-BA5B-DFA98BAD585F}"/>
              </a:ext>
            </a:extLst>
          </p:cNvPr>
          <p:cNvSpPr>
            <a:spLocks noGrp="1"/>
          </p:cNvSpPr>
          <p:nvPr>
            <p:ph idx="1"/>
          </p:nvPr>
        </p:nvSpPr>
        <p:spPr>
          <a:xfrm>
            <a:off x="1285240" y="3007010"/>
            <a:ext cx="7888740" cy="2800395"/>
          </a:xfrm>
        </p:spPr>
        <p:txBody>
          <a:bodyPr anchor="t">
            <a:normAutofit/>
          </a:bodyPr>
          <a:lstStyle/>
          <a:p>
            <a:pPr marL="0" indent="0">
              <a:buNone/>
            </a:pPr>
            <a:r>
              <a:rPr lang="fr-FR" sz="2400" dirty="0"/>
              <a:t>Ce document décrit les besoins de l’auto-école Auto Ecole vis-à-vis de la solution applicative que nous allons mettre en place.</a:t>
            </a:r>
          </a:p>
        </p:txBody>
      </p:sp>
    </p:spTree>
    <p:extLst>
      <p:ext uri="{BB962C8B-B14F-4D97-AF65-F5344CB8AC3E}">
        <p14:creationId xmlns:p14="http://schemas.microsoft.com/office/powerpoint/2010/main" val="4223256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464FF23-7063-43F6-819E-5520B8C0026C}"/>
              </a:ext>
            </a:extLst>
          </p:cNvPr>
          <p:cNvSpPr>
            <a:spLocks noGrp="1"/>
          </p:cNvSpPr>
          <p:nvPr>
            <p:ph type="title"/>
          </p:nvPr>
        </p:nvSpPr>
        <p:spPr>
          <a:xfrm>
            <a:off x="1285239" y="878052"/>
            <a:ext cx="8074815" cy="1618489"/>
          </a:xfrm>
        </p:spPr>
        <p:txBody>
          <a:bodyPr anchor="ctr">
            <a:normAutofit/>
          </a:bodyPr>
          <a:lstStyle/>
          <a:p>
            <a:r>
              <a:rPr lang="fr-FR" sz="6100" b="1" dirty="0"/>
              <a:t>2. Définition des besoins</a:t>
            </a:r>
          </a:p>
        </p:txBody>
      </p:sp>
      <p:sp>
        <p:nvSpPr>
          <p:cNvPr id="3" name="Espace réservé du contenu 2">
            <a:extLst>
              <a:ext uri="{FF2B5EF4-FFF2-40B4-BE49-F238E27FC236}">
                <a16:creationId xmlns:a16="http://schemas.microsoft.com/office/drawing/2014/main" id="{1763C4AF-15CF-4857-9BF8-273C3A767BCD}"/>
              </a:ext>
            </a:extLst>
          </p:cNvPr>
          <p:cNvSpPr>
            <a:spLocks noGrp="1"/>
          </p:cNvSpPr>
          <p:nvPr>
            <p:ph idx="1"/>
          </p:nvPr>
        </p:nvSpPr>
        <p:spPr>
          <a:xfrm>
            <a:off x="1285238" y="2458402"/>
            <a:ext cx="8074815" cy="2800395"/>
          </a:xfrm>
        </p:spPr>
        <p:txBody>
          <a:bodyPr anchor="t">
            <a:noAutofit/>
          </a:bodyPr>
          <a:lstStyle/>
          <a:p>
            <a:pPr marL="0" indent="0">
              <a:buNone/>
            </a:pPr>
            <a:r>
              <a:rPr lang="fr-FR" sz="2400" b="1" dirty="0"/>
              <a:t>2.1 Définition</a:t>
            </a:r>
          </a:p>
          <a:p>
            <a:pPr marL="0" indent="0">
              <a:buNone/>
            </a:pPr>
            <a:endParaRPr lang="fr-FR" sz="2400" b="1" dirty="0"/>
          </a:p>
          <a:p>
            <a:pPr marL="0" indent="0">
              <a:buNone/>
            </a:pPr>
            <a:r>
              <a:rPr lang="fr-FR" sz="2400" dirty="0"/>
              <a:t>Le suivi des élèves et la gestion des heures de conduite sont actuellement gérées à travers divers post-it et notes accrochées sur un tableau. On souhaite moderniser le système d’information de l’auto-école en créant un site web, et faciliter sa gestion en y ajoutant une interface d’administration.</a:t>
            </a:r>
          </a:p>
        </p:txBody>
      </p:sp>
      <p:pic>
        <p:nvPicPr>
          <p:cNvPr id="13" name="Image 12">
            <a:extLst>
              <a:ext uri="{FF2B5EF4-FFF2-40B4-BE49-F238E27FC236}">
                <a16:creationId xmlns:a16="http://schemas.microsoft.com/office/drawing/2014/main" id="{D7F3AB65-DD69-409F-A275-A7A5E3D2B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2640" y="878052"/>
            <a:ext cx="916115" cy="710905"/>
          </a:xfrm>
          <a:prstGeom prst="rect">
            <a:avLst/>
          </a:prstGeom>
        </p:spPr>
      </p:pic>
    </p:spTree>
    <p:extLst>
      <p:ext uri="{BB962C8B-B14F-4D97-AF65-F5344CB8AC3E}">
        <p14:creationId xmlns:p14="http://schemas.microsoft.com/office/powerpoint/2010/main" val="1366347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24E83997-2B0A-4B17-96FD-9BBCBCCB8FBC}"/>
              </a:ext>
            </a:extLst>
          </p:cNvPr>
          <p:cNvSpPr>
            <a:spLocks noGrp="1"/>
          </p:cNvSpPr>
          <p:nvPr>
            <p:ph idx="1"/>
          </p:nvPr>
        </p:nvSpPr>
        <p:spPr>
          <a:xfrm>
            <a:off x="1180309" y="697623"/>
            <a:ext cx="8074815" cy="5459186"/>
          </a:xfrm>
        </p:spPr>
        <p:txBody>
          <a:bodyPr anchor="t">
            <a:noAutofit/>
          </a:bodyPr>
          <a:lstStyle/>
          <a:p>
            <a:pPr marL="0" indent="0">
              <a:buNone/>
            </a:pPr>
            <a:r>
              <a:rPr lang="fr-FR" sz="2400" b="1" dirty="0"/>
              <a:t>2. 2 Périmètre</a:t>
            </a:r>
          </a:p>
          <a:p>
            <a:pPr marL="0" indent="0">
              <a:buNone/>
            </a:pPr>
            <a:endParaRPr lang="fr-FR" sz="2400" b="1" dirty="0"/>
          </a:p>
          <a:p>
            <a:pPr marL="0" indent="0">
              <a:buNone/>
            </a:pPr>
            <a:r>
              <a:rPr lang="fr-FR" sz="2400" dirty="0"/>
              <a:t>La solution, destinée aux moniteurs, à la directrice, sera accessible depuis leurs ordinateurs situés à l’accueil de l’auto-école.</a:t>
            </a:r>
          </a:p>
          <a:p>
            <a:pPr marL="0" indent="0">
              <a:buNone/>
            </a:pPr>
            <a:r>
              <a:rPr lang="fr-FR" sz="2400" b="1" u="sng" dirty="0"/>
              <a:t>Le site web (Front Office) :</a:t>
            </a:r>
          </a:p>
          <a:p>
            <a:pPr marL="0" indent="0">
              <a:buNone/>
            </a:pPr>
            <a:r>
              <a:rPr lang="fr-FR" sz="2400" dirty="0"/>
              <a:t>Il doit permettre aux clients d’avoir accès à toutes les informations de l’auto-école concernant les divers permis, les tarifs, les documents à fournir pour les inscriptions.</a:t>
            </a:r>
          </a:p>
          <a:p>
            <a:pPr marL="0" indent="0">
              <a:buNone/>
            </a:pPr>
            <a:r>
              <a:rPr lang="fr-FR" sz="2400" b="1" u="sng" dirty="0"/>
              <a:t>La partie administration (Back Office) :</a:t>
            </a:r>
          </a:p>
          <a:p>
            <a:pPr marL="0" indent="0">
              <a:buNone/>
            </a:pPr>
            <a:r>
              <a:rPr lang="fr-FR" sz="2400" dirty="0"/>
              <a:t>Elle doit permettre au directeur d’ajouter et de supprimer des élèves, aux moniteurs de gérer les élèves, d’inscrire des heures de conduite en précisant la date, la tranche horaire. La prise en main par les moniteurs doit être simple et l’interface soignée.</a:t>
            </a:r>
          </a:p>
        </p:txBody>
      </p:sp>
      <p:pic>
        <p:nvPicPr>
          <p:cNvPr id="11" name="Image 10">
            <a:extLst>
              <a:ext uri="{FF2B5EF4-FFF2-40B4-BE49-F238E27FC236}">
                <a16:creationId xmlns:a16="http://schemas.microsoft.com/office/drawing/2014/main" id="{6163E89B-6266-4DEF-B6D9-C799F26BCD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2640" y="878052"/>
            <a:ext cx="916115" cy="710905"/>
          </a:xfrm>
          <a:prstGeom prst="rect">
            <a:avLst/>
          </a:prstGeom>
        </p:spPr>
      </p:pic>
    </p:spTree>
    <p:extLst>
      <p:ext uri="{BB962C8B-B14F-4D97-AF65-F5344CB8AC3E}">
        <p14:creationId xmlns:p14="http://schemas.microsoft.com/office/powerpoint/2010/main" val="481540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59F27C73-4080-4409-AAAF-CA4B922E7481}"/>
              </a:ext>
            </a:extLst>
          </p:cNvPr>
          <p:cNvSpPr>
            <a:spLocks noGrp="1"/>
          </p:cNvSpPr>
          <p:nvPr>
            <p:ph idx="1"/>
          </p:nvPr>
        </p:nvSpPr>
        <p:spPr>
          <a:xfrm>
            <a:off x="1270250" y="1935669"/>
            <a:ext cx="8074815" cy="2800395"/>
          </a:xfrm>
        </p:spPr>
        <p:txBody>
          <a:bodyPr anchor="t">
            <a:normAutofit/>
          </a:bodyPr>
          <a:lstStyle/>
          <a:p>
            <a:pPr marL="0" indent="0">
              <a:buNone/>
            </a:pPr>
            <a:r>
              <a:rPr lang="fr-FR" sz="2400" b="1" dirty="0"/>
              <a:t>2.3 Accessibilité/Sécurité</a:t>
            </a:r>
          </a:p>
          <a:p>
            <a:pPr marL="0" indent="0">
              <a:buNone/>
            </a:pPr>
            <a:endParaRPr lang="fr-FR" sz="2400" b="1" dirty="0"/>
          </a:p>
          <a:p>
            <a:pPr marL="0" indent="0">
              <a:buNone/>
            </a:pPr>
            <a:r>
              <a:rPr lang="fr-FR" sz="2400" dirty="0"/>
              <a:t>L'environnement d’administration doit être accessible aux seuls acteurs de l'entreprise. Une authentification préalable sera nécessaire pour l'accès au contenu.</a:t>
            </a:r>
          </a:p>
          <a:p>
            <a:pPr marL="0" indent="0">
              <a:buNone/>
            </a:pPr>
            <a:r>
              <a:rPr lang="fr-FR" sz="2400" dirty="0"/>
              <a:t>L’environnement du site web sera accessible depuis internet.</a:t>
            </a:r>
          </a:p>
        </p:txBody>
      </p:sp>
      <p:pic>
        <p:nvPicPr>
          <p:cNvPr id="18" name="Image 17">
            <a:extLst>
              <a:ext uri="{FF2B5EF4-FFF2-40B4-BE49-F238E27FC236}">
                <a16:creationId xmlns:a16="http://schemas.microsoft.com/office/drawing/2014/main" id="{10F710A8-190B-4209-8001-5CC99A93EA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2640" y="878052"/>
            <a:ext cx="916115" cy="710905"/>
          </a:xfrm>
          <a:prstGeom prst="rect">
            <a:avLst/>
          </a:prstGeom>
        </p:spPr>
      </p:pic>
    </p:spTree>
    <p:extLst>
      <p:ext uri="{BB962C8B-B14F-4D97-AF65-F5344CB8AC3E}">
        <p14:creationId xmlns:p14="http://schemas.microsoft.com/office/powerpoint/2010/main" val="777795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2296554-8951-4659-97A8-B9487AB28CC0}"/>
              </a:ext>
            </a:extLst>
          </p:cNvPr>
          <p:cNvSpPr>
            <a:spLocks noGrp="1"/>
          </p:cNvSpPr>
          <p:nvPr>
            <p:ph type="title"/>
          </p:nvPr>
        </p:nvSpPr>
        <p:spPr>
          <a:xfrm>
            <a:off x="1285240" y="1050595"/>
            <a:ext cx="8074815" cy="1618489"/>
          </a:xfrm>
        </p:spPr>
        <p:txBody>
          <a:bodyPr anchor="ctr">
            <a:normAutofit/>
          </a:bodyPr>
          <a:lstStyle/>
          <a:p>
            <a:r>
              <a:rPr lang="fr-FR" sz="7200" b="1" dirty="0"/>
              <a:t>3. Contraintes</a:t>
            </a:r>
          </a:p>
        </p:txBody>
      </p:sp>
      <p:sp>
        <p:nvSpPr>
          <p:cNvPr id="3" name="Espace réservé du contenu 2">
            <a:extLst>
              <a:ext uri="{FF2B5EF4-FFF2-40B4-BE49-F238E27FC236}">
                <a16:creationId xmlns:a16="http://schemas.microsoft.com/office/drawing/2014/main" id="{B5432AE2-A72E-493E-8558-AAEDC70A8CBA}"/>
              </a:ext>
            </a:extLst>
          </p:cNvPr>
          <p:cNvSpPr>
            <a:spLocks noGrp="1"/>
          </p:cNvSpPr>
          <p:nvPr>
            <p:ph idx="1"/>
          </p:nvPr>
        </p:nvSpPr>
        <p:spPr>
          <a:xfrm>
            <a:off x="1285240" y="2969469"/>
            <a:ext cx="8074815" cy="2800395"/>
          </a:xfrm>
        </p:spPr>
        <p:txBody>
          <a:bodyPr anchor="t">
            <a:normAutofit/>
          </a:bodyPr>
          <a:lstStyle/>
          <a:p>
            <a:pPr marL="0" indent="0">
              <a:buNone/>
            </a:pPr>
            <a:r>
              <a:rPr lang="fr-FR" sz="2400" b="1" dirty="0"/>
              <a:t>3.1 Architecture</a:t>
            </a:r>
          </a:p>
          <a:p>
            <a:pPr marL="0" indent="0">
              <a:buNone/>
            </a:pPr>
            <a:endParaRPr lang="fr-FR" sz="2400" dirty="0"/>
          </a:p>
          <a:p>
            <a:pPr marL="0" indent="0">
              <a:buNone/>
            </a:pPr>
            <a:r>
              <a:rPr lang="fr-FR" sz="2400" dirty="0"/>
              <a:t>L’architecture de la base de données devra s’appuyer et comporter au moins les mêmes informations que celles possédées par l’auto-école (liste des clients, des moniteurs...).</a:t>
            </a:r>
          </a:p>
        </p:txBody>
      </p:sp>
      <p:pic>
        <p:nvPicPr>
          <p:cNvPr id="7" name="Image 6">
            <a:extLst>
              <a:ext uri="{FF2B5EF4-FFF2-40B4-BE49-F238E27FC236}">
                <a16:creationId xmlns:a16="http://schemas.microsoft.com/office/drawing/2014/main" id="{F41F7CFC-4EFE-44C9-8DDC-24CBD3A6A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2640" y="878052"/>
            <a:ext cx="916115" cy="710905"/>
          </a:xfrm>
          <a:prstGeom prst="rect">
            <a:avLst/>
          </a:prstGeom>
        </p:spPr>
      </p:pic>
    </p:spTree>
    <p:extLst>
      <p:ext uri="{BB962C8B-B14F-4D97-AF65-F5344CB8AC3E}">
        <p14:creationId xmlns:p14="http://schemas.microsoft.com/office/powerpoint/2010/main" val="3654084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44C79234-F4E2-48AD-B70F-B7EA975565E5}"/>
              </a:ext>
            </a:extLst>
          </p:cNvPr>
          <p:cNvSpPr>
            <a:spLocks noGrp="1"/>
          </p:cNvSpPr>
          <p:nvPr>
            <p:ph idx="1"/>
          </p:nvPr>
        </p:nvSpPr>
        <p:spPr>
          <a:xfrm>
            <a:off x="1345201" y="975777"/>
            <a:ext cx="8074815" cy="2800395"/>
          </a:xfrm>
        </p:spPr>
        <p:txBody>
          <a:bodyPr anchor="t">
            <a:noAutofit/>
          </a:bodyPr>
          <a:lstStyle/>
          <a:p>
            <a:pPr marL="0" indent="0">
              <a:buNone/>
            </a:pPr>
            <a:r>
              <a:rPr lang="fr-FR" sz="2400" b="1" dirty="0"/>
              <a:t>3.2 Ergonomie</a:t>
            </a:r>
          </a:p>
          <a:p>
            <a:pPr marL="0" indent="0">
              <a:buNone/>
            </a:pPr>
            <a:endParaRPr lang="fr-FR" sz="2400" b="1" dirty="0"/>
          </a:p>
          <a:p>
            <a:pPr marL="0" indent="0">
              <a:buNone/>
            </a:pPr>
            <a:r>
              <a:rPr lang="fr-FR" sz="2400" u="sng" dirty="0"/>
              <a:t>Front Office :</a:t>
            </a:r>
          </a:p>
          <a:p>
            <a:pPr marL="0" indent="0">
              <a:buNone/>
            </a:pPr>
            <a:r>
              <a:rPr lang="fr-FR" sz="2400" dirty="0"/>
              <a:t>Le menu comportera les rubriques suivantes :</a:t>
            </a:r>
          </a:p>
          <a:p>
            <a:pPr marL="0" indent="0">
              <a:buNone/>
            </a:pPr>
            <a:r>
              <a:rPr lang="fr-FR" sz="2400" dirty="0"/>
              <a:t>- Accueil</a:t>
            </a:r>
          </a:p>
          <a:p>
            <a:pPr marL="0" indent="0">
              <a:buNone/>
            </a:pPr>
            <a:r>
              <a:rPr lang="fr-FR" sz="2400" dirty="0"/>
              <a:t>- CODE </a:t>
            </a:r>
          </a:p>
          <a:p>
            <a:pPr>
              <a:buFontTx/>
              <a:buChar char="-"/>
            </a:pPr>
            <a:r>
              <a:rPr lang="fr-FR" sz="2400" dirty="0"/>
              <a:t>Permis A et B</a:t>
            </a:r>
          </a:p>
          <a:p>
            <a:pPr marL="0" indent="0">
              <a:buNone/>
            </a:pPr>
            <a:r>
              <a:rPr lang="fr-FR" sz="2400" dirty="0"/>
              <a:t>- Conduite accompagnée</a:t>
            </a:r>
          </a:p>
          <a:p>
            <a:pPr marL="0" indent="0">
              <a:buNone/>
            </a:pPr>
            <a:r>
              <a:rPr lang="fr-FR" sz="2400" dirty="0"/>
              <a:t>- Contact</a:t>
            </a:r>
          </a:p>
        </p:txBody>
      </p:sp>
      <p:pic>
        <p:nvPicPr>
          <p:cNvPr id="6" name="Image 5">
            <a:extLst>
              <a:ext uri="{FF2B5EF4-FFF2-40B4-BE49-F238E27FC236}">
                <a16:creationId xmlns:a16="http://schemas.microsoft.com/office/drawing/2014/main" id="{63A83623-40B0-431E-937F-DE2DFA625A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2640" y="878052"/>
            <a:ext cx="916115" cy="710905"/>
          </a:xfrm>
          <a:prstGeom prst="rect">
            <a:avLst/>
          </a:prstGeom>
        </p:spPr>
      </p:pic>
      <p:sp>
        <p:nvSpPr>
          <p:cNvPr id="7" name="Hexagone 6">
            <a:extLst>
              <a:ext uri="{FF2B5EF4-FFF2-40B4-BE49-F238E27FC236}">
                <a16:creationId xmlns:a16="http://schemas.microsoft.com/office/drawing/2014/main" id="{F0C27304-6ABD-43B2-A61D-FE611CFB66D0}"/>
              </a:ext>
            </a:extLst>
          </p:cNvPr>
          <p:cNvSpPr/>
          <p:nvPr/>
        </p:nvSpPr>
        <p:spPr>
          <a:xfrm>
            <a:off x="8933133" y="2379213"/>
            <a:ext cx="1469036" cy="1319135"/>
          </a:xfrm>
          <a:prstGeom prst="hexagon">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Hexagone 8">
            <a:extLst>
              <a:ext uri="{FF2B5EF4-FFF2-40B4-BE49-F238E27FC236}">
                <a16:creationId xmlns:a16="http://schemas.microsoft.com/office/drawing/2014/main" id="{55AD108D-95A1-4A25-8EB4-35D90F6C908A}"/>
              </a:ext>
            </a:extLst>
          </p:cNvPr>
          <p:cNvSpPr/>
          <p:nvPr/>
        </p:nvSpPr>
        <p:spPr>
          <a:xfrm>
            <a:off x="7991921" y="3435424"/>
            <a:ext cx="763005" cy="681496"/>
          </a:xfrm>
          <a:prstGeom prst="hexagon">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1802569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591</Words>
  <Application>Microsoft Office PowerPoint</Application>
  <PresentationFormat>Grand écran</PresentationFormat>
  <Paragraphs>84</Paragraphs>
  <Slides>15</Slides>
  <Notes>0</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Thème Office</vt:lpstr>
      <vt:lpstr>CAHIER DES CHARGES </vt:lpstr>
      <vt:lpstr>SOMMAIRE</vt:lpstr>
      <vt:lpstr>Présentation PowerPoint</vt:lpstr>
      <vt:lpstr>1. Objet</vt:lpstr>
      <vt:lpstr>2. Définition des besoins</vt:lpstr>
      <vt:lpstr>Présentation PowerPoint</vt:lpstr>
      <vt:lpstr>Présentation PowerPoint</vt:lpstr>
      <vt:lpstr>3. Contraintes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CAHIER DES CHARGES </dc:title>
  <dc:creator>Ben Yahaya</dc:creator>
  <cp:lastModifiedBy>Ben Yahaya</cp:lastModifiedBy>
  <cp:revision>24</cp:revision>
  <dcterms:created xsi:type="dcterms:W3CDTF">2022-01-17T08:10:59Z</dcterms:created>
  <dcterms:modified xsi:type="dcterms:W3CDTF">2023-04-04T17:56:29Z</dcterms:modified>
</cp:coreProperties>
</file>