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  <p:sldId id="268" r:id="rId14"/>
  </p:sldIdLst>
  <p:sldSz cx="18288000" cy="10287000"/>
  <p:notesSz cx="6858000" cy="9144000"/>
  <p:embeddedFontLst>
    <p:embeddedFont>
      <p:font typeface="Cooper BT Light" panose="020B0604020202020204" charset="0"/>
      <p:regular r:id="rId15"/>
    </p:embeddedFont>
    <p:embeddedFont>
      <p:font typeface="Muli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94" d="100"/>
          <a:sy n="94" d="100"/>
        </p:scale>
        <p:origin x="113" y="2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148906"/>
            <a:ext cx="10623839" cy="3176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01"/>
              </a:lnSpc>
            </a:pPr>
            <a:r>
              <a:rPr lang="en-US" sz="10417">
                <a:solidFill>
                  <a:srgbClr val="0D333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HR Analytics Dashboard</a:t>
            </a:r>
          </a:p>
        </p:txBody>
      </p:sp>
      <p:sp>
        <p:nvSpPr>
          <p:cNvPr id="3" name="Freeform 3"/>
          <p:cNvSpPr/>
          <p:nvPr/>
        </p:nvSpPr>
        <p:spPr>
          <a:xfrm>
            <a:off x="11802681" y="199212"/>
            <a:ext cx="10913239" cy="10814027"/>
          </a:xfrm>
          <a:custGeom>
            <a:avLst/>
            <a:gdLst/>
            <a:ahLst/>
            <a:cxnLst/>
            <a:rect l="l" t="t" r="r" b="b"/>
            <a:pathLst>
              <a:path w="10913239" h="10814027">
                <a:moveTo>
                  <a:pt x="0" y="0"/>
                </a:moveTo>
                <a:lnTo>
                  <a:pt x="10913238" y="0"/>
                </a:lnTo>
                <a:lnTo>
                  <a:pt x="10913238" y="10814027"/>
                </a:lnTo>
                <a:lnTo>
                  <a:pt x="0" y="108140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1028700"/>
            <a:ext cx="1081688" cy="869284"/>
          </a:xfrm>
          <a:custGeom>
            <a:avLst/>
            <a:gdLst/>
            <a:ahLst/>
            <a:cxnLst/>
            <a:rect l="l" t="t" r="r" b="b"/>
            <a:pathLst>
              <a:path w="1081688" h="869284">
                <a:moveTo>
                  <a:pt x="0" y="0"/>
                </a:moveTo>
                <a:lnTo>
                  <a:pt x="1081688" y="0"/>
                </a:lnTo>
                <a:lnTo>
                  <a:pt x="1081688" y="869284"/>
                </a:lnTo>
                <a:lnTo>
                  <a:pt x="0" y="8692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33061" y="8637903"/>
            <a:ext cx="4234931" cy="620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9"/>
              </a:lnSpc>
            </a:pPr>
            <a:r>
              <a:rPr lang="en-US" sz="3399">
                <a:solidFill>
                  <a:srgbClr val="0D3330"/>
                </a:solidFill>
                <a:latin typeface="Muli"/>
                <a:ea typeface="Muli"/>
                <a:cs typeface="Muli"/>
                <a:sym typeface="Muli"/>
              </a:rPr>
              <a:t>Amir Mohamed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728564" y="4020318"/>
            <a:ext cx="11301259" cy="3588150"/>
          </a:xfrm>
          <a:custGeom>
            <a:avLst/>
            <a:gdLst/>
            <a:ahLst/>
            <a:cxnLst/>
            <a:rect l="l" t="t" r="r" b="b"/>
            <a:pathLst>
              <a:path w="11301259" h="3588150">
                <a:moveTo>
                  <a:pt x="0" y="0"/>
                </a:moveTo>
                <a:lnTo>
                  <a:pt x="11301259" y="0"/>
                </a:lnTo>
                <a:lnTo>
                  <a:pt x="11301259" y="3588149"/>
                </a:lnTo>
                <a:lnTo>
                  <a:pt x="0" y="35881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485129"/>
            <a:ext cx="7901586" cy="240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59"/>
              </a:lnSpc>
            </a:pPr>
            <a:r>
              <a:rPr lang="en-US" sz="5299">
                <a:solidFill>
                  <a:srgbClr val="0D333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What is the Distribution of employees based on their gender 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410955"/>
            <a:ext cx="5412396" cy="2201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6"/>
              </a:lnSpc>
            </a:pPr>
            <a:r>
              <a:rPr lang="en-US" sz="3630">
                <a:solidFill>
                  <a:srgbClr val="0D333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Here’s a pivot table and bar chart showing the Distribution of employees based on their gender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83497" y="3444088"/>
            <a:ext cx="8203765" cy="5814212"/>
          </a:xfrm>
          <a:custGeom>
            <a:avLst/>
            <a:gdLst/>
            <a:ahLst/>
            <a:cxnLst/>
            <a:rect l="l" t="t" r="r" b="b"/>
            <a:pathLst>
              <a:path w="8203765" h="5814212">
                <a:moveTo>
                  <a:pt x="0" y="0"/>
                </a:moveTo>
                <a:lnTo>
                  <a:pt x="8203765" y="0"/>
                </a:lnTo>
                <a:lnTo>
                  <a:pt x="8203765" y="5814212"/>
                </a:lnTo>
                <a:lnTo>
                  <a:pt x="0" y="5814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485129"/>
            <a:ext cx="7901586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59"/>
              </a:lnSpc>
            </a:pPr>
            <a:r>
              <a:rPr lang="en-US" sz="5299">
                <a:solidFill>
                  <a:srgbClr val="0D333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How to view a certain segment of the data 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410955"/>
            <a:ext cx="5412396" cy="2201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6"/>
              </a:lnSpc>
            </a:pPr>
            <a:r>
              <a:rPr lang="en-US" sz="3630">
                <a:solidFill>
                  <a:srgbClr val="0D333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Here’s a Slicer panel to show some specific insights based on certain critiria.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282" y="111471"/>
            <a:ext cx="18133436" cy="10064057"/>
          </a:xfrm>
          <a:custGeom>
            <a:avLst/>
            <a:gdLst/>
            <a:ahLst/>
            <a:cxnLst/>
            <a:rect l="l" t="t" r="r" b="b"/>
            <a:pathLst>
              <a:path w="18133436" h="10064057">
                <a:moveTo>
                  <a:pt x="0" y="0"/>
                </a:moveTo>
                <a:lnTo>
                  <a:pt x="18133436" y="0"/>
                </a:lnTo>
                <a:lnTo>
                  <a:pt x="18133436" y="10064058"/>
                </a:lnTo>
                <a:lnTo>
                  <a:pt x="0" y="100640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0214202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100045"/>
            <a:ext cx="8403262" cy="5046493"/>
          </a:xfrm>
          <a:custGeom>
            <a:avLst/>
            <a:gdLst/>
            <a:ahLst/>
            <a:cxnLst/>
            <a:rect l="l" t="t" r="r" b="b"/>
            <a:pathLst>
              <a:path w="8403262" h="5046493">
                <a:moveTo>
                  <a:pt x="0" y="0"/>
                </a:moveTo>
                <a:lnTo>
                  <a:pt x="8403262" y="0"/>
                </a:lnTo>
                <a:lnTo>
                  <a:pt x="8403262" y="5046493"/>
                </a:lnTo>
                <a:lnTo>
                  <a:pt x="0" y="50464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47604" y="7313249"/>
            <a:ext cx="7788045" cy="4216734"/>
          </a:xfrm>
          <a:custGeom>
            <a:avLst/>
            <a:gdLst/>
            <a:ahLst/>
            <a:cxnLst/>
            <a:rect l="l" t="t" r="r" b="b"/>
            <a:pathLst>
              <a:path w="7788045" h="4216734">
                <a:moveTo>
                  <a:pt x="0" y="0"/>
                </a:moveTo>
                <a:lnTo>
                  <a:pt x="7788044" y="0"/>
                </a:lnTo>
                <a:lnTo>
                  <a:pt x="7788044" y="4216733"/>
                </a:lnTo>
                <a:lnTo>
                  <a:pt x="0" y="4216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15523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485129"/>
            <a:ext cx="16230600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 rtl="1">
              <a:lnSpc>
                <a:spcPts val="6359"/>
              </a:lnSpc>
            </a:pPr>
            <a:r>
              <a:rPr lang="en-US" sz="5299">
                <a:solidFill>
                  <a:srgbClr val="0D333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About the data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635386"/>
            <a:ext cx="15788301" cy="6551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0D3330"/>
                </a:solidFill>
                <a:latin typeface="Muli"/>
                <a:ea typeface="Muli"/>
                <a:cs typeface="Muli"/>
                <a:sym typeface="Muli"/>
              </a:rPr>
              <a:t>This dataset contains detailed employee information from a corporate HR system. It includes 1,470 records with 44 features capturing demographic, work, and performance-related attributes. The data is designed to support workforce analytics, including attrition analysis, department-level KPIs, and income trends.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0D3330"/>
                </a:solidFill>
                <a:latin typeface="Muli"/>
                <a:ea typeface="Muli"/>
                <a:cs typeface="Muli"/>
                <a:sym typeface="Muli"/>
              </a:rPr>
              <a:t>Key fields include:</a:t>
            </a:r>
          </a:p>
          <a:p>
            <a:pPr marL="496571" lvl="1" indent="-248285" algn="l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D3330"/>
                </a:solidFill>
                <a:latin typeface="Muli"/>
                <a:ea typeface="Muli"/>
                <a:cs typeface="Muli"/>
                <a:sym typeface="Muli"/>
              </a:rPr>
              <a:t>Demographics: Age, Gender, Marital Status, Education Field</a:t>
            </a:r>
          </a:p>
          <a:p>
            <a:pPr marL="496571" lvl="1" indent="-248285" algn="l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D3330"/>
                </a:solidFill>
                <a:latin typeface="Muli"/>
                <a:ea typeface="Muli"/>
                <a:cs typeface="Muli"/>
                <a:sym typeface="Muli"/>
              </a:rPr>
              <a:t>Job Info: Department, Job Role, Years at Company, Performance Rating</a:t>
            </a:r>
          </a:p>
          <a:p>
            <a:pPr marL="496571" lvl="1" indent="-248285" algn="l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D3330"/>
                </a:solidFill>
                <a:latin typeface="Muli"/>
                <a:ea typeface="Muli"/>
                <a:cs typeface="Muli"/>
                <a:sym typeface="Muli"/>
              </a:rPr>
              <a:t>Financials: Monthly Income, Stock Option Level, Salary Hike</a:t>
            </a:r>
          </a:p>
          <a:p>
            <a:pPr marL="496571" lvl="1" indent="-248285" algn="l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D3330"/>
                </a:solidFill>
                <a:latin typeface="Muli"/>
                <a:ea typeface="Muli"/>
                <a:cs typeface="Muli"/>
                <a:sym typeface="Muli"/>
              </a:rPr>
              <a:t>Engagement Metrics: Job Satisfaction, Work-Life Balance, Training Frequency</a:t>
            </a:r>
          </a:p>
          <a:p>
            <a:pPr marL="496571" lvl="1" indent="-248285" algn="l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D3330"/>
                </a:solidFill>
                <a:latin typeface="Muli"/>
                <a:ea typeface="Muli"/>
                <a:cs typeface="Muli"/>
                <a:sym typeface="Muli"/>
              </a:rPr>
              <a:t>Attrition Indicators: Whether the employee has left, and related attrition labels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0D3330"/>
                </a:solidFill>
                <a:latin typeface="Muli"/>
                <a:ea typeface="Muli"/>
                <a:cs typeface="Muli"/>
                <a:sym typeface="Muli"/>
              </a:rPr>
              <a:t>This structured dataset enables the development of insightful dashboards focusing on:</a:t>
            </a:r>
          </a:p>
          <a:p>
            <a:pPr marL="496571" lvl="1" indent="-248285" algn="l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D3330"/>
                </a:solidFill>
                <a:latin typeface="Muli"/>
                <a:ea typeface="Muli"/>
                <a:cs typeface="Muli"/>
                <a:sym typeface="Muli"/>
              </a:rPr>
              <a:t>Average Age and Income</a:t>
            </a:r>
          </a:p>
          <a:p>
            <a:pPr marL="496571" lvl="1" indent="-248285" algn="l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D3330"/>
                </a:solidFill>
                <a:latin typeface="Muli"/>
                <a:ea typeface="Muli"/>
                <a:cs typeface="Muli"/>
                <a:sym typeface="Muli"/>
              </a:rPr>
              <a:t>Attrition trends by department, age group, and job role</a:t>
            </a:r>
          </a:p>
          <a:p>
            <a:pPr marL="496571" lvl="1" indent="-248285" algn="l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D3330"/>
                </a:solidFill>
                <a:latin typeface="Muli"/>
                <a:ea typeface="Muli"/>
                <a:cs typeface="Muli"/>
                <a:sym typeface="Muli"/>
              </a:rPr>
              <a:t>Gender distribution and educational background</a:t>
            </a:r>
          </a:p>
          <a:p>
            <a:pPr marL="496571" lvl="1" indent="-248285" algn="l">
              <a:lnSpc>
                <a:spcPts val="3450"/>
              </a:lnSpc>
              <a:buFont typeface="Arial"/>
              <a:buChar char="•"/>
            </a:pPr>
            <a:r>
              <a:rPr lang="en-US" sz="2300">
                <a:solidFill>
                  <a:srgbClr val="0D3330"/>
                </a:solidFill>
                <a:latin typeface="Muli"/>
                <a:ea typeface="Muli"/>
                <a:cs typeface="Muli"/>
                <a:sym typeface="Muli"/>
              </a:rPr>
              <a:t>KPI cards and slicers for interactive exploration</a:t>
            </a:r>
          </a:p>
          <a:p>
            <a:pPr algn="l">
              <a:lnSpc>
                <a:spcPts val="3450"/>
              </a:lnSpc>
            </a:pPr>
            <a:endParaRPr lang="en-US" sz="2300">
              <a:solidFill>
                <a:srgbClr val="0D333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35556" y="3905597"/>
            <a:ext cx="1429090" cy="2284882"/>
          </a:xfrm>
          <a:custGeom>
            <a:avLst/>
            <a:gdLst/>
            <a:ahLst/>
            <a:cxnLst/>
            <a:rect l="l" t="t" r="r" b="b"/>
            <a:pathLst>
              <a:path w="1429090" h="2284882">
                <a:moveTo>
                  <a:pt x="0" y="0"/>
                </a:moveTo>
                <a:lnTo>
                  <a:pt x="1429090" y="0"/>
                </a:lnTo>
                <a:lnTo>
                  <a:pt x="1429090" y="2284882"/>
                </a:lnTo>
                <a:lnTo>
                  <a:pt x="0" y="22848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612821" y="4093652"/>
            <a:ext cx="2046708" cy="1856922"/>
          </a:xfrm>
          <a:custGeom>
            <a:avLst/>
            <a:gdLst/>
            <a:ahLst/>
            <a:cxnLst/>
            <a:rect l="l" t="t" r="r" b="b"/>
            <a:pathLst>
              <a:path w="2046708" h="1856922">
                <a:moveTo>
                  <a:pt x="0" y="0"/>
                </a:moveTo>
                <a:lnTo>
                  <a:pt x="2046708" y="0"/>
                </a:lnTo>
                <a:lnTo>
                  <a:pt x="2046708" y="1856922"/>
                </a:lnTo>
                <a:lnTo>
                  <a:pt x="0" y="18569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6976" y="6413705"/>
            <a:ext cx="5246249" cy="855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0"/>
              </a:lnSpc>
            </a:pPr>
            <a:r>
              <a:rPr lang="en-US" sz="2300">
                <a:solidFill>
                  <a:srgbClr val="0D3330"/>
                </a:solidFill>
                <a:latin typeface="Muli"/>
                <a:ea typeface="Muli"/>
                <a:cs typeface="Muli"/>
                <a:sym typeface="Muli"/>
              </a:rPr>
              <a:t>What is our total number of employees 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519152" y="6413705"/>
            <a:ext cx="5246249" cy="855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0"/>
              </a:lnSpc>
            </a:pPr>
            <a:r>
              <a:rPr lang="en-US" sz="2300">
                <a:solidFill>
                  <a:srgbClr val="0D3330"/>
                </a:solidFill>
                <a:latin typeface="Muli"/>
                <a:ea typeface="Muli"/>
                <a:cs typeface="Muli"/>
                <a:sym typeface="Muli"/>
              </a:rPr>
              <a:t>How Average income differs considering some other aspects 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013051" y="6413705"/>
            <a:ext cx="5246249" cy="855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0"/>
              </a:lnSpc>
            </a:pPr>
            <a:r>
              <a:rPr lang="en-US" sz="2300">
                <a:solidFill>
                  <a:srgbClr val="0D3330"/>
                </a:solidFill>
                <a:latin typeface="Muli"/>
                <a:ea typeface="Muli"/>
                <a:cs typeface="Muli"/>
                <a:sym typeface="Muli"/>
              </a:rPr>
              <a:t>How does work life balance affect the income 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485129"/>
            <a:ext cx="16230600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59"/>
              </a:lnSpc>
            </a:pPr>
            <a:r>
              <a:rPr lang="en-US" sz="5299">
                <a:solidFill>
                  <a:srgbClr val="0D333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What questions do we have ?</a:t>
            </a:r>
          </a:p>
        </p:txBody>
      </p:sp>
      <p:sp>
        <p:nvSpPr>
          <p:cNvPr id="8" name="Freeform 8"/>
          <p:cNvSpPr/>
          <p:nvPr/>
        </p:nvSpPr>
        <p:spPr>
          <a:xfrm>
            <a:off x="8224578" y="3853747"/>
            <a:ext cx="1835397" cy="2336732"/>
          </a:xfrm>
          <a:custGeom>
            <a:avLst/>
            <a:gdLst/>
            <a:ahLst/>
            <a:cxnLst/>
            <a:rect l="l" t="t" r="r" b="b"/>
            <a:pathLst>
              <a:path w="1835397" h="2336732">
                <a:moveTo>
                  <a:pt x="0" y="0"/>
                </a:moveTo>
                <a:lnTo>
                  <a:pt x="1835397" y="0"/>
                </a:lnTo>
                <a:lnTo>
                  <a:pt x="1835397" y="2336732"/>
                </a:lnTo>
                <a:lnTo>
                  <a:pt x="0" y="23367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47834" y="3322564"/>
            <a:ext cx="10515827" cy="2917034"/>
          </a:xfrm>
          <a:custGeom>
            <a:avLst/>
            <a:gdLst/>
            <a:ahLst/>
            <a:cxnLst/>
            <a:rect l="l" t="t" r="r" b="b"/>
            <a:pathLst>
              <a:path w="10515827" h="2917034">
                <a:moveTo>
                  <a:pt x="0" y="0"/>
                </a:moveTo>
                <a:lnTo>
                  <a:pt x="10515827" y="0"/>
                </a:lnTo>
                <a:lnTo>
                  <a:pt x="10515827" y="2917035"/>
                </a:lnTo>
                <a:lnTo>
                  <a:pt x="0" y="29170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7598" r="-2268" b="-1686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485129"/>
            <a:ext cx="7901586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59"/>
              </a:lnSpc>
            </a:pPr>
            <a:r>
              <a:rPr lang="en-US" sz="5299">
                <a:solidFill>
                  <a:srgbClr val="0D333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How many Employees do we have 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037876"/>
            <a:ext cx="5412396" cy="2201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6"/>
              </a:lnSpc>
            </a:pPr>
            <a:r>
              <a:rPr lang="en-US" sz="3630">
                <a:solidFill>
                  <a:srgbClr val="0D333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Here’s a pivot table showing the total count of employees and the gender distribution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160235" y="3510048"/>
            <a:ext cx="8368521" cy="3206630"/>
          </a:xfrm>
          <a:custGeom>
            <a:avLst/>
            <a:gdLst/>
            <a:ahLst/>
            <a:cxnLst/>
            <a:rect l="l" t="t" r="r" b="b"/>
            <a:pathLst>
              <a:path w="8368521" h="3206630">
                <a:moveTo>
                  <a:pt x="0" y="0"/>
                </a:moveTo>
                <a:lnTo>
                  <a:pt x="8368522" y="0"/>
                </a:lnTo>
                <a:lnTo>
                  <a:pt x="8368522" y="3206630"/>
                </a:lnTo>
                <a:lnTo>
                  <a:pt x="0" y="32066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485129"/>
            <a:ext cx="7901586" cy="240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59"/>
              </a:lnSpc>
            </a:pPr>
            <a:r>
              <a:rPr lang="en-US" sz="5299">
                <a:solidFill>
                  <a:srgbClr val="0D333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What is the sum of monthly income for all employees 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514956"/>
            <a:ext cx="5412396" cy="2749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6"/>
              </a:lnSpc>
            </a:pPr>
            <a:r>
              <a:rPr lang="en-US" sz="3630">
                <a:solidFill>
                  <a:srgbClr val="0D333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Here’s a pivot table showing the Sum of monthly income as a whole, distributed by department.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166896" y="3406686"/>
            <a:ext cx="8662267" cy="3473627"/>
          </a:xfrm>
          <a:custGeom>
            <a:avLst/>
            <a:gdLst/>
            <a:ahLst/>
            <a:cxnLst/>
            <a:rect l="l" t="t" r="r" b="b"/>
            <a:pathLst>
              <a:path w="8662267" h="3473627">
                <a:moveTo>
                  <a:pt x="0" y="0"/>
                </a:moveTo>
                <a:lnTo>
                  <a:pt x="8662266" y="0"/>
                </a:lnTo>
                <a:lnTo>
                  <a:pt x="8662266" y="3473628"/>
                </a:lnTo>
                <a:lnTo>
                  <a:pt x="0" y="34736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485129"/>
            <a:ext cx="7901586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59"/>
              </a:lnSpc>
            </a:pPr>
            <a:r>
              <a:rPr lang="en-US" sz="5299">
                <a:solidFill>
                  <a:srgbClr val="0D333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What is the average age of the employees 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397161"/>
            <a:ext cx="5412396" cy="1653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6"/>
              </a:lnSpc>
            </a:pPr>
            <a:r>
              <a:rPr lang="en-US" sz="3630">
                <a:solidFill>
                  <a:srgbClr val="0D333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Here’s a pivot table showing the Average age of all 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30286" y="3302320"/>
            <a:ext cx="6932912" cy="6127391"/>
          </a:xfrm>
          <a:custGeom>
            <a:avLst/>
            <a:gdLst/>
            <a:ahLst/>
            <a:cxnLst/>
            <a:rect l="l" t="t" r="r" b="b"/>
            <a:pathLst>
              <a:path w="6932912" h="6127391">
                <a:moveTo>
                  <a:pt x="0" y="0"/>
                </a:moveTo>
                <a:lnTo>
                  <a:pt x="6932912" y="0"/>
                </a:lnTo>
                <a:lnTo>
                  <a:pt x="6932912" y="6127391"/>
                </a:lnTo>
                <a:lnTo>
                  <a:pt x="0" y="6127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485129"/>
            <a:ext cx="7901586" cy="240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59"/>
              </a:lnSpc>
            </a:pPr>
            <a:r>
              <a:rPr lang="en-US" sz="5299">
                <a:solidFill>
                  <a:srgbClr val="0D333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What is the average monthly income for each job role 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410955"/>
            <a:ext cx="5412396" cy="2201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6"/>
              </a:lnSpc>
            </a:pPr>
            <a:r>
              <a:rPr lang="en-US" sz="3630">
                <a:solidFill>
                  <a:srgbClr val="0D333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Here’s a pivot table and bar chart showing the Average monthly income for each job role.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24203" y="4497135"/>
            <a:ext cx="11492435" cy="2708725"/>
          </a:xfrm>
          <a:custGeom>
            <a:avLst/>
            <a:gdLst/>
            <a:ahLst/>
            <a:cxnLst/>
            <a:rect l="l" t="t" r="r" b="b"/>
            <a:pathLst>
              <a:path w="11492435" h="2708725">
                <a:moveTo>
                  <a:pt x="0" y="0"/>
                </a:moveTo>
                <a:lnTo>
                  <a:pt x="11492434" y="0"/>
                </a:lnTo>
                <a:lnTo>
                  <a:pt x="11492434" y="2708725"/>
                </a:lnTo>
                <a:lnTo>
                  <a:pt x="0" y="2708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447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485129"/>
            <a:ext cx="7901586" cy="240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59"/>
              </a:lnSpc>
            </a:pPr>
            <a:r>
              <a:rPr lang="en-US" sz="5299">
                <a:solidFill>
                  <a:srgbClr val="0D333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What is the average monthly income for each education field 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410955"/>
            <a:ext cx="5412396" cy="2201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6"/>
              </a:lnSpc>
            </a:pPr>
            <a:r>
              <a:rPr lang="en-US" sz="3630">
                <a:solidFill>
                  <a:srgbClr val="0D333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Here’s a pivot table and bar chart showing the Average monthly income for each education field.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441096" y="4420480"/>
            <a:ext cx="11301259" cy="3517517"/>
          </a:xfrm>
          <a:custGeom>
            <a:avLst/>
            <a:gdLst/>
            <a:ahLst/>
            <a:cxnLst/>
            <a:rect l="l" t="t" r="r" b="b"/>
            <a:pathLst>
              <a:path w="11301259" h="3517517">
                <a:moveTo>
                  <a:pt x="0" y="0"/>
                </a:moveTo>
                <a:lnTo>
                  <a:pt x="11301259" y="0"/>
                </a:lnTo>
                <a:lnTo>
                  <a:pt x="11301259" y="3517517"/>
                </a:lnTo>
                <a:lnTo>
                  <a:pt x="0" y="35175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485129"/>
            <a:ext cx="7901586" cy="240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59"/>
              </a:lnSpc>
            </a:pPr>
            <a:r>
              <a:rPr lang="en-US" sz="5299">
                <a:solidFill>
                  <a:srgbClr val="0D333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What is the average monthly income for each level of work life balance 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410955"/>
            <a:ext cx="5412396" cy="2749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6"/>
              </a:lnSpc>
            </a:pPr>
            <a:r>
              <a:rPr lang="en-US" sz="3630">
                <a:solidFill>
                  <a:srgbClr val="0D3330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Here’s a pivot table and bar chart showing the Average monthly income for each level of work life balance.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Office PowerPoint</Application>
  <PresentationFormat>Custom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Cooper BT Light</vt:lpstr>
      <vt:lpstr>Calibri</vt:lpstr>
      <vt:lpstr>Arial</vt:lpstr>
      <vt:lpstr>Muli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Presentation</dc:title>
  <cp:lastModifiedBy>AMIR MOHAMED</cp:lastModifiedBy>
  <cp:revision>2</cp:revision>
  <dcterms:created xsi:type="dcterms:W3CDTF">2006-08-16T00:00:00Z</dcterms:created>
  <dcterms:modified xsi:type="dcterms:W3CDTF">2025-08-01T10:28:17Z</dcterms:modified>
  <dc:identifier>DAGu0ZsH01U</dc:identifier>
</cp:coreProperties>
</file>