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ik.org/docs/overview#the-gist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ik.org/docs/tutorial" TargetMode="External"/><Relationship Id="rId3" Type="http://schemas.openxmlformats.org/officeDocument/2006/relationships/hyperlink" Target="https://www.youtube.com/watch?v=a94FOvaBomQ&amp;list=PLC3y8-rFHvwiPmFbtzEWjESkqBVDbdgGu" TargetMode="External"/><Relationship Id="rId4" Type="http://schemas.openxmlformats.org/officeDocument/2006/relationships/hyperlink" Target="https://github.com/jquense/yup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Microsoft Sans Serif"/>
                <a:ea typeface="Microsoft Sans Serif"/>
                <a:cs typeface="Microsoft Sans Serif"/>
              </a:rPr>
              <a:t>Разработка web</a:t>
            </a:r>
            <a:r>
              <a:rPr lang="en-US">
                <a:latin typeface="Microsoft Sans Serif"/>
                <a:ea typeface="Microsoft Sans Serif"/>
                <a:cs typeface="Microsoft Sans Serif"/>
              </a:rPr>
              <a:t>-</a:t>
            </a:r>
            <a:r>
              <a:rPr lang="en-US" sz="60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 с </a:t>
            </a:r>
            <a:r>
              <a:rPr lang="en-US">
                <a:latin typeface="Microsoft Sans Serif"/>
                <a:ea typeface="Microsoft Sans Serif"/>
                <a:cs typeface="Microsoft Sans Serif"/>
              </a:rPr>
              <a:t>Formik</a:t>
            </a:r>
            <a:endParaRPr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362063041" name="" hidden="0"/>
          <p:cNvSpPr/>
          <p:nvPr isPhoto="0" userDrawn="0"/>
        </p:nvSpPr>
        <p:spPr bwMode="auto">
          <a:xfrm>
            <a:off x="8206472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9909737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49765447" name="" hidden="0"/>
          <p:cNvSpPr/>
          <p:nvPr isPhoto="0" userDrawn="0"/>
        </p:nvSpPr>
        <p:spPr bwMode="auto">
          <a:xfrm>
            <a:off x="16636558" y="347473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522363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8" y="182897"/>
            <a:ext cx="1238249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04581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151282082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87774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284733545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5040375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9559AD2-D1AF-0907-720A-7E95B208AED2}" type="slidenum">
              <a:rPr lang="ru-RU"/>
              <a:t/>
            </a:fld>
            <a:endParaRPr lang="ru-RU"/>
          </a:p>
        </p:txBody>
      </p:sp>
      <p:sp>
        <p:nvSpPr>
          <p:cNvPr id="1913232339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52488933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78223321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11635743" name="" hidden="0"/>
          <p:cNvSpPr/>
          <p:nvPr isPhoto="0" userDrawn="0"/>
        </p:nvSpPr>
        <p:spPr bwMode="auto">
          <a:xfrm flipH="0" flipV="0">
            <a:off x="9531347" y="968506"/>
            <a:ext cx="149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21459377" name="" hidden="0"/>
          <p:cNvSpPr/>
          <p:nvPr isPhoto="0" userDrawn="0"/>
        </p:nvSpPr>
        <p:spPr bwMode="auto">
          <a:xfrm flipH="0" flipV="0">
            <a:off x="9002724" y="1052011"/>
            <a:ext cx="1519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94364991" name="" hidden="0"/>
          <p:cNvSpPr/>
          <p:nvPr isPhoto="0" userDrawn="0"/>
        </p:nvSpPr>
        <p:spPr bwMode="auto">
          <a:xfrm flipH="0" flipV="0">
            <a:off x="9601660" y="869113"/>
            <a:ext cx="1579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101292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633100" y="839142"/>
            <a:ext cx="5749815" cy="5555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60349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359754372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3449692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1732661046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9688408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CAB2B16-C94C-2236-8060-DFCB88EFAEE9}" type="slidenum">
              <a:rPr lang="ru-RU"/>
              <a:t/>
            </a:fld>
            <a:endParaRPr lang="ru-RU"/>
          </a:p>
        </p:txBody>
      </p:sp>
      <p:sp>
        <p:nvSpPr>
          <p:cNvPr id="537738572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30557236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62743756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21084881" name="" hidden="0"/>
          <p:cNvSpPr/>
          <p:nvPr isPhoto="0" userDrawn="0"/>
        </p:nvSpPr>
        <p:spPr bwMode="auto">
          <a:xfrm flipH="0" flipV="0">
            <a:off x="9531347" y="968506"/>
            <a:ext cx="149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97351465" name="" hidden="0"/>
          <p:cNvSpPr/>
          <p:nvPr isPhoto="0" userDrawn="0"/>
        </p:nvSpPr>
        <p:spPr bwMode="auto">
          <a:xfrm flipH="0" flipV="0">
            <a:off x="9002724" y="1052011"/>
            <a:ext cx="1519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53960608" name="" hidden="0"/>
          <p:cNvSpPr/>
          <p:nvPr isPhoto="0" userDrawn="0"/>
        </p:nvSpPr>
        <p:spPr bwMode="auto">
          <a:xfrm flipH="0" flipV="0">
            <a:off x="9601660" y="869113"/>
            <a:ext cx="1579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33378301" name="" hidden="0"/>
          <p:cNvSpPr/>
          <p:nvPr isPhoto="0" userDrawn="0"/>
        </p:nvSpPr>
        <p:spPr bwMode="auto">
          <a:xfrm flipH="0" flipV="0">
            <a:off x="6428877" y="4128120"/>
            <a:ext cx="20003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8505758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568121" y="645316"/>
            <a:ext cx="5921548" cy="3735130"/>
          </a:xfrm>
          <a:prstGeom prst="rect">
            <a:avLst/>
          </a:prstGeom>
        </p:spPr>
      </p:pic>
      <p:sp>
        <p:nvSpPr>
          <p:cNvPr id="1908136220" name="" hidden="0"/>
          <p:cNvSpPr/>
          <p:nvPr isPhoto="0" userDrawn="0"/>
        </p:nvSpPr>
        <p:spPr bwMode="auto">
          <a:xfrm flipH="0" flipV="0">
            <a:off x="9982198" y="4128120"/>
            <a:ext cx="16677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1614403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68121" y="4493916"/>
            <a:ext cx="5292621" cy="2185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97158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212787898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016229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706197217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0398584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028E8A8-3DD4-D6C9-CCF4-3F3046FDF72D}" type="slidenum">
              <a:rPr lang="ru-RU"/>
              <a:t/>
            </a:fld>
            <a:endParaRPr lang="ru-RU"/>
          </a:p>
        </p:txBody>
      </p:sp>
      <p:sp>
        <p:nvSpPr>
          <p:cNvPr id="1760225543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13059053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50340904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0287981" name="" hidden="0"/>
          <p:cNvSpPr/>
          <p:nvPr isPhoto="0" userDrawn="0"/>
        </p:nvSpPr>
        <p:spPr bwMode="auto">
          <a:xfrm flipH="0" flipV="0">
            <a:off x="9531347" y="968506"/>
            <a:ext cx="149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06853114" name="" hidden="0"/>
          <p:cNvSpPr/>
          <p:nvPr isPhoto="0" userDrawn="0"/>
        </p:nvSpPr>
        <p:spPr bwMode="auto">
          <a:xfrm flipH="0" flipV="0">
            <a:off x="9002724" y="1052011"/>
            <a:ext cx="1519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96380538" name="" hidden="0"/>
          <p:cNvSpPr/>
          <p:nvPr isPhoto="0" userDrawn="0"/>
        </p:nvSpPr>
        <p:spPr bwMode="auto">
          <a:xfrm flipH="0" flipV="0">
            <a:off x="9601660" y="869113"/>
            <a:ext cx="1579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67525530" name="" hidden="0"/>
          <p:cNvSpPr/>
          <p:nvPr isPhoto="0" userDrawn="0"/>
        </p:nvSpPr>
        <p:spPr bwMode="auto">
          <a:xfrm flipH="0" flipV="0">
            <a:off x="6428877" y="4128120"/>
            <a:ext cx="20003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44489542" name="" hidden="0"/>
          <p:cNvSpPr/>
          <p:nvPr isPhoto="0" userDrawn="0"/>
        </p:nvSpPr>
        <p:spPr bwMode="auto">
          <a:xfrm flipH="0" flipV="0">
            <a:off x="9982198" y="4128120"/>
            <a:ext cx="16677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80946343" name="" hidden="0"/>
          <p:cNvSpPr/>
          <p:nvPr isPhoto="0" userDrawn="0"/>
        </p:nvSpPr>
        <p:spPr bwMode="auto">
          <a:xfrm flipH="0" flipV="0">
            <a:off x="8747380" y="1689098"/>
            <a:ext cx="17094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2544347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778820" y="973641"/>
            <a:ext cx="6375806" cy="5565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59030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217790925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594127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305116249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41349111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9A7AA8B-D3E1-3107-FCD5-046D7929B734}" type="slidenum">
              <a:rPr lang="ru-RU"/>
              <a:t/>
            </a:fld>
            <a:endParaRPr lang="ru-RU"/>
          </a:p>
        </p:txBody>
      </p:sp>
      <p:sp>
        <p:nvSpPr>
          <p:cNvPr id="855688039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00370705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73255839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98092515" name="" hidden="0"/>
          <p:cNvSpPr/>
          <p:nvPr isPhoto="0" userDrawn="0"/>
        </p:nvSpPr>
        <p:spPr bwMode="auto">
          <a:xfrm flipH="0" flipV="0">
            <a:off x="9531347" y="968506"/>
            <a:ext cx="149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43673490" name="" hidden="0"/>
          <p:cNvSpPr/>
          <p:nvPr isPhoto="0" userDrawn="0"/>
        </p:nvSpPr>
        <p:spPr bwMode="auto">
          <a:xfrm flipH="0" flipV="0">
            <a:off x="9002724" y="1052011"/>
            <a:ext cx="1519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14696955" name="" hidden="0"/>
          <p:cNvSpPr/>
          <p:nvPr isPhoto="0" userDrawn="0"/>
        </p:nvSpPr>
        <p:spPr bwMode="auto">
          <a:xfrm flipH="0" flipV="0">
            <a:off x="9601660" y="869113"/>
            <a:ext cx="1579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70531457" name="" hidden="0"/>
          <p:cNvSpPr/>
          <p:nvPr isPhoto="0" userDrawn="0"/>
        </p:nvSpPr>
        <p:spPr bwMode="auto">
          <a:xfrm>
            <a:off x="9911697" y="425390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4738831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943136" y="962060"/>
            <a:ext cx="4410074" cy="5391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8512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341681154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918330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569804190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83905984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93B135E-D958-F8D1-B0FD-AF16F440E5EF}" type="slidenum">
              <a:rPr lang="ru-RU"/>
              <a:t/>
            </a:fld>
            <a:endParaRPr lang="ru-RU"/>
          </a:p>
        </p:txBody>
      </p:sp>
      <p:sp>
        <p:nvSpPr>
          <p:cNvPr id="1856732078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3947932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68146523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35975170" name="" hidden="0"/>
          <p:cNvSpPr/>
          <p:nvPr isPhoto="0" userDrawn="0"/>
        </p:nvSpPr>
        <p:spPr bwMode="auto">
          <a:xfrm flipH="0" flipV="0">
            <a:off x="9531347" y="968506"/>
            <a:ext cx="149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50993987" name="" hidden="0"/>
          <p:cNvSpPr/>
          <p:nvPr isPhoto="0" userDrawn="0"/>
        </p:nvSpPr>
        <p:spPr bwMode="auto">
          <a:xfrm flipH="0" flipV="0">
            <a:off x="9002724" y="1052011"/>
            <a:ext cx="1519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13387909" name="" hidden="0"/>
          <p:cNvSpPr/>
          <p:nvPr isPhoto="0" userDrawn="0"/>
        </p:nvSpPr>
        <p:spPr bwMode="auto">
          <a:xfrm flipH="0" flipV="0">
            <a:off x="9601660" y="869113"/>
            <a:ext cx="1579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2632855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633100" y="839142"/>
            <a:ext cx="5749815" cy="5555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29021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sng" strike="noStrike" cap="none" spc="0">
                <a:latin typeface="Microsoft Sans Serif"/>
                <a:ea typeface="Microsoft Sans Serif"/>
                <a:cs typeface="Microsoft Sans Serif"/>
                <a:hlinkClick r:id="rId2" tooltip="https://formik.org/docs/overview#the-gist"/>
              </a:rPr>
              <a:t>Formik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682630967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993581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389580553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10600671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1AF2149-4BAC-6C46-F713-75F45F92F487}" type="slidenum">
              <a:rPr lang="ru-RU"/>
              <a:t/>
            </a:fld>
            <a:endParaRPr lang="ru-RU"/>
          </a:p>
        </p:txBody>
      </p:sp>
      <p:sp>
        <p:nvSpPr>
          <p:cNvPr id="188359497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2873432" name="" hidden="0"/>
          <p:cNvSpPr/>
          <p:nvPr isPhoto="0" userDrawn="0"/>
        </p:nvSpPr>
        <p:spPr bwMode="auto">
          <a:xfrm flipH="0" flipV="0">
            <a:off x="10462880" y="2695779"/>
            <a:ext cx="14230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78695021" name="" hidden="0"/>
          <p:cNvSpPr/>
          <p:nvPr isPhoto="0" userDrawn="0"/>
        </p:nvSpPr>
        <p:spPr bwMode="auto">
          <a:xfrm flipH="0" flipV="0">
            <a:off x="6281169" y="5990552"/>
            <a:ext cx="180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59573825" name="" hidden="0"/>
          <p:cNvSpPr/>
          <p:nvPr isPhoto="0" userDrawn="0"/>
        </p:nvSpPr>
        <p:spPr bwMode="auto">
          <a:xfrm flipH="0" flipV="0">
            <a:off x="4304950" y="3153422"/>
            <a:ext cx="20764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484042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12783" y="947101"/>
            <a:ext cx="10606389" cy="5745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98023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3933"/>
            <a:ext cx="10515600" cy="63361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800">
                <a:latin typeface="Microsoft Sans Serif"/>
                <a:ea typeface="Microsoft Sans Serif"/>
                <a:cs typeface="Microsoft Sans Serif"/>
              </a:rPr>
              <a:t>Formik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210429545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054222"/>
            <a:ext cx="10515600" cy="512273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sz="3600">
              <a:latin typeface="Microsoft Sans Serif"/>
              <a:ea typeface="Microsoft Sans Serif"/>
              <a:cs typeface="Microsoft Sans Serif"/>
            </a:endParaRPr>
          </a:p>
          <a:p>
            <a:pPr marL="0" indent="0">
              <a:buFont typeface="Arial"/>
              <a:buNone/>
              <a:defRPr/>
            </a:pPr>
            <a:endParaRPr sz="36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2056596426" name="" hidden="0"/>
          <p:cNvSpPr/>
          <p:nvPr isPhoto="0" userDrawn="0"/>
        </p:nvSpPr>
        <p:spPr bwMode="auto">
          <a:xfrm>
            <a:off x="16636558" y="3474738"/>
            <a:ext cx="2549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2892562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8" y="182896"/>
            <a:ext cx="1238249" cy="285750"/>
          </a:xfrm>
          <a:prstGeom prst="rect">
            <a:avLst/>
          </a:prstGeom>
        </p:spPr>
      </p:pic>
      <p:sp>
        <p:nvSpPr>
          <p:cNvPr id="1052656856" name="" hidden="0"/>
          <p:cNvSpPr/>
          <p:nvPr isPhoto="0" userDrawn="0"/>
        </p:nvSpPr>
        <p:spPr bwMode="auto">
          <a:xfrm flipH="0" flipV="0">
            <a:off x="4580316" y="4190821"/>
            <a:ext cx="20995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4832980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F6B801F-ADC3-BA44-8FC0-0E5466EF2759}" type="slidenum">
              <a:rPr lang="ru-RU"/>
              <a:t/>
            </a:fld>
            <a:endParaRPr lang="ru-RU"/>
          </a:p>
        </p:txBody>
      </p:sp>
      <p:pic>
        <p:nvPicPr>
          <p:cNvPr id="126398786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562786" y="872831"/>
            <a:ext cx="5617055" cy="5569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0150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2"/>
            <a:ext cx="10515600" cy="63361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800">
                <a:latin typeface="Microsoft Sans Serif"/>
                <a:ea typeface="Microsoft Sans Serif"/>
                <a:cs typeface="Microsoft Sans Serif"/>
              </a:rPr>
              <a:t>Formik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43970997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054221"/>
            <a:ext cx="10515600" cy="512273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sz="3600">
              <a:latin typeface="Microsoft Sans Serif"/>
              <a:ea typeface="Microsoft Sans Serif"/>
              <a:cs typeface="Microsoft Sans Serif"/>
            </a:endParaRPr>
          </a:p>
          <a:p>
            <a:pPr marL="0" indent="0">
              <a:buFont typeface="Arial"/>
              <a:buNone/>
              <a:defRPr/>
            </a:pPr>
            <a:endParaRPr sz="36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915037067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051643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1988147222" name="" hidden="0"/>
          <p:cNvSpPr/>
          <p:nvPr isPhoto="0" userDrawn="0"/>
        </p:nvSpPr>
        <p:spPr bwMode="auto">
          <a:xfrm flipH="0" flipV="0">
            <a:off x="4580316" y="4190820"/>
            <a:ext cx="20995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3024209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A8B2A4F-B901-4BA5-5266-06A129B5E6C3}" type="slidenum">
              <a:rPr lang="ru-RU"/>
              <a:t/>
            </a:fld>
            <a:endParaRPr lang="ru-RU"/>
          </a:p>
        </p:txBody>
      </p:sp>
      <p:pic>
        <p:nvPicPr>
          <p:cNvPr id="50202276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313095" y="969305"/>
            <a:ext cx="5617055" cy="5569605"/>
          </a:xfrm>
          <a:prstGeom prst="rect">
            <a:avLst/>
          </a:prstGeom>
        </p:spPr>
      </p:pic>
      <p:pic>
        <p:nvPicPr>
          <p:cNvPr id="1869954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97065" y="969305"/>
            <a:ext cx="4171600" cy="5690421"/>
          </a:xfrm>
          <a:prstGeom prst="rect">
            <a:avLst/>
          </a:prstGeom>
        </p:spPr>
      </p:pic>
      <p:sp>
        <p:nvSpPr>
          <p:cNvPr id="6260029" name="" hidden="0"/>
          <p:cNvSpPr/>
          <p:nvPr isPhoto="0" userDrawn="0"/>
        </p:nvSpPr>
        <p:spPr bwMode="auto">
          <a:xfrm flipH="0" flipV="0">
            <a:off x="4940051" y="3500206"/>
            <a:ext cx="1081965" cy="3606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1638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3933"/>
            <a:ext cx="10515600" cy="63361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800">
                <a:latin typeface="Microsoft Sans Serif"/>
                <a:ea typeface="Microsoft Sans Serif"/>
                <a:cs typeface="Microsoft Sans Serif"/>
              </a:rPr>
              <a:t>Чего </a:t>
            </a:r>
            <a:r>
              <a:rPr lang="ru-RU" sz="4800">
                <a:latin typeface="Microsoft Sans Serif"/>
                <a:ea typeface="Microsoft Sans Serif"/>
                <a:cs typeface="Microsoft Sans Serif"/>
              </a:rPr>
              <a:t>хо</a:t>
            </a:r>
            <a:r>
              <a:rPr lang="ru-RU" sz="4800">
                <a:latin typeface="Microsoft Sans Serif"/>
                <a:ea typeface="Microsoft Sans Serif"/>
                <a:cs typeface="Microsoft Sans Serif"/>
              </a:rPr>
              <a:t>тим от формы?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687008144" name="" hidden="0"/>
          <p:cNvSpPr/>
          <p:nvPr isPhoto="0" userDrawn="0"/>
        </p:nvSpPr>
        <p:spPr bwMode="auto">
          <a:xfrm>
            <a:off x="16636558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3637567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9" y="182896"/>
            <a:ext cx="1238249" cy="285750"/>
          </a:xfrm>
          <a:prstGeom prst="rect">
            <a:avLst/>
          </a:prstGeom>
        </p:spPr>
      </p:pic>
      <p:sp>
        <p:nvSpPr>
          <p:cNvPr id="1824063975" name="" hidden="0"/>
          <p:cNvSpPr/>
          <p:nvPr isPhoto="0" userDrawn="0"/>
        </p:nvSpPr>
        <p:spPr bwMode="auto">
          <a:xfrm>
            <a:off x="7630194" y="508565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45322178" name="" hidden="0"/>
          <p:cNvSpPr/>
          <p:nvPr isPhoto="0" userDrawn="0"/>
        </p:nvSpPr>
        <p:spPr bwMode="auto">
          <a:xfrm>
            <a:off x="5327548" y="337506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0459920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0023F29-C166-09C3-5404-064A33B44656}" type="slidenum">
              <a:rPr lang="ru-RU"/>
              <a:t/>
            </a:fld>
            <a:endParaRPr lang="ru-RU"/>
          </a:p>
        </p:txBody>
      </p:sp>
      <p:pic>
        <p:nvPicPr>
          <p:cNvPr id="7918381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313095" y="969304"/>
            <a:ext cx="5617055" cy="5569605"/>
          </a:xfrm>
          <a:prstGeom prst="rect">
            <a:avLst/>
          </a:prstGeom>
        </p:spPr>
      </p:pic>
      <p:sp>
        <p:nvSpPr>
          <p:cNvPr id="146107284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054221"/>
            <a:ext cx="10515600" cy="512273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lnSpc>
                <a:spcPct val="200000"/>
              </a:lnSpc>
              <a:defRPr/>
            </a:pPr>
            <a:r>
              <a:rPr lang="ru-RU"/>
              <a:t>Хранить текущее состояние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Обрабатывать изменения данных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Валидировать форму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Отправить форму</a:t>
            </a:r>
            <a:endParaRPr lang="en-US"/>
          </a:p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lang="ru-RU"/>
              <a:t>——————————————————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ru-RU"/>
              <a:t>Пропустить валидацию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ru-RU"/>
              <a:t>Изменять зависимые данные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ru-RU"/>
              <a:t>Загружать данные целиком (шаблон)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4892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2"/>
            <a:ext cx="10515600" cy="63361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800">
                <a:latin typeface="Microsoft Sans Serif"/>
                <a:ea typeface="Microsoft Sans Serif"/>
                <a:cs typeface="Microsoft Sans Serif"/>
              </a:rPr>
              <a:t>Ч</a:t>
            </a:r>
            <a:r>
              <a:rPr lang="ru-RU" sz="4800">
                <a:latin typeface="Microsoft Sans Serif"/>
                <a:ea typeface="Microsoft Sans Serif"/>
                <a:cs typeface="Microsoft Sans Serif"/>
              </a:rPr>
              <a:t>то сделаем в демо</a:t>
            </a:r>
            <a:r>
              <a:rPr lang="ru-RU" sz="4800">
                <a:latin typeface="Microsoft Sans Serif"/>
                <a:ea typeface="Microsoft Sans Serif"/>
                <a:cs typeface="Microsoft Sans Serif"/>
              </a:rPr>
              <a:t>?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849034143" name="" hidden="0"/>
          <p:cNvSpPr/>
          <p:nvPr isPhoto="0" userDrawn="0"/>
        </p:nvSpPr>
        <p:spPr bwMode="auto">
          <a:xfrm>
            <a:off x="16636557" y="3474738"/>
            <a:ext cx="254952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664296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8" y="182895"/>
            <a:ext cx="1238248" cy="285750"/>
          </a:xfrm>
          <a:prstGeom prst="rect">
            <a:avLst/>
          </a:prstGeom>
        </p:spPr>
      </p:pic>
      <p:sp>
        <p:nvSpPr>
          <p:cNvPr id="1768038492" name="" hidden="0"/>
          <p:cNvSpPr/>
          <p:nvPr isPhoto="0" userDrawn="0"/>
        </p:nvSpPr>
        <p:spPr bwMode="auto">
          <a:xfrm>
            <a:off x="7630193" y="508565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5414045" name="" hidden="0"/>
          <p:cNvSpPr/>
          <p:nvPr isPhoto="0" userDrawn="0"/>
        </p:nvSpPr>
        <p:spPr bwMode="auto">
          <a:xfrm>
            <a:off x="5327547" y="337506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9432347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8BBE135-4591-DD15-F521-C3BB371AA88A}" type="slidenum">
              <a:rPr lang="ru-RU"/>
              <a:t/>
            </a:fld>
            <a:endParaRPr lang="ru-RU"/>
          </a:p>
        </p:txBody>
      </p:sp>
      <p:sp>
        <p:nvSpPr>
          <p:cNvPr id="3895120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054221"/>
            <a:ext cx="10515600" cy="512273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ru-RU" sz="2000"/>
              <a:t>Форму с единственным хранилищем состояния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lang="ru-RU" sz="2000"/>
              <a:t>Поля: отправитель, получатель, груз, условия доставки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lang="ru-RU" sz="2000"/>
              <a:t>Валидацию. Опционально можно пропустить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lang="ru-RU" sz="2000"/>
              <a:t>Загрузку данных из шаблона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lang="ru-RU" sz="2000"/>
              <a:t>Несколько габаритов</a:t>
            </a:r>
            <a:endParaRPr sz="2000"/>
          </a:p>
          <a:p>
            <a:pPr>
              <a:lnSpc>
                <a:spcPct val="200000"/>
              </a:lnSpc>
              <a:defRPr/>
            </a:pPr>
            <a:endParaRPr lang="ru-RU"/>
          </a:p>
        </p:txBody>
      </p:sp>
      <p:pic>
        <p:nvPicPr>
          <p:cNvPr id="173241697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813170" y="848488"/>
            <a:ext cx="4171600" cy="5690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763655" name="" hidden="0"/>
          <p:cNvSpPr/>
          <p:nvPr isPhoto="0" userDrawn="0"/>
        </p:nvSpPr>
        <p:spPr bwMode="auto">
          <a:xfrm>
            <a:off x="16636558" y="3474738"/>
            <a:ext cx="2549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2321414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8" y="182896"/>
            <a:ext cx="1238249" cy="285750"/>
          </a:xfrm>
          <a:prstGeom prst="rect">
            <a:avLst/>
          </a:prstGeom>
        </p:spPr>
      </p:pic>
      <p:sp>
        <p:nvSpPr>
          <p:cNvPr id="645541064" name="" hidden="0"/>
          <p:cNvSpPr/>
          <p:nvPr isPhoto="0" userDrawn="0"/>
        </p:nvSpPr>
        <p:spPr bwMode="auto">
          <a:xfrm>
            <a:off x="8238634" y="43377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1469929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334807" y="1045863"/>
            <a:ext cx="7619999" cy="4857750"/>
          </a:xfrm>
          <a:prstGeom prst="rect">
            <a:avLst/>
          </a:prstGeom>
        </p:spPr>
      </p:pic>
      <p:sp>
        <p:nvSpPr>
          <p:cNvPr id="712223055" name="" hidden="0"/>
          <p:cNvSpPr txBox="1"/>
          <p:nvPr isPhoto="0" userDrawn="0"/>
        </p:nvSpPr>
        <p:spPr bwMode="auto">
          <a:xfrm flipH="0" flipV="0">
            <a:off x="3903422" y="5476856"/>
            <a:ext cx="3811037" cy="4267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Microsoft Sans Serif"/>
                <a:ea typeface="Microsoft Sans Serif"/>
                <a:cs typeface="Microsoft Sans Serif"/>
              </a:rPr>
              <a:t>Ле</a:t>
            </a:r>
            <a:r>
              <a:rPr lang="ru-RU" sz="2200" b="0" i="0" u="none" strike="noStrike" cap="none" spc="0">
                <a:solidFill>
                  <a:schemeClr val="bg1"/>
                </a:solidFill>
                <a:latin typeface="Microsoft Sans Serif"/>
                <a:ea typeface="Microsoft Sans Serif"/>
                <a:cs typeface="Microsoft Sans Serif"/>
              </a:rPr>
              <a:t>т </a:t>
            </a:r>
            <a:r>
              <a:rPr lang="en-US" sz="2200" b="0" i="0" u="none" strike="noStrike" cap="none" spc="0">
                <a:solidFill>
                  <a:schemeClr val="bg1"/>
                </a:solidFill>
                <a:latin typeface="Microsoft Sans Serif"/>
                <a:ea typeface="Microsoft Sans Serif"/>
                <a:cs typeface="Microsoft Sans Serif"/>
              </a:rPr>
              <a:t>ми спик фром май харт</a:t>
            </a:r>
            <a:endParaRPr sz="2200">
              <a:solidFill>
                <a:schemeClr val="bg1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77509673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A59816-9E67-43B0-E8E8-57607F50262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42250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2"/>
            <a:ext cx="10515600" cy="63361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>
                <a:latin typeface="Microsoft Sans Serif"/>
                <a:ea typeface="Microsoft Sans Serif"/>
                <a:cs typeface="Microsoft Sans Serif"/>
              </a:rPr>
              <a:t>Как мы это сделаем</a:t>
            </a:r>
            <a:r>
              <a:rPr lang="ru-RU" sz="4800">
                <a:latin typeface="Microsoft Sans Serif"/>
                <a:ea typeface="Microsoft Sans Serif"/>
                <a:cs typeface="Microsoft Sans Serif"/>
              </a:rPr>
              <a:t>?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730155161" name="" hidden="0"/>
          <p:cNvSpPr/>
          <p:nvPr isPhoto="0" userDrawn="0"/>
        </p:nvSpPr>
        <p:spPr bwMode="auto">
          <a:xfrm>
            <a:off x="16636557" y="3474738"/>
            <a:ext cx="254952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0080047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8" y="182895"/>
            <a:ext cx="1238248" cy="285750"/>
          </a:xfrm>
          <a:prstGeom prst="rect">
            <a:avLst/>
          </a:prstGeom>
        </p:spPr>
      </p:pic>
      <p:sp>
        <p:nvSpPr>
          <p:cNvPr id="554985441" name="" hidden="0"/>
          <p:cNvSpPr/>
          <p:nvPr isPhoto="0" userDrawn="0"/>
        </p:nvSpPr>
        <p:spPr bwMode="auto">
          <a:xfrm>
            <a:off x="7630193" y="508565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62955476" name="" hidden="0"/>
          <p:cNvSpPr/>
          <p:nvPr isPhoto="0" userDrawn="0"/>
        </p:nvSpPr>
        <p:spPr bwMode="auto">
          <a:xfrm>
            <a:off x="5327547" y="337506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7925850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3A8017-5EA9-F646-96FE-07EED8C29934}" type="slidenum">
              <a:rPr lang="ru-RU"/>
              <a:t/>
            </a:fld>
            <a:endParaRPr lang="ru-RU"/>
          </a:p>
        </p:txBody>
      </p:sp>
      <p:sp>
        <p:nvSpPr>
          <p:cNvPr id="2767302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054221"/>
            <a:ext cx="6919453" cy="512273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>
              <a:lnSpc>
                <a:spcPct val="200000"/>
              </a:lnSpc>
              <a:defRPr/>
            </a:pPr>
            <a:r>
              <a:rPr lang="ru-RU"/>
              <a:t>Начнем собирать форму с минимумом библиотечных компонентов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Сделаем валидацию двумя инструментами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Инкапсулируем поле ввода в компонент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Поймем, что на этом счастье с fo</a:t>
            </a:r>
            <a:r>
              <a:rPr lang="en-US"/>
              <a:t>r</a:t>
            </a:r>
            <a:r>
              <a:rPr lang="ru-RU"/>
              <a:t>mik заканчивается </a:t>
            </a:r>
            <a:r>
              <a:rPr lang="en-US"/>
              <a:t>:</a:t>
            </a:r>
            <a:r>
              <a:rPr lang="ru-RU"/>
              <a:t>-(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Декомпозируем форму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Сделаем изменение зависимых полей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Сделаем загрузку данных из шаблона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Прикрутим габариты</a:t>
            </a:r>
            <a:endParaRPr lang="ru-RU"/>
          </a:p>
          <a:p>
            <a:pPr>
              <a:lnSpc>
                <a:spcPct val="200000"/>
              </a:lnSpc>
              <a:defRPr/>
            </a:pPr>
            <a:r>
              <a:rPr lang="ru-RU"/>
              <a:t>Пофиксим все ;-)</a:t>
            </a:r>
            <a:endParaRPr lang="ru-RU"/>
          </a:p>
        </p:txBody>
      </p:sp>
      <p:pic>
        <p:nvPicPr>
          <p:cNvPr id="168594189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813170" y="712754"/>
            <a:ext cx="4171600" cy="5690421"/>
          </a:xfrm>
          <a:prstGeom prst="rect">
            <a:avLst/>
          </a:prstGeom>
        </p:spPr>
      </p:pic>
      <p:sp>
        <p:nvSpPr>
          <p:cNvPr id="470551071" name="" hidden="0"/>
          <p:cNvSpPr/>
          <p:nvPr isPhoto="0" userDrawn="0"/>
        </p:nvSpPr>
        <p:spPr bwMode="auto">
          <a:xfrm flipH="0" flipV="0">
            <a:off x="10486777" y="2168334"/>
            <a:ext cx="6609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0644804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518217" y="3615590"/>
            <a:ext cx="3155560" cy="177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4333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3933"/>
            <a:ext cx="10515600" cy="63361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800">
                <a:latin typeface="Microsoft Sans Serif"/>
                <a:ea typeface="Microsoft Sans Serif"/>
                <a:cs typeface="Microsoft Sans Serif"/>
              </a:rPr>
              <a:t>Formik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355490907" name="" hidden="0"/>
          <p:cNvSpPr/>
          <p:nvPr isPhoto="0" userDrawn="0"/>
        </p:nvSpPr>
        <p:spPr bwMode="auto">
          <a:xfrm>
            <a:off x="16636558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090202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9" y="182896"/>
            <a:ext cx="1238249" cy="285750"/>
          </a:xfrm>
          <a:prstGeom prst="rect">
            <a:avLst/>
          </a:prstGeom>
        </p:spPr>
      </p:pic>
      <p:sp>
        <p:nvSpPr>
          <p:cNvPr id="125711536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34599370" name="" hidden="0"/>
          <p:cNvSpPr txBox="1"/>
          <p:nvPr isPhoto="0" userDrawn="0"/>
        </p:nvSpPr>
        <p:spPr bwMode="auto">
          <a:xfrm flipH="0" flipV="0">
            <a:off x="4914698" y="2596239"/>
            <a:ext cx="136390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>
                <a:latin typeface="Open Sans"/>
                <a:ea typeface="Open Sans"/>
                <a:cs typeface="Open Sans"/>
              </a:rPr>
              <a:t>Демо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02220250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C92CF5D-0718-4E49-040C-948EE75E3BC5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89400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3933"/>
            <a:ext cx="10515600" cy="63361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800">
                <a:latin typeface="Microsoft Sans Serif"/>
                <a:ea typeface="Microsoft Sans Serif"/>
                <a:cs typeface="Microsoft Sans Serif"/>
              </a:rPr>
              <a:t>Оно</a:t>
            </a:r>
            <a:r>
              <a:rPr lang="ru-RU" sz="4800">
                <a:latin typeface="Microsoft Sans Serif"/>
                <a:ea typeface="Microsoft Sans Serif"/>
                <a:cs typeface="Microsoft Sans Serif"/>
              </a:rPr>
              <a:t> получилось!!!!!111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674995169" name="" hidden="0"/>
          <p:cNvSpPr/>
          <p:nvPr isPhoto="0" userDrawn="0"/>
        </p:nvSpPr>
        <p:spPr bwMode="auto">
          <a:xfrm>
            <a:off x="16636558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810070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9" y="182896"/>
            <a:ext cx="1238249" cy="285750"/>
          </a:xfrm>
          <a:prstGeom prst="rect">
            <a:avLst/>
          </a:prstGeom>
        </p:spPr>
      </p:pic>
      <p:sp>
        <p:nvSpPr>
          <p:cNvPr id="352746445" name="" hidden="0"/>
          <p:cNvSpPr/>
          <p:nvPr isPhoto="0" userDrawn="0"/>
        </p:nvSpPr>
        <p:spPr bwMode="auto">
          <a:xfrm flipH="0" flipV="0">
            <a:off x="5968559" y="3400738"/>
            <a:ext cx="17909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36079330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64B73EA-232F-51C1-218E-712A781B7085}" type="slidenum">
              <a:rPr lang="ru-RU"/>
              <a:t/>
            </a:fld>
            <a:endParaRPr lang="ru-RU"/>
          </a:p>
        </p:txBody>
      </p:sp>
      <p:pic>
        <p:nvPicPr>
          <p:cNvPr id="137010649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1856" y="995320"/>
            <a:ext cx="4171600" cy="5690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0237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3933"/>
            <a:ext cx="10515600" cy="63361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>
                <a:latin typeface="Microsoft Sans Serif"/>
                <a:ea typeface="Microsoft Sans Serif"/>
                <a:cs typeface="Microsoft Sans Serif"/>
              </a:rPr>
              <a:t>Материалы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77020895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054222"/>
            <a:ext cx="10515600" cy="512273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ru-RU" sz="2000" b="0" i="0" u="sng" strike="noStrike" cap="none" spc="0">
                <a:solidFill>
                  <a:schemeClr val="hlink"/>
                </a:solidFill>
                <a:latin typeface="Microsoft Sans Serif"/>
                <a:ea typeface="Microsoft Sans Serif"/>
                <a:cs typeface="Microsoft Sans Serif"/>
                <a:hlinkClick r:id="rId2" tooltip="https://formik.org/docs/tutorial"/>
              </a:rPr>
              <a:t>Fomik docs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endParaRPr sz="2000" b="0">
              <a:latin typeface="Microsoft Sans Serif"/>
              <a:ea typeface="Microsoft Sans Serif"/>
              <a:cs typeface="Microsoft Sans Serif"/>
            </a:endParaRPr>
          </a:p>
          <a:p>
            <a:pPr>
              <a:lnSpc>
                <a:spcPct val="200000"/>
              </a:lnSpc>
              <a:defRPr/>
            </a:pPr>
            <a:r>
              <a:rPr lang="en-US" sz="2000" b="0" u="sng">
                <a:solidFill>
                  <a:schemeClr val="hlink"/>
                </a:solidFill>
                <a:latin typeface="Microsoft Sans Serif"/>
                <a:ea typeface="Microsoft Sans Serif"/>
                <a:cs typeface="Microsoft Sans Serif"/>
                <a:hlinkClick r:id="rId3" tooltip="https://www.youtube.com/watch?v=a94FOvaBomQ&amp;list=PLC3y8-rFHvwiPmFbtzEWjESkqBVDbdgGu"/>
              </a:rPr>
              <a:t>Youtube: Codevolution React Formik Tutorial</a:t>
            </a:r>
            <a:endParaRPr sz="2000" b="0">
              <a:latin typeface="Microsoft Sans Serif"/>
              <a:ea typeface="Microsoft Sans Serif"/>
              <a:cs typeface="Microsoft Sans Serif"/>
            </a:endParaRPr>
          </a:p>
          <a:p>
            <a:pPr>
              <a:lnSpc>
                <a:spcPct val="200000"/>
              </a:lnSpc>
              <a:defRPr/>
            </a:pPr>
            <a:r>
              <a:rPr lang="en-US" sz="2000" b="0" u="sng">
                <a:solidFill>
                  <a:schemeClr val="hlink"/>
                </a:solidFill>
                <a:latin typeface="Microsoft Sans Serif"/>
                <a:ea typeface="Microsoft Sans Serif"/>
                <a:cs typeface="Microsoft Sans Serif"/>
                <a:hlinkClick r:id="rId4" tooltip="https://github.com/jquense/yup"/>
              </a:rPr>
              <a:t>yup validation</a:t>
            </a:r>
            <a:endParaRPr/>
          </a:p>
          <a:p>
            <a:pPr>
              <a:lnSpc>
                <a:spcPct val="200000"/>
              </a:lnSpc>
              <a:defRPr/>
            </a:pPr>
            <a:endParaRPr sz="2000" b="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518941325" name="" hidden="0"/>
          <p:cNvSpPr/>
          <p:nvPr isPhoto="0" userDrawn="0"/>
        </p:nvSpPr>
        <p:spPr bwMode="auto">
          <a:xfrm>
            <a:off x="16636558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87749296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10667999" y="182896"/>
            <a:ext cx="1238249" cy="285750"/>
          </a:xfrm>
          <a:prstGeom prst="rect">
            <a:avLst/>
          </a:prstGeom>
        </p:spPr>
      </p:pic>
      <p:sp>
        <p:nvSpPr>
          <p:cNvPr id="620521487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47CC10A-B83C-9E09-2F8F-4CCEAF6C2AD3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863757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7778373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771590883" name="" hidden="0"/>
          <p:cNvSpPr/>
          <p:nvPr isPhoto="0" userDrawn="0"/>
        </p:nvSpPr>
        <p:spPr bwMode="auto">
          <a:xfrm>
            <a:off x="8238633" y="433770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10123843" name="" hidden="0"/>
          <p:cNvSpPr txBox="1"/>
          <p:nvPr isPhoto="0" userDrawn="0"/>
        </p:nvSpPr>
        <p:spPr bwMode="auto">
          <a:xfrm flipH="0" flipV="0">
            <a:off x="3903421" y="5476855"/>
            <a:ext cx="3811036" cy="42675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Microsoft Sans Serif"/>
                <a:ea typeface="Microsoft Sans Serif"/>
                <a:cs typeface="Microsoft Sans Serif"/>
              </a:rPr>
              <a:t>Ле</a:t>
            </a:r>
            <a:r>
              <a:rPr lang="ru-RU" sz="2200" b="0" i="0" u="none" strike="noStrike" cap="none" spc="0">
                <a:solidFill>
                  <a:schemeClr val="bg1"/>
                </a:solidFill>
                <a:latin typeface="Microsoft Sans Serif"/>
                <a:ea typeface="Microsoft Sans Serif"/>
                <a:cs typeface="Microsoft Sans Serif"/>
              </a:rPr>
              <a:t>т </a:t>
            </a:r>
            <a:r>
              <a:rPr lang="en-US" sz="2200" b="0" i="0" u="none" strike="noStrike" cap="none" spc="0">
                <a:solidFill>
                  <a:schemeClr val="bg1"/>
                </a:solidFill>
                <a:latin typeface="Microsoft Sans Serif"/>
                <a:ea typeface="Microsoft Sans Serif"/>
                <a:cs typeface="Microsoft Sans Serif"/>
              </a:rPr>
              <a:t>ми спик фром май харт</a:t>
            </a:r>
            <a:endParaRPr sz="2200">
              <a:solidFill>
                <a:schemeClr val="bg1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61310953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7D6646F-77F8-2B6F-061B-BA28EB74C167}" type="slidenum">
              <a:rPr lang="ru-RU"/>
              <a:t/>
            </a:fld>
            <a:endParaRPr lang="ru-RU"/>
          </a:p>
        </p:txBody>
      </p:sp>
      <p:sp>
        <p:nvSpPr>
          <p:cNvPr id="1006555381" name="" hidden="0"/>
          <p:cNvSpPr/>
          <p:nvPr isPhoto="0" userDrawn="0"/>
        </p:nvSpPr>
        <p:spPr bwMode="auto">
          <a:xfrm flipH="0" flipV="0">
            <a:off x="9798199" y="2022507"/>
            <a:ext cx="18399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1044187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829639" y="812424"/>
            <a:ext cx="4171601" cy="5690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7262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3934"/>
            <a:ext cx="10515600" cy="63361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keenthemes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288978439" name="" hidden="0"/>
          <p:cNvSpPr/>
          <p:nvPr isPhoto="0" userDrawn="0"/>
        </p:nvSpPr>
        <p:spPr bwMode="auto">
          <a:xfrm>
            <a:off x="16636558" y="3474738"/>
            <a:ext cx="2549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7672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8" y="182896"/>
            <a:ext cx="1238249" cy="285750"/>
          </a:xfrm>
          <a:prstGeom prst="rect">
            <a:avLst/>
          </a:prstGeom>
        </p:spPr>
      </p:pic>
      <p:sp>
        <p:nvSpPr>
          <p:cNvPr id="70630496" name="" hidden="0"/>
          <p:cNvSpPr/>
          <p:nvPr isPhoto="0" userDrawn="0"/>
        </p:nvSpPr>
        <p:spPr bwMode="auto">
          <a:xfrm flipH="0" flipV="0">
            <a:off x="6223547" y="2512882"/>
            <a:ext cx="14776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19992774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8BBDD4C-2130-AC84-EFE7-BD1ECF073A14}" type="slidenum">
              <a:rPr lang="ru-RU"/>
              <a:t/>
            </a:fld>
            <a:endParaRPr lang="ru-RU"/>
          </a:p>
        </p:txBody>
      </p:sp>
      <p:sp>
        <p:nvSpPr>
          <p:cNvPr id="43735107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1535660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1991" y="991048"/>
            <a:ext cx="10708013" cy="5333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89718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keenthemes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576851607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413526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2082070211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3148728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9F52F9-FC30-AB2D-1C11-3C23E1EE46FC}" type="slidenum">
              <a:rPr lang="ru-RU"/>
              <a:t/>
            </a:fld>
            <a:endParaRPr lang="ru-RU"/>
          </a:p>
        </p:txBody>
      </p:sp>
      <p:sp>
        <p:nvSpPr>
          <p:cNvPr id="171479463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5082570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054221"/>
            <a:ext cx="10515600" cy="512273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lnSpc>
                <a:spcPct val="200000"/>
              </a:lnSpc>
              <a:defRPr/>
            </a:pPr>
            <a:r>
              <a:rPr lang="en-US"/>
              <a:t>react 18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en-US"/>
              <a:t>react-router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en-US"/>
              <a:t>react-redux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en-US"/>
              <a:t>redux-saga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en-US"/>
              <a:t>Sass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en-US"/>
              <a:t>react-i18n</a:t>
            </a:r>
            <a:endParaRPr lang="en-US"/>
          </a:p>
          <a:p>
            <a:pPr>
              <a:lnSpc>
                <a:spcPct val="200000"/>
              </a:lnSpc>
              <a:defRPr/>
            </a:pPr>
            <a:r>
              <a:rPr lang="en-US"/>
              <a:t>formik</a:t>
            </a:r>
            <a:endParaRPr lang="en-US"/>
          </a:p>
        </p:txBody>
      </p:sp>
      <p:pic>
        <p:nvPicPr>
          <p:cNvPr id="26932652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472746" y="1417807"/>
            <a:ext cx="7480413" cy="3725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088239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793105122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977089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858881034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1510979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373D65-F648-8965-45D1-5E9BC11CF702}" type="slidenum">
              <a:rPr lang="ru-RU"/>
              <a:t/>
            </a:fld>
            <a:endParaRPr lang="ru-RU"/>
          </a:p>
        </p:txBody>
      </p:sp>
      <p:sp>
        <p:nvSpPr>
          <p:cNvPr id="1016761816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19615555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8226036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946953" y="1790699"/>
            <a:ext cx="8848724" cy="3581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9260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619427333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965136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2094843850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14970334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2AEBDBF-F99F-1CFB-DF15-DC23208B3499}" type="slidenum">
              <a:rPr lang="ru-RU"/>
              <a:t/>
            </a:fld>
            <a:endParaRPr lang="ru-RU"/>
          </a:p>
        </p:txBody>
      </p:sp>
      <p:sp>
        <p:nvSpPr>
          <p:cNvPr id="1205543087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22949170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58762511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948021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384651" y="1164128"/>
            <a:ext cx="7260291" cy="5374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3986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308808815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781557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944147049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737953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DF17F55-DE1E-DA11-9A4F-B6934A52330F}" type="slidenum">
              <a:rPr lang="ru-RU"/>
              <a:t/>
            </a:fld>
            <a:endParaRPr lang="ru-RU"/>
          </a:p>
        </p:txBody>
      </p:sp>
      <p:sp>
        <p:nvSpPr>
          <p:cNvPr id="121008806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54486415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71644991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35417254" name="" hidden="0"/>
          <p:cNvSpPr/>
          <p:nvPr isPhoto="0" userDrawn="0"/>
        </p:nvSpPr>
        <p:spPr bwMode="auto">
          <a:xfrm flipH="0" flipV="0">
            <a:off x="9531347" y="968506"/>
            <a:ext cx="149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7426637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562787" y="872832"/>
            <a:ext cx="5617056" cy="5569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09821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33933"/>
            <a:ext cx="10515600" cy="63361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300" b="0" i="0" u="none" strike="noStrike" cap="none" spc="0">
                <a:solidFill>
                  <a:schemeClr val="tx1"/>
                </a:solidFill>
                <a:latin typeface="Microsoft Sans Serif"/>
                <a:ea typeface="Microsoft Sans Serif"/>
                <a:cs typeface="Microsoft Sans Serif"/>
              </a:rPr>
              <a:t>Формы</a:t>
            </a:r>
            <a:endParaRPr sz="6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189460450" name="" hidden="0"/>
          <p:cNvSpPr/>
          <p:nvPr isPhoto="0" userDrawn="0"/>
        </p:nvSpPr>
        <p:spPr bwMode="auto">
          <a:xfrm>
            <a:off x="16636557" y="3474738"/>
            <a:ext cx="254952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72407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67997" y="182895"/>
            <a:ext cx="1238248" cy="285750"/>
          </a:xfrm>
          <a:prstGeom prst="rect">
            <a:avLst/>
          </a:prstGeom>
        </p:spPr>
      </p:pic>
      <p:sp>
        <p:nvSpPr>
          <p:cNvPr id="336926326" name="" hidden="0"/>
          <p:cNvSpPr/>
          <p:nvPr isPhoto="0" userDrawn="0"/>
        </p:nvSpPr>
        <p:spPr bwMode="auto">
          <a:xfrm flipH="0" flipV="0">
            <a:off x="6223546" y="2512881"/>
            <a:ext cx="147768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52995275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6296470-DDE0-48E9-6CA0-3BA026BFB997}" type="slidenum">
              <a:rPr lang="ru-RU"/>
              <a:t/>
            </a:fld>
            <a:endParaRPr lang="ru-RU"/>
          </a:p>
        </p:txBody>
      </p:sp>
      <p:sp>
        <p:nvSpPr>
          <p:cNvPr id="1539071721" name="" hidden="0"/>
          <p:cNvSpPr/>
          <p:nvPr isPhoto="0" userDrawn="0"/>
        </p:nvSpPr>
        <p:spPr bwMode="auto">
          <a:xfrm flipH="0" flipV="0">
            <a:off x="382485" y="1234909"/>
            <a:ext cx="155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73000359" name="" hidden="0"/>
          <p:cNvSpPr/>
          <p:nvPr isPhoto="0" userDrawn="0"/>
        </p:nvSpPr>
        <p:spPr bwMode="auto">
          <a:xfrm>
            <a:off x="7915513" y="5082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69261611" name="" hidden="0"/>
          <p:cNvSpPr/>
          <p:nvPr isPhoto="0" userDrawn="0"/>
        </p:nvSpPr>
        <p:spPr bwMode="auto">
          <a:xfrm flipH="0" flipV="0">
            <a:off x="8353212" y="2887353"/>
            <a:ext cx="1934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90049515" name="" hidden="0"/>
          <p:cNvSpPr/>
          <p:nvPr isPhoto="0" userDrawn="0"/>
        </p:nvSpPr>
        <p:spPr bwMode="auto">
          <a:xfrm flipH="0" flipV="0">
            <a:off x="9531347" y="968506"/>
            <a:ext cx="1492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63569134" name="" hidden="0"/>
          <p:cNvSpPr/>
          <p:nvPr isPhoto="0" userDrawn="0"/>
        </p:nvSpPr>
        <p:spPr bwMode="auto">
          <a:xfrm flipH="0" flipV="0">
            <a:off x="9002724" y="1052011"/>
            <a:ext cx="1519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6413719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034164" y="1132243"/>
            <a:ext cx="5881442" cy="5275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2022-05-25T19:55:30Z</dcterms:modified>
  <cp:category/>
  <cp:contentStatus/>
  <cp:version/>
</cp:coreProperties>
</file>