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8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7E819-86BB-1B4F-8940-A555E0E50BD1}" type="datetimeFigureOut">
              <a:rPr kumimoji="1" lang="zh-CN" altLang="en-US" smtClean="0"/>
              <a:t>2018/3/15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93576-6DF5-4A48-92F6-3245D675AA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0268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3576-6DF5-4A48-92F6-3245D675AAE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3100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3576-6DF5-4A48-92F6-3245D675AAE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2124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3576-6DF5-4A48-92F6-3245D675AAE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784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mp.weixin.qq.com/wxopen/waregister?action=step1" TargetMode="External"/><Relationship Id="rId3" Type="http://schemas.openxmlformats.org/officeDocument/2006/relationships/hyperlink" Target="https://mp.weixin.qq.com/debug/wxadoc/dev/devtools/download.html?t=201839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723" y="-172"/>
            <a:ext cx="7766936" cy="1646302"/>
          </a:xfrm>
        </p:spPr>
        <p:txBody>
          <a:bodyPr/>
          <a:lstStyle/>
          <a:p>
            <a:r>
              <a:rPr kumimoji="1" lang="zh-CN" altLang="en-US" dirty="0" smtClean="0"/>
              <a:t>小程序开发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72375" y="1646130"/>
            <a:ext cx="1375919" cy="697020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/>
              <a:t>基础篇</a:t>
            </a:r>
            <a:endParaRPr kumimoji="1"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814388" y="234315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latin typeface="SimHei" charset="-122"/>
                <a:ea typeface="SimHei" charset="-122"/>
                <a:cs typeface="SimHei" charset="-122"/>
              </a:rPr>
              <a:t>1.</a:t>
            </a:r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开发前准备工作</a:t>
            </a:r>
            <a:endParaRPr kumimoji="1" lang="zh-CN" altLang="en-US" sz="28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5848" y="3037819"/>
            <a:ext cx="7207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注册一个小程序帐户，成为小程序开发者 注册地址 </a:t>
            </a:r>
            <a:r>
              <a:rPr kumimoji="1" lang="en-US" altLang="zh-CN" sz="2000" dirty="0" smtClean="0"/>
              <a:t/>
            </a:r>
            <a:br>
              <a:rPr kumimoji="1" lang="en-US" altLang="zh-CN" sz="2000" dirty="0" smtClean="0"/>
            </a:br>
            <a:r>
              <a:rPr lang="en-US" altLang="zh-CN" sz="2000" dirty="0" smtClean="0">
                <a:hlinkClick r:id="rId2"/>
              </a:rPr>
              <a:t>https</a:t>
            </a:r>
            <a:r>
              <a:rPr lang="en-US" altLang="zh-CN" sz="2000" dirty="0">
                <a:hlinkClick r:id="rId2"/>
              </a:rPr>
              <a:t>://mp.weixin.qq.com/wxopen/waregister?action=step1</a:t>
            </a:r>
            <a:endParaRPr kumimoji="1" lang="zh-CN" altLang="en-US" sz="2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055848" y="4055653"/>
            <a:ext cx="9744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安装开发者工具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自带编辑功能</a:t>
            </a:r>
            <a:r>
              <a:rPr kumimoji="1" lang="en-US" altLang="zh-CN" sz="2000" dirty="0" smtClean="0"/>
              <a:t>)</a:t>
            </a:r>
            <a:br>
              <a:rPr kumimoji="1" lang="en-US" altLang="zh-CN" sz="2000" dirty="0" smtClean="0"/>
            </a:br>
            <a:r>
              <a:rPr kumimoji="1" lang="en-US" altLang="zh-CN" sz="2000" u="sng" dirty="0" smtClean="0">
                <a:hlinkClick r:id="rId3"/>
              </a:rPr>
              <a:t>https</a:t>
            </a:r>
            <a:r>
              <a:rPr kumimoji="1" lang="en-US" altLang="zh-CN" sz="2000" u="sng" dirty="0">
                <a:hlinkClick r:id="rId3"/>
              </a:rPr>
              <a:t>://mp.weixin.qq.com/debug/wxadoc/dev/devtools/download.html?t=201839</a:t>
            </a:r>
            <a:endParaRPr kumimoji="1" lang="zh-CN" altLang="en-US" sz="2000" u="sng" dirty="0"/>
          </a:p>
        </p:txBody>
      </p:sp>
      <p:sp>
        <p:nvSpPr>
          <p:cNvPr id="15" name="文本框 14"/>
          <p:cNvSpPr txBox="1"/>
          <p:nvPr/>
        </p:nvSpPr>
        <p:spPr>
          <a:xfrm>
            <a:off x="1068708" y="5073487"/>
            <a:ext cx="2985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代码编辑器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可选</a:t>
            </a:r>
            <a:r>
              <a:rPr kumimoji="1" lang="en-US" altLang="zh-CN" sz="2000" dirty="0" smtClean="0"/>
              <a:t>)</a:t>
            </a:r>
            <a:br>
              <a:rPr kumimoji="1" lang="en-US" altLang="zh-CN" sz="2000" dirty="0" smtClean="0"/>
            </a:br>
            <a:r>
              <a:rPr kumimoji="1" lang="en-US" altLang="zh-CN" sz="2000" dirty="0" smtClean="0"/>
              <a:t>sublime text 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vscode</a:t>
            </a:r>
            <a:r>
              <a:rPr kumimoji="1" lang="zh-CN" altLang="en-US" sz="2000" dirty="0" smtClean="0"/>
              <a:t>等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5714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9873" y="4439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2.5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网络请求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wx.request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18722" y="1185863"/>
            <a:ext cx="5839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接口请求使用</a:t>
            </a:r>
            <a:r>
              <a:rPr kumimoji="1" lang="en-US" altLang="zh-CN" dirty="0" err="1" smtClean="0"/>
              <a:t>wx.request</a:t>
            </a:r>
            <a:r>
              <a:rPr kumimoji="1" lang="zh-CN" altLang="en-US" dirty="0" smtClean="0"/>
              <a:t>使用方式和</a:t>
            </a:r>
            <a:r>
              <a:rPr kumimoji="1" lang="en-US" altLang="zh-CN" dirty="0" err="1" smtClean="0"/>
              <a:t>jquery</a:t>
            </a:r>
            <a:r>
              <a:rPr kumimoji="1" lang="zh-CN" altLang="en-US" dirty="0" smtClean="0"/>
              <a:t> 的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类似。需要注的地方是请求的接口必需为</a:t>
            </a:r>
            <a:r>
              <a:rPr kumimoji="1" lang="en-US" altLang="zh-CN" dirty="0" smtClean="0"/>
              <a:t>https</a:t>
            </a:r>
            <a:r>
              <a:rPr kumimoji="1" lang="zh-CN" altLang="en-US" dirty="0" smtClean="0"/>
              <a:t>的并且需要在小程序后台配置合法域名，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70" y="2109193"/>
            <a:ext cx="7382304" cy="406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81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5787" y="900113"/>
            <a:ext cx="9722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在开发阶段我们可以避免这样的限制，</a:t>
            </a:r>
            <a:r>
              <a:rPr lang="zh-CN" altLang="en-US" dirty="0"/>
              <a:t>校验安全域名、</a:t>
            </a:r>
            <a:r>
              <a:rPr lang="en-US" altLang="zh-CN" dirty="0"/>
              <a:t>TLS </a:t>
            </a:r>
            <a:r>
              <a:rPr lang="zh-CN" altLang="en-US" dirty="0"/>
              <a:t>版本以及 </a:t>
            </a:r>
            <a:r>
              <a:rPr lang="en-US" altLang="zh-CN" dirty="0"/>
              <a:t>HTTPS </a:t>
            </a:r>
            <a:r>
              <a:rPr lang="zh-CN" altLang="en-US" dirty="0" smtClean="0"/>
              <a:t>证书勾上就可以了 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1625600"/>
            <a:ext cx="770255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97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05871" y="280987"/>
            <a:ext cx="8596668" cy="704850"/>
          </a:xfrm>
        </p:spPr>
        <p:txBody>
          <a:bodyPr>
            <a:normAutofit/>
          </a:bodyPr>
          <a:lstStyle/>
          <a:p>
            <a:r>
              <a:rPr kumimoji="1" lang="en-US" altLang="zh-CN" sz="28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3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.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发布流程</a:t>
            </a:r>
            <a:endParaRPr kumimoji="1" lang="zh-CN" altLang="en-US" sz="28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2937" y="985837"/>
            <a:ext cx="641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发布之前一定要确保你的接口域名都在小程序后台正确配置了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" y="2347912"/>
            <a:ext cx="7797800" cy="1168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2937" y="1875353"/>
            <a:ext cx="402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上传程序</a:t>
            </a:r>
            <a:r>
              <a:rPr kumimoji="1" lang="zh-CN" altLang="en-US" dirty="0" smtClean="0"/>
              <a:t>传代码</a:t>
            </a:r>
            <a:r>
              <a:rPr kumimoji="1" lang="zh-CN" altLang="en-US" smtClean="0"/>
              <a:t>到小城程后台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 flipH="1">
            <a:off x="628875" y="4029076"/>
            <a:ext cx="644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(2)</a:t>
            </a:r>
            <a:r>
              <a:rPr kumimoji="1" lang="zh-CN" altLang="en-US" dirty="0" smtClean="0"/>
              <a:t>提交审核，审核时间一般不超过</a:t>
            </a:r>
            <a:r>
              <a:rPr kumimoji="1" lang="en-US" altLang="zh-CN" dirty="0" smtClean="0"/>
              <a:t>24</a:t>
            </a:r>
            <a:r>
              <a:rPr kumimoji="1" lang="zh-CN" altLang="en-US" dirty="0" smtClean="0"/>
              <a:t>小时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" y="4509056"/>
            <a:ext cx="9858375" cy="167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74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86809" y="4253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常见问题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6809" y="1020725"/>
            <a:ext cx="69317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小程序的包大小有限制</a:t>
            </a:r>
            <a:r>
              <a:rPr lang="pl-PL" altLang="zh-CN" dirty="0"/>
              <a:t> 2MB </a:t>
            </a:r>
            <a:r>
              <a:rPr lang="zh-CN" altLang="pl-PL" dirty="0" smtClean="0"/>
              <a:t>。</a:t>
            </a:r>
            <a:r>
              <a:rPr lang="zh-CN" altLang="en-US" dirty="0" smtClean="0"/>
              <a:t>所以要</a:t>
            </a:r>
            <a:r>
              <a:rPr lang="zh-CN" altLang="en-US" dirty="0"/>
              <a:t>控制</a:t>
            </a:r>
            <a:r>
              <a:rPr lang="zh-CN" altLang="en-US" dirty="0" smtClean="0"/>
              <a:t>代码包内</a:t>
            </a:r>
            <a:r>
              <a:rPr lang="zh-CN" altLang="en-US" dirty="0"/>
              <a:t>图片</a:t>
            </a:r>
            <a:r>
              <a:rPr lang="zh-CN" altLang="en-US" dirty="0" smtClean="0"/>
              <a:t>资源，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把图片资源放到图片服务器上直接使用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地址，降低代码包的大小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86809" y="1944055"/>
            <a:ext cx="11405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2.Wxss</a:t>
            </a:r>
            <a:r>
              <a:rPr kumimoji="1" lang="zh-CN" altLang="en-US" dirty="0" smtClean="0"/>
              <a:t>样式中</a:t>
            </a:r>
            <a:r>
              <a:rPr kumimoji="1" lang="en-US" altLang="zh-CN" dirty="0" smtClean="0"/>
              <a:t>background-</a:t>
            </a:r>
            <a:r>
              <a:rPr kumimoji="1" lang="en-US" altLang="zh-CN" dirty="0" err="1" smtClean="0"/>
              <a:t>iamge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不支持本地资源引入的 例如：</a:t>
            </a:r>
            <a:r>
              <a:rPr kumimoji="1" lang="en-US" altLang="zh-CN" dirty="0"/>
              <a:t> background-image: </a:t>
            </a:r>
            <a:r>
              <a:rPr kumimoji="1" lang="en-US" altLang="zh-CN" dirty="0" err="1"/>
              <a:t>url</a:t>
            </a:r>
            <a:r>
              <a:rPr kumimoji="1" lang="en-US" altLang="zh-CN" dirty="0"/>
              <a:t>(../../</a:t>
            </a:r>
            <a:r>
              <a:rPr kumimoji="1" lang="en-US" altLang="zh-CN" dirty="0" err="1"/>
              <a:t>img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chaodi.png</a:t>
            </a:r>
            <a:r>
              <a:rPr kumimoji="1" lang="en-US" altLang="zh-CN" dirty="0" smtClean="0"/>
              <a:t>)</a:t>
            </a:r>
            <a:br>
              <a:rPr kumimoji="1" lang="en-US" altLang="zh-CN" dirty="0" smtClean="0"/>
            </a:br>
            <a:r>
              <a:rPr kumimoji="1" lang="zh-CN" altLang="en-US" dirty="0"/>
              <a:t>解决</a:t>
            </a:r>
            <a:r>
              <a:rPr kumimoji="1" lang="zh-CN" altLang="en-US" dirty="0" smtClean="0"/>
              <a:t>方法：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可以</a:t>
            </a:r>
            <a:r>
              <a:rPr kumimoji="1" lang="zh-CN" altLang="en-US" dirty="0"/>
              <a:t>使用网络图片，或者 </a:t>
            </a:r>
            <a:r>
              <a:rPr kumimoji="1" lang="en-US" altLang="zh-CN" dirty="0"/>
              <a:t>base64</a:t>
            </a:r>
            <a:r>
              <a:rPr kumimoji="1" lang="zh-CN" altLang="en-US" dirty="0"/>
              <a:t>，或者使用</a:t>
            </a:r>
            <a:r>
              <a:rPr kumimoji="1" lang="en-US" altLang="zh-CN" dirty="0"/>
              <a:t>&lt;image/&gt;</a:t>
            </a:r>
            <a:r>
              <a:rPr kumimoji="1" lang="zh-CN" altLang="en-US" dirty="0"/>
              <a:t>标签 </a:t>
            </a:r>
          </a:p>
        </p:txBody>
      </p:sp>
    </p:spTree>
    <p:extLst>
      <p:ext uri="{BB962C8B-B14F-4D97-AF65-F5344CB8AC3E}">
        <p14:creationId xmlns:p14="http://schemas.microsoft.com/office/powerpoint/2010/main" val="53422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20470" y="1381125"/>
            <a:ext cx="8596668" cy="1320800"/>
          </a:xfrm>
        </p:spPr>
        <p:txBody>
          <a:bodyPr>
            <a:normAutofit/>
          </a:bodyPr>
          <a:lstStyle/>
          <a:p>
            <a:r>
              <a:rPr kumimoji="1" lang="en-US" altLang="zh-CN" sz="4400" dirty="0" smtClean="0"/>
              <a:t>THANK YOU!!!!!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7134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5871" y="280987"/>
            <a:ext cx="8596668" cy="704850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2.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开发</a:t>
            </a:r>
            <a:endParaRPr kumimoji="1" lang="zh-CN" altLang="en-US" sz="28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7226" y="985837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2.1</a:t>
            </a:r>
            <a:r>
              <a:rPr kumimoji="1" lang="zh-CN" altLang="en-US" dirty="0" smtClean="0"/>
              <a:t>新建项目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6" y="1690687"/>
            <a:ext cx="50927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9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7226" y="985837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2.2</a:t>
            </a:r>
            <a:r>
              <a:rPr kumimoji="1" lang="zh-CN" altLang="en-US" dirty="0" smtClean="0"/>
              <a:t>项目结构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87" y="1573213"/>
            <a:ext cx="4025900" cy="44989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43564" y="1388547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1.app.js</a:t>
            </a:r>
            <a:r>
              <a:rPr lang="zh-CN" altLang="en-US" dirty="0"/>
              <a:t>整个项目的启动文件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643564" y="1874599"/>
            <a:ext cx="3962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2.app.json</a:t>
            </a:r>
            <a:r>
              <a:rPr lang="zh-CN" altLang="en-US" dirty="0"/>
              <a:t>整个项目的配置文件</a:t>
            </a:r>
            <a:r>
              <a:rPr lang="zh-CN" altLang="en-US" dirty="0" smtClean="0"/>
              <a:t>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比如</a:t>
            </a:r>
            <a:r>
              <a:rPr lang="zh-CN" altLang="en-US" dirty="0"/>
              <a:t>注册页面，配置</a:t>
            </a:r>
            <a:r>
              <a:rPr lang="en-US" altLang="zh-CN" dirty="0"/>
              <a:t>tab</a:t>
            </a:r>
            <a:r>
              <a:rPr lang="zh-CN" altLang="en-US" dirty="0"/>
              <a:t>页</a:t>
            </a:r>
            <a:r>
              <a:rPr lang="zh-CN" altLang="en-US" dirty="0" smtClean="0"/>
              <a:t>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设置</a:t>
            </a:r>
            <a:r>
              <a:rPr lang="zh-CN" altLang="en-US" dirty="0"/>
              <a:t>整个项目的样式，页面标题</a:t>
            </a:r>
            <a:r>
              <a:rPr lang="zh-CN" altLang="en-US" dirty="0" smtClean="0"/>
              <a:t>等等</a:t>
            </a:r>
            <a:r>
              <a:rPr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643564" y="2914650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3.app.wxss</a:t>
            </a:r>
            <a:r>
              <a:rPr kumimoji="1" lang="zh-CN" altLang="en-US" dirty="0" smtClean="0"/>
              <a:t>样式文件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643564" y="3453368"/>
            <a:ext cx="569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4.Pages </a:t>
            </a:r>
            <a:r>
              <a:rPr kumimoji="1" lang="zh-CN" altLang="en-US" dirty="0" smtClean="0">
                <a:solidFill>
                  <a:srgbClr val="FF0000"/>
                </a:solidFill>
              </a:rPr>
              <a:t>小程序的页面组件，一个页面对应一个文件夹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43564" y="3992086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5.Utils</a:t>
            </a:r>
            <a:r>
              <a:rPr kumimoji="1" lang="zh-CN" altLang="en-US" dirty="0" smtClean="0"/>
              <a:t>文件夹存放各种工具类方法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698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4339" y="34289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2.3.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组件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支持自定义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)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03" y="1041991"/>
            <a:ext cx="2916499" cy="49441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156" y="978196"/>
            <a:ext cx="3411047" cy="500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0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301" y="3868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14339" y="34289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2.4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模版语法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42988" y="1185863"/>
            <a:ext cx="83888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数据绑定使用 </a:t>
            </a:r>
            <a:r>
              <a:rPr lang="en-US" altLang="zh-CN" dirty="0"/>
              <a:t>Mustache </a:t>
            </a:r>
            <a:r>
              <a:rPr lang="zh-CN" altLang="en-US" dirty="0"/>
              <a:t>语法（</a:t>
            </a:r>
            <a:r>
              <a:rPr lang="zh-CN" altLang="en-US" dirty="0">
                <a:solidFill>
                  <a:srgbClr val="FF0000"/>
                </a:solidFill>
              </a:rPr>
              <a:t>双大括号</a:t>
            </a:r>
            <a:r>
              <a:rPr lang="zh-CN" altLang="en-US" dirty="0"/>
              <a:t>）将变量包</a:t>
            </a:r>
            <a:r>
              <a:rPr lang="zh-CN" altLang="en-US" dirty="0" smtClean="0"/>
              <a:t>起来，扣号内可以是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表达式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例如：</a:t>
            </a:r>
            <a:r>
              <a:rPr lang="en-US" altLang="zh-CN" dirty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&lt;</a:t>
            </a:r>
            <a:r>
              <a:rPr lang="en-US" altLang="zh-CN" dirty="0"/>
              <a:t>view&gt; {{ message }} &lt;/view&gt;</a:t>
            </a:r>
            <a:br>
              <a:rPr lang="en-US" altLang="zh-CN" dirty="0"/>
            </a:br>
            <a:r>
              <a:rPr lang="en-US" altLang="zh-CN" dirty="0"/>
              <a:t> Page({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data</a:t>
            </a:r>
            <a:r>
              <a:rPr lang="en-US" altLang="zh-CN" dirty="0"/>
              <a:t>: { message: 'Hello MINA!' </a:t>
            </a:r>
            <a:r>
              <a:rPr lang="en-US" altLang="zh-CN" dirty="0" smtClean="0"/>
              <a:t>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en-US" altLang="zh-CN" dirty="0" smtClean="0"/>
              <a:t>})</a:t>
            </a:r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 &lt;view hidden="{{flag ? true : false}}"&gt;</a:t>
            </a:r>
            <a:r>
              <a:rPr lang="en-US" altLang="zh-CN" dirty="0"/>
              <a:t> Hidden </a:t>
            </a:r>
            <a:r>
              <a:rPr lang="en-US" altLang="zh-CN" dirty="0"/>
              <a:t>&lt;/view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mr-IN" altLang="zh-CN" dirty="0"/>
              <a:t> </a:t>
            </a:r>
            <a:r>
              <a:rPr lang="mr-IN" altLang="zh-CN" dirty="0" err="1"/>
              <a:t>view</a:t>
            </a:r>
            <a:r>
              <a:rPr lang="mr-IN" altLang="zh-CN" dirty="0"/>
              <a:t>&gt;</a:t>
            </a:r>
            <a:r>
              <a:rPr lang="mr-IN" altLang="zh-CN" dirty="0"/>
              <a:t> {{</a:t>
            </a:r>
            <a:r>
              <a:rPr lang="mr-IN" altLang="zh-CN" dirty="0" err="1"/>
              <a:t>a</a:t>
            </a:r>
            <a:r>
              <a:rPr lang="mr-IN" altLang="zh-CN" dirty="0"/>
              <a:t> + </a:t>
            </a:r>
            <a:r>
              <a:rPr lang="mr-IN" altLang="zh-CN" dirty="0" err="1"/>
              <a:t>b</a:t>
            </a:r>
            <a:r>
              <a:rPr lang="mr-IN" altLang="zh-CN" dirty="0"/>
              <a:t>}} + {{</a:t>
            </a:r>
            <a:r>
              <a:rPr lang="mr-IN" altLang="zh-CN" dirty="0" err="1"/>
              <a:t>c</a:t>
            </a:r>
            <a:r>
              <a:rPr lang="mr-IN" altLang="zh-CN" dirty="0"/>
              <a:t>}} + </a:t>
            </a:r>
            <a:r>
              <a:rPr lang="mr-IN" altLang="zh-CN" dirty="0" err="1"/>
              <a:t>d</a:t>
            </a:r>
            <a:r>
              <a:rPr lang="mr-IN" altLang="zh-CN" dirty="0"/>
              <a:t> </a:t>
            </a:r>
            <a:r>
              <a:rPr lang="mr-IN" altLang="zh-CN" dirty="0"/>
              <a:t>&lt;/</a:t>
            </a:r>
            <a:r>
              <a:rPr lang="mr-IN" altLang="zh-CN" dirty="0" err="1"/>
              <a:t>view</a:t>
            </a:r>
            <a:r>
              <a:rPr lang="mr-IN" altLang="zh-CN" dirty="0" smtClean="0"/>
              <a:t>&gt;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 &lt;view </a:t>
            </a:r>
            <a:r>
              <a:rPr lang="en-US" altLang="zh-CN" dirty="0" err="1"/>
              <a:t>wx:if</a:t>
            </a:r>
            <a:r>
              <a:rPr lang="en-US" altLang="zh-CN" dirty="0"/>
              <a:t>="{{length &gt; 5}}"&gt;</a:t>
            </a:r>
            <a:r>
              <a:rPr lang="en-US" altLang="zh-CN" dirty="0"/>
              <a:t> </a:t>
            </a:r>
            <a:r>
              <a:rPr lang="en-US" altLang="zh-CN" dirty="0"/>
              <a:t>&lt;/view&gt;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42988" y="756166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1.</a:t>
            </a:r>
            <a:r>
              <a:rPr kumimoji="1" lang="zh-CN" altLang="en-US" sz="2000" dirty="0" smtClean="0"/>
              <a:t>数据绑定：</a:t>
            </a:r>
            <a:endParaRPr kumimoji="1"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1042988" y="4894778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2.</a:t>
            </a:r>
            <a:r>
              <a:rPr kumimoji="1" lang="zh-CN" altLang="en-US" sz="2000" dirty="0" smtClean="0"/>
              <a:t>列表渲染</a:t>
            </a:r>
            <a:r>
              <a:rPr kumimoji="1" lang="en-US" altLang="zh-CN" sz="2000" dirty="0" err="1" smtClean="0">
                <a:solidFill>
                  <a:srgbClr val="FF0000"/>
                </a:solidFill>
              </a:rPr>
              <a:t>wx:for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41461" y="59264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82829"/>
                </a:solidFill>
              </a:rPr>
              <a:t>&lt;view </a:t>
            </a:r>
            <a:r>
              <a:rPr lang="en-US" altLang="zh-CN" dirty="0" err="1">
                <a:solidFill>
                  <a:srgbClr val="C82829"/>
                </a:solidFill>
              </a:rPr>
              <a:t>wx:for</a:t>
            </a:r>
            <a:r>
              <a:rPr lang="en-US" altLang="zh-CN" dirty="0">
                <a:solidFill>
                  <a:srgbClr val="C82829"/>
                </a:solidFill>
              </a:rPr>
              <a:t>=</a:t>
            </a:r>
            <a:r>
              <a:rPr lang="en-US" altLang="zh-CN" dirty="0">
                <a:solidFill>
                  <a:srgbClr val="718C00"/>
                </a:solidFill>
              </a:rPr>
              <a:t>"{{array}}"</a:t>
            </a:r>
            <a:r>
              <a:rPr lang="en-US" altLang="zh-CN" dirty="0">
                <a:solidFill>
                  <a:srgbClr val="C82829"/>
                </a:solidFill>
              </a:rPr>
              <a:t>&gt;</a:t>
            </a:r>
            <a:r>
              <a:rPr lang="en-US" altLang="zh-CN" dirty="0"/>
              <a:t> {{index}}: {{</a:t>
            </a:r>
            <a:r>
              <a:rPr lang="en-US" altLang="zh-CN" dirty="0" err="1"/>
              <a:t>item.message</a:t>
            </a:r>
            <a:r>
              <a:rPr lang="en-US" altLang="zh-CN" dirty="0"/>
              <a:t>}} </a:t>
            </a:r>
            <a:r>
              <a:rPr lang="en-US" altLang="zh-CN" dirty="0">
                <a:solidFill>
                  <a:srgbClr val="C82829"/>
                </a:solidFill>
              </a:rPr>
              <a:t>&lt;/view&gt;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41461" y="52643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 charset="0"/>
              </a:rPr>
              <a:t>默认数组的当前项的下标变量名默认为 </a:t>
            </a:r>
            <a:r>
              <a:rPr lang="en-US" altLang="zh-CN" dirty="0"/>
              <a:t>index</a:t>
            </a:r>
            <a:r>
              <a:rPr lang="zh-CN" altLang="en-US" dirty="0">
                <a:solidFill>
                  <a:srgbClr val="333333"/>
                </a:solidFill>
                <a:latin typeface="Helvetica Neue" charset="0"/>
              </a:rPr>
              <a:t>，数组当前项的变量名默认为 </a:t>
            </a:r>
            <a:r>
              <a:rPr lang="en-US" altLang="zh-CN" dirty="0"/>
              <a:t>item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726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7077" y="329684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latin typeface="Helvetica Neue" charset="0"/>
              </a:rPr>
              <a:t>3.</a:t>
            </a:r>
            <a:r>
              <a:rPr lang="zh-CN" altLang="en-US" dirty="0" smtClean="0">
                <a:solidFill>
                  <a:srgbClr val="333333"/>
                </a:solidFill>
                <a:latin typeface="Helvetica Neue" charset="0"/>
              </a:rPr>
              <a:t>条件渲染</a:t>
            </a:r>
            <a:r>
              <a:rPr lang="en-US" altLang="zh-CN" dirty="0" err="1" smtClean="0">
                <a:solidFill>
                  <a:srgbClr val="FF0000"/>
                </a:solidFill>
                <a:latin typeface="Helvetica Neue" charset="0"/>
              </a:rPr>
              <a:t>wx:if</a:t>
            </a:r>
            <a:endParaRPr lang="zh-CN" altLang="en-US" b="0" i="0" dirty="0">
              <a:solidFill>
                <a:srgbClr val="FF0000"/>
              </a:solidFill>
              <a:effectLst/>
              <a:latin typeface="Helvetica Neue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7077" y="958334"/>
            <a:ext cx="4504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82829"/>
                </a:solidFill>
              </a:rPr>
              <a:t>&lt;view </a:t>
            </a:r>
            <a:r>
              <a:rPr lang="en-US" altLang="zh-CN" dirty="0" err="1">
                <a:solidFill>
                  <a:srgbClr val="C82829"/>
                </a:solidFill>
              </a:rPr>
              <a:t>wx:if</a:t>
            </a:r>
            <a:r>
              <a:rPr lang="en-US" altLang="zh-CN" dirty="0">
                <a:solidFill>
                  <a:srgbClr val="C82829"/>
                </a:solidFill>
              </a:rPr>
              <a:t>=</a:t>
            </a:r>
            <a:r>
              <a:rPr lang="en-US" altLang="zh-CN" dirty="0">
                <a:solidFill>
                  <a:srgbClr val="718C00"/>
                </a:solidFill>
              </a:rPr>
              <a:t>"{{condition}}"</a:t>
            </a:r>
            <a:r>
              <a:rPr lang="en-US" altLang="zh-CN" dirty="0">
                <a:solidFill>
                  <a:srgbClr val="C82829"/>
                </a:solidFill>
              </a:rPr>
              <a:t>&gt;</a:t>
            </a:r>
            <a:r>
              <a:rPr lang="en-US" altLang="zh-CN" dirty="0"/>
              <a:t> True </a:t>
            </a:r>
            <a:r>
              <a:rPr lang="en-US" altLang="zh-CN" dirty="0">
                <a:solidFill>
                  <a:srgbClr val="C82829"/>
                </a:solidFill>
              </a:rPr>
              <a:t>&lt;/view&gt;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7077" y="2029897"/>
            <a:ext cx="5254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pl-PL" dirty="0">
                <a:solidFill>
                  <a:srgbClr val="333333"/>
                </a:solidFill>
                <a:latin typeface="Helvetica Neue" charset="0"/>
              </a:rPr>
              <a:t>也可以用 </a:t>
            </a:r>
            <a:r>
              <a:rPr lang="pl-PL" altLang="zh-CN" dirty="0" err="1"/>
              <a:t>wx:elif</a:t>
            </a:r>
            <a:r>
              <a:rPr lang="pl-PL" altLang="zh-CN" dirty="0">
                <a:solidFill>
                  <a:srgbClr val="333333"/>
                </a:solidFill>
                <a:latin typeface="Helvetica Neue" charset="0"/>
              </a:rPr>
              <a:t> </a:t>
            </a:r>
            <a:r>
              <a:rPr lang="zh-CN" altLang="pl-PL" dirty="0">
                <a:solidFill>
                  <a:srgbClr val="333333"/>
                </a:solidFill>
                <a:latin typeface="Helvetica Neue" charset="0"/>
              </a:rPr>
              <a:t>和 </a:t>
            </a:r>
            <a:r>
              <a:rPr lang="pl-PL" altLang="zh-CN" dirty="0" err="1"/>
              <a:t>wx:else</a:t>
            </a:r>
            <a:r>
              <a:rPr lang="pl-PL" altLang="zh-CN" dirty="0">
                <a:solidFill>
                  <a:srgbClr val="333333"/>
                </a:solidFill>
                <a:latin typeface="Helvetica Neue" charset="0"/>
              </a:rPr>
              <a:t> </a:t>
            </a:r>
            <a:r>
              <a:rPr lang="zh-CN" altLang="pl-PL" dirty="0">
                <a:solidFill>
                  <a:srgbClr val="333333"/>
                </a:solidFill>
                <a:latin typeface="Helvetica Neue" charset="0"/>
              </a:rPr>
              <a:t>来添加一个 </a:t>
            </a:r>
            <a:r>
              <a:rPr lang="pl-PL" altLang="zh-CN" dirty="0" err="1">
                <a:solidFill>
                  <a:srgbClr val="333333"/>
                </a:solidFill>
                <a:latin typeface="Helvetica Neue" charset="0"/>
              </a:rPr>
              <a:t>else</a:t>
            </a:r>
            <a:r>
              <a:rPr lang="pl-PL" altLang="zh-CN" dirty="0">
                <a:solidFill>
                  <a:srgbClr val="333333"/>
                </a:solidFill>
                <a:latin typeface="Helvetica Neue" charset="0"/>
              </a:rPr>
              <a:t> </a:t>
            </a:r>
            <a:r>
              <a:rPr lang="zh-CN" altLang="pl-PL" dirty="0">
                <a:solidFill>
                  <a:srgbClr val="333333"/>
                </a:solidFill>
                <a:latin typeface="Helvetica Neue" charset="0"/>
              </a:rPr>
              <a:t>块：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7077" y="26057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C82829"/>
                </a:solidFill>
              </a:rPr>
              <a:t>&lt;view </a:t>
            </a:r>
            <a:r>
              <a:rPr lang="en-US" altLang="zh-CN" dirty="0" err="1">
                <a:solidFill>
                  <a:srgbClr val="C82829"/>
                </a:solidFill>
              </a:rPr>
              <a:t>wx:elif</a:t>
            </a:r>
            <a:r>
              <a:rPr lang="en-US" altLang="zh-CN" dirty="0">
                <a:solidFill>
                  <a:srgbClr val="C82829"/>
                </a:solidFill>
              </a:rPr>
              <a:t>=</a:t>
            </a:r>
            <a:r>
              <a:rPr lang="en-US" altLang="zh-CN" dirty="0">
                <a:solidFill>
                  <a:srgbClr val="718C00"/>
                </a:solidFill>
              </a:rPr>
              <a:t>"{{length &gt; 2}}"</a:t>
            </a:r>
            <a:r>
              <a:rPr lang="en-US" altLang="zh-CN" dirty="0">
                <a:solidFill>
                  <a:srgbClr val="C82829"/>
                </a:solidFill>
              </a:rPr>
              <a:t>&gt;</a:t>
            </a:r>
            <a:r>
              <a:rPr lang="en-US" altLang="zh-CN" dirty="0"/>
              <a:t> 2 </a:t>
            </a:r>
            <a:r>
              <a:rPr lang="en-US" altLang="zh-CN" dirty="0">
                <a:solidFill>
                  <a:srgbClr val="C82829"/>
                </a:solidFill>
              </a:rPr>
              <a:t>&lt;/view&gt;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82829"/>
                </a:solidFill>
              </a:rPr>
              <a:t>&lt;view </a:t>
            </a:r>
            <a:r>
              <a:rPr lang="en-US" altLang="zh-CN" dirty="0" err="1">
                <a:solidFill>
                  <a:srgbClr val="C82829"/>
                </a:solidFill>
              </a:rPr>
              <a:t>wx:else</a:t>
            </a:r>
            <a:r>
              <a:rPr lang="en-US" altLang="zh-CN" dirty="0">
                <a:solidFill>
                  <a:srgbClr val="C82829"/>
                </a:solidFill>
              </a:rPr>
              <a:t>&gt;</a:t>
            </a:r>
            <a:r>
              <a:rPr lang="en-US" altLang="zh-CN" dirty="0"/>
              <a:t> 3 </a:t>
            </a:r>
            <a:r>
              <a:rPr lang="en-US" altLang="zh-CN" dirty="0">
                <a:solidFill>
                  <a:srgbClr val="C82829"/>
                </a:solidFill>
              </a:rPr>
              <a:t>&lt;/view&gt;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4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14339" y="34289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2.4 WXML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页面模版的使用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" y="1114425"/>
            <a:ext cx="7294563" cy="395128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943" y="2235200"/>
            <a:ext cx="8077200" cy="4622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2890" y="757236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定义好模版，在使用的地方通过</a:t>
            </a:r>
            <a:r>
              <a:rPr kumimoji="1" lang="en-US" altLang="zh-CN" dirty="0" smtClean="0"/>
              <a:t>import</a:t>
            </a:r>
            <a:r>
              <a:rPr kumimoji="1" lang="zh-CN" altLang="en-US" dirty="0" smtClean="0"/>
              <a:t>引入使用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104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4339" y="342899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2.5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页面的生命周期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9" y="942975"/>
            <a:ext cx="9558338" cy="36502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4339" y="5400676"/>
            <a:ext cx="322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Ps</a:t>
            </a:r>
            <a:r>
              <a:rPr kumimoji="1" lang="zh-CN" altLang="en-US" dirty="0" smtClean="0"/>
              <a:t>：经常用的</a:t>
            </a:r>
            <a:r>
              <a:rPr kumimoji="1" lang="en-US" altLang="zh-CN" dirty="0" err="1"/>
              <a:t>o</a:t>
            </a:r>
            <a:r>
              <a:rPr kumimoji="1" lang="en-US" altLang="zh-CN" dirty="0" err="1" smtClean="0"/>
              <a:t>nload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onshow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483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4339" y="342899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2.5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页面之间的跳转以及页面传值（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queryString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）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57238" y="1028700"/>
            <a:ext cx="10093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/>
              <a:t>wx.SwitchTab</a:t>
            </a:r>
            <a:r>
              <a:rPr lang="zh-CN" altLang="en-US" dirty="0"/>
              <a:t>跳转</a:t>
            </a:r>
            <a:r>
              <a:rPr lang="en-US" altLang="zh-CN" dirty="0"/>
              <a:t>tab</a:t>
            </a:r>
            <a:r>
              <a:rPr lang="zh-CN" altLang="en-US" dirty="0"/>
              <a:t>页的话，在</a:t>
            </a:r>
            <a:r>
              <a:rPr lang="en-US" altLang="zh-CN" dirty="0" err="1"/>
              <a:t>app.json</a:t>
            </a:r>
            <a:r>
              <a:rPr lang="zh-CN" altLang="en-US" dirty="0"/>
              <a:t>中除了注册</a:t>
            </a:r>
            <a:r>
              <a:rPr lang="en-US" altLang="zh-CN" dirty="0"/>
              <a:t>pages</a:t>
            </a:r>
            <a:r>
              <a:rPr lang="zh-CN" altLang="en-US" dirty="0"/>
              <a:t>页面</a:t>
            </a:r>
            <a:r>
              <a:rPr lang="zh-CN" altLang="en-US" dirty="0" smtClean="0"/>
              <a:t>，还</a:t>
            </a:r>
            <a:r>
              <a:rPr lang="zh-CN" altLang="en-US" dirty="0"/>
              <a:t>需要在</a:t>
            </a:r>
            <a:r>
              <a:rPr lang="en-US" altLang="zh-CN" dirty="0" err="1"/>
              <a:t>tabBar</a:t>
            </a:r>
            <a:r>
              <a:rPr lang="zh-CN" altLang="en-US" dirty="0"/>
              <a:t>中注册</a:t>
            </a:r>
            <a:r>
              <a:rPr lang="en-US" altLang="zh-CN" dirty="0"/>
              <a:t>tab</a:t>
            </a:r>
            <a:r>
              <a:rPr lang="zh-CN" altLang="en-US" dirty="0"/>
              <a:t>页</a:t>
            </a:r>
            <a:r>
              <a:rPr lang="zh-CN" altLang="en-US" dirty="0" smtClean="0"/>
              <a:t>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才</a:t>
            </a:r>
            <a:r>
              <a:rPr lang="zh-CN" altLang="en-US" dirty="0"/>
              <a:t>能</a:t>
            </a:r>
            <a:r>
              <a:rPr lang="zh-CN" altLang="en-US" dirty="0" smtClean="0"/>
              <a:t>生效。</a:t>
            </a:r>
            <a:r>
              <a:rPr lang="zh-CN" altLang="en-US" dirty="0"/>
              <a:t>跳转到 </a:t>
            </a:r>
            <a:r>
              <a:rPr lang="en-US" altLang="zh-CN" dirty="0" err="1"/>
              <a:t>tabBar</a:t>
            </a:r>
            <a:r>
              <a:rPr lang="en-US" altLang="zh-CN" dirty="0"/>
              <a:t> </a:t>
            </a:r>
            <a:r>
              <a:rPr lang="zh-CN" altLang="en-US" dirty="0" smtClean="0"/>
              <a:t>页面后，</a:t>
            </a:r>
            <a:r>
              <a:rPr lang="zh-CN" altLang="en-US" dirty="0"/>
              <a:t>并关闭其他所有非 </a:t>
            </a:r>
            <a:r>
              <a:rPr lang="en-US" altLang="zh-CN" dirty="0" err="1"/>
              <a:t>tabBar</a:t>
            </a:r>
            <a:r>
              <a:rPr lang="en-US" altLang="zh-CN" dirty="0"/>
              <a:t> </a:t>
            </a:r>
            <a:r>
              <a:rPr lang="zh-CN" altLang="en-US" dirty="0"/>
              <a:t>页面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7" y="1952030"/>
            <a:ext cx="5664200" cy="14493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8637" y="685800"/>
            <a:ext cx="227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(1).</a:t>
            </a:r>
            <a:r>
              <a:rPr kumimoji="1" lang="en-US" altLang="zh-CN" dirty="0" err="1" smtClean="0"/>
              <a:t>wx.switchTab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28637" y="3743247"/>
            <a:ext cx="905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(2)</a:t>
            </a:r>
            <a:r>
              <a:rPr lang="en-US" altLang="zh-CN" dirty="0"/>
              <a:t> </a:t>
            </a:r>
            <a:r>
              <a:rPr lang="en-US" altLang="zh-CN" dirty="0" err="1" smtClean="0"/>
              <a:t>wx.navigateTo</a:t>
            </a:r>
            <a:r>
              <a:rPr lang="zh-CN" altLang="en-US" dirty="0"/>
              <a:t>是跳到某个非</a:t>
            </a:r>
            <a:r>
              <a:rPr lang="en-US" altLang="zh-CN" dirty="0"/>
              <a:t>tab</a:t>
            </a:r>
            <a:r>
              <a:rPr lang="zh-CN" altLang="en-US" dirty="0" smtClean="0"/>
              <a:t>页</a:t>
            </a:r>
            <a:r>
              <a:rPr lang="en-US" altLang="zh-CN" dirty="0" smtClean="0"/>
              <a:t>,</a:t>
            </a:r>
            <a:r>
              <a:rPr lang="zh-CN" altLang="en-US" dirty="0" smtClean="0"/>
              <a:t>非</a:t>
            </a:r>
            <a:r>
              <a:rPr lang="en-US" altLang="zh-CN" dirty="0" smtClean="0"/>
              <a:t>tab</a:t>
            </a:r>
            <a:r>
              <a:rPr lang="zh-CN" altLang="en-US" dirty="0" smtClean="0"/>
              <a:t>页指的是没有</a:t>
            </a:r>
            <a:r>
              <a:rPr lang="en-US" altLang="zh-CN" dirty="0" err="1" smtClean="0"/>
              <a:t>app.json</a:t>
            </a:r>
            <a:r>
              <a:rPr lang="zh-CN" altLang="en-US" dirty="0" smtClean="0"/>
              <a:t>中 </a:t>
            </a:r>
            <a:r>
              <a:rPr lang="en-US" altLang="zh-CN" dirty="0" err="1" smtClean="0"/>
              <a:t>tabBar</a:t>
            </a:r>
            <a:r>
              <a:rPr lang="zh-CN" altLang="en-US" dirty="0" smtClean="0"/>
              <a:t>配置的页面</a:t>
            </a:r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61" y="4112579"/>
            <a:ext cx="7251700" cy="14097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57238" y="5986463"/>
            <a:ext cx="95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(3)</a:t>
            </a:r>
            <a:r>
              <a:rPr kumimoji="1" lang="zh-CN" altLang="en-US" dirty="0" smtClean="0"/>
              <a:t>页面传值，如上图通过</a:t>
            </a:r>
            <a:r>
              <a:rPr kumimoji="1" lang="en-US" altLang="zh-CN" dirty="0" err="1" smtClean="0"/>
              <a:t>queryString</a:t>
            </a:r>
            <a:r>
              <a:rPr kumimoji="1" lang="zh-CN" altLang="en-US" dirty="0" smtClean="0"/>
              <a:t>方式传递，下一个页面在</a:t>
            </a:r>
            <a:r>
              <a:rPr kumimoji="1" lang="en-US" altLang="zh-CN" dirty="0" err="1" smtClean="0"/>
              <a:t>onLoad</a:t>
            </a:r>
            <a:r>
              <a:rPr kumimoji="1" lang="zh-CN" altLang="en-US" dirty="0" smtClean="0"/>
              <a:t>生命周期中可以获取</a:t>
            </a:r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9" y="6481763"/>
            <a:ext cx="69596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247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2753</TotalTime>
  <Words>447</Words>
  <Application>Microsoft Macintosh PowerPoint</Application>
  <PresentationFormat>宽屏</PresentationFormat>
  <Paragraphs>49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DengXian</vt:lpstr>
      <vt:lpstr>Helvetica Neue</vt:lpstr>
      <vt:lpstr>Mangal</vt:lpstr>
      <vt:lpstr>SimHei</vt:lpstr>
      <vt:lpstr>Trebuchet MS</vt:lpstr>
      <vt:lpstr>Wingdings 3</vt:lpstr>
      <vt:lpstr>方正姚体</vt:lpstr>
      <vt:lpstr>华文新魏</vt:lpstr>
      <vt:lpstr>Arial</vt:lpstr>
      <vt:lpstr>平面</vt:lpstr>
      <vt:lpstr>小程序开发</vt:lpstr>
      <vt:lpstr>2.开发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3.发布流程</vt:lpstr>
      <vt:lpstr>PowerPoint 演示文稿</vt:lpstr>
      <vt:lpstr>THANK YOU!!!!!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小程序开发</dc:title>
  <dc:creator>Microsoft Office 用户</dc:creator>
  <cp:lastModifiedBy>Microsoft Office 用户</cp:lastModifiedBy>
  <cp:revision>27</cp:revision>
  <dcterms:created xsi:type="dcterms:W3CDTF">2018-03-12T06:56:30Z</dcterms:created>
  <dcterms:modified xsi:type="dcterms:W3CDTF">2018-03-15T05:53:08Z</dcterms:modified>
</cp:coreProperties>
</file>