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s/comment1.xml" ContentType="application/vnd.openxmlformats-officedocument.presentationml.comments+xml"/>
  <Override PartName="/ppt/slides/slide10.xml" ContentType="application/vnd.openxmlformats-officedocument.presentationml.slide+xml"/>
  <Override PartName="/ppt/comments/comment2.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comments/comment3.xml" ContentType="application/vnd.openxmlformats-officedocument.presentationml.comments+xml"/>
  <Override PartName="/ppt/slides/slide13.xml" ContentType="application/vnd.openxmlformats-officedocument.presentationml.slide+xml"/>
  <Override PartName="/ppt/slides/slide14.xml" ContentType="application/vnd.openxmlformats-officedocument.presentationml.slide+xml"/>
  <Override PartName="/ppt/comments/comment4.xml" ContentType="application/vnd.openxmlformats-officedocument.presentationml.comments+xml"/>
  <Override PartName="/ppt/slides/slide15.xml" ContentType="application/vnd.openxmlformats-officedocument.presentationml.slide+xml"/>
  <Override PartName="/ppt/comments/comment5.xml" ContentType="application/vnd.openxmlformats-officedocument.presentationml.comments+xml"/>
  <Override PartName="/ppt/slides/slide16.xml" ContentType="application/vnd.openxmlformats-officedocument.presentationml.slide+xml"/>
  <Override PartName="/ppt/comments/comment6.xml" ContentType="application/vnd.openxmlformats-officedocument.presentationml.comments+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s/comment7.xml" ContentType="application/vnd.openxmlformats-officedocument.presentationml.comments+xml"/>
  <Override PartName="/ppt/slides/slide20.xml" ContentType="application/vnd.openxmlformats-officedocument.presentationml.slide+xml"/>
  <Override PartName="/ppt/slides/slide21.xml" ContentType="application/vnd.openxmlformats-officedocument.presentationml.slide+xml"/>
  <Override PartName="/ppt/comments/comment8.xml" ContentType="application/vnd.openxmlformats-officedocument.presentationml.comments+xml"/>
  <Override PartName="/ppt/slides/slide22.xml" ContentType="application/vnd.openxmlformats-officedocument.presentationml.slide+xml"/>
  <Override PartName="/ppt/comments/comment9.xml" ContentType="application/vnd.openxmlformats-officedocument.presentationml.comments+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s/comment10.xml" ContentType="application/vnd.openxmlformats-officedocument.presentationml.comments+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s/comment11.xml" ContentType="application/vnd.openxmlformats-officedocument.presentationml.comments+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8"/>
    <p:sldId id="266" r:id="rId20"/>
    <p:sldId id="267" r:id="rId21"/>
    <p:sldId id="268" r:id="rId23"/>
    <p:sldId id="269" r:id="rId24"/>
    <p:sldId id="270" r:id="rId26"/>
    <p:sldId id="271" r:id="rId28"/>
    <p:sldId id="272" r:id="rId30"/>
    <p:sldId id="273" r:id="rId31"/>
    <p:sldId id="274" r:id="rId32"/>
    <p:sldId id="275" r:id="rId34"/>
    <p:sldId id="276" r:id="rId35"/>
    <p:sldId id="277" r:id="rId37"/>
    <p:sldId id="278" r:id="rId39"/>
    <p:sldId id="279" r:id="rId40"/>
    <p:sldId id="280" r:id="rId41"/>
    <p:sldId id="281" r:id="rId42"/>
    <p:sldId id="282" r:id="rId43"/>
    <p:sldId id="283" r:id="rId45"/>
    <p:sldId id="284" r:id="rId46"/>
    <p:sldId id="285" r:id="rId47"/>
    <p:sldId id="286" r:id="rId48"/>
    <p:sldId id="287" r:id="rId49"/>
    <p:sldId id="288" r:id="rId51"/>
    <p:sldId id="289" r:id="rId52"/>
    <p:sldId id="290" r:id="rId53"/>
    <p:sldId id="291" r:id="rId54"/>
    <p:sldId id="292"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PTM" initials="L"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comments" Target="comments/comment1.xml"/><Relationship Id="rId18" Type="http://schemas.openxmlformats.org/officeDocument/2006/relationships/slide" Target="slides/slide10.xml"/><Relationship Id="rId19" Type="http://schemas.openxmlformats.org/officeDocument/2006/relationships/comments" Target="comments/comment2.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comments" Target="comments/comment3.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comments" Target="comments/comment4.xml"/><Relationship Id="rId26" Type="http://schemas.openxmlformats.org/officeDocument/2006/relationships/slide" Target="slides/slide15.xml"/><Relationship Id="rId27" Type="http://schemas.openxmlformats.org/officeDocument/2006/relationships/comments" Target="comments/comment5.xml"/><Relationship Id="rId28" Type="http://schemas.openxmlformats.org/officeDocument/2006/relationships/slide" Target="slides/slide16.xml"/><Relationship Id="rId29" Type="http://schemas.openxmlformats.org/officeDocument/2006/relationships/comments" Target="comments/comment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comments" Target="comments/comment7.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comments" Target="comments/comment8.xml"/><Relationship Id="rId37" Type="http://schemas.openxmlformats.org/officeDocument/2006/relationships/slide" Target="slides/slide22.xml"/><Relationship Id="rId38" Type="http://schemas.openxmlformats.org/officeDocument/2006/relationships/comments" Target="comments/comment9.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comments" Target="comments/comment10.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50" Type="http://schemas.openxmlformats.org/officeDocument/2006/relationships/comments" Target="comments/comment11.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08T10:22:52.745" idx="1">
    <p:pos x="609" y="101"/>
    <p:text>罗素悖论：设有一性质P(EX:"年收入高于三千万"就是一个性质)，并立以一性质函数P(x)，且其中的自变量x有此特性：“x∉{P(x)}”，
现假设由性质P能够确定一个满足性质P的集合A——也就是说“A={x|x ∉ A}”。那么现在的问题是：A∈A是否成立？
 首先，若A∈A，则A是A的元素，那么A不具有性质P，由命题函数P可以得知A∉A；
其次，若A∉A，根据定义，A是由所有满足性质P的类组成，也就是说，A具有性质P，所以A∈A。
</p:text>
    <p:extLst>
      <p:ext uri="{C676402C-5697-4E1C-873F-D02D1690AC5C}">
        <p15:threadingInfo xmlns:p15="http://schemas.microsoft.com/office/powerpoint/2012/main" timeZoneBias="-480"/>
      </p:ext>
    </p:extLst>
  </p:cm>
  <p:cm authorId="0" dt="2018-03-07T18:58:41.910" idx="2">
    <p:pos x="4355" y="282"/>
    <p:text>最开始，邱奇试图创制一套完整的形式系统作为数学的基础，当他发现这个系统易受罗素悖论的影响时，就把lambda演算单独分离出来，用于研究可计算性，最终导致了他对判定性问题的否定回答。
在λ演算中，每个表达式都代表一个函数，这个函数有一个参数，并且会返回一个值。不论是参数和返回值，也都是一个单参的函数。可以这么说，λ演算中只有一种“类型”，那就是这种单参函数。函数是通过λ表达式匿名地定义的，这个表达式说明了此函数将对其参数进行什么操作。
例如，“加2”函数f(x)= x + 2可以用lambda演算表示为λx.x + 2（或者λy.y + 2，参数的取名无关紧要），而f(3)的值可以写作(λx.x + 2) 3。函数的应用（application）是左结合的：f x y =(f x) y。
</p:text>
    <p:extLst>
      <p:ext uri="{C676402C-5697-4E1C-873F-D02D1690AC5C}">
        <p15:threadingInfo xmlns:p15="http://schemas.microsoft.com/office/powerpoint/2012/main" timeZoneBias="-480"/>
      </p:ext>
    </p:extLst>
  </p:cm>
  <p:cm authorId="0" dt="2018-03-08T10:39:45.750" idx="3">
    <p:pos x="6172" y="3281"/>
    <p:text>邱奇数
0 = λf.λx.x
1 = λf.λx.f x
2 = λf.λx.f (f x)
3 = λf.λx.f (f (f x))</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0" dt="2018-03-07T15:31:36.393" idx="13">
    <p:pos x="2632" y="4136"/>
    <p:text>Currying is a process of converting a function with n number of arguments into a nested unary function. 
柯里化是将一个接受 n（n!==0）个参数的函数转换成 n 层嵌套的接受一个参数的函数的方法</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0" dt="2018-03-07T17:01:38.625" idx="14">
    <p:pos x="976" y="4560"/>
    <p:text>Make each program do one thing well. To do a new job, build afresh rather than complicate old programs by adding new “features.” 
确保每个程序只做一件事情，并把这件事情做好；
如果有新任务，就重新开始，不要往原来的程序中加入新功能而搞得复杂</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3-07T13:53:14.433" idx="4">
    <p:pos x="480" y="4876"/>
    <p:text>"表达式"（expression）是一个单纯的运算过程，总是有返回值；"语句"（statement）是执行某种操作，没有返回值。函数式编程要求，只使用表达式，不使用语句。也就是说，每一步都是单纯的运算，而且都有返回值。</p:text>
    <p:extLst>
      <p:ext uri="{C676402C-5697-4E1C-873F-D02D1690AC5C}">
        <p15:threadingInfo xmlns:p15="http://schemas.microsoft.com/office/powerpoint/2012/main" timeZoneBias="-480"/>
      </p:ext>
    </p:extLst>
  </p:cm>
  <p:cm authorId="0" dt="2018-03-08T16:51:54.518" idx="5">
    <p:pos x="3899" y="199"/>
    <p:text>函数式编程是种编程范式，它将电脑运算视为函数的计算
 这种编程范式源于 λ-calculus   - λ演算的函数可以接受函数当作输入和输出
 因此它是表达式（expression）形式的，而不是语句（statement）形式的</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3-07T14:29:15.808" idx="6">
    <p:pos x="208" y="128"/>
    <p:text>A function must always take an argument.
A function must always return a value.  A function should act only on its receiving arguments (i.e., X) not the outside world.  For a given X, there will be only one Y.  
	•	函数总是有传入的参数
	•	函数必须有且只有一个返回值
	•	函数必须只依靠它内部的传参运行
	•	函数的一种入参只有和唯一一个和它相对应返回 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3-08T14:36:57.131" idx="7">
    <p:pos x="356" y="952"/>
    <p:text>Haskell（发音为 /ˈhæskəl/）[1]  是一种标准化的，通用纯函数式编程语言，有非限定性语义和强静态类型。它的命名源自美国逻辑学家Haskell Brooks Curry，他在数学逻辑方面的工作使得函数式编程语言有了广泛的基础。在Haskell中，“函数是一等公民”。[2]  作为函数式编程语言，主要控制结构是函数。</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03-08T17:10:18.913" idx="8">
    <p:pos x="3510" y="3839"/>
    <p:text>JavaScript 是不是函数式的语言?</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8-03-07T13:50:13.593" idx="9">
    <p:pos x="499" y="3777"/>
    <p:text>The reason is that being JavaScript is not a pure functional language (like Haskell) but rather a Multi-paradigm language. However the language is very much suitable for the functional programming
Js不完全是纯函数式的编程语言
而是一种混合范式的编程语言
但是函数在Js中是第一等公民
因此很适合实现函数式编程</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8-03-08T17:22:14.892" idx="10">
    <p:pos x="5993" y="449"/>
    <p:text>接受一个或多个函数为参数，并返回一个函数的函数</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18-03-08T17:25:39.993" idx="11">
    <p:pos x="6006" y="252"/>
    <p:text>高阶函数是关于某个复杂问题的抽象</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18-03-07T14:47:50.427" idx="12">
    <p:pos x="69" y="119"/>
    <p:text>In software engineering and computer science, abstraction is a technique for managing complexity of computer systems. It works by establishing a level of complexity on which a person interacts with the system, suppressing the more complex details below the current level. The programmer works with an idealized interface (usually well defined) and can add additional levels of functionality that would otherwise be too complex to handle. 
在编程和计算机科学中，抽象是对于复杂的计算机系统的描述技术，它是一种人机接口，使系统看上去变得简单，开发者只需要接口层之上东西，而不必去关注底层那些晦涩复杂的事情</p:text>
    <p:extLst>
      <p:ext uri="{C676402C-5697-4E1C-873F-D02D1690AC5C}">
        <p15:threadingInfo xmlns:p15="http://schemas.microsoft.com/office/powerpoint/2012/main" timeZoneBias="-480"/>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函数式编程的汇报</a:t>
            </a:r>
          </a:p>
          <a:p>
            <a:pPr/>
            <a:r>
              <a:t>首先谈谈我愿景</a:t>
            </a:r>
          </a:p>
          <a:p>
            <a:pPr/>
            <a:r>
              <a:t>这是一个金字塔的机构</a:t>
            </a:r>
          </a:p>
          <a:p>
            <a:pPr/>
            <a:r>
              <a:t>测试驱动的开发</a:t>
            </a:r>
          </a:p>
          <a:p>
            <a:pPr/>
            <a:r>
              <a:t>ts</a:t>
            </a:r>
          </a:p>
          <a:p>
            <a:pPr/>
            <a:r>
              <a:t>和函数编程 看过源码。。。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我们会不会聊怎么写代码？不会的，这是范式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罗素悖论：设有一性质P(EX:"年收入高于三千万"就是一个性质)，并立以一性质函数P(x)，且其中的自变量x有此特性：“x∉{P(x)}”，</a:t>
            </a:r>
          </a:p>
          <a:p>
            <a:pPr/>
            <a:r>
              <a:t>现假设由性质P能够确定一个满足性质P的集合A——也就是说“A={x|x ∉ A}”。那么现在的问题是：A∈A是否成立？</a:t>
            </a:r>
          </a:p>
          <a:p>
            <a:pPr/>
            <a:br/>
            <a:r>
              <a:t>首先，若A∈A，则A是A的元素，那么A不具有性质P，由命题函数P可以得知A∉A；</a:t>
            </a:r>
          </a:p>
          <a:p>
            <a:pPr/>
            <a:r>
              <a:t>其次，若A∉A，根据定义，A是由所有满足性质P的类组成，也就是说，A具有性质P，所以A∈A。</a:t>
            </a:r>
          </a:p>
          <a:p>
            <a:pPr/>
          </a:p>
          <a:p>
            <a:pPr/>
          </a:p>
          <a:p>
            <a:pPr/>
            <a:r>
              <a:t>最开始，邱奇试图创制一套完整的形式系统作为数学的基础，当他发现这个系统易受罗素悖论的影响时，就把lambda演算单独分离出来，用于研究可计算性，最终导致了他对判定性问题的否定回答。</a:t>
            </a:r>
          </a:p>
          <a:p>
            <a:pPr/>
          </a:p>
          <a:p>
            <a:pPr/>
            <a:r>
              <a:t>在λ演算中，每个表达式都代表一个函数，这个函数有一个参数，并且会返回一个值。不论是参数和返回值，也都是一个单参的函数。可以这么说，λ演算中只有一种“类型”，那就是这种单参函数。函数是通过λ表达式匿名地定义的，这个表达式说明了此函数将对其参数进行什么操作。</a:t>
            </a:r>
          </a:p>
          <a:p>
            <a:pPr/>
          </a:p>
          <a:p>
            <a:pPr/>
            <a:r>
              <a:t>例如，“加2”函数f(x)= x + 2可以用lambda演算表示为λx.x + 2（或者λy.y + 2，参数的取名无关紧要），而f(3)的值可以写作(λx.x + 2) 3。函数的应用（application）是左结合的：f x y =(f x) y。</a:t>
            </a:r>
          </a:p>
          <a:p>
            <a:pPr/>
          </a:p>
          <a:p>
            <a:pPr/>
            <a:r>
              <a:t>邱奇数</a:t>
            </a:r>
          </a:p>
          <a:p>
            <a:pPr/>
            <a:r>
              <a:t>0 = λf.λx.x</a:t>
            </a:r>
          </a:p>
          <a:p>
            <a:pPr/>
            <a:r>
              <a:t>1 = λf.λx.f x</a:t>
            </a:r>
          </a:p>
          <a:p>
            <a:pPr/>
            <a:r>
              <a:t>2 = λf.λx.f (f x)</a:t>
            </a:r>
          </a:p>
          <a:p>
            <a:pPr/>
            <a:r>
              <a:t>3 = λf.λx.f (f (f x))</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函数式编程是种编程范式，它将电脑运算视为函数的计算</a:t>
            </a:r>
          </a:p>
          <a:p>
            <a:pPr/>
            <a:r>
              <a:t> 这种编程范式源于 λ-calculus</a:t>
            </a:r>
            <a:br/>
            <a:r>
              <a:t>  - λ演算的函数可以接受函数当作输入和输出</a:t>
            </a:r>
          </a:p>
          <a:p>
            <a:pPr/>
            <a:r>
              <a:t> 因此它是表达式（expression）形式的，而不是语句（statement）形式的</a:t>
            </a:r>
          </a:p>
          <a:p>
            <a:pPr/>
          </a:p>
          <a:p>
            <a:pPr/>
            <a:r>
              <a:t>"表达式"（expression）是一个单纯的运算过程，总是有返回值；"语句"（statement）是执行某种操作，没有返回值。函数式编程要求，只使用表达式，不使用语句。也就是说，每一步都是单纯的运算，而且都有返回值。</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	函数总是有传入的参数</a:t>
            </a:r>
          </a:p>
          <a:p>
            <a:pPr/>
            <a:r>
              <a:t>	•	函数必须有且只有一个返回值</a:t>
            </a:r>
          </a:p>
          <a:p>
            <a:pPr/>
            <a:r>
              <a:t>	•	函数必须只依靠它内部的传参运行</a:t>
            </a:r>
          </a:p>
          <a:p>
            <a:pPr/>
            <a:r>
              <a:t>一一对应的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Haskell（发音为 /ˈhæskəl/）[1]  是一种标准化的，通用纯函数式编程语言，有非限定性语义和强静态类型。它的命名源自美国逻辑学家Haskell Brooks Curry，他在数学逻辑方面的工作使得函数式编程语言有了广泛的基础。在Haskell中，“函数是一等公民”。[2]  作为函数式编程语言，主要控制结构是函数。</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omments" Target="../comments/commen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omments" Target="../comments/commen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9.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1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1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Functional programming"/>
          <p:cNvSpPr txBox="1"/>
          <p:nvPr>
            <p:ph type="ctrTitle"/>
          </p:nvPr>
        </p:nvSpPr>
        <p:spPr>
          <a:prstGeom prst="rect">
            <a:avLst/>
          </a:prstGeom>
        </p:spPr>
        <p:txBody>
          <a:bodyPr/>
          <a:lstStyle>
            <a:lvl1pPr>
              <a:defRPr sz="6600"/>
            </a:lvl1pPr>
          </a:lstStyle>
          <a:p>
            <a:pPr/>
            <a:r>
              <a:t>Functional programming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What  is FP?"/>
          <p:cNvSpPr txBox="1"/>
          <p:nvPr/>
        </p:nvSpPr>
        <p:spPr>
          <a:xfrm>
            <a:off x="5117617" y="3259508"/>
            <a:ext cx="276956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is FP?</a:t>
            </a:r>
          </a:p>
        </p:txBody>
      </p:sp>
      <p:sp>
        <p:nvSpPr>
          <p:cNvPr id="164" name="a style of building the structure and elements of computer programs—that treats computation as the evaluation of mathematical functions and avoids changing-state and mutable data. It is a declarative programming paradigm, which means programming is done with expressions or declarations instead of statements. Functional programming has its origins in λ-calculus."/>
          <p:cNvSpPr txBox="1"/>
          <p:nvPr/>
        </p:nvSpPr>
        <p:spPr>
          <a:xfrm>
            <a:off x="623314" y="4423981"/>
            <a:ext cx="11758171" cy="20701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pPr>
            <a:r>
              <a:t>a style of building the structure and elements of computer programs—that treats computation as the evaluation of mathematical functions and avoids changing-state and mutable data. It is a declarative programming paradigm, which means programming is done with </a:t>
            </a:r>
            <a:r>
              <a:rPr b="1">
                <a:latin typeface="Helvetica"/>
                <a:ea typeface="Helvetica"/>
                <a:cs typeface="Helvetica"/>
                <a:sym typeface="Helvetica"/>
              </a:rPr>
              <a:t>expressions</a:t>
            </a:r>
            <a:r>
              <a:t> or </a:t>
            </a:r>
            <a:r>
              <a:rPr b="1">
                <a:latin typeface="Helvetica"/>
                <a:ea typeface="Helvetica"/>
                <a:cs typeface="Helvetica"/>
                <a:sym typeface="Helvetica"/>
              </a:rPr>
              <a:t>declarations</a:t>
            </a:r>
            <a:r>
              <a:t> instead of </a:t>
            </a:r>
            <a:r>
              <a:rPr b="1">
                <a:latin typeface="Helvetica"/>
                <a:ea typeface="Helvetica"/>
                <a:cs typeface="Helvetica"/>
                <a:sym typeface="Helvetica"/>
              </a:rPr>
              <a:t>statements</a:t>
            </a:r>
            <a:r>
              <a:t>. Functional programming has its origins in </a:t>
            </a:r>
            <a:r>
              <a:rPr b="1">
                <a:latin typeface="Helvetica"/>
                <a:ea typeface="Helvetica"/>
                <a:cs typeface="Helvetica"/>
                <a:sym typeface="Helvetica"/>
              </a:rPr>
              <a:t>λ-calculus</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var p = 5; var Fn = (a) =&gt; { return a/100 * (100 + p) }…"/>
          <p:cNvSpPr txBox="1"/>
          <p:nvPr/>
        </p:nvSpPr>
        <p:spPr>
          <a:xfrm>
            <a:off x="1381391" y="2393817"/>
            <a:ext cx="10242018" cy="594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914400" indent="-457200" algn="l">
              <a:buSzPct val="75000"/>
              <a:buChar char="•"/>
            </a:pPr>
            <a:r>
              <a:t>var p = 5;</a:t>
            </a:r>
            <a:br/>
            <a:r>
              <a:t>var Fn = (a) =&gt; { return a/100 * (100 + p) }</a:t>
            </a:r>
          </a:p>
          <a:p>
            <a:pPr lvl="1" marL="914400" indent="-457200" algn="l">
              <a:buSzPct val="75000"/>
              <a:buChar char="•"/>
            </a:pPr>
          </a:p>
          <a:p>
            <a:pPr lvl="1" marL="914400" indent="-457200" algn="l">
              <a:buSzPct val="75000"/>
              <a:buChar char="•"/>
            </a:pPr>
            <a:r>
              <a:t>var Fn = (a) =&gt; a</a:t>
            </a:r>
          </a:p>
          <a:p>
            <a:pPr lvl="1" marL="914400" indent="-457200" algn="l">
              <a:buSzPct val="75000"/>
              <a:buChar char="•"/>
            </a:pPr>
          </a:p>
          <a:p>
            <a:pPr lvl="1" marL="914400" indent="-457200" algn="l">
              <a:buSzPct val="75000"/>
              <a:buChar char="•"/>
            </a:pPr>
            <a:r>
              <a:t>var Fn = {f : (a) =&gt; {return a} }</a:t>
            </a:r>
          </a:p>
          <a:p>
            <a:pPr lvl="1" marL="914400" indent="-457200" algn="l">
              <a:buSzPct val="75000"/>
              <a:buChar char="•"/>
            </a:pPr>
          </a:p>
          <a:p>
            <a:pPr lvl="1" marL="914400" indent="-457200" algn="l">
              <a:buSzPct val="75000"/>
              <a:buChar char="•"/>
            </a:pPr>
            <a:r>
              <a:t>var Fn = () =&gt; {}</a:t>
            </a:r>
          </a:p>
          <a:p>
            <a:pPr algn="l"/>
          </a:p>
          <a:p>
            <a:pPr lvl="1" marL="914400" indent="-457200" algn="l">
              <a:buSzPct val="75000"/>
              <a:buChar char="•"/>
            </a:pPr>
            <a:r>
              <a:t>function fn(a) { console.log(a) }</a:t>
            </a:r>
          </a:p>
        </p:txBody>
      </p:sp>
      <p:sp>
        <p:nvSpPr>
          <p:cNvPr id="169" name="Which is(are) FP(s)?"/>
          <p:cNvSpPr txBox="1"/>
          <p:nvPr/>
        </p:nvSpPr>
        <p:spPr>
          <a:xfrm>
            <a:off x="4277652" y="1416182"/>
            <a:ext cx="44494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Which is(are) FP(s)?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ummery"/>
          <p:cNvSpPr txBox="1"/>
          <p:nvPr/>
        </p:nvSpPr>
        <p:spPr>
          <a:xfrm>
            <a:off x="5422137" y="3170088"/>
            <a:ext cx="216052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Summery</a:t>
            </a:r>
          </a:p>
        </p:txBody>
      </p:sp>
      <p:sp>
        <p:nvSpPr>
          <p:cNvPr id="172" name="A function must always take an argument.…"/>
          <p:cNvSpPr txBox="1"/>
          <p:nvPr/>
        </p:nvSpPr>
        <p:spPr>
          <a:xfrm>
            <a:off x="1654326" y="4259411"/>
            <a:ext cx="9696148"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88757" indent="-288757" algn="l">
              <a:buSzPct val="75000"/>
              <a:buChar char="•"/>
              <a:defRPr sz="2900">
                <a:effectLst>
                  <a:outerShdw sx="100000" sy="100000" kx="0" ky="0" algn="b" rotWithShape="0" blurRad="25400" dist="23998" dir="2700000">
                    <a:srgbClr val="000000">
                      <a:alpha val="31034"/>
                    </a:srgbClr>
                  </a:outerShdw>
                </a:effectLst>
              </a:defRPr>
            </a:pPr>
            <a:r>
              <a:t>A function must always take an argument.</a:t>
            </a:r>
          </a:p>
          <a:p>
            <a:pPr marL="288757" indent="-288757" algn="l">
              <a:buSzPct val="75000"/>
              <a:buChar char="•"/>
              <a:defRPr sz="2900">
                <a:effectLst>
                  <a:outerShdw sx="100000" sy="100000" kx="0" ky="0" algn="b" rotWithShape="0" blurRad="25400" dist="23998" dir="2700000">
                    <a:srgbClr val="000000">
                      <a:alpha val="31034"/>
                    </a:srgbClr>
                  </a:outerShdw>
                </a:effectLst>
              </a:defRPr>
            </a:pPr>
            <a:r>
              <a:t>A function must always return a value. </a:t>
            </a:r>
          </a:p>
          <a:p>
            <a:pPr marL="288757" indent="-288757" algn="l">
              <a:buSzPct val="75000"/>
              <a:buChar char="•"/>
              <a:defRPr sz="2900">
                <a:effectLst>
                  <a:outerShdw sx="100000" sy="100000" kx="0" ky="0" algn="b" rotWithShape="0" blurRad="25400" dist="23998" dir="2700000">
                    <a:srgbClr val="000000">
                      <a:alpha val="31034"/>
                    </a:srgbClr>
                  </a:outerShdw>
                </a:effectLst>
              </a:defRPr>
            </a:pPr>
            <a:r>
              <a:t>A function should act only on its receiving arguments (i.e., X) not the outside world. </a:t>
            </a:r>
          </a:p>
          <a:p>
            <a:pPr marL="288757" indent="-288757" algn="l">
              <a:buSzPct val="75000"/>
              <a:buChar char="•"/>
              <a:defRPr sz="2900">
                <a:effectLst>
                  <a:outerShdw sx="100000" sy="100000" kx="0" ky="0" algn="b" rotWithShape="0" blurRad="25400" dist="23998" dir="2700000">
                    <a:srgbClr val="000000">
                      <a:alpha val="31034"/>
                    </a:srgbClr>
                  </a:outerShdw>
                </a:effectLst>
              </a:defRPr>
            </a:pPr>
            <a:r>
              <a:t>For a given X, there will be only one Y.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Pure FP language or not?"/>
          <p:cNvSpPr txBox="1"/>
          <p:nvPr/>
        </p:nvSpPr>
        <p:spPr>
          <a:xfrm>
            <a:off x="3569970" y="1028699"/>
            <a:ext cx="586486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4000"/>
            </a:lvl1pPr>
          </a:lstStyle>
          <a:p>
            <a:pPr/>
            <a:r>
              <a:t>Pure FP language or not?</a:t>
            </a:r>
          </a:p>
        </p:txBody>
      </p:sp>
      <p:sp>
        <p:nvSpPr>
          <p:cNvPr id="177" name="Haskell"/>
          <p:cNvSpPr txBox="1"/>
          <p:nvPr/>
        </p:nvSpPr>
        <p:spPr>
          <a:xfrm>
            <a:off x="2745968" y="2438399"/>
            <a:ext cx="169626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Haskell</a:t>
            </a:r>
          </a:p>
        </p:txBody>
      </p:sp>
      <p:sp>
        <p:nvSpPr>
          <p:cNvPr id="178" name="Concurrent Clean"/>
          <p:cNvSpPr txBox="1"/>
          <p:nvPr/>
        </p:nvSpPr>
        <p:spPr>
          <a:xfrm>
            <a:off x="1103553" y="3708399"/>
            <a:ext cx="391429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Concurrent Clean</a:t>
            </a:r>
          </a:p>
        </p:txBody>
      </p:sp>
      <p:sp>
        <p:nvSpPr>
          <p:cNvPr id="179" name="Miranda"/>
          <p:cNvSpPr txBox="1"/>
          <p:nvPr/>
        </p:nvSpPr>
        <p:spPr>
          <a:xfrm>
            <a:off x="4328502" y="4787899"/>
            <a:ext cx="18839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Miranda</a:t>
            </a:r>
          </a:p>
        </p:txBody>
      </p:sp>
      <p:sp>
        <p:nvSpPr>
          <p:cNvPr id="180" name="Lazy K"/>
          <p:cNvSpPr txBox="1"/>
          <p:nvPr/>
        </p:nvSpPr>
        <p:spPr>
          <a:xfrm>
            <a:off x="2626575" y="5638799"/>
            <a:ext cx="158961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Lazy K</a:t>
            </a:r>
          </a:p>
        </p:txBody>
      </p:sp>
      <p:sp>
        <p:nvSpPr>
          <p:cNvPr id="181" name="Scala"/>
          <p:cNvSpPr txBox="1"/>
          <p:nvPr/>
        </p:nvSpPr>
        <p:spPr>
          <a:xfrm>
            <a:off x="9791458" y="3803649"/>
            <a:ext cx="13212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Scala</a:t>
            </a:r>
          </a:p>
        </p:txBody>
      </p:sp>
      <p:sp>
        <p:nvSpPr>
          <p:cNvPr id="182" name="LOGO"/>
          <p:cNvSpPr txBox="1"/>
          <p:nvPr/>
        </p:nvSpPr>
        <p:spPr>
          <a:xfrm>
            <a:off x="6865493" y="3346449"/>
            <a:ext cx="150901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LOGO</a:t>
            </a:r>
          </a:p>
        </p:txBody>
      </p:sp>
      <p:sp>
        <p:nvSpPr>
          <p:cNvPr id="183" name="R"/>
          <p:cNvSpPr txBox="1"/>
          <p:nvPr/>
        </p:nvSpPr>
        <p:spPr>
          <a:xfrm>
            <a:off x="8316302" y="4635500"/>
            <a:ext cx="4361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a:t>
            </a:r>
          </a:p>
        </p:txBody>
      </p:sp>
      <p:sp>
        <p:nvSpPr>
          <p:cNvPr id="184" name="Clojure"/>
          <p:cNvSpPr txBox="1"/>
          <p:nvPr/>
        </p:nvSpPr>
        <p:spPr>
          <a:xfrm>
            <a:off x="6917296" y="5638799"/>
            <a:ext cx="163400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Clojure</a:t>
            </a:r>
          </a:p>
        </p:txBody>
      </p:sp>
      <p:sp>
        <p:nvSpPr>
          <p:cNvPr id="185" name="Mathematica"/>
          <p:cNvSpPr txBox="1"/>
          <p:nvPr/>
        </p:nvSpPr>
        <p:spPr>
          <a:xfrm>
            <a:off x="3932935" y="6819899"/>
            <a:ext cx="290372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Mathematica</a:t>
            </a:r>
          </a:p>
        </p:txBody>
      </p:sp>
      <p:sp>
        <p:nvSpPr>
          <p:cNvPr id="186" name="ML"/>
          <p:cNvSpPr txBox="1"/>
          <p:nvPr/>
        </p:nvSpPr>
        <p:spPr>
          <a:xfrm>
            <a:off x="5667209" y="2565399"/>
            <a:ext cx="78463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ML</a:t>
            </a:r>
          </a:p>
        </p:txBody>
      </p:sp>
      <p:sp>
        <p:nvSpPr>
          <p:cNvPr id="187" name="LISP"/>
          <p:cNvSpPr txBox="1"/>
          <p:nvPr/>
        </p:nvSpPr>
        <p:spPr>
          <a:xfrm>
            <a:off x="9416237" y="5257799"/>
            <a:ext cx="11065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LISP</a:t>
            </a:r>
          </a:p>
        </p:txBody>
      </p:sp>
      <p:sp>
        <p:nvSpPr>
          <p:cNvPr id="188" name="Erlang"/>
          <p:cNvSpPr txBox="1"/>
          <p:nvPr/>
        </p:nvSpPr>
        <p:spPr>
          <a:xfrm>
            <a:off x="8834234" y="2349499"/>
            <a:ext cx="150853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Erlang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pure FP languages"/>
          <p:cNvSpPr txBox="1"/>
          <p:nvPr/>
        </p:nvSpPr>
        <p:spPr>
          <a:xfrm>
            <a:off x="1637029" y="806449"/>
            <a:ext cx="377812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400"/>
            </a:lvl1pPr>
          </a:lstStyle>
          <a:p>
            <a:pPr/>
            <a:r>
              <a:t>pure FP languages</a:t>
            </a:r>
          </a:p>
        </p:txBody>
      </p:sp>
      <p:sp>
        <p:nvSpPr>
          <p:cNvPr id="191" name="Haskell"/>
          <p:cNvSpPr txBox="1"/>
          <p:nvPr/>
        </p:nvSpPr>
        <p:spPr>
          <a:xfrm>
            <a:off x="2390653" y="3703638"/>
            <a:ext cx="169626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1342298"/>
                    <a:satOff val="-4651"/>
                    <a:lumOff val="19617"/>
                  </a:schemeClr>
                </a:solidFill>
              </a:defRPr>
            </a:lvl1pPr>
          </a:lstStyle>
          <a:p>
            <a:pPr/>
            <a:r>
              <a:t>Haskell</a:t>
            </a:r>
          </a:p>
        </p:txBody>
      </p:sp>
      <p:sp>
        <p:nvSpPr>
          <p:cNvPr id="192" name="Concurrent Clean"/>
          <p:cNvSpPr txBox="1"/>
          <p:nvPr/>
        </p:nvSpPr>
        <p:spPr>
          <a:xfrm>
            <a:off x="1464233" y="6478587"/>
            <a:ext cx="391429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1342298"/>
                    <a:satOff val="-4651"/>
                    <a:lumOff val="19617"/>
                  </a:schemeClr>
                </a:solidFill>
              </a:defRPr>
            </a:lvl1pPr>
          </a:lstStyle>
          <a:p>
            <a:pPr/>
            <a:r>
              <a:t>Concurrent Clean</a:t>
            </a:r>
          </a:p>
        </p:txBody>
      </p:sp>
      <p:sp>
        <p:nvSpPr>
          <p:cNvPr id="193" name="Miranda"/>
          <p:cNvSpPr txBox="1"/>
          <p:nvPr/>
        </p:nvSpPr>
        <p:spPr>
          <a:xfrm>
            <a:off x="2296788" y="5554663"/>
            <a:ext cx="18839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1342298"/>
                    <a:satOff val="-4651"/>
                    <a:lumOff val="19617"/>
                  </a:schemeClr>
                </a:solidFill>
              </a:defRPr>
            </a:lvl1pPr>
          </a:lstStyle>
          <a:p>
            <a:pPr/>
            <a:r>
              <a:t>Miranda</a:t>
            </a:r>
          </a:p>
        </p:txBody>
      </p:sp>
      <p:sp>
        <p:nvSpPr>
          <p:cNvPr id="194" name="Lazy K"/>
          <p:cNvSpPr txBox="1"/>
          <p:nvPr/>
        </p:nvSpPr>
        <p:spPr>
          <a:xfrm>
            <a:off x="2443981" y="4630738"/>
            <a:ext cx="158960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1342298"/>
                    <a:satOff val="-4651"/>
                    <a:lumOff val="19617"/>
                  </a:schemeClr>
                </a:solidFill>
              </a:defRPr>
            </a:lvl1pPr>
          </a:lstStyle>
          <a:p>
            <a:pPr/>
            <a:r>
              <a:t>Lazy K</a:t>
            </a:r>
          </a:p>
        </p:txBody>
      </p:sp>
      <p:sp>
        <p:nvSpPr>
          <p:cNvPr id="195" name="Scala"/>
          <p:cNvSpPr txBox="1"/>
          <p:nvPr/>
        </p:nvSpPr>
        <p:spPr>
          <a:xfrm>
            <a:off x="8496058" y="1751012"/>
            <a:ext cx="13212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Scala</a:t>
            </a:r>
          </a:p>
        </p:txBody>
      </p:sp>
      <p:sp>
        <p:nvSpPr>
          <p:cNvPr id="196" name="LOGO"/>
          <p:cNvSpPr txBox="1"/>
          <p:nvPr/>
        </p:nvSpPr>
        <p:spPr>
          <a:xfrm>
            <a:off x="8402193" y="4256087"/>
            <a:ext cx="150901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LOGO</a:t>
            </a:r>
          </a:p>
        </p:txBody>
      </p:sp>
      <p:sp>
        <p:nvSpPr>
          <p:cNvPr id="197" name="non-pure FP languages"/>
          <p:cNvSpPr txBox="1"/>
          <p:nvPr/>
        </p:nvSpPr>
        <p:spPr>
          <a:xfrm>
            <a:off x="6835622" y="806449"/>
            <a:ext cx="464215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vl1pPr>
          </a:lstStyle>
          <a:p>
            <a:pPr/>
            <a:r>
              <a:t>non-pure FP languages</a:t>
            </a:r>
          </a:p>
        </p:txBody>
      </p:sp>
      <p:sp>
        <p:nvSpPr>
          <p:cNvPr id="198" name="R"/>
          <p:cNvSpPr txBox="1"/>
          <p:nvPr/>
        </p:nvSpPr>
        <p:spPr>
          <a:xfrm>
            <a:off x="8938602" y="5091112"/>
            <a:ext cx="4361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R</a:t>
            </a:r>
          </a:p>
        </p:txBody>
      </p:sp>
      <p:sp>
        <p:nvSpPr>
          <p:cNvPr id="199" name="Clojure"/>
          <p:cNvSpPr txBox="1"/>
          <p:nvPr/>
        </p:nvSpPr>
        <p:spPr>
          <a:xfrm>
            <a:off x="8339696" y="6761163"/>
            <a:ext cx="163400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Clojure</a:t>
            </a:r>
          </a:p>
        </p:txBody>
      </p:sp>
      <p:sp>
        <p:nvSpPr>
          <p:cNvPr id="200" name="Mathematica"/>
          <p:cNvSpPr txBox="1"/>
          <p:nvPr/>
        </p:nvSpPr>
        <p:spPr>
          <a:xfrm>
            <a:off x="7704835" y="7596188"/>
            <a:ext cx="290372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Mathematica</a:t>
            </a:r>
          </a:p>
        </p:txBody>
      </p:sp>
      <p:sp>
        <p:nvSpPr>
          <p:cNvPr id="201" name="ML"/>
          <p:cNvSpPr txBox="1"/>
          <p:nvPr/>
        </p:nvSpPr>
        <p:spPr>
          <a:xfrm>
            <a:off x="8764384" y="2586037"/>
            <a:ext cx="78463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ML</a:t>
            </a:r>
          </a:p>
        </p:txBody>
      </p:sp>
      <p:sp>
        <p:nvSpPr>
          <p:cNvPr id="202" name="LISP"/>
          <p:cNvSpPr txBox="1"/>
          <p:nvPr/>
        </p:nvSpPr>
        <p:spPr>
          <a:xfrm>
            <a:off x="8603437" y="5926137"/>
            <a:ext cx="11065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LISP</a:t>
            </a:r>
          </a:p>
        </p:txBody>
      </p:sp>
      <p:sp>
        <p:nvSpPr>
          <p:cNvPr id="203" name="Erlang"/>
          <p:cNvSpPr txBox="1"/>
          <p:nvPr/>
        </p:nvSpPr>
        <p:spPr>
          <a:xfrm>
            <a:off x="8402434" y="3421062"/>
            <a:ext cx="150853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Erlang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Is JavaScript a Functional Programming Language?"/>
          <p:cNvSpPr txBox="1"/>
          <p:nvPr/>
        </p:nvSpPr>
        <p:spPr>
          <a:xfrm>
            <a:off x="857706" y="4267199"/>
            <a:ext cx="1128938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Is JavaScript a Functional Programming Language?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JavaScript is not a pure functional language (like Haskell) but rather a Multi-paradigm language. However the language is very much suitable for the functional programming…"/>
          <p:cNvSpPr txBox="1"/>
          <p:nvPr/>
        </p:nvSpPr>
        <p:spPr>
          <a:xfrm>
            <a:off x="1676663" y="4038594"/>
            <a:ext cx="9651474" cy="16764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effectLst>
                  <a:outerShdw sx="100000" sy="100000" kx="0" ky="0" algn="b" rotWithShape="0" blurRad="25400" dist="23998" dir="2700000">
                    <a:srgbClr val="000000">
                      <a:alpha val="31034"/>
                    </a:srgbClr>
                  </a:outerShdw>
                </a:effectLst>
              </a:defRPr>
            </a:pPr>
            <a:r>
              <a:t>JavaScript is </a:t>
            </a:r>
            <a:r>
              <a:rPr b="1">
                <a:latin typeface="Helvetica"/>
                <a:ea typeface="Helvetica"/>
                <a:cs typeface="Helvetica"/>
                <a:sym typeface="Helvetica"/>
              </a:rPr>
              <a:t>not</a:t>
            </a:r>
            <a:r>
              <a:t> a pure functional language (like Haskell) but rather a Multi-paradigm language. However the language is very much </a:t>
            </a:r>
            <a:r>
              <a:rPr b="1">
                <a:latin typeface="Helvetica"/>
                <a:ea typeface="Helvetica"/>
                <a:cs typeface="Helvetica"/>
                <a:sym typeface="Helvetica"/>
              </a:rPr>
              <a:t>suitable</a:t>
            </a:r>
            <a:r>
              <a:t> for the functional programming</a:t>
            </a:r>
          </a:p>
          <a:p>
            <a:pPr>
              <a:defRPr b="1" sz="2600">
                <a:effectLst>
                  <a:outerShdw sx="100000" sy="100000" kx="0" ky="0" algn="b" rotWithShape="0" blurRad="25400" dist="23998" dir="2700000">
                    <a:srgbClr val="000000">
                      <a:alpha val="31034"/>
                    </a:srgbClr>
                  </a:outerShdw>
                </a:effectLst>
                <a:latin typeface="Helvetica"/>
                <a:ea typeface="Helvetica"/>
                <a:cs typeface="Helvetica"/>
                <a:sym typeface="Helvetica"/>
              </a:defRPr>
            </a:pPr>
            <a:r>
              <a:t>JavaScript treats functions as its first-class citizens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Higher-Order Function"/>
          <p:cNvSpPr txBox="1"/>
          <p:nvPr/>
        </p:nvSpPr>
        <p:spPr>
          <a:xfrm>
            <a:off x="4035869" y="3940509"/>
            <a:ext cx="493306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Higher-Order Function</a:t>
            </a:r>
          </a:p>
        </p:txBody>
      </p:sp>
      <p:sp>
        <p:nvSpPr>
          <p:cNvPr id="212" name="What, How &amp; Why?"/>
          <p:cNvSpPr txBox="1"/>
          <p:nvPr/>
        </p:nvSpPr>
        <p:spPr>
          <a:xfrm>
            <a:off x="4393476" y="5086713"/>
            <a:ext cx="42178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How &amp; Why?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Higher-Order Function…"/>
          <p:cNvSpPr txBox="1"/>
          <p:nvPr>
            <p:ph type="body" sz="half" idx="1"/>
          </p:nvPr>
        </p:nvSpPr>
        <p:spPr>
          <a:xfrm>
            <a:off x="3506289" y="1270000"/>
            <a:ext cx="5992222" cy="7213600"/>
          </a:xfrm>
          <a:prstGeom prst="rect">
            <a:avLst/>
          </a:prstGeom>
        </p:spPr>
        <p:txBody>
          <a:bodyPr/>
          <a:lstStyle/>
          <a:p>
            <a:pPr marL="385010" indent="-385010">
              <a:lnSpc>
                <a:spcPct val="200000"/>
              </a:lnSpc>
              <a:spcBef>
                <a:spcPts val="0"/>
              </a:spcBef>
              <a:defRPr sz="3200">
                <a:effectLst>
                  <a:outerShdw sx="100000" sy="100000" kx="0" ky="0" algn="b" rotWithShape="0" blurRad="25400" dist="23998" dir="2700000">
                    <a:srgbClr val="000000">
                      <a:alpha val="31034"/>
                    </a:srgbClr>
                  </a:outerShdw>
                </a:effectLst>
              </a:defRPr>
            </a:pPr>
            <a:r>
              <a:t>Higher-Order Function</a:t>
            </a:r>
          </a:p>
          <a:p>
            <a:pPr marL="385010" indent="-385010">
              <a:lnSpc>
                <a:spcPct val="200000"/>
              </a:lnSpc>
              <a:spcBef>
                <a:spcPts val="0"/>
              </a:spcBef>
              <a:defRPr sz="3200">
                <a:effectLst>
                  <a:outerShdw sx="100000" sy="100000" kx="0" ky="0" algn="b" rotWithShape="0" blurRad="25400" dist="23998" dir="2700000">
                    <a:srgbClr val="000000">
                      <a:alpha val="31034"/>
                    </a:srgbClr>
                  </a:outerShdw>
                </a:effectLst>
              </a:defRPr>
            </a:pPr>
            <a:r>
              <a:t>Currying &amp; Partial Application</a:t>
            </a:r>
          </a:p>
          <a:p>
            <a:pPr marL="385010" indent="-385010">
              <a:lnSpc>
                <a:spcPct val="200000"/>
              </a:lnSpc>
              <a:spcBef>
                <a:spcPts val="0"/>
              </a:spcBef>
              <a:defRPr sz="3200">
                <a:effectLst>
                  <a:outerShdw sx="100000" sy="100000" kx="0" ky="0" algn="b" rotWithShape="0" blurRad="25400" dist="23998" dir="2700000">
                    <a:srgbClr val="000000">
                      <a:alpha val="31034"/>
                    </a:srgbClr>
                  </a:outerShdw>
                </a:effectLst>
              </a:defRPr>
            </a:pPr>
            <a:r>
              <a:t>Composition &amp; Pipelines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What is HOF?"/>
          <p:cNvSpPr txBox="1"/>
          <p:nvPr/>
        </p:nvSpPr>
        <p:spPr>
          <a:xfrm>
            <a:off x="4970183" y="3106907"/>
            <a:ext cx="306443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is HOF?</a:t>
            </a:r>
          </a:p>
        </p:txBody>
      </p:sp>
      <p:sp>
        <p:nvSpPr>
          <p:cNvPr id="217" name="higher-order function is a function that:…"/>
          <p:cNvSpPr txBox="1"/>
          <p:nvPr/>
        </p:nvSpPr>
        <p:spPr>
          <a:xfrm>
            <a:off x="1298332" y="4500392"/>
            <a:ext cx="10408135"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higher-order function is a function that:</a:t>
            </a:r>
          </a:p>
          <a:p>
            <a:pPr marL="457200" indent="-457200" algn="l">
              <a:buSzPct val="75000"/>
              <a:buChar char="•"/>
            </a:pPr>
            <a:r>
              <a:t>takes one or more functions as arguments,</a:t>
            </a:r>
          </a:p>
          <a:p>
            <a:pPr marL="457200" indent="-457200" algn="l">
              <a:buSzPct val="75000"/>
              <a:buChar char="•"/>
            </a:pPr>
            <a:r>
              <a:t>returns a function as its result.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函数式编程"/>
          <p:cNvSpPr txBox="1"/>
          <p:nvPr/>
        </p:nvSpPr>
        <p:spPr>
          <a:xfrm>
            <a:off x="5320338" y="6143013"/>
            <a:ext cx="25273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函数式编程</a:t>
            </a:r>
          </a:p>
        </p:txBody>
      </p:sp>
      <p:sp>
        <p:nvSpPr>
          <p:cNvPr id="124" name="TypeScript"/>
          <p:cNvSpPr txBox="1"/>
          <p:nvPr/>
        </p:nvSpPr>
        <p:spPr>
          <a:xfrm>
            <a:off x="8634471" y="6092213"/>
            <a:ext cx="240665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TypeScript</a:t>
            </a:r>
          </a:p>
        </p:txBody>
      </p:sp>
      <p:sp>
        <p:nvSpPr>
          <p:cNvPr id="125" name="TDD思想"/>
          <p:cNvSpPr txBox="1"/>
          <p:nvPr/>
        </p:nvSpPr>
        <p:spPr>
          <a:xfrm>
            <a:off x="2297402" y="6092213"/>
            <a:ext cx="204470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TDD思想</a:t>
            </a:r>
          </a:p>
        </p:txBody>
      </p:sp>
      <p:sp>
        <p:nvSpPr>
          <p:cNvPr id="126" name="读懂框架源码"/>
          <p:cNvSpPr txBox="1"/>
          <p:nvPr/>
        </p:nvSpPr>
        <p:spPr>
          <a:xfrm>
            <a:off x="4997450" y="3026386"/>
            <a:ext cx="30099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读懂框架源码</a:t>
            </a:r>
          </a:p>
        </p:txBody>
      </p:sp>
      <p:sp>
        <p:nvSpPr>
          <p:cNvPr id="127" name="Arrow"/>
          <p:cNvSpPr/>
          <p:nvPr/>
        </p:nvSpPr>
        <p:spPr>
          <a:xfrm flipH="1" rot="5400000">
            <a:off x="5867400" y="4241800"/>
            <a:ext cx="1270000" cy="1270000"/>
          </a:xfrm>
          <a:prstGeom prst="rightArrow">
            <a:avLst>
              <a:gd name="adj1" fmla="val 44369"/>
              <a:gd name="adj2" fmla="val 71009"/>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const tap = (value) =&gt;…"/>
          <p:cNvSpPr txBox="1"/>
          <p:nvPr/>
        </p:nvSpPr>
        <p:spPr>
          <a:xfrm>
            <a:off x="3246983" y="2711449"/>
            <a:ext cx="8376489" cy="4330701"/>
          </a:xfrm>
          <a:prstGeom prst="rect">
            <a:avLst/>
          </a:prstGeom>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100">
                <a:effectLst>
                  <a:outerShdw sx="100000" sy="100000" kx="0" ky="0" algn="b" rotWithShape="0" blurRad="25400" dist="23998" dir="2700000">
                    <a:srgbClr val="000000">
                      <a:alpha val="31034"/>
                    </a:srgbClr>
                  </a:outerShdw>
                </a:effectLst>
              </a:defRPr>
            </a:pPr>
            <a:r>
              <a:t>const tap = (value) =&gt;</a:t>
            </a:r>
          </a:p>
          <a:p>
            <a:pPr algn="l">
              <a:defRPr sz="3100">
                <a:effectLst>
                  <a:outerShdw sx="100000" sy="100000" kx="0" ky="0" algn="b" rotWithShape="0" blurRad="25400" dist="23998" dir="2700000">
                    <a:srgbClr val="000000">
                      <a:alpha val="31034"/>
                    </a:srgbClr>
                  </a:outerShdw>
                </a:effectLst>
              </a:defRPr>
            </a:pPr>
            <a:r>
              <a:t>  (fn) =&gt; </a:t>
            </a:r>
          </a:p>
          <a:p>
            <a:pPr algn="l">
              <a:defRPr sz="3100">
                <a:effectLst>
                  <a:outerShdw sx="100000" sy="100000" kx="0" ky="0" algn="b" rotWithShape="0" blurRad="25400" dist="23998" dir="2700000">
                    <a:srgbClr val="000000">
                      <a:alpha val="31034"/>
                    </a:srgbClr>
                  </a:outerShdw>
                </a:effectLst>
              </a:defRPr>
            </a:pPr>
            <a:r>
              <a:t>    typeof(fn) === 'function' &amp;&amp; fn(value)</a:t>
            </a:r>
          </a:p>
          <a:p>
            <a:pPr algn="l">
              <a:defRPr sz="3100">
                <a:effectLst>
                  <a:outerShdw sx="100000" sy="100000" kx="0" ky="0" algn="b" rotWithShape="0" blurRad="25400" dist="23998" dir="2700000">
                    <a:srgbClr val="000000">
                      <a:alpha val="31034"/>
                    </a:srgbClr>
                  </a:outerShdw>
                </a:effectLst>
              </a:defRPr>
            </a:pPr>
          </a:p>
          <a:p>
            <a:pPr algn="l">
              <a:defRPr sz="3100">
                <a:effectLst>
                  <a:outerShdw sx="100000" sy="100000" kx="0" ky="0" algn="b" rotWithShape="0" blurRad="25400" dist="23998" dir="2700000">
                    <a:srgbClr val="000000">
                      <a:alpha val="31034"/>
                    </a:srgbClr>
                  </a:outerShdw>
                </a:effectLst>
              </a:defRPr>
            </a:pPr>
            <a:r>
              <a:t>const logger = (it) =&gt; console.log("value is ",it)</a:t>
            </a:r>
          </a:p>
          <a:p>
            <a:pPr algn="l">
              <a:defRPr sz="3100">
                <a:effectLst>
                  <a:outerShdw sx="100000" sy="100000" kx="0" ky="0" algn="b" rotWithShape="0" blurRad="25400" dist="23998" dir="2700000">
                    <a:srgbClr val="000000">
                      <a:alpha val="31034"/>
                    </a:srgbClr>
                  </a:outerShdw>
                </a:effectLst>
              </a:defRPr>
            </a:pPr>
          </a:p>
          <a:p>
            <a:pPr algn="l">
              <a:defRPr sz="3100">
                <a:effectLst>
                  <a:outerShdw sx="100000" sy="100000" kx="0" ky="0" algn="b" rotWithShape="0" blurRad="25400" dist="23998" dir="2700000">
                    <a:srgbClr val="000000">
                      <a:alpha val="31034"/>
                    </a:srgbClr>
                  </a:outerShdw>
                </a:effectLst>
              </a:defRPr>
            </a:pPr>
            <a:r>
              <a:t>tap(“fun")(logger)</a:t>
            </a:r>
          </a:p>
          <a:p>
            <a:pPr algn="l">
              <a:defRPr sz="3100">
                <a:effectLst>
                  <a:outerShdw sx="100000" sy="100000" kx="0" ky="0" algn="b" rotWithShape="0" blurRad="25400" dist="23998" dir="2700000">
                    <a:srgbClr val="000000">
                      <a:alpha val="31034"/>
                    </a:srgbClr>
                  </a:outerShdw>
                </a:effectLst>
              </a:defRPr>
            </a:pPr>
          </a:p>
          <a:p>
            <a:pPr algn="l">
              <a:defRPr sz="3100">
                <a:effectLst>
                  <a:outerShdw sx="100000" sy="100000" kx="0" ky="0" algn="b" rotWithShape="0" blurRad="25400" dist="23998" dir="2700000">
                    <a:srgbClr val="000000">
                      <a:alpha val="31034"/>
                    </a:srgbClr>
                  </a:outerShdw>
                </a:effectLst>
              </a:defRPr>
            </a:pPr>
            <a:r>
              <a:t>//value is  fun</a:t>
            </a:r>
          </a:p>
        </p:txBody>
      </p:sp>
      <p:sp>
        <p:nvSpPr>
          <p:cNvPr id="220" name="How does HOF work?"/>
          <p:cNvSpPr txBox="1"/>
          <p:nvPr/>
        </p:nvSpPr>
        <p:spPr>
          <a:xfrm>
            <a:off x="4098848" y="1871258"/>
            <a:ext cx="480710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 does HOF work?</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Why do we need HOF?"/>
          <p:cNvSpPr txBox="1"/>
          <p:nvPr/>
        </p:nvSpPr>
        <p:spPr>
          <a:xfrm>
            <a:off x="4149080" y="3468474"/>
            <a:ext cx="510293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Why do we need HOF?</a:t>
            </a:r>
          </a:p>
        </p:txBody>
      </p:sp>
      <p:sp>
        <p:nvSpPr>
          <p:cNvPr id="223" name="Higher-Order Function concepts help the developer to write the code that abstracts away the difficult parts!"/>
          <p:cNvSpPr txBox="1"/>
          <p:nvPr/>
        </p:nvSpPr>
        <p:spPr>
          <a:xfrm>
            <a:off x="1416024" y="4488075"/>
            <a:ext cx="10172752"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lvl1pPr>
          </a:lstStyle>
          <a:p>
            <a:pPr/>
            <a:r>
              <a:t>Higher-Order Function concepts help the developer to write the code that abstracts away the difficult parts!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Abstraction is Art"/>
          <p:cNvSpPr txBox="1"/>
          <p:nvPr/>
        </p:nvSpPr>
        <p:spPr>
          <a:xfrm>
            <a:off x="4395127" y="2488790"/>
            <a:ext cx="421454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Abstraction is Art</a:t>
            </a:r>
          </a:p>
        </p:txBody>
      </p:sp>
      <p:sp>
        <p:nvSpPr>
          <p:cNvPr id="226" name="In software engineering and computer science, abstraction is a technique for managing complexity of computer systems. It works by establishing a level of complexity on which a person interacts with the system, suppressing the more complex details below the current level. The programmer works with an idealized interface (usually well defined) and can add additional levels of functionality that would otherwise be too complex to handle."/>
          <p:cNvSpPr txBox="1"/>
          <p:nvPr/>
        </p:nvSpPr>
        <p:spPr>
          <a:xfrm>
            <a:off x="666193" y="3453465"/>
            <a:ext cx="11672414"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In software engineering and computer science, abstraction is</a:t>
            </a:r>
            <a:br/>
            <a:r>
              <a:t>a technique for managing complexity of computer systems. It works by establishing a level of complexity on which a person interacts with the system, suppressing the more complex details below the current level. The programmer works with an idealized interface (usually well defined) and can add additional levels of functionality that would otherwise be too complex to handle.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people.sort(/* function */)"/>
          <p:cNvSpPr txBox="1"/>
          <p:nvPr/>
        </p:nvSpPr>
        <p:spPr>
          <a:xfrm>
            <a:off x="3745344" y="2793999"/>
            <a:ext cx="551411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people.sort(/* function */)</a:t>
            </a:r>
          </a:p>
        </p:txBody>
      </p:sp>
      <p:sp>
        <p:nvSpPr>
          <p:cNvPr id="229" name="let people = […"/>
          <p:cNvSpPr txBox="1"/>
          <p:nvPr/>
        </p:nvSpPr>
        <p:spPr>
          <a:xfrm>
            <a:off x="1175004" y="3911599"/>
            <a:ext cx="10654793" cy="3048001"/>
          </a:xfrm>
          <a:prstGeom prst="rect">
            <a:avLst/>
          </a:prstGeom>
          <a:gradFill>
            <a:gsLst>
              <a:gs pos="0">
                <a:schemeClr val="accent3">
                  <a:lumOff val="5363"/>
                </a:schemeClr>
              </a:gs>
              <a:gs pos="100000">
                <a:schemeClr val="accent3">
                  <a:lumOff val="-9685"/>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let people = [ </a:t>
            </a:r>
          </a:p>
          <a:p>
            <a:pPr algn="l">
              <a:defRPr sz="2400">
                <a:effectLst>
                  <a:outerShdw sx="100000" sy="100000" kx="0" ky="0" algn="b" rotWithShape="0" blurRad="25400" dist="23998" dir="2700000">
                    <a:srgbClr val="000000">
                      <a:alpha val="31034"/>
                    </a:srgbClr>
                  </a:outerShdw>
                </a:effectLst>
              </a:defRPr>
            </a:pPr>
            <a:r>
              <a:t>  { firstname: 'aaFirstName', lastname: 'cclastName' },</a:t>
            </a:r>
          </a:p>
          <a:p>
            <a:pPr algn="l">
              <a:defRPr sz="2400">
                <a:effectLst>
                  <a:outerShdw sx="100000" sy="100000" kx="0" ky="0" algn="b" rotWithShape="0" blurRad="25400" dist="23998" dir="2700000">
                    <a:srgbClr val="000000">
                      <a:alpha val="31034"/>
                    </a:srgbClr>
                  </a:outerShdw>
                </a:effectLst>
              </a:defRPr>
            </a:pPr>
            <a:r>
              <a:t>  { firstname: 'bbFirstName', lastname: 'bblastName' },</a:t>
            </a:r>
          </a:p>
          <a:p>
            <a:pPr algn="l">
              <a:defRPr sz="2400">
                <a:effectLst>
                  <a:outerShdw sx="100000" sy="100000" kx="0" ky="0" algn="b" rotWithShape="0" blurRad="25400" dist="23998" dir="2700000">
                    <a:srgbClr val="000000">
                      <a:alpha val="31034"/>
                    </a:srgbClr>
                  </a:outerShdw>
                </a:effectLst>
              </a:defRPr>
            </a:pPr>
            <a:r>
              <a:t>  { firstname: 'ccFirstName', lastname: 'aalastName' } </a:t>
            </a:r>
          </a:p>
          <a:p>
            <a:pPr algn="l">
              <a:defRPr sz="2400">
                <a:effectLst>
                  <a:outerShdw sx="100000" sy="100000" kx="0" ky="0" algn="b" rotWithShape="0" blurRad="25400" dist="23998" dir="2700000">
                    <a:srgbClr val="000000">
                      <a:alpha val="31034"/>
                    </a:srgbClr>
                  </a:outerShdw>
                </a:effectLst>
              </a:defRPr>
            </a:pPr>
            <a:r>
              <a:t>]</a:t>
            </a:r>
          </a:p>
          <a:p>
            <a:pPr algn="l">
              <a:defRPr sz="2400">
                <a:effectLst>
                  <a:outerShdw sx="100000" sy="100000" kx="0" ky="0" algn="b" rotWithShape="0" blurRad="25400" dist="23998" dir="2700000">
                    <a:srgbClr val="000000">
                      <a:alpha val="31034"/>
                    </a:srgbClr>
                  </a:outerShdw>
                </a:effectLst>
              </a:defRPr>
            </a:pPr>
            <a:r>
              <a:t>people.sort((a,b) =&gt; { </a:t>
            </a:r>
          </a:p>
          <a:p>
            <a:pPr algn="l">
              <a:defRPr sz="2400">
                <a:effectLst>
                  <a:outerShdw sx="100000" sy="100000" kx="0" ky="0" algn="b" rotWithShape="0" blurRad="25400" dist="23998" dir="2700000">
                    <a:srgbClr val="000000">
                      <a:alpha val="31034"/>
                    </a:srgbClr>
                  </a:outerShdw>
                </a:effectLst>
              </a:defRPr>
            </a:pPr>
            <a:r>
              <a:t>	return (a.lastname &lt; b.lastname) ? -1 : (a.lastname &gt; b.lastname) ? 1 : 0 </a:t>
            </a:r>
          </a:p>
          <a:p>
            <a:pPr algn="l">
              <a:defRPr sz="2400">
                <a:effectLst>
                  <a:outerShdw sx="100000" sy="100000" kx="0" ky="0" algn="b" rotWithShape="0" blurRad="25400" dist="23998" dir="2700000">
                    <a:srgbClr val="000000">
                      <a:alpha val="31034"/>
                    </a:srgbClr>
                  </a:outerShdw>
                </a:effectLst>
              </a:defRPr>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const sortBy = (property) =&gt; {…"/>
          <p:cNvSpPr txBox="1"/>
          <p:nvPr/>
        </p:nvSpPr>
        <p:spPr>
          <a:xfrm>
            <a:off x="462081" y="2158999"/>
            <a:ext cx="12971654"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effectLst>
                  <a:outerShdw sx="100000" sy="100000" kx="0" ky="0" algn="b" rotWithShape="0" blurRad="25400" dist="23998" dir="2700000">
                    <a:srgbClr val="000000">
                      <a:alpha val="31034"/>
                    </a:srgbClr>
                  </a:outerShdw>
                </a:effectLst>
              </a:defRPr>
            </a:pPr>
            <a:r>
              <a:t>const sortBy = (property) =&gt; {</a:t>
            </a:r>
          </a:p>
          <a:p>
            <a:pPr algn="l">
              <a:defRPr sz="2900">
                <a:effectLst>
                  <a:outerShdw sx="100000" sy="100000" kx="0" ky="0" algn="b" rotWithShape="0" blurRad="25400" dist="23998" dir="2700000">
                    <a:srgbClr val="000000">
                      <a:alpha val="31034"/>
                    </a:srgbClr>
                  </a:outerShdw>
                </a:effectLst>
              </a:defRPr>
            </a:pPr>
            <a:r>
              <a:t>    return (a,b) =&gt; {</a:t>
            </a:r>
          </a:p>
          <a:p>
            <a:pPr algn="l">
              <a:defRPr sz="2900">
                <a:effectLst>
                  <a:outerShdw sx="100000" sy="100000" kx="0" ky="0" algn="b" rotWithShape="0" blurRad="25400" dist="23998" dir="2700000">
                    <a:srgbClr val="000000">
                      <a:alpha val="31034"/>
                    </a:srgbClr>
                  </a:outerShdw>
                </a:effectLst>
              </a:defRPr>
            </a:pPr>
            <a:r>
              <a:t>        let result = (a[property] &lt; b[property]) ? -1 : (a[property] &gt; b[property]) ? 1 : 0;</a:t>
            </a:r>
          </a:p>
          <a:p>
            <a:pPr algn="l">
              <a:defRPr sz="2900">
                <a:effectLst>
                  <a:outerShdw sx="100000" sy="100000" kx="0" ky="0" algn="b" rotWithShape="0" blurRad="25400" dist="23998" dir="2700000">
                    <a:srgbClr val="000000">
                      <a:alpha val="31034"/>
                    </a:srgbClr>
                  </a:outerShdw>
                </a:effectLst>
              </a:defRPr>
            </a:pPr>
            <a:r>
              <a:t>        return result;</a:t>
            </a:r>
          </a:p>
          <a:p>
            <a:pPr algn="l">
              <a:defRPr sz="2900">
                <a:effectLst>
                  <a:outerShdw sx="100000" sy="100000" kx="0" ky="0" algn="b" rotWithShape="0" blurRad="25400" dist="23998" dir="2700000">
                    <a:srgbClr val="000000">
                      <a:alpha val="31034"/>
                    </a:srgbClr>
                  </a:outerShdw>
                </a:effectLst>
              </a:defRPr>
            </a:pPr>
            <a:r>
              <a:t>    }</a:t>
            </a:r>
          </a:p>
          <a:p>
            <a:pPr algn="l">
              <a:defRPr sz="2900">
                <a:effectLst>
                  <a:outerShdw sx="100000" sy="100000" kx="0" ky="0" algn="b" rotWithShape="0" blurRad="25400" dist="23998" dir="2700000">
                    <a:srgbClr val="000000">
                      <a:alpha val="31034"/>
                    </a:srgbClr>
                  </a:outerShdw>
                </a:effectLst>
              </a:defRPr>
            </a:pPr>
            <a:r>
              <a:t>}</a:t>
            </a:r>
          </a:p>
          <a:p>
            <a:pPr algn="l">
              <a:defRPr sz="2900">
                <a:effectLst>
                  <a:outerShdw sx="100000" sy="100000" kx="0" ky="0" algn="b" rotWithShape="0" blurRad="25400" dist="23998" dir="2700000">
                    <a:srgbClr val="000000">
                      <a:alpha val="31034"/>
                    </a:srgbClr>
                  </a:outerShdw>
                </a:effectLst>
              </a:defRPr>
            </a:pPr>
          </a:p>
          <a:p>
            <a:pPr algn="l">
              <a:defRPr sz="2900">
                <a:effectLst>
                  <a:outerShdw sx="100000" sy="100000" kx="0" ky="0" algn="b" rotWithShape="0" blurRad="25400" dist="23998" dir="2700000">
                    <a:srgbClr val="000000">
                      <a:alpha val="31034"/>
                    </a:srgbClr>
                  </a:outerShdw>
                </a:effectLst>
              </a:defRPr>
            </a:pPr>
            <a:r>
              <a:t>people.sort(sortBy("lastname"))</a:t>
            </a:r>
          </a:p>
          <a:p>
            <a:pPr algn="l">
              <a:defRPr sz="2900">
                <a:effectLst>
                  <a:outerShdw sx="100000" sy="100000" kx="0" ky="0" algn="b" rotWithShape="0" blurRad="25400" dist="23998" dir="2700000">
                    <a:srgbClr val="000000">
                      <a:alpha val="31034"/>
                    </a:srgbClr>
                  </a:outerShdw>
                </a:effectLst>
              </a:defRPr>
            </a:pPr>
          </a:p>
          <a:p>
            <a:pPr algn="l">
              <a:defRPr sz="2900">
                <a:effectLst>
                  <a:outerShdw sx="100000" sy="100000" kx="0" ky="0" algn="b" rotWithShape="0" blurRad="25400" dist="23998" dir="2700000">
                    <a:srgbClr val="000000">
                      <a:alpha val="31034"/>
                    </a:srgbClr>
                  </a:outerShdw>
                </a:effectLst>
              </a:defRPr>
            </a:pPr>
            <a:r>
              <a:t>people.sort(sortBy("firstname"))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Higher-Order Function（HOF）"/>
          <p:cNvSpPr txBox="1"/>
          <p:nvPr/>
        </p:nvSpPr>
        <p:spPr>
          <a:xfrm>
            <a:off x="3057156" y="3187930"/>
            <a:ext cx="689048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Higher-Order Function（HOF）</a:t>
            </a:r>
          </a:p>
        </p:txBody>
      </p:sp>
      <p:sp>
        <p:nvSpPr>
          <p:cNvPr id="234" name="What：functions as arguments and result…"/>
          <p:cNvSpPr txBox="1"/>
          <p:nvPr/>
        </p:nvSpPr>
        <p:spPr>
          <a:xfrm>
            <a:off x="1930044" y="4291442"/>
            <a:ext cx="9144712" cy="2336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What：functions as arguments and result</a:t>
            </a:r>
          </a:p>
          <a:p>
            <a:pPr algn="l"/>
            <a:r>
              <a:t>How：fn(a)(b)</a:t>
            </a:r>
          </a:p>
          <a:p>
            <a:pPr algn="l"/>
            <a:r>
              <a:t>Why：abstraction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Currying 柯里化"/>
          <p:cNvSpPr txBox="1"/>
          <p:nvPr/>
        </p:nvSpPr>
        <p:spPr>
          <a:xfrm>
            <a:off x="4725022" y="4050191"/>
            <a:ext cx="355475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Currying 柯里化</a:t>
            </a:r>
          </a:p>
        </p:txBody>
      </p:sp>
      <p:sp>
        <p:nvSpPr>
          <p:cNvPr id="237" name="What, How &amp; Why?"/>
          <p:cNvSpPr txBox="1"/>
          <p:nvPr/>
        </p:nvSpPr>
        <p:spPr>
          <a:xfrm>
            <a:off x="4825428" y="5081108"/>
            <a:ext cx="335394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What, How &amp; Why?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What is currying?"/>
          <p:cNvSpPr txBox="1"/>
          <p:nvPr/>
        </p:nvSpPr>
        <p:spPr>
          <a:xfrm>
            <a:off x="4577105" y="3737871"/>
            <a:ext cx="385059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is currying?</a:t>
            </a:r>
          </a:p>
        </p:txBody>
      </p:sp>
      <p:sp>
        <p:nvSpPr>
          <p:cNvPr id="240" name="Currying is a process of converting a function with n number of arguments into a nested unary function."/>
          <p:cNvSpPr txBox="1"/>
          <p:nvPr/>
        </p:nvSpPr>
        <p:spPr>
          <a:xfrm>
            <a:off x="746351" y="4745721"/>
            <a:ext cx="11512097" cy="12700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Currying is a process of converting a function with n number of arguments into a </a:t>
            </a:r>
            <a:r>
              <a:rPr b="1">
                <a:latin typeface="Helvetica"/>
                <a:ea typeface="Helvetica"/>
                <a:cs typeface="Helvetica"/>
                <a:sym typeface="Helvetica"/>
              </a:rPr>
              <a:t>nested</a:t>
            </a:r>
            <a:r>
              <a:t> </a:t>
            </a:r>
            <a:r>
              <a:rPr b="1">
                <a:latin typeface="Helvetica"/>
                <a:ea typeface="Helvetica"/>
                <a:cs typeface="Helvetica"/>
                <a:sym typeface="Helvetica"/>
              </a:rPr>
              <a:t>unary function</a:t>
            </a: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How does currying look like?"/>
          <p:cNvSpPr txBox="1"/>
          <p:nvPr/>
        </p:nvSpPr>
        <p:spPr>
          <a:xfrm>
            <a:off x="4188364" y="1835939"/>
            <a:ext cx="517492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100">
                <a:effectLst>
                  <a:outerShdw sx="100000" sy="100000" kx="0" ky="0" algn="b" rotWithShape="0" blurRad="25400" dist="23998" dir="2700000">
                    <a:srgbClr val="000000">
                      <a:alpha val="31034"/>
                    </a:srgbClr>
                  </a:outerShdw>
                </a:effectLst>
              </a:defRPr>
            </a:lvl1pPr>
          </a:lstStyle>
          <a:p>
            <a:pPr/>
            <a:r>
              <a:t>How does currying look like?</a:t>
            </a:r>
          </a:p>
        </p:txBody>
      </p:sp>
      <p:grpSp>
        <p:nvGrpSpPr>
          <p:cNvPr id="248" name="Group"/>
          <p:cNvGrpSpPr/>
          <p:nvPr/>
        </p:nvGrpSpPr>
        <p:grpSpPr>
          <a:xfrm>
            <a:off x="1790724" y="2853102"/>
            <a:ext cx="9423352" cy="4970699"/>
            <a:chOff x="0" y="0"/>
            <a:chExt cx="9423351" cy="4970698"/>
          </a:xfrm>
        </p:grpSpPr>
        <p:sp>
          <p:nvSpPr>
            <p:cNvPr id="243" name="Rectangle"/>
            <p:cNvSpPr/>
            <p:nvPr/>
          </p:nvSpPr>
          <p:spPr>
            <a:xfrm>
              <a:off x="0" y="0"/>
              <a:ext cx="9423352" cy="4970699"/>
            </a:xfrm>
            <a:prstGeom prst="rect">
              <a:avLst/>
            </a:prstGeom>
            <a:solidFill>
              <a:srgbClr val="FFFFFF"/>
            </a:soli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4"/>
                      </a:srgbClr>
                    </a:outerShdw>
                  </a:effectLst>
                </a:defRPr>
              </a:pPr>
            </a:p>
          </p:txBody>
        </p:sp>
        <p:pic>
          <p:nvPicPr>
            <p:cNvPr id="244" name="math3.png" descr="math3.png"/>
            <p:cNvPicPr>
              <a:picLocks noChangeAspect="1"/>
            </p:cNvPicPr>
            <p:nvPr/>
          </p:nvPicPr>
          <p:blipFill>
            <a:blip r:embed="rId2">
              <a:extLst/>
            </a:blip>
            <a:stretch>
              <a:fillRect/>
            </a:stretch>
          </p:blipFill>
          <p:spPr>
            <a:xfrm>
              <a:off x="366440" y="2655052"/>
              <a:ext cx="3456154" cy="1452587"/>
            </a:xfrm>
            <a:prstGeom prst="rect">
              <a:avLst/>
            </a:prstGeom>
            <a:ln w="12700" cap="flat">
              <a:noFill/>
              <a:miter lim="400000"/>
            </a:ln>
            <a:effectLst/>
          </p:spPr>
        </p:pic>
        <p:pic>
          <p:nvPicPr>
            <p:cNvPr id="245" name="math2.png" descr="math2.png"/>
            <p:cNvPicPr>
              <a:picLocks noChangeAspect="1"/>
            </p:cNvPicPr>
            <p:nvPr/>
          </p:nvPicPr>
          <p:blipFill>
            <a:blip r:embed="rId3">
              <a:extLst/>
            </a:blip>
            <a:stretch>
              <a:fillRect/>
            </a:stretch>
          </p:blipFill>
          <p:spPr>
            <a:xfrm>
              <a:off x="4765939" y="662833"/>
              <a:ext cx="2905173" cy="567678"/>
            </a:xfrm>
            <a:prstGeom prst="rect">
              <a:avLst/>
            </a:prstGeom>
            <a:ln w="12700" cap="flat">
              <a:noFill/>
              <a:miter lim="400000"/>
            </a:ln>
            <a:effectLst/>
          </p:spPr>
        </p:pic>
        <p:pic>
          <p:nvPicPr>
            <p:cNvPr id="246" name="math1.png" descr="math1.png"/>
            <p:cNvPicPr>
              <a:picLocks noChangeAspect="1"/>
            </p:cNvPicPr>
            <p:nvPr/>
          </p:nvPicPr>
          <p:blipFill>
            <a:blip r:embed="rId4">
              <a:extLst/>
            </a:blip>
            <a:stretch>
              <a:fillRect/>
            </a:stretch>
          </p:blipFill>
          <p:spPr>
            <a:xfrm>
              <a:off x="533404" y="637789"/>
              <a:ext cx="2621334" cy="617767"/>
            </a:xfrm>
            <a:prstGeom prst="rect">
              <a:avLst/>
            </a:prstGeom>
            <a:ln w="12700" cap="flat">
              <a:noFill/>
              <a:miter lim="400000"/>
            </a:ln>
            <a:effectLst/>
          </p:spPr>
        </p:pic>
        <p:pic>
          <p:nvPicPr>
            <p:cNvPr id="247" name="math4.png" descr="math4.png"/>
            <p:cNvPicPr>
              <a:picLocks noChangeAspect="1"/>
            </p:cNvPicPr>
            <p:nvPr/>
          </p:nvPicPr>
          <p:blipFill>
            <a:blip r:embed="rId5">
              <a:extLst/>
            </a:blip>
            <a:srcRect l="0" t="0" r="20973" b="0"/>
            <a:stretch>
              <a:fillRect/>
            </a:stretch>
          </p:blipFill>
          <p:spPr>
            <a:xfrm>
              <a:off x="4706719" y="2312776"/>
              <a:ext cx="4327823" cy="213713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Partial Application 偏函数"/>
          <p:cNvSpPr txBox="1"/>
          <p:nvPr/>
        </p:nvSpPr>
        <p:spPr>
          <a:xfrm>
            <a:off x="3773601" y="590550"/>
            <a:ext cx="5457598" cy="647701"/>
          </a:xfrm>
          <a:prstGeom prst="rect">
            <a:avLst/>
          </a:prstGeom>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effectLst>
                  <a:outerShdw sx="100000" sy="100000" kx="0" ky="0" algn="b" rotWithShape="0" blurRad="25400" dist="23998" dir="2700000">
                    <a:srgbClr val="000000">
                      <a:alpha val="31034"/>
                    </a:srgbClr>
                  </a:outerShdw>
                </a:effectLst>
              </a:defRPr>
            </a:lvl1pPr>
          </a:lstStyle>
          <a:p>
            <a:pPr/>
            <a:r>
              <a:t>Partial Application 偏函数 </a:t>
            </a:r>
          </a:p>
        </p:txBody>
      </p:sp>
      <p:sp>
        <p:nvSpPr>
          <p:cNvPr id="251" name="const setTimeoutWrapper = (time,fn) =&gt; {…"/>
          <p:cNvSpPr txBox="1"/>
          <p:nvPr/>
        </p:nvSpPr>
        <p:spPr>
          <a:xfrm>
            <a:off x="1809242" y="3090927"/>
            <a:ext cx="9386317" cy="4165601"/>
          </a:xfrm>
          <a:prstGeom prst="rect">
            <a:avLst/>
          </a:prstGeom>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3300">
                <a:effectLst>
                  <a:outerShdw sx="100000" sy="100000" kx="0" ky="0" algn="b" rotWithShape="0" blurRad="25400" dist="23998" dir="2700000">
                    <a:srgbClr val="000000">
                      <a:alpha val="31034"/>
                    </a:srgbClr>
                  </a:outerShdw>
                </a:effectLst>
              </a:defRPr>
            </a:pPr>
            <a:r>
              <a:t>const setTimeoutWrapper = (time,fn) =&gt; {</a:t>
            </a:r>
          </a:p>
          <a:p>
            <a:pPr algn="l">
              <a:defRPr sz="3300">
                <a:effectLst>
                  <a:outerShdw sx="100000" sy="100000" kx="0" ky="0" algn="b" rotWithShape="0" blurRad="25400" dist="23998" dir="2700000">
                    <a:srgbClr val="000000">
                      <a:alpha val="31034"/>
                    </a:srgbClr>
                  </a:outerShdw>
                </a:effectLst>
              </a:defRPr>
            </a:pPr>
            <a:r>
              <a:t>  setTimeout(fn,time);</a:t>
            </a:r>
          </a:p>
          <a:p>
            <a:pPr algn="l">
              <a:defRPr sz="3300">
                <a:effectLst>
                  <a:outerShdw sx="100000" sy="100000" kx="0" ky="0" algn="b" rotWithShape="0" blurRad="25400" dist="23998" dir="2700000">
                    <a:srgbClr val="000000">
                      <a:alpha val="31034"/>
                    </a:srgbClr>
                  </a:outerShdw>
                </a:effectLst>
              </a:defRPr>
            </a:pPr>
            <a:r>
              <a:t>}</a:t>
            </a:r>
          </a:p>
          <a:p>
            <a:pPr algn="l">
              <a:defRPr sz="3300">
                <a:effectLst>
                  <a:outerShdw sx="100000" sy="100000" kx="0" ky="0" algn="b" rotWithShape="0" blurRad="25400" dist="23998" dir="2700000">
                    <a:srgbClr val="000000">
                      <a:alpha val="31034"/>
                    </a:srgbClr>
                  </a:outerShdw>
                </a:effectLst>
              </a:defRPr>
            </a:pPr>
            <a:r>
              <a:t>const delayTenMs = curry(setTimeoutWrapper)(10)</a:t>
            </a:r>
          </a:p>
          <a:p>
            <a:pPr algn="l">
              <a:defRPr sz="3300">
                <a:effectLst>
                  <a:outerShdw sx="100000" sy="100000" kx="0" ky="0" algn="b" rotWithShape="0" blurRad="25400" dist="23998" dir="2700000">
                    <a:srgbClr val="000000">
                      <a:alpha val="31034"/>
                    </a:srgbClr>
                  </a:outerShdw>
                </a:effectLst>
              </a:defRPr>
            </a:pPr>
          </a:p>
          <a:p>
            <a:pPr algn="l">
              <a:defRPr sz="3300">
                <a:effectLst>
                  <a:outerShdw sx="100000" sy="100000" kx="0" ky="0" algn="b" rotWithShape="0" blurRad="25400" dist="23998" dir="2700000">
                    <a:srgbClr val="000000">
                      <a:alpha val="31034"/>
                    </a:srgbClr>
                  </a:outerShdw>
                </a:effectLst>
              </a:defRPr>
            </a:pPr>
            <a:r>
              <a:t>delayTenMs(() =&gt; console.log("Do X task"))</a:t>
            </a:r>
          </a:p>
          <a:p>
            <a:pPr algn="l">
              <a:defRPr sz="3300">
                <a:effectLst>
                  <a:outerShdw sx="100000" sy="100000" kx="0" ky="0" algn="b" rotWithShape="0" blurRad="25400" dist="23998" dir="2700000">
                    <a:srgbClr val="000000">
                      <a:alpha val="31034"/>
                    </a:srgbClr>
                  </a:outerShdw>
                </a:effectLst>
              </a:defRPr>
            </a:pPr>
            <a:r>
              <a:t>delayTenMs(() =&gt; console.log("Do Y task”))</a:t>
            </a:r>
          </a:p>
        </p:txBody>
      </p:sp>
      <p:sp>
        <p:nvSpPr>
          <p:cNvPr id="252" name="setTimeout(() =&gt; console.log(&quot;Do X task&quot;),10)"/>
          <p:cNvSpPr txBox="1"/>
          <p:nvPr/>
        </p:nvSpPr>
        <p:spPr>
          <a:xfrm>
            <a:off x="1822322" y="1597025"/>
            <a:ext cx="72828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effectLst>
                  <a:outerShdw sx="100000" sy="100000" kx="0" ky="0" algn="b" rotWithShape="0" blurRad="25400" dist="23998" dir="2700000">
                    <a:srgbClr val="000000">
                      <a:alpha val="31034"/>
                    </a:srgbClr>
                  </a:outerShdw>
                </a:effectLst>
              </a:defRPr>
            </a:lvl1pPr>
          </a:lstStyle>
          <a:p>
            <a:pPr/>
            <a:r>
              <a:t>setTimeout(() =&gt; console.log("Do X task"),10)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函数式编程"/>
          <p:cNvSpPr txBox="1"/>
          <p:nvPr/>
        </p:nvSpPr>
        <p:spPr>
          <a:xfrm>
            <a:off x="5320338" y="6143013"/>
            <a:ext cx="25273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函数式编程</a:t>
            </a:r>
          </a:p>
        </p:txBody>
      </p:sp>
      <p:sp>
        <p:nvSpPr>
          <p:cNvPr id="130" name="TypeScript"/>
          <p:cNvSpPr txBox="1"/>
          <p:nvPr/>
        </p:nvSpPr>
        <p:spPr>
          <a:xfrm>
            <a:off x="8634471" y="6092213"/>
            <a:ext cx="240665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TypeScript</a:t>
            </a:r>
          </a:p>
        </p:txBody>
      </p:sp>
      <p:sp>
        <p:nvSpPr>
          <p:cNvPr id="131" name="TDD思想"/>
          <p:cNvSpPr txBox="1"/>
          <p:nvPr/>
        </p:nvSpPr>
        <p:spPr>
          <a:xfrm>
            <a:off x="2297402" y="6092213"/>
            <a:ext cx="204470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TDD思想</a:t>
            </a:r>
          </a:p>
        </p:txBody>
      </p:sp>
      <p:sp>
        <p:nvSpPr>
          <p:cNvPr id="132" name="读懂框架源码"/>
          <p:cNvSpPr txBox="1"/>
          <p:nvPr/>
        </p:nvSpPr>
        <p:spPr>
          <a:xfrm>
            <a:off x="4997450" y="3026386"/>
            <a:ext cx="30099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7068528"/>
                    <a:satOff val="-63217"/>
                    <a:lumOff val="21330"/>
                  </a:schemeClr>
                </a:solidFill>
              </a:defRPr>
            </a:lvl1pPr>
          </a:lstStyle>
          <a:p>
            <a:pPr/>
            <a:r>
              <a:t>读懂框架源码</a:t>
            </a:r>
          </a:p>
        </p:txBody>
      </p:sp>
      <p:sp>
        <p:nvSpPr>
          <p:cNvPr id="133" name="Arrow"/>
          <p:cNvSpPr/>
          <p:nvPr/>
        </p:nvSpPr>
        <p:spPr>
          <a:xfrm flipH="1" rot="5400000">
            <a:off x="5867400" y="4241800"/>
            <a:ext cx="1270000" cy="1270000"/>
          </a:xfrm>
          <a:prstGeom prst="rightArrow">
            <a:avLst>
              <a:gd name="adj1" fmla="val 44369"/>
              <a:gd name="adj2" fmla="val 71009"/>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const partial = function (fn, …partialArgs){…"/>
          <p:cNvSpPr txBox="1"/>
          <p:nvPr/>
        </p:nvSpPr>
        <p:spPr>
          <a:xfrm>
            <a:off x="2038677" y="223446"/>
            <a:ext cx="9386317" cy="8559801"/>
          </a:xfrm>
          <a:prstGeom prst="rect">
            <a:avLst/>
          </a:prstGeom>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3100">
                <a:effectLst>
                  <a:outerShdw sx="100000" sy="100000" kx="0" ky="0" algn="b" rotWithShape="0" blurRad="25400" dist="23998" dir="2700000">
                    <a:srgbClr val="000000">
                      <a:alpha val="31034"/>
                    </a:srgbClr>
                  </a:outerShdw>
                </a:effectLst>
              </a:defRPr>
            </a:pPr>
            <a:r>
              <a:t>const partial = function (fn, …partialArgs){</a:t>
            </a:r>
          </a:p>
          <a:p>
            <a:pPr algn="l">
              <a:defRPr sz="3100">
                <a:effectLst>
                  <a:outerShdw sx="100000" sy="100000" kx="0" ky="0" algn="b" rotWithShape="0" blurRad="25400" dist="23998" dir="2700000">
                    <a:srgbClr val="000000">
                      <a:alpha val="31034"/>
                    </a:srgbClr>
                  </a:outerShdw>
                </a:effectLst>
              </a:defRPr>
            </a:pPr>
            <a:r>
              <a:t>  let args = partialArgs;</a:t>
            </a:r>
          </a:p>
          <a:p>
            <a:pPr algn="l">
              <a:defRPr sz="3100">
                <a:effectLst>
                  <a:outerShdw sx="100000" sy="100000" kx="0" ky="0" algn="b" rotWithShape="0" blurRad="25400" dist="23998" dir="2700000">
                    <a:srgbClr val="000000">
                      <a:alpha val="31034"/>
                    </a:srgbClr>
                  </a:outerShdw>
                </a:effectLst>
              </a:defRPr>
            </a:pPr>
            <a:r>
              <a:t>  return function(...fullArguments) {</a:t>
            </a:r>
          </a:p>
          <a:p>
            <a:pPr algn="l">
              <a:defRPr sz="3100">
                <a:effectLst>
                  <a:outerShdw sx="100000" sy="100000" kx="0" ky="0" algn="b" rotWithShape="0" blurRad="25400" dist="23998" dir="2700000">
                    <a:srgbClr val="000000">
                      <a:alpha val="31034"/>
                    </a:srgbClr>
                  </a:outerShdw>
                </a:effectLst>
              </a:defRPr>
            </a:pPr>
            <a:r>
              <a:t>    let arg = 0;</a:t>
            </a:r>
          </a:p>
          <a:p>
            <a:pPr algn="l">
              <a:defRPr sz="3100">
                <a:effectLst>
                  <a:outerShdw sx="100000" sy="100000" kx="0" ky="0" algn="b" rotWithShape="0" blurRad="25400" dist="23998" dir="2700000">
                    <a:srgbClr val="000000">
                      <a:alpha val="31034"/>
                    </a:srgbClr>
                  </a:outerShdw>
                </a:effectLst>
              </a:defRPr>
            </a:pPr>
            <a:r>
              <a:t>    for (let i = 0; i &lt; args.length &amp;&amp; arg &lt; fullArguments.length; i++) {</a:t>
            </a:r>
          </a:p>
          <a:p>
            <a:pPr algn="l">
              <a:defRPr sz="3100">
                <a:effectLst>
                  <a:outerShdw sx="100000" sy="100000" kx="0" ky="0" algn="b" rotWithShape="0" blurRad="25400" dist="23998" dir="2700000">
                    <a:srgbClr val="000000">
                      <a:alpha val="31034"/>
                    </a:srgbClr>
                  </a:outerShdw>
                </a:effectLst>
              </a:defRPr>
            </a:pPr>
            <a:r>
              <a:t>      if (args[i] === undefined) {</a:t>
            </a:r>
          </a:p>
          <a:p>
            <a:pPr algn="l">
              <a:defRPr sz="3100">
                <a:effectLst>
                  <a:outerShdw sx="100000" sy="100000" kx="0" ky="0" algn="b" rotWithShape="0" blurRad="25400" dist="23998" dir="2700000">
                    <a:srgbClr val="000000">
                      <a:alpha val="31034"/>
                    </a:srgbClr>
                  </a:outerShdw>
                </a:effectLst>
              </a:defRPr>
            </a:pPr>
            <a:r>
              <a:t>        args[i] = fullArguments[arg++];</a:t>
            </a:r>
          </a:p>
          <a:p>
            <a:pPr algn="l">
              <a:defRPr sz="3100">
                <a:effectLst>
                  <a:outerShdw sx="100000" sy="100000" kx="0" ky="0" algn="b" rotWithShape="0" blurRad="25400" dist="23998" dir="2700000">
                    <a:srgbClr val="000000">
                      <a:alpha val="31034"/>
                    </a:srgbClr>
                  </a:outerShdw>
                </a:effectLst>
              </a:defRPr>
            </a:pPr>
            <a:r>
              <a:t>      }</a:t>
            </a:r>
          </a:p>
          <a:p>
            <a:pPr algn="l">
              <a:defRPr sz="3100">
                <a:effectLst>
                  <a:outerShdw sx="100000" sy="100000" kx="0" ky="0" algn="b" rotWithShape="0" blurRad="25400" dist="23998" dir="2700000">
                    <a:srgbClr val="000000">
                      <a:alpha val="31034"/>
                    </a:srgbClr>
                  </a:outerShdw>
                </a:effectLst>
              </a:defRPr>
            </a:pPr>
            <a:r>
              <a:t>    }</a:t>
            </a:r>
          </a:p>
          <a:p>
            <a:pPr algn="l">
              <a:defRPr sz="3100">
                <a:effectLst>
                  <a:outerShdw sx="100000" sy="100000" kx="0" ky="0" algn="b" rotWithShape="0" blurRad="25400" dist="23998" dir="2700000">
                    <a:srgbClr val="000000">
                      <a:alpha val="31034"/>
                    </a:srgbClr>
                  </a:outerShdw>
                </a:effectLst>
              </a:defRPr>
            </a:pPr>
            <a:r>
              <a:t>    return fn.apply(null, args);</a:t>
            </a:r>
          </a:p>
          <a:p>
            <a:pPr algn="l">
              <a:defRPr sz="3100">
                <a:effectLst>
                  <a:outerShdw sx="100000" sy="100000" kx="0" ky="0" algn="b" rotWithShape="0" blurRad="25400" dist="23998" dir="2700000">
                    <a:srgbClr val="000000">
                      <a:alpha val="31034"/>
                    </a:srgbClr>
                  </a:outerShdw>
                </a:effectLst>
              </a:defRPr>
            </a:pPr>
            <a:r>
              <a:t>  };</a:t>
            </a:r>
          </a:p>
          <a:p>
            <a:pPr algn="l">
              <a:defRPr sz="3100">
                <a:effectLst>
                  <a:outerShdw sx="100000" sy="100000" kx="0" ky="0" algn="b" rotWithShape="0" blurRad="25400" dist="23998" dir="2700000">
                    <a:srgbClr val="000000">
                      <a:alpha val="31034"/>
                    </a:srgbClr>
                  </a:outerShdw>
                </a:effectLst>
              </a:defRPr>
            </a:pPr>
            <a:r>
              <a:t>};</a:t>
            </a:r>
          </a:p>
          <a:p>
            <a:pPr algn="l">
              <a:defRPr sz="3100">
                <a:effectLst>
                  <a:outerShdw sx="100000" sy="100000" kx="0" ky="0" algn="b" rotWithShape="0" blurRad="25400" dist="23998" dir="2700000">
                    <a:srgbClr val="000000">
                      <a:alpha val="31034"/>
                    </a:srgbClr>
                  </a:outerShdw>
                </a:effectLst>
              </a:defRPr>
            </a:pPr>
          </a:p>
          <a:p>
            <a:pPr algn="l">
              <a:defRPr sz="3100">
                <a:effectLst>
                  <a:outerShdw sx="100000" sy="100000" kx="0" ky="0" algn="b" rotWithShape="0" blurRad="25400" dist="23998" dir="2700000">
                    <a:srgbClr val="000000">
                      <a:alpha val="31034"/>
                    </a:srgbClr>
                  </a:outerShdw>
                </a:effectLst>
              </a:defRPr>
            </a:pPr>
            <a:r>
              <a:t>let delayTenMs = partial(setTimeout, undefined,10);</a:t>
            </a:r>
          </a:p>
          <a:p>
            <a:pPr algn="l">
              <a:defRPr sz="3100">
                <a:effectLst>
                  <a:outerShdw sx="100000" sy="100000" kx="0" ky="0" algn="b" rotWithShape="0" blurRad="25400" dist="23998" dir="2700000">
                    <a:srgbClr val="000000">
                      <a:alpha val="31034"/>
                    </a:srgbClr>
                  </a:outerShdw>
                </a:effectLst>
              </a:defRPr>
            </a:pPr>
          </a:p>
          <a:p>
            <a:pPr algn="l">
              <a:defRPr sz="3100">
                <a:effectLst>
                  <a:outerShdw sx="100000" sy="100000" kx="0" ky="0" algn="b" rotWithShape="0" blurRad="25400" dist="23998" dir="2700000">
                    <a:srgbClr val="000000">
                      <a:alpha val="31034"/>
                    </a:srgbClr>
                  </a:outerShdw>
                </a:effectLst>
              </a:defRPr>
            </a:pPr>
            <a:r>
              <a:t>delayTenMs(() =&gt; console.log("Do X task"))</a:t>
            </a:r>
          </a:p>
          <a:p>
            <a:pPr algn="l">
              <a:defRPr sz="3100">
                <a:effectLst>
                  <a:outerShdw sx="100000" sy="100000" kx="0" ky="0" algn="b" rotWithShape="0" blurRad="25400" dist="23998" dir="2700000">
                    <a:srgbClr val="000000">
                      <a:alpha val="31034"/>
                    </a:srgbClr>
                  </a:outerShdw>
                </a:effectLst>
              </a:defRPr>
            </a:pPr>
            <a:r>
              <a:t>delayTenMs(() =&gt; console.log("Do Y task"))</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56" name="const variadic = (a,...variadic) =&gt; {…"/>
          <p:cNvSpPr txBox="1"/>
          <p:nvPr/>
        </p:nvSpPr>
        <p:spPr>
          <a:xfrm>
            <a:off x="3589420" y="2375048"/>
            <a:ext cx="5739181" cy="1943101"/>
          </a:xfrm>
          <a:prstGeom prst="rect">
            <a:avLst/>
          </a:prstGeom>
          <a:gradFill>
            <a:gsLst>
              <a:gs pos="0">
                <a:schemeClr val="accent3">
                  <a:lumOff val="5363"/>
                </a:schemeClr>
              </a:gs>
              <a:gs pos="100000">
                <a:schemeClr val="accent3">
                  <a:lumOff val="-9685"/>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const variadic = (a,...variadic) =&gt; {</a:t>
            </a:r>
          </a:p>
          <a:p>
            <a:pPr lvl="1" algn="l">
              <a:defRPr sz="2400">
                <a:effectLst>
                  <a:outerShdw sx="100000" sy="100000" kx="0" ky="0" algn="b" rotWithShape="0" blurRad="25400" dist="23998" dir="2700000">
                    <a:srgbClr val="000000">
                      <a:alpha val="31034"/>
                    </a:srgbClr>
                  </a:outerShdw>
                </a:effectLst>
              </a:defRPr>
            </a:pPr>
            <a:r>
              <a:t>console.log(a)</a:t>
            </a:r>
          </a:p>
          <a:p>
            <a:pPr lvl="1" algn="l">
              <a:defRPr sz="2400">
                <a:effectLst>
                  <a:outerShdw sx="100000" sy="100000" kx="0" ky="0" algn="b" rotWithShape="0" blurRad="25400" dist="23998" dir="2700000">
                    <a:srgbClr val="000000">
                      <a:alpha val="31034"/>
                    </a:srgbClr>
                  </a:outerShdw>
                </a:effectLst>
              </a:defRPr>
            </a:pPr>
            <a:r>
              <a:t>console.log(variadic)</a:t>
            </a:r>
          </a:p>
          <a:p>
            <a:pPr algn="l">
              <a:defRPr sz="2400">
                <a:effectLst>
                  <a:outerShdw sx="100000" sy="100000" kx="0" ky="0" algn="b" rotWithShape="0" blurRad="25400" dist="23998" dir="2700000">
                    <a:srgbClr val="000000">
                      <a:alpha val="31034"/>
                    </a:srgbClr>
                  </a:outerShdw>
                </a:effectLst>
              </a:defRPr>
            </a:pPr>
            <a:r>
              <a:t>} </a:t>
            </a:r>
          </a:p>
        </p:txBody>
      </p:sp>
      <p:sp>
        <p:nvSpPr>
          <p:cNvPr id="257" name="const curry = (binaryFn) =&gt; {…"/>
          <p:cNvSpPr txBox="1"/>
          <p:nvPr/>
        </p:nvSpPr>
        <p:spPr>
          <a:xfrm>
            <a:off x="3595871" y="4511531"/>
            <a:ext cx="5726278" cy="30480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const curry = (binaryFn) =&gt; {</a:t>
            </a:r>
          </a:p>
          <a:p>
            <a:pPr algn="l">
              <a:defRPr sz="2400">
                <a:effectLst>
                  <a:outerShdw sx="100000" sy="100000" kx="0" ky="0" algn="b" rotWithShape="0" blurRad="25400" dist="23998" dir="2700000">
                    <a:srgbClr val="000000">
                      <a:alpha val="31034"/>
                    </a:srgbClr>
                  </a:outerShdw>
                </a:effectLst>
              </a:defRPr>
            </a:pPr>
            <a:r>
              <a:t>  return function (firstArg) {</a:t>
            </a:r>
          </a:p>
          <a:p>
            <a:pPr algn="l">
              <a:defRPr sz="2400">
                <a:effectLst>
                  <a:outerShdw sx="100000" sy="100000" kx="0" ky="0" algn="b" rotWithShape="0" blurRad="25400" dist="23998" dir="2700000">
                    <a:srgbClr val="000000">
                      <a:alpha val="31034"/>
                    </a:srgbClr>
                  </a:outerShdw>
                </a:effectLst>
              </a:defRPr>
            </a:pPr>
            <a:r>
              <a:t>    return function (secondArg) {</a:t>
            </a:r>
          </a:p>
          <a:p>
            <a:pPr algn="l">
              <a:defRPr sz="2400">
                <a:effectLst>
                  <a:outerShdw sx="100000" sy="100000" kx="0" ky="0" algn="b" rotWithShape="0" blurRad="25400" dist="23998" dir="2700000">
                    <a:srgbClr val="000000">
                      <a:alpha val="31034"/>
                    </a:srgbClr>
                  </a:outerShdw>
                </a:effectLst>
              </a:defRPr>
            </a:pPr>
            <a:r>
              <a:t>      return binaryFn(firstArg, secondArg);</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r>
              <a:t>}</a:t>
            </a:r>
          </a:p>
        </p:txBody>
      </p:sp>
      <p:sp>
        <p:nvSpPr>
          <p:cNvPr id="258" name="variadic Functions -&gt; curry"/>
          <p:cNvSpPr txBox="1"/>
          <p:nvPr/>
        </p:nvSpPr>
        <p:spPr>
          <a:xfrm>
            <a:off x="4080097" y="1295697"/>
            <a:ext cx="484460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100">
                <a:effectLst>
                  <a:outerShdw sx="100000" sy="100000" kx="0" ky="0" algn="b" rotWithShape="0" blurRad="25400" dist="23998" dir="2700000">
                    <a:srgbClr val="000000">
                      <a:alpha val="31034"/>
                    </a:srgbClr>
                  </a:outerShdw>
                </a:effectLst>
              </a:defRPr>
            </a:lvl1pPr>
          </a:lstStyle>
          <a:p>
            <a:pPr/>
            <a:r>
              <a:t>variadic Functions -&gt; curry</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Make each program do one thing well. To do a new job, build a fresh rather than complicate old programs by adding new “features”."/>
          <p:cNvSpPr txBox="1"/>
          <p:nvPr/>
        </p:nvSpPr>
        <p:spPr>
          <a:xfrm>
            <a:off x="1532111" y="4140200"/>
            <a:ext cx="9940578"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Make each program do one thing well. To do a new job, build a fresh rather than complicate old programs by adding new “features”. </a:t>
            </a:r>
          </a:p>
        </p:txBody>
      </p:sp>
      <p:sp>
        <p:nvSpPr>
          <p:cNvPr id="261" name="Why need currying?"/>
          <p:cNvSpPr txBox="1"/>
          <p:nvPr/>
        </p:nvSpPr>
        <p:spPr>
          <a:xfrm>
            <a:off x="4281995" y="2860115"/>
            <a:ext cx="444081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Why need currying?</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What：unary function…"/>
          <p:cNvSpPr txBox="1"/>
          <p:nvPr/>
        </p:nvSpPr>
        <p:spPr>
          <a:xfrm>
            <a:off x="4053484" y="4372779"/>
            <a:ext cx="5182246" cy="23368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What：</a:t>
            </a:r>
            <a:r>
              <a:rPr b="1">
                <a:latin typeface="Helvetica"/>
                <a:ea typeface="Helvetica"/>
                <a:cs typeface="Helvetica"/>
                <a:sym typeface="Helvetica"/>
              </a:rPr>
              <a:t>unary function</a:t>
            </a:r>
          </a:p>
          <a:p>
            <a:pPr algn="l"/>
            <a:r>
              <a:t>How：</a:t>
            </a:r>
            <a:r>
              <a:rPr b="1">
                <a:latin typeface="Helvetica"/>
                <a:ea typeface="Helvetica"/>
                <a:cs typeface="Helvetica"/>
                <a:sym typeface="Helvetica"/>
              </a:rPr>
              <a:t>nested</a:t>
            </a:r>
          </a:p>
          <a:p>
            <a:pPr algn="l"/>
            <a:r>
              <a:t>Why：</a:t>
            </a:r>
            <a:r>
              <a:rPr b="1">
                <a:latin typeface="Helvetica"/>
                <a:ea typeface="Helvetica"/>
                <a:cs typeface="Helvetica"/>
                <a:sym typeface="Helvetica"/>
              </a:rPr>
              <a:t>atomization</a:t>
            </a:r>
          </a:p>
        </p:txBody>
      </p:sp>
      <p:sp>
        <p:nvSpPr>
          <p:cNvPr id="264" name="Currying 柯里化"/>
          <p:cNvSpPr txBox="1"/>
          <p:nvPr/>
        </p:nvSpPr>
        <p:spPr>
          <a:xfrm>
            <a:off x="4725022" y="3044008"/>
            <a:ext cx="355475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Currying 柯里化</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const compose = (a, b) =&gt; (c) =&gt; a(b(c))…"/>
          <p:cNvSpPr txBox="1"/>
          <p:nvPr/>
        </p:nvSpPr>
        <p:spPr>
          <a:xfrm>
            <a:off x="3171393" y="4833315"/>
            <a:ext cx="6662014" cy="12065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const compose = (a, b) =&gt; (c) =&gt; a(b(c))</a:t>
            </a:r>
          </a:p>
          <a:p>
            <a:pPr algn="l">
              <a:defRPr sz="2400">
                <a:effectLst>
                  <a:outerShdw sx="100000" sy="100000" kx="0" ky="0" algn="b" rotWithShape="0" blurRad="25400" dist="23998" dir="2700000">
                    <a:srgbClr val="000000">
                      <a:alpha val="31034"/>
                    </a:srgbClr>
                  </a:outerShdw>
                </a:effectLst>
              </a:defRPr>
            </a:pPr>
            <a:r>
              <a:t>let number = compose(Math.round, parseFloat)</a:t>
            </a:r>
          </a:p>
          <a:p>
            <a:pPr algn="l">
              <a:defRPr sz="2400">
                <a:effectLst>
                  <a:outerShdw sx="100000" sy="100000" kx="0" ky="0" algn="b" rotWithShape="0" blurRad="25400" dist="23998" dir="2700000">
                    <a:srgbClr val="000000">
                      <a:alpha val="31034"/>
                    </a:srgbClr>
                  </a:outerShdw>
                </a:effectLst>
              </a:defRPr>
            </a:pPr>
            <a:r>
              <a:t>number("3.56") </a:t>
            </a:r>
          </a:p>
        </p:txBody>
      </p:sp>
      <p:sp>
        <p:nvSpPr>
          <p:cNvPr id="267" name="let data = parseFloat(&quot;3.56&quot;)…"/>
          <p:cNvSpPr txBox="1"/>
          <p:nvPr/>
        </p:nvSpPr>
        <p:spPr>
          <a:xfrm>
            <a:off x="3171393" y="3713784"/>
            <a:ext cx="6662014" cy="838201"/>
          </a:xfrm>
          <a:prstGeom prst="rect">
            <a:avLst/>
          </a:prstGeom>
          <a:gradFill>
            <a:gsLst>
              <a:gs pos="0">
                <a:schemeClr val="accent3">
                  <a:lumOff val="5363"/>
                </a:schemeClr>
              </a:gs>
              <a:gs pos="100000">
                <a:schemeClr val="accent3">
                  <a:lumOff val="-9685"/>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let data = parseFloat("3.56")</a:t>
            </a:r>
          </a:p>
          <a:p>
            <a:pPr algn="l">
              <a:defRPr sz="2400">
                <a:effectLst>
                  <a:outerShdw sx="100000" sy="100000" kx="0" ky="0" algn="b" rotWithShape="0" blurRad="25400" dist="23998" dir="2700000">
                    <a:srgbClr val="000000">
                      <a:alpha val="31034"/>
                    </a:srgbClr>
                  </a:outerShdw>
                </a:effectLst>
              </a:defRPr>
            </a:pPr>
            <a:r>
              <a:t>let number = Math.round(data)</a:t>
            </a:r>
          </a:p>
        </p:txBody>
      </p:sp>
      <p:sp>
        <p:nvSpPr>
          <p:cNvPr id="268" name="Composition &amp; Pipelines"/>
          <p:cNvSpPr txBox="1"/>
          <p:nvPr/>
        </p:nvSpPr>
        <p:spPr>
          <a:xfrm>
            <a:off x="3892016" y="2432822"/>
            <a:ext cx="522076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effectLst>
                  <a:outerShdw sx="100000" sy="100000" kx="0" ky="0" algn="b" rotWithShape="0" blurRad="25400" dist="23998" dir="2700000">
                    <a:srgbClr val="000000">
                      <a:alpha val="31034"/>
                    </a:srgbClr>
                  </a:outerShdw>
                </a:effectLst>
              </a:defRPr>
            </a:lvl1pPr>
          </a:lstStyle>
          <a:p>
            <a:pPr/>
            <a:r>
              <a:t>Composition &amp; Pipelines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const compose = (a, b) =&gt; (c) =&gt; a(b(c))…"/>
          <p:cNvSpPr txBox="1"/>
          <p:nvPr/>
        </p:nvSpPr>
        <p:spPr>
          <a:xfrm>
            <a:off x="1429460" y="2616200"/>
            <a:ext cx="10145879" cy="12065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const compose = (a, b) =&gt; (c) =&gt; a(b(c))</a:t>
            </a:r>
          </a:p>
          <a:p>
            <a:pPr algn="l">
              <a:defRPr sz="2400">
                <a:effectLst>
                  <a:outerShdw sx="100000" sy="100000" kx="0" ky="0" algn="b" rotWithShape="0" blurRad="25400" dist="23998" dir="2700000">
                    <a:srgbClr val="000000">
                      <a:alpha val="31034"/>
                    </a:srgbClr>
                  </a:outerShdw>
                </a:effectLst>
              </a:defRPr>
            </a:pPr>
            <a:r>
              <a:t>let number = compose(Math.round, parseFloat)</a:t>
            </a:r>
          </a:p>
          <a:p>
            <a:pPr algn="l">
              <a:defRPr sz="2400">
                <a:effectLst>
                  <a:outerShdw sx="100000" sy="100000" kx="0" ky="0" algn="b" rotWithShape="0" blurRad="25400" dist="23998" dir="2700000">
                    <a:srgbClr val="000000">
                      <a:alpha val="31034"/>
                    </a:srgbClr>
                  </a:outerShdw>
                </a:effectLst>
              </a:defRPr>
            </a:pPr>
            <a:r>
              <a:t>number("3.56") </a:t>
            </a:r>
          </a:p>
        </p:txBody>
      </p:sp>
      <p:sp>
        <p:nvSpPr>
          <p:cNvPr id="271" name="let data = parseFloat(&quot;3.56&quot;)…"/>
          <p:cNvSpPr txBox="1"/>
          <p:nvPr/>
        </p:nvSpPr>
        <p:spPr>
          <a:xfrm>
            <a:off x="1429460" y="1077568"/>
            <a:ext cx="10145880" cy="1206501"/>
          </a:xfrm>
          <a:prstGeom prst="rect">
            <a:avLst/>
          </a:prstGeom>
          <a:gradFill>
            <a:gsLst>
              <a:gs pos="0">
                <a:schemeClr val="accent3">
                  <a:lumOff val="5363"/>
                </a:schemeClr>
              </a:gs>
              <a:gs pos="100000">
                <a:schemeClr val="accent3">
                  <a:lumOff val="-9685"/>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let data = parseFloat("3.56")</a:t>
            </a:r>
          </a:p>
          <a:p>
            <a:pPr algn="l">
              <a:defRPr sz="2400">
                <a:effectLst>
                  <a:outerShdw sx="100000" sy="100000" kx="0" ky="0" algn="b" rotWithShape="0" blurRad="25400" dist="23998" dir="2700000">
                    <a:srgbClr val="000000">
                      <a:alpha val="31034"/>
                    </a:srgbClr>
                  </a:outerShdw>
                </a:effectLst>
              </a:defRPr>
            </a:pPr>
            <a:r>
              <a:t>let number = Math.round(data)</a:t>
            </a:r>
          </a:p>
        </p:txBody>
      </p:sp>
      <p:sp>
        <p:nvSpPr>
          <p:cNvPr id="272" name="const compose = (...fns) =&gt;…"/>
          <p:cNvSpPr txBox="1"/>
          <p:nvPr/>
        </p:nvSpPr>
        <p:spPr>
          <a:xfrm>
            <a:off x="1429460" y="4154831"/>
            <a:ext cx="10145879" cy="45212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const compose = (...fns) =&gt;</a:t>
            </a:r>
          </a:p>
          <a:p>
            <a:pPr algn="l">
              <a:defRPr sz="2400">
                <a:effectLst>
                  <a:outerShdw sx="100000" sy="100000" kx="0" ky="0" algn="b" rotWithShape="0" blurRad="25400" dist="23998" dir="2700000">
                    <a:srgbClr val="000000">
                      <a:alpha val="31034"/>
                    </a:srgbClr>
                  </a:outerShdw>
                </a:effectLst>
              </a:defRPr>
            </a:pPr>
            <a:r>
              <a:t>  (value) =&gt;</a:t>
            </a:r>
          </a:p>
          <a:p>
            <a:pPr algn="l">
              <a:defRPr sz="2400">
                <a:effectLst>
                  <a:outerShdw sx="100000" sy="100000" kx="0" ky="0" algn="b" rotWithShape="0" blurRad="25400" dist="23998" dir="2700000">
                    <a:srgbClr val="000000">
                      <a:alpha val="31034"/>
                    </a:srgbClr>
                  </a:outerShdw>
                </a:effectLst>
              </a:defRPr>
            </a:pPr>
            <a:r>
              <a:t>	fns.reduce((acc, fn) =&gt; fn(acc), value);</a:t>
            </a:r>
          </a:p>
          <a:p>
            <a:pPr algn="l">
              <a:defRPr sz="2400">
                <a:effectLst>
                  <a:outerShdw sx="100000" sy="100000" kx="0" ky="0" algn="b" rotWithShape="0" blurRad="25400" dist="23998" dir="2700000">
                    <a:srgbClr val="000000">
                      <a:alpha val="31034"/>
                    </a:srgbClr>
                  </a:outerShdw>
                </a:effectLst>
              </a:defRPr>
            </a:pPr>
          </a:p>
          <a:p>
            <a:pPr algn="l">
              <a:defRPr sz="2400">
                <a:effectLst>
                  <a:outerShdw sx="100000" sy="100000" kx="0" ky="0" algn="b" rotWithShape="0" blurRad="25400" dist="23998" dir="2700000">
                    <a:srgbClr val="000000">
                      <a:alpha val="31034"/>
                    </a:srgbClr>
                  </a:outerShdw>
                </a:effectLst>
              </a:defRPr>
            </a:pPr>
            <a:r>
              <a:t>let splitIntoSpaces = (str) =&gt; str.split(" ");</a:t>
            </a:r>
          </a:p>
          <a:p>
            <a:pPr algn="l">
              <a:defRPr sz="2400">
                <a:effectLst>
                  <a:outerShdw sx="100000" sy="100000" kx="0" ky="0" algn="b" rotWithShape="0" blurRad="25400" dist="23998" dir="2700000">
                    <a:srgbClr val="000000">
                      <a:alpha val="31034"/>
                    </a:srgbClr>
                  </a:outerShdw>
                </a:effectLst>
              </a:defRPr>
            </a:pPr>
            <a:r>
              <a:t>let count = (array) =&gt; array.length;</a:t>
            </a:r>
          </a:p>
          <a:p>
            <a:pPr algn="l">
              <a:defRPr sz="2400">
                <a:effectLst>
                  <a:outerShdw sx="100000" sy="100000" kx="0" ky="0" algn="b" rotWithShape="0" blurRad="25400" dist="23998" dir="2700000">
                    <a:srgbClr val="000000">
                      <a:alpha val="31034"/>
                    </a:srgbClr>
                  </a:outerShdw>
                </a:effectLst>
              </a:defRPr>
            </a:pPr>
            <a:r>
              <a:t>let oddOrEven = (ip) =&gt; ip % 2 == 0 ? "even" : "odd"</a:t>
            </a:r>
          </a:p>
          <a:p>
            <a:pPr algn="l">
              <a:defRPr sz="2400">
                <a:effectLst>
                  <a:outerShdw sx="100000" sy="100000" kx="0" ky="0" algn="b" rotWithShape="0" blurRad="25400" dist="23998" dir="2700000">
                    <a:srgbClr val="000000">
                      <a:alpha val="31034"/>
                    </a:srgbClr>
                  </a:outerShdw>
                </a:effectLst>
              </a:defRPr>
            </a:pPr>
          </a:p>
          <a:p>
            <a:pPr algn="l">
              <a:defRPr sz="2400">
                <a:effectLst>
                  <a:outerShdw sx="100000" sy="100000" kx="0" ky="0" algn="b" rotWithShape="0" blurRad="25400" dist="23998" dir="2700000">
                    <a:srgbClr val="000000">
                      <a:alpha val="31034"/>
                    </a:srgbClr>
                  </a:outerShdw>
                </a:effectLst>
              </a:defRPr>
            </a:pPr>
            <a:r>
              <a:t>const oddOrEvenWords = compose(splitIntoSpaces, count, oddOrEven);</a:t>
            </a:r>
          </a:p>
          <a:p>
            <a:pPr algn="l">
              <a:defRPr sz="2400">
                <a:effectLst>
                  <a:outerShdw sx="100000" sy="100000" kx="0" ky="0" algn="b" rotWithShape="0" blurRad="25400" dist="23998" dir="2700000">
                    <a:srgbClr val="000000">
                      <a:alpha val="31034"/>
                    </a:srgbClr>
                  </a:outerShdw>
                </a:effectLst>
              </a:defRPr>
            </a:pPr>
          </a:p>
          <a:p>
            <a:pPr algn="l">
              <a:defRPr sz="2400">
                <a:effectLst>
                  <a:outerShdw sx="100000" sy="100000" kx="0" ky="0" algn="b" rotWithShape="0" blurRad="25400" dist="23998" dir="2700000">
                    <a:srgbClr val="000000">
                      <a:alpha val="31034"/>
                    </a:srgbClr>
                  </a:outerShdw>
                </a:effectLst>
              </a:defRPr>
            </a:pPr>
            <a:r>
              <a:t>countWords("hello your reading about composition”)</a:t>
            </a:r>
          </a:p>
          <a:p>
            <a:pPr algn="l">
              <a:defRPr sz="2400">
                <a:effectLst>
                  <a:outerShdw sx="100000" sy="100000" kx="0" ky="0" algn="b" rotWithShape="0" blurRad="25400" dist="23998" dir="2700000">
                    <a:srgbClr val="000000">
                      <a:alpha val="31034"/>
                    </a:srgbClr>
                  </a:outerShdw>
                </a:effectLst>
              </a:defRPr>
            </a:pPr>
            <a:r>
              <a:t>// "odd"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let async = (fn) =&gt; {…"/>
          <p:cNvSpPr txBox="1"/>
          <p:nvPr/>
        </p:nvSpPr>
        <p:spPr>
          <a:xfrm>
            <a:off x="984690" y="2056131"/>
            <a:ext cx="5175226" cy="6731001"/>
          </a:xfrm>
          <a:prstGeom prst="rect">
            <a:avLst/>
          </a:prstGeom>
          <a:gradFill>
            <a:gsLst>
              <a:gs pos="0">
                <a:schemeClr val="accent3">
                  <a:lumOff val="5363"/>
                </a:schemeClr>
              </a:gs>
              <a:gs pos="100000">
                <a:schemeClr val="accent3">
                  <a:lumOff val="-9685"/>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let async = (fn) =&gt; {</a:t>
            </a:r>
          </a:p>
          <a:p>
            <a:pPr algn="l">
              <a:defRPr sz="2400">
                <a:effectLst>
                  <a:outerShdw sx="100000" sy="100000" kx="0" ky="0" algn="b" rotWithShape="0" blurRad="25400" dist="23998" dir="2700000">
                    <a:srgbClr val="000000">
                      <a:alpha val="31034"/>
                    </a:srgbClr>
                  </a:outerShdw>
                </a:effectLst>
              </a:defRPr>
            </a:pPr>
            <a:r>
              <a:t>        //some async operation</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r>
              <a:t>let async2 = (fn) =&gt; {</a:t>
            </a:r>
          </a:p>
          <a:p>
            <a:pPr algn="l">
              <a:defRPr sz="2400">
                <a:effectLst>
                  <a:outerShdw sx="100000" sy="100000" kx="0" ky="0" algn="b" rotWithShape="0" blurRad="25400" dist="23998" dir="2700000">
                    <a:srgbClr val="000000">
                      <a:alpha val="31034"/>
                    </a:srgbClr>
                  </a:outerShdw>
                </a:effectLst>
              </a:defRPr>
            </a:pPr>
            <a:r>
              <a:t>        fn(/*  result data */)</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r>
              <a:t>let async3 = (fn) =&gt; {</a:t>
            </a:r>
          </a:p>
          <a:p>
            <a:pPr algn="l">
              <a:defRPr sz="2400">
                <a:effectLst>
                  <a:outerShdw sx="100000" sy="100000" kx="0" ky="0" algn="b" rotWithShape="0" blurRad="25400" dist="23998" dir="2700000">
                    <a:srgbClr val="000000">
                      <a:alpha val="31034"/>
                    </a:srgbClr>
                  </a:outerShdw>
                </a:effectLst>
              </a:defRPr>
            </a:pPr>
            <a:r>
              <a:t>        fn(/*  result data */)</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p>
          <a:p>
            <a:pPr algn="l">
              <a:defRPr sz="2400">
                <a:effectLst>
                  <a:outerShdw sx="100000" sy="100000" kx="0" ky="0" algn="b" rotWithShape="0" blurRad="25400" dist="23998" dir="2700000">
                    <a:srgbClr val="000000">
                      <a:alpha val="31034"/>
                    </a:srgbClr>
                  </a:outerShdw>
                </a:effectLst>
              </a:defRPr>
            </a:pPr>
            <a:r>
              <a:t>async(function(x){</a:t>
            </a:r>
          </a:p>
          <a:p>
            <a:pPr algn="l">
              <a:defRPr sz="2400">
                <a:effectLst>
                  <a:outerShdw sx="100000" sy="100000" kx="0" ky="0" algn="b" rotWithShape="0" blurRad="25400" dist="23998" dir="2700000">
                    <a:srgbClr val="000000">
                      <a:alpha val="31034"/>
                    </a:srgbClr>
                  </a:outerShdw>
                </a:effectLst>
              </a:defRPr>
            </a:pPr>
            <a:r>
              <a:t>    async2(function(y){</a:t>
            </a:r>
          </a:p>
          <a:p>
            <a:pPr algn="l">
              <a:defRPr sz="2400">
                <a:effectLst>
                  <a:outerShdw sx="100000" sy="100000" kx="0" ky="0" algn="b" rotWithShape="0" blurRad="25400" dist="23998" dir="2700000">
                    <a:srgbClr val="000000">
                      <a:alpha val="31034"/>
                    </a:srgbClr>
                  </a:outerShdw>
                </a:effectLst>
              </a:defRPr>
            </a:pPr>
            <a:r>
              <a:t>        async3(function(z){</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r>
              <a:t>        }); </a:t>
            </a:r>
          </a:p>
          <a:p>
            <a:pPr algn="l">
              <a:defRPr sz="2400">
                <a:effectLst>
                  <a:outerShdw sx="100000" sy="100000" kx="0" ky="0" algn="b" rotWithShape="0" blurRad="25400" dist="23998" dir="2700000">
                    <a:srgbClr val="000000">
                      <a:alpha val="31034"/>
                    </a:srgbClr>
                  </a:outerShdw>
                </a:effectLst>
              </a:defRPr>
            </a:pPr>
            <a:r>
              <a:t>    }); </a:t>
            </a:r>
          </a:p>
          <a:p>
            <a:pPr algn="l">
              <a:defRPr sz="2400">
                <a:effectLst>
                  <a:outerShdw sx="100000" sy="100000" kx="0" ky="0" algn="b" rotWithShape="0" blurRad="25400" dist="23998" dir="2700000">
                    <a:srgbClr val="000000">
                      <a:alpha val="31034"/>
                    </a:srgbClr>
                  </a:outerShdw>
                </a:effectLst>
              </a:defRPr>
            </a:pPr>
            <a:r>
              <a:t>}); </a:t>
            </a:r>
          </a:p>
        </p:txBody>
      </p:sp>
      <p:sp>
        <p:nvSpPr>
          <p:cNvPr id="275" name="Lazy evaluation（懒惰计算法）"/>
          <p:cNvSpPr txBox="1"/>
          <p:nvPr/>
        </p:nvSpPr>
        <p:spPr>
          <a:xfrm>
            <a:off x="3079597" y="711199"/>
            <a:ext cx="684560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Lazy evaluation（懒惰计算法）</a:t>
            </a:r>
          </a:p>
        </p:txBody>
      </p:sp>
      <p:sp>
        <p:nvSpPr>
          <p:cNvPr id="276" name="let getDataOne = (cb) =&gt; {…"/>
          <p:cNvSpPr txBox="1"/>
          <p:nvPr/>
        </p:nvSpPr>
        <p:spPr>
          <a:xfrm>
            <a:off x="6844883" y="2056132"/>
            <a:ext cx="5175226" cy="67310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effectLst>
                  <a:outerShdw sx="100000" sy="100000" kx="0" ky="0" algn="b" rotWithShape="0" blurRad="25400" dist="23998" dir="2700000">
                    <a:srgbClr val="000000">
                      <a:alpha val="31034"/>
                    </a:srgbClr>
                  </a:outerShdw>
                </a:effectLst>
              </a:defRPr>
            </a:pPr>
            <a:r>
              <a:t>let getDataOne = (cb) =&gt; {</a:t>
            </a:r>
          </a:p>
          <a:p>
            <a:pPr algn="l">
              <a:defRPr sz="2400">
                <a:effectLst>
                  <a:outerShdw sx="100000" sy="100000" kx="0" ky="0" algn="b" rotWithShape="0" blurRad="25400" dist="23998" dir="2700000">
                    <a:srgbClr val="000000">
                      <a:alpha val="31034"/>
                    </a:srgbClr>
                  </a:outerShdw>
                </a:effectLst>
              </a:defRPr>
            </a:pPr>
            <a:r>
              <a:t>        setTimeout(function(){</a:t>
            </a:r>
          </a:p>
          <a:p>
            <a:pPr algn="l">
              <a:defRPr sz="2400">
                <a:effectLst>
                  <a:outerShdw sx="100000" sy="100000" kx="0" ky="0" algn="b" rotWithShape="0" blurRad="25400" dist="23998" dir="2700000">
                    <a:srgbClr val="000000">
                      <a:alpha val="31034"/>
                    </a:srgbClr>
                  </a:outerShdw>
                </a:effectLst>
              </a:defRPr>
            </a:pPr>
            <a:r>
              <a:t>        //calling the callback</a:t>
            </a:r>
          </a:p>
          <a:p>
            <a:pPr algn="l">
              <a:defRPr sz="2400">
                <a:effectLst>
                  <a:outerShdw sx="100000" sy="100000" kx="0" ky="0" algn="b" rotWithShape="0" blurRad="25400" dist="23998" dir="2700000">
                    <a:srgbClr val="000000">
                      <a:alpha val="31034"/>
                    </a:srgbClr>
                  </a:outerShdw>
                </a:effectLst>
              </a:defRPr>
            </a:pPr>
            <a:r>
              <a:t>        cb('dummy data one')</a:t>
            </a:r>
          </a:p>
          <a:p>
            <a:pPr algn="l">
              <a:defRPr sz="2400">
                <a:effectLst>
                  <a:outerShdw sx="100000" sy="100000" kx="0" ky="0" algn="b" rotWithShape="0" blurRad="25400" dist="23998" dir="2700000">
                    <a:srgbClr val="000000">
                      <a:alpha val="31034"/>
                    </a:srgbClr>
                  </a:outerShdw>
                </a:effectLst>
              </a:defRPr>
            </a:pPr>
            <a:r>
              <a:t>    }, 1000);</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r>
              <a:t>let getDataTwo = (cb) =&gt; {</a:t>
            </a:r>
          </a:p>
          <a:p>
            <a:pPr algn="l">
              <a:defRPr sz="2400">
                <a:effectLst>
                  <a:outerShdw sx="100000" sy="100000" kx="0" ky="0" algn="b" rotWithShape="0" blurRad="25400" dist="23998" dir="2700000">
                    <a:srgbClr val="000000">
                      <a:alpha val="31034"/>
                    </a:srgbClr>
                  </a:outerShdw>
                </a:effectLst>
              </a:defRPr>
            </a:pPr>
            <a:r>
              <a:t>        setTimeout(function(){</a:t>
            </a:r>
          </a:p>
          <a:p>
            <a:pPr algn="l">
              <a:defRPr sz="2400">
                <a:effectLst>
                  <a:outerShdw sx="100000" sy="100000" kx="0" ky="0" algn="b" rotWithShape="0" blurRad="25400" dist="23998" dir="2700000">
                    <a:srgbClr val="000000">
                      <a:alpha val="31034"/>
                    </a:srgbClr>
                  </a:outerShdw>
                </a:effectLst>
              </a:defRPr>
            </a:pPr>
            <a:r>
              <a:t>        //calling the callback</a:t>
            </a:r>
          </a:p>
          <a:p>
            <a:pPr algn="l">
              <a:defRPr sz="2400">
                <a:effectLst>
                  <a:outerShdw sx="100000" sy="100000" kx="0" ky="0" algn="b" rotWithShape="0" blurRad="25400" dist="23998" dir="2700000">
                    <a:srgbClr val="000000">
                      <a:alpha val="31034"/>
                    </a:srgbClr>
                  </a:outerShdw>
                </a:effectLst>
              </a:defRPr>
            </a:pPr>
            <a:r>
              <a:t>        cb('dummy data two')</a:t>
            </a:r>
          </a:p>
          <a:p>
            <a:pPr algn="l">
              <a:defRPr sz="2400">
                <a:effectLst>
                  <a:outerShdw sx="100000" sy="100000" kx="0" ky="0" algn="b" rotWithShape="0" blurRad="25400" dist="23998" dir="2700000">
                    <a:srgbClr val="000000">
                      <a:alpha val="31034"/>
                    </a:srgbClr>
                  </a:outerShdw>
                </a:effectLst>
              </a:defRPr>
            </a:pPr>
            <a:r>
              <a:t>    }, 1000);</a:t>
            </a:r>
          </a:p>
          <a:p>
            <a:pPr algn="l">
              <a:defRPr sz="2400">
                <a:effectLst>
                  <a:outerShdw sx="100000" sy="100000" kx="0" ky="0" algn="b" rotWithShape="0" blurRad="25400" dist="23998" dir="2700000">
                    <a:srgbClr val="000000">
                      <a:alpha val="31034"/>
                    </a:srgbClr>
                  </a:outerShdw>
                </a:effectLst>
              </a:defRPr>
            </a:pPr>
            <a:r>
              <a:t>} </a:t>
            </a:r>
          </a:p>
          <a:p>
            <a:pPr algn="l">
              <a:defRPr sz="2400">
                <a:effectLst>
                  <a:outerShdw sx="100000" sy="100000" kx="0" ky="0" algn="b" rotWithShape="0" blurRad="25400" dist="23998" dir="2700000">
                    <a:srgbClr val="000000">
                      <a:alpha val="31034"/>
                    </a:srgbClr>
                  </a:outerShdw>
                </a:effectLst>
              </a:defRPr>
            </a:pPr>
            <a:r>
              <a:t>function* main() {</a:t>
            </a:r>
          </a:p>
          <a:p>
            <a:pPr algn="l">
              <a:defRPr sz="2400">
                <a:effectLst>
                  <a:outerShdw sx="100000" sy="100000" kx="0" ky="0" algn="b" rotWithShape="0" blurRad="25400" dist="23998" dir="2700000">
                    <a:srgbClr val="000000">
                      <a:alpha val="31034"/>
                    </a:srgbClr>
                  </a:outerShdw>
                </a:effectLst>
              </a:defRPr>
            </a:pPr>
            <a:r>
              <a:t>    let dataOne = yield getDataOne();</a:t>
            </a:r>
          </a:p>
          <a:p>
            <a:pPr algn="l">
              <a:defRPr sz="2400">
                <a:effectLst>
                  <a:outerShdw sx="100000" sy="100000" kx="0" ky="0" algn="b" rotWithShape="0" blurRad="25400" dist="23998" dir="2700000">
                    <a:srgbClr val="000000">
                      <a:alpha val="31034"/>
                    </a:srgbClr>
                  </a:outerShdw>
                </a:effectLst>
              </a:defRPr>
            </a:pPr>
            <a:r>
              <a:t>    let dataTwo = yield getDataTwo();</a:t>
            </a:r>
          </a:p>
          <a:p>
            <a:pPr algn="l">
              <a:defRPr sz="2400">
                <a:effectLst>
                  <a:outerShdw sx="100000" sy="100000" kx="0" ky="0" algn="b" rotWithShape="0" blurRad="25400" dist="23998" dir="2700000">
                    <a:srgbClr val="000000">
                      <a:alpha val="31034"/>
                    </a:srgbClr>
                  </a:outerShdw>
                </a:effectLst>
              </a:defRPr>
            </a:pPr>
            <a:r>
              <a:t>    console.log("data one",dataOne)</a:t>
            </a:r>
          </a:p>
          <a:p>
            <a:pPr algn="l">
              <a:defRPr sz="2400">
                <a:effectLst>
                  <a:outerShdw sx="100000" sy="100000" kx="0" ky="0" algn="b" rotWithShape="0" blurRad="25400" dist="23998" dir="2700000">
                    <a:srgbClr val="000000">
                      <a:alpha val="31034"/>
                    </a:srgbClr>
                  </a:outerShdw>
                </a:effectLst>
              </a:defRPr>
            </a:pPr>
            <a:r>
              <a:t>    console.log("data two",dataTwo)</a:t>
            </a:r>
          </a:p>
          <a:p>
            <a:pPr algn="l">
              <a:defRPr sz="2400">
                <a:effectLst>
                  <a:outerShdw sx="100000" sy="100000" kx="0" ky="0" algn="b" rotWithShape="0" blurRad="25400" dist="23998" dir="2700000">
                    <a:srgbClr val="000000">
                      <a:alpha val="31034"/>
                    </a:srgbClr>
                  </a:outerShdw>
                </a:effectLst>
              </a:defRPr>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What： 有入参，有返回，且对应，外部无关的编程范式"/>
          <p:cNvSpPr txBox="1"/>
          <p:nvPr/>
        </p:nvSpPr>
        <p:spPr>
          <a:xfrm>
            <a:off x="1211211" y="2019300"/>
            <a:ext cx="11029887"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lvl1pPr>
          </a:lstStyle>
          <a:p>
            <a:pPr/>
            <a:r>
              <a:t>What： 有入参，有返回，且对应，外部无关的编程范式</a:t>
            </a:r>
          </a:p>
        </p:txBody>
      </p:sp>
      <p:sp>
        <p:nvSpPr>
          <p:cNvPr id="279" name="When：上世纪30年代"/>
          <p:cNvSpPr txBox="1"/>
          <p:nvPr/>
        </p:nvSpPr>
        <p:spPr>
          <a:xfrm>
            <a:off x="1223480" y="3035300"/>
            <a:ext cx="4535742"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lvl1pPr>
          </a:lstStyle>
          <a:p>
            <a:pPr/>
            <a:r>
              <a:t>When：上世纪30年代 </a:t>
            </a:r>
          </a:p>
        </p:txBody>
      </p:sp>
      <p:sp>
        <p:nvSpPr>
          <p:cNvPr id="280" name="Where：Haskell等语言"/>
          <p:cNvSpPr txBox="1"/>
          <p:nvPr/>
        </p:nvSpPr>
        <p:spPr>
          <a:xfrm>
            <a:off x="1258947" y="4051300"/>
            <a:ext cx="4625976"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lvl1pPr>
          </a:lstStyle>
          <a:p>
            <a:pPr/>
            <a:r>
              <a:t>Where：Haskell等语言</a:t>
            </a:r>
          </a:p>
        </p:txBody>
      </p:sp>
      <p:sp>
        <p:nvSpPr>
          <p:cNvPr id="281" name="Who：Christopher Strachey，Alonzo Church"/>
          <p:cNvSpPr txBox="1"/>
          <p:nvPr/>
        </p:nvSpPr>
        <p:spPr>
          <a:xfrm>
            <a:off x="1261001" y="5067300"/>
            <a:ext cx="9023859"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lvl1pPr>
          </a:lstStyle>
          <a:p>
            <a:pPr/>
            <a:r>
              <a:t>Who：Christopher Strachey，Alonzo Church</a:t>
            </a:r>
          </a:p>
        </p:txBody>
      </p:sp>
      <p:sp>
        <p:nvSpPr>
          <p:cNvPr id="282" name="How：高阶函数，柯里化，偏函数，管道"/>
          <p:cNvSpPr txBox="1"/>
          <p:nvPr/>
        </p:nvSpPr>
        <p:spPr>
          <a:xfrm>
            <a:off x="1279651" y="7099300"/>
            <a:ext cx="8115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lvl1pPr>
          </a:lstStyle>
          <a:p>
            <a:pPr/>
            <a:r>
              <a:t>How：高阶函数，柯里化，偏函数，管道</a:t>
            </a:r>
          </a:p>
        </p:txBody>
      </p:sp>
      <p:sp>
        <p:nvSpPr>
          <p:cNvPr id="283" name="Why：抽象且可预测，可读性"/>
          <p:cNvSpPr txBox="1"/>
          <p:nvPr/>
        </p:nvSpPr>
        <p:spPr>
          <a:xfrm>
            <a:off x="1283583" y="6083300"/>
            <a:ext cx="5868353"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lvl1pPr>
          </a:lstStyle>
          <a:p>
            <a:pPr/>
            <a:r>
              <a:t>Why：抽象且可预测，可读性</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at of Functional programming will we talk about today?"/>
          <p:cNvSpPr txBox="1"/>
          <p:nvPr>
            <p:ph type="title" idx="4294967295"/>
          </p:nvPr>
        </p:nvSpPr>
        <p:spPr>
          <a:xfrm>
            <a:off x="952500" y="3816350"/>
            <a:ext cx="11099800" cy="2120900"/>
          </a:xfrm>
          <a:prstGeom prst="rect">
            <a:avLst/>
          </a:prstGeom>
        </p:spPr>
        <p:txBody>
          <a:bodyPr/>
          <a:lstStyle>
            <a:lvl1pPr defTabSz="572516">
              <a:defRPr sz="5880"/>
            </a:lvl1pPr>
          </a:lstStyle>
          <a:p>
            <a:pPr/>
            <a:r>
              <a:t>What of Functional programming will we talk about today?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Functional programming"/>
          <p:cNvSpPr txBox="1"/>
          <p:nvPr/>
        </p:nvSpPr>
        <p:spPr>
          <a:xfrm>
            <a:off x="3530485" y="2673019"/>
            <a:ext cx="594383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effectLst>
                  <a:outerShdw sx="100000" sy="100000" kx="0" ky="0" algn="b" rotWithShape="0" blurRad="25400" dist="23998" dir="2700000">
                    <a:srgbClr val="000000">
                      <a:alpha val="31034"/>
                    </a:srgbClr>
                  </a:outerShdw>
                </a:effectLst>
              </a:defRPr>
            </a:lvl1pPr>
          </a:lstStyle>
          <a:p>
            <a:pPr/>
            <a:r>
              <a:t>Functional programming</a:t>
            </a:r>
          </a:p>
        </p:txBody>
      </p:sp>
      <p:sp>
        <p:nvSpPr>
          <p:cNvPr id="138" name="Introduce the paradigm"/>
          <p:cNvSpPr txBox="1"/>
          <p:nvPr/>
        </p:nvSpPr>
        <p:spPr>
          <a:xfrm>
            <a:off x="3901706" y="4533899"/>
            <a:ext cx="520138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Introduce the paradigm</a:t>
            </a:r>
          </a:p>
        </p:txBody>
      </p:sp>
      <p:sp>
        <p:nvSpPr>
          <p:cNvPr id="139" name="How to write the codes"/>
          <p:cNvSpPr txBox="1"/>
          <p:nvPr/>
        </p:nvSpPr>
        <p:spPr>
          <a:xfrm>
            <a:off x="3977716" y="5463923"/>
            <a:ext cx="504936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 to write the codes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Functional programming"/>
          <p:cNvSpPr txBox="1"/>
          <p:nvPr/>
        </p:nvSpPr>
        <p:spPr>
          <a:xfrm>
            <a:off x="3530485" y="2673019"/>
            <a:ext cx="594383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effectLst>
                  <a:outerShdw sx="100000" sy="100000" kx="0" ky="0" algn="b" rotWithShape="0" blurRad="25400" dist="23998" dir="2700000">
                    <a:srgbClr val="000000">
                      <a:alpha val="31034"/>
                    </a:srgbClr>
                  </a:outerShdw>
                </a:effectLst>
              </a:defRPr>
            </a:lvl1pPr>
          </a:lstStyle>
          <a:p>
            <a:pPr/>
            <a:r>
              <a:t>Functional programming</a:t>
            </a:r>
          </a:p>
        </p:txBody>
      </p:sp>
      <p:sp>
        <p:nvSpPr>
          <p:cNvPr id="144" name="Introduce the paradigm"/>
          <p:cNvSpPr txBox="1"/>
          <p:nvPr/>
        </p:nvSpPr>
        <p:spPr>
          <a:xfrm>
            <a:off x="3901706" y="4533899"/>
            <a:ext cx="520138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Introduce the paradigm</a:t>
            </a:r>
          </a:p>
        </p:txBody>
      </p:sp>
      <p:sp>
        <p:nvSpPr>
          <p:cNvPr id="145" name="How to write the codes"/>
          <p:cNvSpPr txBox="1"/>
          <p:nvPr/>
        </p:nvSpPr>
        <p:spPr>
          <a:xfrm>
            <a:off x="3977716" y="5463923"/>
            <a:ext cx="504936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 to write the codes</a:t>
            </a:r>
          </a:p>
        </p:txBody>
      </p:sp>
      <p:sp>
        <p:nvSpPr>
          <p:cNvPr id="146" name="Line"/>
          <p:cNvSpPr/>
          <p:nvPr/>
        </p:nvSpPr>
        <p:spPr>
          <a:xfrm>
            <a:off x="3801363" y="5850269"/>
            <a:ext cx="5402074" cy="1"/>
          </a:xfrm>
          <a:prstGeom prst="line">
            <a:avLst/>
          </a:prstGeom>
          <a:ln w="25400">
            <a:solidFill>
              <a:srgbClr val="FFFFFF"/>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What is FP?…"/>
          <p:cNvSpPr txBox="1"/>
          <p:nvPr>
            <p:ph type="body" idx="1"/>
          </p:nvPr>
        </p:nvSpPr>
        <p:spPr>
          <a:prstGeom prst="rect">
            <a:avLst/>
          </a:prstGeom>
        </p:spPr>
        <p:txBody>
          <a:bodyPr/>
          <a:lstStyle/>
          <a:p>
            <a:pPr/>
            <a:r>
              <a:rPr b="1">
                <a:latin typeface="Helvetica"/>
                <a:ea typeface="Helvetica"/>
                <a:cs typeface="Helvetica"/>
                <a:sym typeface="Helvetica"/>
              </a:rPr>
              <a:t>What</a:t>
            </a:r>
            <a:r>
              <a:t> </a:t>
            </a:r>
            <a:r>
              <a:rPr sz="2800"/>
              <a:t>is FP?</a:t>
            </a:r>
            <a:endParaRPr sz="2800"/>
          </a:p>
          <a:p>
            <a:pPr/>
            <a:r>
              <a:rPr b="1">
                <a:latin typeface="Helvetica"/>
                <a:ea typeface="Helvetica"/>
                <a:cs typeface="Helvetica"/>
                <a:sym typeface="Helvetica"/>
              </a:rPr>
              <a:t>How</a:t>
            </a:r>
            <a:r>
              <a:t> </a:t>
            </a:r>
            <a:r>
              <a:rPr sz="2800"/>
              <a:t>does FP look like?</a:t>
            </a:r>
            <a:endParaRPr sz="2800"/>
          </a:p>
          <a:p>
            <a:pPr/>
            <a:r>
              <a:rPr b="1">
                <a:latin typeface="Helvetica"/>
                <a:ea typeface="Helvetica"/>
                <a:cs typeface="Helvetica"/>
                <a:sym typeface="Helvetica"/>
              </a:rPr>
              <a:t>When</a:t>
            </a:r>
            <a:r>
              <a:t> </a:t>
            </a:r>
            <a:r>
              <a:rPr sz="2800"/>
              <a:t>was EP invented?</a:t>
            </a:r>
            <a:endParaRPr sz="2800"/>
          </a:p>
          <a:p>
            <a:pPr/>
            <a:r>
              <a:rPr b="1">
                <a:latin typeface="Helvetica"/>
                <a:ea typeface="Helvetica"/>
                <a:cs typeface="Helvetica"/>
                <a:sym typeface="Helvetica"/>
              </a:rPr>
              <a:t>Who</a:t>
            </a:r>
            <a:r>
              <a:t> </a:t>
            </a:r>
            <a:r>
              <a:rPr sz="2800"/>
              <a:t>invented EP?</a:t>
            </a:r>
            <a:endParaRPr sz="2800"/>
          </a:p>
          <a:p>
            <a:pPr/>
            <a:r>
              <a:rPr b="1">
                <a:latin typeface="Helvetica"/>
                <a:ea typeface="Helvetica"/>
                <a:cs typeface="Helvetica"/>
                <a:sym typeface="Helvetica"/>
              </a:rPr>
              <a:t>Where</a:t>
            </a:r>
            <a:r>
              <a:t> </a:t>
            </a:r>
            <a:r>
              <a:rPr sz="2800"/>
              <a:t>is EP used?</a:t>
            </a:r>
          </a:p>
          <a:p>
            <a:pPr/>
            <a:r>
              <a:rPr b="1">
                <a:latin typeface="Helvetica"/>
                <a:ea typeface="Helvetica"/>
                <a:cs typeface="Helvetica"/>
                <a:sym typeface="Helvetica"/>
              </a:rPr>
              <a:t>Why</a:t>
            </a:r>
            <a:r>
              <a:t> </a:t>
            </a:r>
            <a:r>
              <a:rPr sz="2800"/>
              <a:t>do we need EP?</a:t>
            </a:r>
          </a:p>
        </p:txBody>
      </p:sp>
      <p:sp>
        <p:nvSpPr>
          <p:cNvPr id="149" name="Functional programming"/>
          <p:cNvSpPr txBox="1"/>
          <p:nvPr/>
        </p:nvSpPr>
        <p:spPr>
          <a:xfrm>
            <a:off x="3461086" y="1440141"/>
            <a:ext cx="6082628"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Functional programming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fp.png" descr="fp.png"/>
          <p:cNvPicPr>
            <a:picLocks noChangeAspect="1"/>
          </p:cNvPicPr>
          <p:nvPr/>
        </p:nvPicPr>
        <p:blipFill>
          <a:blip r:embed="rId2">
            <a:extLst/>
          </a:blip>
          <a:stretch>
            <a:fillRect/>
          </a:stretch>
        </p:blipFill>
        <p:spPr>
          <a:xfrm>
            <a:off x="2622550" y="2489200"/>
            <a:ext cx="7759700" cy="4775200"/>
          </a:xfrm>
          <a:prstGeom prst="rect">
            <a:avLst/>
          </a:prstGeom>
          <a:ln w="12700">
            <a:miter lim="400000"/>
          </a:ln>
        </p:spPr>
      </p:pic>
      <p:sp>
        <p:nvSpPr>
          <p:cNvPr id="152" name="Why shall we know FP"/>
          <p:cNvSpPr txBox="1"/>
          <p:nvPr/>
        </p:nvSpPr>
        <p:spPr>
          <a:xfrm>
            <a:off x="4058310" y="1323661"/>
            <a:ext cx="488818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Why shall we know FP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1930…"/>
          <p:cNvSpPr txBox="1"/>
          <p:nvPr/>
        </p:nvSpPr>
        <p:spPr>
          <a:xfrm>
            <a:off x="1035964" y="2127107"/>
            <a:ext cx="10932872" cy="8382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effectLst>
                  <a:outerShdw sx="100000" sy="100000" kx="0" ky="0" algn="b" rotWithShape="0" blurRad="25400" dist="23998" dir="2700000">
                    <a:srgbClr val="000000">
                      <a:alpha val="31034"/>
                    </a:srgbClr>
                  </a:outerShdw>
                </a:effectLst>
              </a:defRPr>
            </a:pPr>
            <a:r>
              <a:t>1930</a:t>
            </a:r>
          </a:p>
          <a:p>
            <a:pPr>
              <a:defRPr sz="2400">
                <a:effectLst>
                  <a:outerShdw sx="100000" sy="100000" kx="0" ky="0" algn="b" rotWithShape="0" blurRad="25400" dist="23998" dir="2700000">
                    <a:srgbClr val="000000">
                      <a:alpha val="31034"/>
                    </a:srgbClr>
                  </a:outerShdw>
                </a:effectLst>
              </a:defRPr>
            </a:pPr>
            <a:r>
              <a:t>λ-calculus was introduced by Alonzo Church to serve the Mathematic problem  </a:t>
            </a:r>
          </a:p>
        </p:txBody>
      </p:sp>
      <p:sp>
        <p:nvSpPr>
          <p:cNvPr id="155" name="1967:…"/>
          <p:cNvSpPr txBox="1"/>
          <p:nvPr/>
        </p:nvSpPr>
        <p:spPr>
          <a:xfrm>
            <a:off x="3235705" y="4919768"/>
            <a:ext cx="6533389" cy="8382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effectLst>
                  <a:outerShdw sx="100000" sy="100000" kx="0" ky="0" algn="b" rotWithShape="0" blurRad="25400" dist="23998" dir="2700000">
                    <a:srgbClr val="000000">
                      <a:alpha val="31034"/>
                    </a:srgbClr>
                  </a:outerShdw>
                </a:effectLst>
              </a:defRPr>
            </a:pPr>
            <a:r>
              <a:t>1967:</a:t>
            </a:r>
          </a:p>
          <a:p>
            <a:pPr>
              <a:defRPr sz="2400">
                <a:effectLst>
                  <a:outerShdw sx="100000" sy="100000" kx="0" ky="0" algn="b" rotWithShape="0" blurRad="25400" dist="23998" dir="2700000">
                    <a:srgbClr val="000000">
                      <a:alpha val="31034"/>
                    </a:srgbClr>
                  </a:outerShdw>
                </a:effectLst>
              </a:defRPr>
            </a:pPr>
            <a:r>
              <a:t>Currying is introduced by Christopher Strachey</a:t>
            </a:r>
          </a:p>
        </p:txBody>
      </p:sp>
      <p:sp>
        <p:nvSpPr>
          <p:cNvPr id="156" name="1958…"/>
          <p:cNvSpPr txBox="1"/>
          <p:nvPr/>
        </p:nvSpPr>
        <p:spPr>
          <a:xfrm>
            <a:off x="3319830" y="3612663"/>
            <a:ext cx="6365140" cy="8382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effectLst>
                  <a:outerShdw sx="100000" sy="100000" kx="0" ky="0" algn="b" rotWithShape="0" blurRad="25400" dist="23998" dir="2700000">
                    <a:srgbClr val="000000">
                      <a:alpha val="31034"/>
                    </a:srgbClr>
                  </a:outerShdw>
                </a:effectLst>
              </a:defRPr>
            </a:pPr>
            <a:r>
              <a:t>1958</a:t>
            </a:r>
          </a:p>
          <a:p>
            <a:pPr>
              <a:defRPr sz="2400">
                <a:effectLst>
                  <a:outerShdw sx="100000" sy="100000" kx="0" ky="0" algn="b" rotWithShape="0" blurRad="25400" dist="23998" dir="2700000">
                    <a:srgbClr val="000000">
                      <a:alpha val="31034"/>
                    </a:srgbClr>
                  </a:outerShdw>
                </a:effectLst>
              </a:defRPr>
            </a:pPr>
            <a:r>
              <a:t>The lisp as the first FP language was invented</a:t>
            </a:r>
          </a:p>
        </p:txBody>
      </p:sp>
      <p:sp>
        <p:nvSpPr>
          <p:cNvPr id="157" name="1980…"/>
          <p:cNvSpPr txBox="1"/>
          <p:nvPr/>
        </p:nvSpPr>
        <p:spPr>
          <a:xfrm>
            <a:off x="2498242" y="6226873"/>
            <a:ext cx="8008316" cy="8382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effectLst>
                  <a:outerShdw sx="100000" sy="100000" kx="0" ky="0" algn="b" rotWithShape="0" blurRad="25400" dist="23998" dir="2700000">
                    <a:srgbClr val="000000">
                      <a:alpha val="31034"/>
                    </a:srgbClr>
                  </a:outerShdw>
                </a:effectLst>
              </a:defRPr>
            </a:pPr>
            <a:r>
              <a:t>1980</a:t>
            </a:r>
          </a:p>
          <a:p>
            <a:pPr>
              <a:defRPr sz="2400">
                <a:effectLst>
                  <a:outerShdw sx="100000" sy="100000" kx="0" ky="0" algn="b" rotWithShape="0" blurRad="25400" dist="23998" dir="2700000">
                    <a:srgbClr val="000000">
                      <a:alpha val="31034"/>
                    </a:srgbClr>
                  </a:outerShdw>
                </a:effectLst>
              </a:defRPr>
            </a:pPr>
            <a:r>
              <a:t>Haskell as the most successful FP language was invented</a:t>
            </a:r>
          </a:p>
        </p:txBody>
      </p:sp>
      <p:sp>
        <p:nvSpPr>
          <p:cNvPr id="158" name="1990…"/>
          <p:cNvSpPr txBox="1"/>
          <p:nvPr/>
        </p:nvSpPr>
        <p:spPr>
          <a:xfrm>
            <a:off x="1530045" y="7636229"/>
            <a:ext cx="9944710" cy="83820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effectLst>
                  <a:outerShdw sx="100000" sy="100000" kx="0" ky="0" algn="b" rotWithShape="0" blurRad="25400" dist="23998" dir="2700000">
                    <a:srgbClr val="000000">
                      <a:alpha val="31034"/>
                    </a:srgbClr>
                  </a:outerShdw>
                </a:effectLst>
              </a:defRPr>
            </a:pPr>
            <a:r>
              <a:t>1990</a:t>
            </a:r>
          </a:p>
          <a:p>
            <a:pPr>
              <a:defRPr sz="2400">
                <a:effectLst>
                  <a:outerShdw sx="100000" sy="100000" kx="0" ky="0" algn="b" rotWithShape="0" blurRad="25400" dist="23998" dir="2700000">
                    <a:srgbClr val="000000">
                      <a:alpha val="31034"/>
                    </a:srgbClr>
                  </a:outerShdw>
                </a:effectLst>
              </a:defRPr>
            </a:pPr>
            <a:r>
              <a:t>Functional programming grows fast with the enlargement of applications</a:t>
            </a:r>
          </a:p>
        </p:txBody>
      </p:sp>
      <p:sp>
        <p:nvSpPr>
          <p:cNvPr id="159" name="When is FP?"/>
          <p:cNvSpPr txBox="1"/>
          <p:nvPr/>
        </p:nvSpPr>
        <p:spPr>
          <a:xfrm>
            <a:off x="5117617" y="793951"/>
            <a:ext cx="276956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When is FP?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