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144000" cx="16256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747775"/>
          </p15:clr>
        </p15:guide>
        <p15:guide id="2" pos="512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D2A52A-8892-4C49-AA42-B4D6BD4BE1D6}">
  <a:tblStyle styleId="{71D2A52A-8892-4C49-AA42-B4D6BD4BE1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8d7421120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8d7421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8b145e9f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8b145e9f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b145e9f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b145e9f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8b145e9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8b145e9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8b145e9f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8b145e9f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8d137d9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8d137d9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8b145e9f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8b145e9f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8b145e9f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8b145e9f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8d58d3454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8d58d34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605867" y="4890956"/>
            <a:ext cx="1044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54133" y="1059511"/>
            <a:ext cx="15147600" cy="3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4133" y="5628130"/>
            <a:ext cx="151476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554133" y="2076311"/>
            <a:ext cx="15147600" cy="3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554133" y="5732000"/>
            <a:ext cx="15147600" cy="1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4133" y="4409867"/>
            <a:ext cx="14425500" cy="43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54133" y="2048844"/>
            <a:ext cx="7110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8590933" y="2048844"/>
            <a:ext cx="7110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554133" y="1123200"/>
            <a:ext cx="4992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554133" y="2650444"/>
            <a:ext cx="4992000" cy="5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71556" y="935733"/>
            <a:ext cx="101046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8128000" y="178"/>
            <a:ext cx="81279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8941644" y="7992000"/>
            <a:ext cx="832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472000" y="2445510"/>
            <a:ext cx="7191600" cy="27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472000" y="5299778"/>
            <a:ext cx="71916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8781333" y="1287467"/>
            <a:ext cx="6821400" cy="6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568000" y="7526622"/>
            <a:ext cx="10664400" cy="10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062147" y="8290163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-27000"/>
            <a:ext cx="10541100" cy="9171000"/>
          </a:xfrm>
          <a:prstGeom prst="rect">
            <a:avLst/>
          </a:prstGeom>
          <a:solidFill>
            <a:srgbClr val="590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0527675" y="-27000"/>
            <a:ext cx="5728200" cy="9171000"/>
          </a:xfrm>
          <a:prstGeom prst="rect">
            <a:avLst/>
          </a:prstGeom>
          <a:solidFill>
            <a:srgbClr val="590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271325" y="596950"/>
            <a:ext cx="10256400" cy="3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>
                <a:solidFill>
                  <a:srgbClr val="FF4053"/>
                </a:solidFill>
              </a:rPr>
              <a:t>Plum</a:t>
            </a:r>
            <a:r>
              <a:rPr lang="en-GB" sz="6900">
                <a:solidFill>
                  <a:srgbClr val="FDEDD6"/>
                </a:solidFill>
              </a:rPr>
              <a:t> DA Assessment</a:t>
            </a:r>
            <a:endParaRPr sz="6900">
              <a:solidFill>
                <a:srgbClr val="FDEDD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DEDD6"/>
                </a:solidFill>
              </a:rPr>
              <a:t>Insights from Email Metrics at </a:t>
            </a:r>
            <a:r>
              <a:rPr lang="en-GB" sz="3400">
                <a:solidFill>
                  <a:srgbClr val="FF4053"/>
                </a:solidFill>
              </a:rPr>
              <a:t>Plum</a:t>
            </a:r>
            <a:r>
              <a:rPr lang="en-GB" sz="4000">
                <a:solidFill>
                  <a:srgbClr val="FF4053"/>
                </a:solidFill>
              </a:rPr>
              <a:t> </a:t>
            </a:r>
            <a:endParaRPr sz="4000">
              <a:solidFill>
                <a:srgbClr val="FF4053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71325" y="5480975"/>
            <a:ext cx="71382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DEDD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Created by: Bishwajit Ghorai</a:t>
            </a:r>
            <a:endParaRPr sz="3000">
              <a:solidFill>
                <a:srgbClr val="FDEDD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DEDD6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Dated: 10-02-2024</a:t>
            </a:r>
            <a:endParaRPr sz="3000">
              <a:solidFill>
                <a:srgbClr val="FDEDD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100" y="3524050"/>
            <a:ext cx="5714900" cy="5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00" y="0"/>
            <a:ext cx="16256100" cy="9157500"/>
          </a:xfrm>
          <a:prstGeom prst="rect">
            <a:avLst/>
          </a:prstGeom>
          <a:solidFill>
            <a:srgbClr val="FDED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4053"/>
                </a:solidFill>
              </a:rPr>
              <a:t>Table of Content</a:t>
            </a:r>
            <a:endParaRPr sz="4400">
              <a:solidFill>
                <a:srgbClr val="FF4053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54125" y="2252075"/>
            <a:ext cx="15147600" cy="6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18"/>
              <a:t>I</a:t>
            </a:r>
            <a:r>
              <a:rPr b="1" lang="en-GB" sz="4739"/>
              <a:t>nsights from Email Metrics at Plum</a:t>
            </a:r>
            <a:endParaRPr b="1" sz="4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91"/>
          </a:p>
          <a:p>
            <a:pPr indent="-449908" lvl="0" marL="457200" rtl="0" algn="l">
              <a:spcBef>
                <a:spcPts val="1200"/>
              </a:spcBef>
              <a:spcAft>
                <a:spcPts val="0"/>
              </a:spcAft>
              <a:buSzPts val="3485"/>
              <a:buChar char="●"/>
            </a:pPr>
            <a:r>
              <a:rPr lang="en-GB" sz="3485"/>
              <a:t>Objective</a:t>
            </a:r>
            <a:endParaRPr sz="3485"/>
          </a:p>
          <a:p>
            <a:pPr indent="-449908" lvl="0" marL="457200" rtl="0" algn="l">
              <a:spcBef>
                <a:spcPts val="0"/>
              </a:spcBef>
              <a:spcAft>
                <a:spcPts val="0"/>
              </a:spcAft>
              <a:buSzPts val="3485"/>
              <a:buChar char="●"/>
            </a:pPr>
            <a:r>
              <a:rPr lang="en-GB" sz="3485"/>
              <a:t>Efficiency Analysis</a:t>
            </a:r>
            <a:endParaRPr sz="3485"/>
          </a:p>
          <a:p>
            <a:pPr indent="-449908" lvl="0" marL="457200" rtl="0" algn="l">
              <a:spcBef>
                <a:spcPts val="0"/>
              </a:spcBef>
              <a:spcAft>
                <a:spcPts val="0"/>
              </a:spcAft>
              <a:buSzPts val="3485"/>
              <a:buChar char="●"/>
            </a:pPr>
            <a:r>
              <a:rPr lang="en-GB" sz="3485"/>
              <a:t>Comparative Analysis</a:t>
            </a:r>
            <a:endParaRPr sz="3485"/>
          </a:p>
          <a:p>
            <a:pPr indent="-449908" lvl="0" marL="457200" rtl="0" algn="l">
              <a:spcBef>
                <a:spcPts val="0"/>
              </a:spcBef>
              <a:spcAft>
                <a:spcPts val="0"/>
              </a:spcAft>
              <a:buSzPts val="3485"/>
              <a:buChar char="●"/>
            </a:pPr>
            <a:r>
              <a:rPr lang="en-GB" sz="3485"/>
              <a:t>Ticket Type Analysis</a:t>
            </a:r>
            <a:endParaRPr sz="3485"/>
          </a:p>
          <a:p>
            <a:pPr indent="-449908" lvl="0" marL="457200" rtl="0" algn="l">
              <a:spcBef>
                <a:spcPts val="0"/>
              </a:spcBef>
              <a:spcAft>
                <a:spcPts val="0"/>
              </a:spcAft>
              <a:buSzPts val="3485"/>
              <a:buChar char="●"/>
            </a:pPr>
            <a:r>
              <a:rPr lang="en-GB" sz="3485"/>
              <a:t>Calculations Used</a:t>
            </a:r>
            <a:endParaRPr sz="348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67825"/>
            <a:ext cx="16256100" cy="921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54125" y="791150"/>
            <a:ext cx="151476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F4053"/>
                </a:solidFill>
              </a:rPr>
              <a:t>Objective </a:t>
            </a:r>
            <a:endParaRPr sz="4500">
              <a:solidFill>
                <a:srgbClr val="FF4053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54125" y="1926344"/>
            <a:ext cx="13948800" cy="6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Analyze the </a:t>
            </a:r>
            <a:r>
              <a:rPr b="1" lang="en-GB" sz="2400">
                <a:solidFill>
                  <a:schemeClr val="accent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efficiency </a:t>
            </a: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GB" sz="240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of the customer success team at Plum based on email     metrics, identify areas of </a:t>
            </a:r>
            <a:r>
              <a:rPr b="1" lang="en-GB" sz="2400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improvement</a:t>
            </a: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and infer additional insights from the data.</a:t>
            </a:r>
            <a:endParaRPr sz="51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F4053"/>
                </a:solidFill>
                <a:latin typeface="Alfa Slab One"/>
                <a:ea typeface="Alfa Slab One"/>
                <a:cs typeface="Alfa Slab One"/>
                <a:sym typeface="Alfa Slab One"/>
              </a:rPr>
              <a:t>Focuse</a:t>
            </a:r>
            <a:r>
              <a:rPr lang="en-GB" sz="4500">
                <a:solidFill>
                  <a:srgbClr val="FF4053"/>
                </a:solidFill>
                <a:latin typeface="Alfa Slab One"/>
                <a:ea typeface="Alfa Slab One"/>
                <a:cs typeface="Alfa Slab One"/>
                <a:sym typeface="Alfa Slab One"/>
              </a:rPr>
              <a:t>d questions</a:t>
            </a:r>
            <a:endParaRPr b="1" sz="4000">
              <a:solidFill>
                <a:srgbClr val="FF40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 How are the efficiency numbers looking like?</a:t>
            </a:r>
            <a:endParaRPr sz="24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 Can you share your views? Which groups are quick, slow etc. Create a table + relevant charts.</a:t>
            </a:r>
            <a:endParaRPr sz="24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 What type of tickets are taking the most time to resolve? Create a table + relevant charts. Create the different type of data types we can infer from this data.</a:t>
            </a:r>
            <a:endParaRPr sz="36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54133" y="447689"/>
            <a:ext cx="151476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4053"/>
              </a:buClr>
              <a:buSzPts val="4000"/>
              <a:buAutoNum type="arabicPeriod"/>
            </a:pPr>
            <a:r>
              <a:rPr lang="en-GB" sz="4000">
                <a:solidFill>
                  <a:srgbClr val="FF4053"/>
                </a:solidFill>
              </a:rPr>
              <a:t>Efficiency Analysis</a:t>
            </a:r>
            <a:endParaRPr sz="4000">
              <a:solidFill>
                <a:srgbClr val="FF4053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flipH="1">
            <a:off x="554300" y="1587101"/>
            <a:ext cx="6432600" cy="7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Divergence between the </a:t>
            </a:r>
            <a:r>
              <a:rPr b="1" lang="en-GB" sz="2300"/>
              <a:t>average </a:t>
            </a:r>
            <a:r>
              <a:rPr lang="en-GB" sz="2300"/>
              <a:t>and </a:t>
            </a:r>
            <a:r>
              <a:rPr b="1" lang="en-GB" sz="2300"/>
              <a:t>median </a:t>
            </a:r>
            <a:r>
              <a:rPr lang="en-GB" sz="2300"/>
              <a:t>values of key metrics suggests a notable disparity, signaling the potential presence of </a:t>
            </a:r>
            <a:r>
              <a:rPr b="1" lang="en-GB" sz="2300"/>
              <a:t>outliers</a:t>
            </a:r>
            <a:r>
              <a:rPr lang="en-GB" sz="2300"/>
              <a:t>.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Over </a:t>
            </a:r>
            <a:r>
              <a:rPr b="1" lang="en-GB" sz="2300"/>
              <a:t>58.6%</a:t>
            </a:r>
            <a:r>
              <a:rPr lang="en-GB" sz="2300"/>
              <a:t> of tickets are resolved within </a:t>
            </a:r>
            <a:r>
              <a:rPr b="1" lang="en-GB" sz="2300"/>
              <a:t>180 hours</a:t>
            </a:r>
            <a:r>
              <a:rPr lang="en-GB" sz="2300"/>
              <a:t>, as evidenced by the distribution of resolution times.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When factoring in both full resolution time and wait time to close tickets, the </a:t>
            </a:r>
            <a:r>
              <a:rPr b="1" lang="en-GB" sz="2300"/>
              <a:t>efficiency </a:t>
            </a:r>
            <a:r>
              <a:rPr lang="en-GB" sz="2300"/>
              <a:t>rate stands at </a:t>
            </a:r>
            <a:r>
              <a:rPr b="1" lang="en-GB" sz="2300"/>
              <a:t>56%</a:t>
            </a:r>
            <a:r>
              <a:rPr lang="en-GB" sz="2300"/>
              <a:t>. While this figure may seem suboptimal, it's important to acknowledge potential skewness in the data caused by outliers, suggesting the situation may be more </a:t>
            </a:r>
            <a:r>
              <a:rPr b="1" lang="en-GB" sz="2300"/>
              <a:t>favorable </a:t>
            </a:r>
            <a:r>
              <a:rPr lang="en-GB" sz="2300"/>
              <a:t>than initially perceived.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Factoring in 'Offered' responses as Not sure, the calculated average satisfaction rating for support tickets stands at </a:t>
            </a:r>
            <a:r>
              <a:rPr b="1" lang="en-GB" sz="2300"/>
              <a:t>4.33</a:t>
            </a:r>
            <a:r>
              <a:rPr lang="en-GB" sz="2300"/>
              <a:t>, indicating a </a:t>
            </a:r>
            <a:r>
              <a:rPr b="1" lang="en-GB" sz="2300"/>
              <a:t>favorable </a:t>
            </a:r>
            <a:r>
              <a:rPr lang="en-GB" sz="2300"/>
              <a:t>level of satisfaction.</a:t>
            </a:r>
            <a:endParaRPr sz="2300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7134329" y="55872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{71D2A52A-8892-4C49-AA42-B4D6BD4BE1D6}</a:tableStyleId>
              </a:tblPr>
              <a:tblGrid>
                <a:gridCol w="3686900"/>
                <a:gridCol w="1940800"/>
                <a:gridCol w="1825675"/>
                <a:gridCol w="1114000"/>
              </a:tblGrid>
              <a:tr h="618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100"/>
                        <a:t>Key </a:t>
                      </a:r>
                      <a:r>
                        <a:rPr b="1" lang="en-GB" sz="2100"/>
                        <a:t>Metrics</a:t>
                      </a:r>
                      <a:endParaRPr b="1" sz="21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5ADB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Average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Median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</a:tr>
              <a:tr h="6189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First Resolution Time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5131.84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2154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First </a:t>
                      </a:r>
                      <a:r>
                        <a:rPr b="1" lang="en-GB" sz="1600"/>
                        <a:t>Reply</a:t>
                      </a:r>
                      <a:r>
                        <a:rPr b="1" lang="en-GB" sz="1600"/>
                        <a:t> Time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1852.11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478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Full Resolution Time[Closed/Solved]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6196.64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2880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Average Wait Time[Closed/Solved]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4513.05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1893</a:t>
                      </a:r>
                      <a:endParaRPr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925" y="1587100"/>
            <a:ext cx="8492801" cy="3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54133" y="434133"/>
            <a:ext cx="151476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>
                <a:solidFill>
                  <a:srgbClr val="FF4053"/>
                </a:solidFill>
              </a:rPr>
              <a:t>2. </a:t>
            </a:r>
            <a:r>
              <a:rPr lang="en-GB" sz="4000">
                <a:solidFill>
                  <a:srgbClr val="FF4053"/>
                </a:solidFill>
              </a:rPr>
              <a:t>Comparative Analysis</a:t>
            </a:r>
            <a:endParaRPr sz="4000">
              <a:solidFill>
                <a:srgbClr val="FF4053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54125" y="1546825"/>
            <a:ext cx="5537700" cy="7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Endorsements and Onboardings show </a:t>
            </a:r>
            <a:r>
              <a:rPr b="1" lang="en-GB" sz="2400"/>
              <a:t>slower </a:t>
            </a:r>
            <a:r>
              <a:rPr lang="en-GB" sz="2400"/>
              <a:t>response and resolution times, suggesting constraint in addressing inquiries, while Reimbursement and Support groups demonstrate </a:t>
            </a:r>
            <a:r>
              <a:rPr b="1" lang="en-GB" sz="2400"/>
              <a:t>quicker</a:t>
            </a:r>
            <a:r>
              <a:rPr lang="en-GB" sz="2400"/>
              <a:t>, more efficient handling of customer issues.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Onboardings demonstrate </a:t>
            </a:r>
            <a:r>
              <a:rPr b="1" lang="en-GB" sz="2400"/>
              <a:t>more</a:t>
            </a:r>
            <a:r>
              <a:rPr lang="en-GB" sz="2400"/>
              <a:t> </a:t>
            </a:r>
            <a:r>
              <a:rPr b="1" lang="en-GB" sz="2400"/>
              <a:t>efficiency</a:t>
            </a:r>
            <a:r>
              <a:rPr b="1" lang="en-GB" sz="2400"/>
              <a:t> </a:t>
            </a:r>
            <a:r>
              <a:rPr lang="en-GB" sz="2400"/>
              <a:t>despite </a:t>
            </a:r>
            <a:r>
              <a:rPr b="1" lang="en-GB" sz="2400"/>
              <a:t>longer </a:t>
            </a:r>
            <a:r>
              <a:rPr lang="en-GB" sz="2400"/>
              <a:t>resolution times, while Endorsements and Support groups indicate potential for </a:t>
            </a:r>
            <a:r>
              <a:rPr b="1" lang="en-GB" sz="2400"/>
              <a:t>process streamlining</a:t>
            </a:r>
            <a:r>
              <a:rPr lang="en-GB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Onboardings, despite </a:t>
            </a:r>
            <a:r>
              <a:rPr b="1" lang="en-GB" sz="2400"/>
              <a:t>lower ticket volume</a:t>
            </a:r>
            <a:r>
              <a:rPr lang="en-GB" sz="2400"/>
              <a:t>, face challenges in timely issue resolution, highlighting the importance of optimizing processes.</a:t>
            </a:r>
            <a:endParaRPr sz="2400"/>
          </a:p>
        </p:txBody>
      </p:sp>
      <p:pic>
        <p:nvPicPr>
          <p:cNvPr id="89" name="Google Shape;8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150" y="1302876"/>
            <a:ext cx="8687575" cy="3703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7014161" y="51827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{71D2A52A-8892-4C49-AA42-B4D6BD4BE1D6}</a:tableStyleId>
              </a:tblPr>
              <a:tblGrid>
                <a:gridCol w="1668275"/>
                <a:gridCol w="1780625"/>
                <a:gridCol w="1308700"/>
                <a:gridCol w="1460100"/>
                <a:gridCol w="1312675"/>
                <a:gridCol w="1157200"/>
              </a:tblGrid>
              <a:tr h="6602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Groups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5ADB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Response 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Resolution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Fulfillment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Tickets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</a:tr>
              <a:tr h="587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Endorsements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2324.50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4389.50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4518.00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6449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Onboardings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600.50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16309.00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17591.00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530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Reimbursement Claims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969.50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1473.00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2565.00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3827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Support</a:t>
                      </a:r>
                      <a:endParaRPr b="1" sz="16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115.00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892.50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1275.00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5670</a:t>
                      </a:r>
                      <a:endParaRPr sz="14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554133" y="637644"/>
            <a:ext cx="15147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4053"/>
                </a:solidFill>
              </a:rPr>
              <a:t>3.1 </a:t>
            </a:r>
            <a:r>
              <a:rPr lang="en-GB" sz="4000">
                <a:solidFill>
                  <a:srgbClr val="FF4053"/>
                </a:solidFill>
              </a:rPr>
              <a:t>Ticket Type Analysis</a:t>
            </a:r>
            <a:endParaRPr sz="4000">
              <a:solidFill>
                <a:srgbClr val="FF4053"/>
              </a:solidFill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388019" y="1709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{71D2A52A-8892-4C49-AA42-B4D6BD4BE1D6}</a:tableStyleId>
              </a:tblPr>
              <a:tblGrid>
                <a:gridCol w="2373300"/>
                <a:gridCol w="382850"/>
                <a:gridCol w="1117450"/>
                <a:gridCol w="969750"/>
                <a:gridCol w="1317950"/>
                <a:gridCol w="948025"/>
                <a:gridCol w="1226325"/>
                <a:gridCol w="1107675"/>
                <a:gridCol w="870375"/>
              </a:tblGrid>
              <a:tr h="11352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Group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5ADB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Priority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Avg Job Eff.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First-Reply Median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FRT Median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Median Business Res Time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Median Wait (Biz Hrs)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Total Tickets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</a:tr>
              <a:tr h="567850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Endorsements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Low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59.70%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2327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8829.5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4512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2978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6441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3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Urgent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69.29%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271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7566.5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5644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3328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Onboardings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Low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78.54%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600.5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32869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17591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1809.5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530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850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Reimbursement Claims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Low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51.77%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969.5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2917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2564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3219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3825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1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Normal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51.89%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2053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13018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15068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14251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650"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Support</a:t>
                      </a:r>
                      <a:endParaRPr b="1" sz="19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5F9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Low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52.99%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112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1669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1279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1152.5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5486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Normal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52.14%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178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501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437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470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Urgent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56.91%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181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1825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1210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822.5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174</a:t>
                      </a:r>
                      <a:endParaRPr sz="1800"/>
                    </a:p>
                  </a:txBody>
                  <a:tcPr marT="162525" marB="1625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8"/>
          <p:cNvSpPr txBox="1"/>
          <p:nvPr/>
        </p:nvSpPr>
        <p:spPr>
          <a:xfrm>
            <a:off x="242075" y="1709275"/>
            <a:ext cx="4737000" cy="6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table </a:t>
            </a:r>
            <a:r>
              <a:rPr b="1"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summarizes </a:t>
            </a: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metrics for </a:t>
            </a:r>
            <a:r>
              <a:rPr b="1"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ticket categories</a:t>
            </a: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in a support system, providing insights into handling efficiency and </a:t>
            </a:r>
            <a:r>
              <a:rPr b="1"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effectiveness </a:t>
            </a: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across various priority </a:t>
            </a: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levels</a:t>
            </a: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and categories.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By analyzing these metrics, we can assess the performance of different ticket categories and prioritize areas for improvement.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Prioritizing tickets based on their category and priority level can enhance overall support system effectiveness.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en-GB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Understanding the distribution of resolution times and efficiency metrics helps identify trends and optimize support processes.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54133" y="637644"/>
            <a:ext cx="151476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4053"/>
                </a:solidFill>
              </a:rPr>
              <a:t>3.2 </a:t>
            </a:r>
            <a:r>
              <a:rPr lang="en-GB" sz="4000">
                <a:solidFill>
                  <a:srgbClr val="FF4053"/>
                </a:solidFill>
              </a:rPr>
              <a:t>Ticket Type Analysis</a:t>
            </a:r>
            <a:endParaRPr sz="4000">
              <a:solidFill>
                <a:srgbClr val="FF4053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54133" y="1587447"/>
            <a:ext cx="7277400" cy="6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Support tickets</a:t>
            </a:r>
            <a:r>
              <a:rPr lang="en-GB" sz="2200"/>
              <a:t> with </a:t>
            </a:r>
            <a:r>
              <a:rPr b="1" lang="en-GB" sz="2200"/>
              <a:t>low priority</a:t>
            </a:r>
            <a:r>
              <a:rPr lang="en-GB" sz="2200"/>
              <a:t> have a </a:t>
            </a:r>
            <a:r>
              <a:rPr b="1" lang="en-GB" sz="2200"/>
              <a:t>low median</a:t>
            </a:r>
            <a:r>
              <a:rPr lang="en-GB" sz="2200"/>
              <a:t> wait time (1152.5</a:t>
            </a:r>
            <a:r>
              <a:rPr lang="en-GB" sz="2200"/>
              <a:t> min</a:t>
            </a:r>
            <a:r>
              <a:rPr lang="en-GB" sz="2200"/>
              <a:t>) and median full resolution time (1,279 min), indicating </a:t>
            </a:r>
            <a:r>
              <a:rPr b="1" lang="en-GB" sz="2200"/>
              <a:t>quick resolution</a:t>
            </a:r>
            <a:r>
              <a:rPr lang="en-GB" sz="2200"/>
              <a:t> compared to </a:t>
            </a:r>
            <a:r>
              <a:rPr b="1" lang="en-GB" sz="2200"/>
              <a:t>other groups</a:t>
            </a:r>
            <a:r>
              <a:rPr lang="en-GB" sz="2200"/>
              <a:t>. However, their average total job efficiency is </a:t>
            </a:r>
            <a:r>
              <a:rPr b="1" lang="en-GB" sz="2200"/>
              <a:t>moderate </a:t>
            </a:r>
            <a:r>
              <a:rPr lang="en-GB" sz="2200"/>
              <a:t>(52.99%), suggesting </a:t>
            </a:r>
            <a:r>
              <a:rPr b="1" lang="en-GB" sz="2200"/>
              <a:t>potential efficiency improvements</a:t>
            </a:r>
            <a:r>
              <a:rPr lang="en-GB" sz="2200"/>
              <a:t> despite quick resolutions.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Reimbursement claims</a:t>
            </a:r>
            <a:r>
              <a:rPr lang="en-GB" sz="2200"/>
              <a:t>, irrespective of priority, exhibit </a:t>
            </a:r>
            <a:r>
              <a:rPr b="1" lang="en-GB" sz="2200"/>
              <a:t>low median</a:t>
            </a:r>
            <a:r>
              <a:rPr lang="en-GB" sz="2200"/>
              <a:t> first resolution times (2,917 minutes for low priority and 13,018 minutes for normal priority). However, their median full resolution times match or exceed those of other groups, implying a </a:t>
            </a:r>
            <a:r>
              <a:rPr b="1" lang="en-GB" sz="2200"/>
              <a:t>longer duration</a:t>
            </a:r>
            <a:r>
              <a:rPr lang="en-GB" sz="2200"/>
              <a:t> for </a:t>
            </a:r>
            <a:r>
              <a:rPr b="1" lang="en-GB" sz="2200"/>
              <a:t>complete resolution</a:t>
            </a:r>
            <a:r>
              <a:rPr lang="en-GB" sz="2200"/>
              <a:t> despite reasonable initial response times.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Onboardings</a:t>
            </a:r>
            <a:r>
              <a:rPr lang="en-GB" sz="2200"/>
              <a:t> with </a:t>
            </a:r>
            <a:r>
              <a:rPr b="1" lang="en-GB" sz="2200"/>
              <a:t>low priority</a:t>
            </a:r>
            <a:r>
              <a:rPr lang="en-GB" sz="2200"/>
              <a:t> have a relatively </a:t>
            </a:r>
            <a:r>
              <a:rPr b="1" lang="en-GB" sz="2200"/>
              <a:t>high median</a:t>
            </a:r>
            <a:r>
              <a:rPr lang="en-GB" sz="2200"/>
              <a:t> first resolution time (32,869 minutes) and median full resolution time (17,591 minutes), indicating that these tickets take a </a:t>
            </a:r>
            <a:r>
              <a:rPr b="1" lang="en-GB" sz="2200"/>
              <a:t>more time to resolve.</a:t>
            </a:r>
            <a:r>
              <a:rPr lang="en-GB" sz="2200"/>
              <a:t> However, their average total job efficiency is relatively high (78.54%), suggesting that despite the </a:t>
            </a:r>
            <a:r>
              <a:rPr b="1" lang="en-GB" sz="2200"/>
              <a:t>longer resolution times</a:t>
            </a:r>
            <a:r>
              <a:rPr lang="en-GB" sz="2200"/>
              <a:t>, they are being </a:t>
            </a:r>
            <a:r>
              <a:rPr b="1" lang="en-GB" sz="2200"/>
              <a:t>handled efficiently</a:t>
            </a:r>
            <a:r>
              <a:rPr lang="en-GB" sz="2200"/>
              <a:t> once they are picked up.</a:t>
            </a:r>
            <a:endParaRPr sz="2200"/>
          </a:p>
        </p:txBody>
      </p:sp>
      <p:pic>
        <p:nvPicPr>
          <p:cNvPr id="104" name="Google Shape;10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300" y="1370251"/>
            <a:ext cx="7946772" cy="369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525" y="5006125"/>
            <a:ext cx="8153550" cy="38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9850" y="637625"/>
            <a:ext cx="151476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F4053"/>
                </a:solidFill>
              </a:rPr>
              <a:t>Calculations Used</a:t>
            </a:r>
            <a:endParaRPr sz="4500">
              <a:solidFill>
                <a:srgbClr val="FF4053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99858" y="2550558"/>
            <a:ext cx="13677300" cy="5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Employing both average and median for outlier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Efficiency calculation: Full resolution time divided by total closing ticket time (wait time + full resolution time during business hours)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Deriving an average efficiency score to gauge overall performance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Evaluating the overall satisfaction score for support tickets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Created pivot tables to examine key metrics, allowing for a comprehensive analysis of data trends and patterns.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Utilized pivot tables to dissect key metrics, enabling a granular exploration of various performance indicators.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0" y="0"/>
            <a:ext cx="16256100" cy="9144000"/>
          </a:xfrm>
          <a:prstGeom prst="rect">
            <a:avLst/>
          </a:prstGeom>
          <a:solidFill>
            <a:srgbClr val="50143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>
                <a:solidFill>
                  <a:srgbClr val="FDEDD6"/>
                </a:solidFill>
              </a:rPr>
              <a:t>THANK YOU!!!</a:t>
            </a:r>
            <a:endParaRPr sz="9000">
              <a:solidFill>
                <a:srgbClr val="FDE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