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6" r:id="rId1"/>
  </p:sldMasterIdLst>
  <p:notesMasterIdLst>
    <p:notesMasterId r:id="rId13"/>
  </p:notesMasterIdLst>
  <p:sldIdLst>
    <p:sldId id="316" r:id="rId2"/>
    <p:sldId id="290" r:id="rId3"/>
    <p:sldId id="332" r:id="rId4"/>
    <p:sldId id="333" r:id="rId5"/>
    <p:sldId id="327" r:id="rId6"/>
    <p:sldId id="328" r:id="rId7"/>
    <p:sldId id="335" r:id="rId8"/>
    <p:sldId id="329" r:id="rId9"/>
    <p:sldId id="337" r:id="rId10"/>
    <p:sldId id="336" r:id="rId11"/>
    <p:sldId id="338" r:id="rId12"/>
  </p:sldIdLst>
  <p:sldSz cx="12192000" cy="6858000"/>
  <p:notesSz cx="6858000" cy="9144000"/>
  <p:embeddedFontLst>
    <p:embeddedFont>
      <p:font typeface="Helvetica" pitchFamily="2" charset="0"/>
      <p:regular r:id="rId14"/>
      <p:bold r:id="rId15"/>
      <p:italic r:id="rId16"/>
      <p:boldItalic r:id="rId17"/>
    </p:embeddedFont>
    <p:embeddedFont>
      <p:font typeface="Helvetica Neue" panose="02000503000000020004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1094F36-CD85-4DD5-AD12-43304D69546F}">
          <p14:sldIdLst>
            <p14:sldId id="316"/>
            <p14:sldId id="290"/>
            <p14:sldId id="332"/>
            <p14:sldId id="333"/>
            <p14:sldId id="327"/>
            <p14:sldId id="328"/>
            <p14:sldId id="335"/>
            <p14:sldId id="329"/>
            <p14:sldId id="337"/>
            <p14:sldId id="336"/>
            <p14:sldId id="3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181">
          <p15:clr>
            <a:srgbClr val="A4A3A4"/>
          </p15:clr>
        </p15:guide>
        <p15:guide id="2" pos="597" userDrawn="1">
          <p15:clr>
            <a:srgbClr val="A4A3A4"/>
          </p15:clr>
        </p15:guide>
        <p15:guide id="3" orient="horz" pos="107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ey Zaytsev" initials="AZ" lastIdx="18" clrIdx="0"/>
  <p:cmAuthor id="2" name="Artem Zabolotnyi" initials="AZ" lastIdx="1" clrIdx="1"/>
  <p:cmAuthor id="3" name="Moshnikova Natalya A." initials="MNA" lastIdx="8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57"/>
    <a:srgbClr val="B4C7E7"/>
    <a:srgbClr val="8BA107"/>
    <a:srgbClr val="AAC508"/>
    <a:srgbClr val="C2D2EC"/>
    <a:srgbClr val="7CC284"/>
    <a:srgbClr val="CCE7CF"/>
    <a:srgbClr val="9AE80E"/>
    <a:srgbClr val="D7F61A"/>
    <a:srgbClr val="F2F4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D4ADC-2568-4463-B2AD-93D42BF583D7}">
  <a:tblStyle styleId="{701D4ADC-2568-4463-B2AD-93D42BF583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5" autoAdjust="0"/>
    <p:restoredTop sz="81009" autoAdjust="0"/>
  </p:normalViewPr>
  <p:slideViewPr>
    <p:cSldViewPr snapToGrid="0">
      <p:cViewPr varScale="1">
        <p:scale>
          <a:sx n="93" d="100"/>
          <a:sy n="93" d="100"/>
        </p:scale>
        <p:origin x="1576" y="208"/>
      </p:cViewPr>
      <p:guideLst>
        <p:guide orient="horz" pos="3181"/>
        <p:guide pos="597"/>
        <p:guide orient="horz" pos="10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717479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790076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EC769-31DA-EDFB-EF3B-8DB3BBAD7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7052993-0890-5900-7B4C-0FD6C5891B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A87AFD0-603A-D903-A974-D96F1E5761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1F140DC-1FBE-AFC9-41D0-E70C08D76A4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3536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E0251-6733-CA8E-2810-44AB2C5E8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66ABB3DE-5BF4-5B51-828E-5D2EA2C88B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994B507-DE12-13A1-B024-B283BCF40F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7EB37E-14A7-4A0E-168A-276E306AB66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3237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1827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4DA6E-AABE-6AE4-640A-D20A2D156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3CA8E0D-CA2F-C434-C07B-899E9D8CDF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8CB154B6-232F-9D08-9DAE-69FD5D1785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606C992-1E09-2369-5D07-B6A107D27AC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2554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398C71-5B9F-7ADA-311E-0173881F3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43B164BE-C442-FA5B-2CAD-339559350E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0CFB3C32-CF41-BF4B-AFD8-5BCCC0A260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6B9F0DD-DA16-724E-D750-C33102DEA03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674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9A7D9-DFCB-91AA-CF39-39FE1E9B3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085FB901-D6B6-CCD6-CE72-63EDCD86F4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F2CACCCF-1A0E-74B6-22BF-3EF09E3CED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D7454C7-C5EC-AEEC-AC2F-94E2F13875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4642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EAD0E-99C4-3206-1B60-182A26BB8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5F52E804-FE2C-A406-C351-DBDFC80AC7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81F5B431-787A-C94C-9482-1D3732D4E7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163BD99-B194-7A38-B53A-8252508D3A0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6938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42136-3578-99BC-3FFD-68551E3C0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D026A27C-7E1A-417A-3E78-475DA69CCE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507C2F5D-42DA-75F5-DA55-1F31F49089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26DF887-F5B3-AA0C-BFF3-9C6908921D1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5241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FCBE2-6F68-0BAB-4868-08397FB98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31C962D5-1ACB-BBFE-1C8B-D59C54CB3A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F6527B48-9FDA-BFF7-C24C-580A579C31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48C47F-45C4-1581-9C16-DDAE73DA179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1926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1ED3D4-3E97-9401-1808-E7ABA7E6F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62D84E1-1C06-34E4-B649-AB217AA828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51AB356D-43EE-3A56-81AD-9B3B7C259D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8F04F2-5A71-9729-D429-0491DD09D66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3153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AFEF8467D9F2817EBFCD844204320CC3.dms.sberbank.ru/AFEF8467D9F2817EBFCD844204320CC3-8755C65933103B7D67221EB0267B72C5-7AA99AE470EC33C3B2FED73E40BF2404/1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AFEF8467D9F2817EBFCD844204320CC3.dms.sberbank.ru/AFEF8467D9F2817EBFCD844204320CC3-8755C65933103B7D67221EB0267B72C5-7AA99AE470EC33C3B2FED73E40BF2404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eaker">
  <p:cSld name="Speak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1"/>
          </p:nvPr>
        </p:nvSpPr>
        <p:spPr>
          <a:xfrm>
            <a:off x="4952416" y="2047258"/>
            <a:ext cx="5803900" cy="1960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body" idx="2"/>
          </p:nvPr>
        </p:nvSpPr>
        <p:spPr>
          <a:xfrm>
            <a:off x="6116583" y="4190514"/>
            <a:ext cx="4639733" cy="39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body" idx="3"/>
          </p:nvPr>
        </p:nvSpPr>
        <p:spPr>
          <a:xfrm>
            <a:off x="6116583" y="5117646"/>
            <a:ext cx="4639733" cy="1383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>
            <a:spLocks noGrp="1"/>
          </p:cNvSpPr>
          <p:nvPr>
            <p:ph type="pic" idx="4"/>
          </p:nvPr>
        </p:nvSpPr>
        <p:spPr>
          <a:xfrm>
            <a:off x="1018584" y="1101667"/>
            <a:ext cx="3481387" cy="348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4" name="Google Shape;24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-172868" y="5699770"/>
            <a:ext cx="1204330" cy="202069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2"/>
          <p:cNvSpPr/>
          <p:nvPr/>
        </p:nvSpPr>
        <p:spPr>
          <a:xfrm>
            <a:off x="10194586" y="-1997414"/>
            <a:ext cx="3994827" cy="3994827"/>
          </a:xfrm>
          <a:prstGeom prst="pie">
            <a:avLst>
              <a:gd name="adj1" fmla="val 5396160"/>
              <a:gd name="adj2" fmla="val 1080906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Рисунок 6" descr="http://AFEF8467D9F2817EBFCD844204320CC3.dms.sberbank.ru/AFEF8467D9F2817EBFCD844204320CC3-8755C65933103B7D67221EB0267B72C5-7AA99AE470EC33C3B2FED73E40BF2404/1.png"/>
          <p:cNvPicPr>
            <a:picLocks/>
          </p:cNvPicPr>
          <p:nvPr userDrawn="1"/>
        </p:nvPicPr>
        <p:blipFill>
          <a:blip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_Text layout">
  <p:cSld name="0_Text layou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42" name="Рисунок 441" descr="http://AFEF8467D9F2817EBFCD844204320CC3.dms.sberbank.ru/AFEF8467D9F2817EBFCD844204320CC3-8755C65933103B7D67221EB0267B72C5-7AA99AE470EC33C3B2FED73E40BF2404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443" name="Рисунок 442" descr="http://AFEF8467D9F2817EBFCD844204320CC3.dms.sberbank.ru/AFEF8467D9F2817EBFCD844204320CC3-8755C65933103B7D67221EB0267B72C5-7AA99AE470EC33C3B2FED73E40BF2404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444" name="Рисунок 443" descr="http://AFEF8467D9F2817EBFCD844204320CC3.dms.sberbank.ru/AFEF8467D9F2817EBFCD844204320CC3-8755C65933103B7D67221EB0267B72C5-7AA99AE470EC33C3B2FED73E40BF2404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445" name="Рисунок 444" descr="http://AFEF8467D9F2817EBFCD844204320CC3.dms.sberbank.ru/AFEF8467D9F2817EBFCD844204320CC3-8755C65933103B7D67221EB0267B72C5-7AA99AE470EC33C3B2FED73E40BF2404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446" name="Рисунок 445" descr="http://AFEF8467D9F2817EBFCD844204320CC3.dms.sberbank.ru/AFEF8467D9F2817EBFCD844204320CC3-8755C65933103B7D67221EB0267B72C5-7AA99AE470EC33C3B2FED73E40BF2404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447" name="Рисунок 446" descr="http://AFEF8467D9F2817EBFCD844204320CC3.dms.sberbank.ru/AFEF8467D9F2817EBFCD844204320CC3-8755C65933103B7D67221EB0267B72C5-7AA99AE470EC33C3B2FED73E40BF2404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448" name="Рисунок 447" descr="http://AFEF8467D9F2817EBFCD844204320CC3.dms.sberbank.ru/AFEF8467D9F2817EBFCD844204320CC3-8755C65933103B7D67221EB0267B72C5-7AA99AE470EC33C3B2FED73E40BF2404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449" name="Рисунок 448" descr="http://AFEF8467D9F2817EBFCD844204320CC3.dms.sberbank.ru/AFEF8467D9F2817EBFCD844204320CC3-8755C65933103B7D67221EB0267B72C5-7AA99AE470EC33C3B2FED73E40BF2404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450" name="Рисунок 449" descr="http://AFEF8467D9F2817EBFCD844204320CC3.dms.sberbank.ru/AFEF8467D9F2817EBFCD844204320CC3-8755C65933103B7D67221EB0267B72C5-7AA99AE470EC33C3B2FED73E40BF2404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451" name="Рисунок 450" descr="http://AFEF8467D9F2817EBFCD844204320CC3.dms.sberbank.ru/AFEF8467D9F2817EBFCD844204320CC3-8755C65933103B7D67221EB0267B72C5-7AA99AE470EC33C3B2FED73E40BF2404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452" name="Рисунок 451" descr="http://AFEF8467D9F2817EBFCD844204320CC3.dms.sberbank.ru/AFEF8467D9F2817EBFCD844204320CC3-8755C65933103B7D67221EB0267B72C5-7AA99AE470EC33C3B2FED73E40BF2404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453" name="Рисунок 452" descr="http://AFEF8467D9F2817EBFCD844204320CC3.dms.sberbank.ru/AFEF8467D9F2817EBFCD844204320CC3-8755C65933103B7D67221EB0267B72C5-7AA99AE470EC33C3B2FED73E40BF2404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454" name="Рисунок 453" descr="http://AFEF8467D9F2817EBFCD844204320CC3.dms.sberbank.ru/AFEF8467D9F2817EBFCD844204320CC3-8755C65933103B7D67221EB0267B72C5-7AA99AE470EC33C3B2FED73E40BF2404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ver+partners">
  <p:cSld name="Cover+partners">
    <p:bg>
      <p:bgPr>
        <a:solidFill>
          <a:srgbClr val="AAC50B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4"/>
          <p:cNvPicPr preferRelativeResize="0"/>
          <p:nvPr/>
        </p:nvPicPr>
        <p:blipFill rotWithShape="1">
          <a:blip r:embed="rId2">
            <a:alphaModFix/>
          </a:blip>
          <a:srcRect b="40050"/>
          <a:stretch/>
        </p:blipFill>
        <p:spPr>
          <a:xfrm rot="-5400000">
            <a:off x="9483100" y="2054836"/>
            <a:ext cx="3500015" cy="662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4"/>
          <p:cNvPicPr preferRelativeResize="0"/>
          <p:nvPr/>
        </p:nvPicPr>
        <p:blipFill rotWithShape="1">
          <a:blip r:embed="rId3">
            <a:alphaModFix/>
          </a:blip>
          <a:srcRect t="50017"/>
          <a:stretch/>
        </p:blipFill>
        <p:spPr>
          <a:xfrm>
            <a:off x="0" y="4133741"/>
            <a:ext cx="12192001" cy="272426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1052215" y="635886"/>
            <a:ext cx="7977485" cy="4354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2"/>
          </p:nvPr>
        </p:nvSpPr>
        <p:spPr>
          <a:xfrm>
            <a:off x="1052215" y="5595431"/>
            <a:ext cx="2457467" cy="4376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36" name="Google Shape;36;p4"/>
          <p:cNvCxnSpPr/>
          <p:nvPr/>
        </p:nvCxnSpPr>
        <p:spPr>
          <a:xfrm>
            <a:off x="5715001" y="5785757"/>
            <a:ext cx="5600700" cy="0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37" name="Google Shape;37;p4"/>
          <p:cNvCxnSpPr/>
          <p:nvPr/>
        </p:nvCxnSpPr>
        <p:spPr>
          <a:xfrm>
            <a:off x="11283043" y="4310743"/>
            <a:ext cx="0" cy="1475014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00">
          <p15:clr>
            <a:srgbClr val="FBAE40"/>
          </p15:clr>
        </p15:guide>
        <p15:guide id="2" orient="horz" pos="249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peaker: bio">
  <p:cSld name="Speaker: bio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39624" y="365123"/>
            <a:ext cx="7847862" cy="605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796243" y="2541481"/>
            <a:ext cx="884512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3"/>
          </p:nvPr>
        </p:nvSpPr>
        <p:spPr>
          <a:xfrm>
            <a:off x="796242" y="3493118"/>
            <a:ext cx="2159000" cy="64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/>
          <p:nvPr/>
        </p:nvSpPr>
        <p:spPr>
          <a:xfrm rot="-5400000">
            <a:off x="8840264" y="2512345"/>
            <a:ext cx="5941050" cy="1646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00"/>
              <a:buFont typeface="Arial"/>
              <a:buNone/>
            </a:pPr>
            <a:r>
              <a:rPr lang="en-US" sz="10100" b="1" i="0" u="none" strike="noStrike" cap="non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rPr>
              <a:t>about me</a:t>
            </a:r>
            <a:endParaRPr sz="10100" b="1" i="0" u="none" strike="noStrike" cap="none">
              <a:solidFill>
                <a:srgbClr val="AAC50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5"/>
          <p:cNvSpPr>
            <a:spLocks noGrp="1"/>
          </p:cNvSpPr>
          <p:nvPr>
            <p:ph type="pic" idx="4"/>
          </p:nvPr>
        </p:nvSpPr>
        <p:spPr>
          <a:xfrm>
            <a:off x="796242" y="365122"/>
            <a:ext cx="2060615" cy="2061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5"/>
          </p:nvPr>
        </p:nvSpPr>
        <p:spPr>
          <a:xfrm>
            <a:off x="796242" y="2974142"/>
            <a:ext cx="1274488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46" name="Google Shape;46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-172868" y="5699770"/>
            <a:ext cx="1204330" cy="202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act: basic">
  <p:cSld name="Contact: basic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938280" y="1426345"/>
            <a:ext cx="9865282" cy="64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/>
          <p:nvPr/>
        </p:nvSpPr>
        <p:spPr>
          <a:xfrm rot="-5400000">
            <a:off x="9019740" y="2400979"/>
            <a:ext cx="5429692" cy="186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lang="en-US" sz="11500" b="1" i="0" u="none" strike="noStrike" cap="non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rPr>
              <a:t>contact</a:t>
            </a:r>
            <a:endParaRPr sz="11500" b="1" i="0" u="none" strike="noStrike" cap="none">
              <a:solidFill>
                <a:srgbClr val="AAC50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6"/>
          <p:cNvSpPr txBox="1"/>
          <p:nvPr/>
        </p:nvSpPr>
        <p:spPr>
          <a:xfrm>
            <a:off x="938280" y="868043"/>
            <a:ext cx="975360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e-mail: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6"/>
          <p:cNvSpPr txBox="1"/>
          <p:nvPr/>
        </p:nvSpPr>
        <p:spPr>
          <a:xfrm>
            <a:off x="938280" y="2514493"/>
            <a:ext cx="975360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phone: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2"/>
          </p:nvPr>
        </p:nvSpPr>
        <p:spPr>
          <a:xfrm>
            <a:off x="938280" y="3054843"/>
            <a:ext cx="9865282" cy="64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3"/>
          </p:nvPr>
        </p:nvSpPr>
        <p:spPr>
          <a:xfrm>
            <a:off x="938280" y="3983034"/>
            <a:ext cx="9865282" cy="64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5" name="Google Shape;55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-172868" y="5699770"/>
            <a:ext cx="1204330" cy="202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act: advanced">
  <p:cSld name="Contact: advanced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1"/>
          </p:nvPr>
        </p:nvSpPr>
        <p:spPr>
          <a:xfrm>
            <a:off x="938280" y="1426345"/>
            <a:ext cx="9865282" cy="64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7"/>
          <p:cNvSpPr txBox="1"/>
          <p:nvPr/>
        </p:nvSpPr>
        <p:spPr>
          <a:xfrm rot="-5400000">
            <a:off x="9019740" y="2400979"/>
            <a:ext cx="5429692" cy="186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lang="en-US" sz="11500" b="1" i="0" u="none" strike="noStrike" cap="non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rPr>
              <a:t>contact</a:t>
            </a:r>
            <a:endParaRPr sz="11500" b="1" i="0" u="none" strike="noStrike" cap="none">
              <a:solidFill>
                <a:srgbClr val="AAC50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7"/>
          <p:cNvSpPr txBox="1"/>
          <p:nvPr/>
        </p:nvSpPr>
        <p:spPr>
          <a:xfrm>
            <a:off x="938280" y="868043"/>
            <a:ext cx="975360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e-mail: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7"/>
          <p:cNvSpPr txBox="1"/>
          <p:nvPr/>
        </p:nvSpPr>
        <p:spPr>
          <a:xfrm>
            <a:off x="938280" y="2514493"/>
            <a:ext cx="975360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phone: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2"/>
          </p:nvPr>
        </p:nvSpPr>
        <p:spPr>
          <a:xfrm>
            <a:off x="938280" y="3054843"/>
            <a:ext cx="9865282" cy="64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3"/>
          </p:nvPr>
        </p:nvSpPr>
        <p:spPr>
          <a:xfrm>
            <a:off x="938280" y="3983034"/>
            <a:ext cx="9865282" cy="64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7"/>
          <p:cNvSpPr txBox="1"/>
          <p:nvPr/>
        </p:nvSpPr>
        <p:spPr>
          <a:xfrm>
            <a:off x="938280" y="5980919"/>
            <a:ext cx="975360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social: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24312" y="6029069"/>
            <a:ext cx="252042" cy="252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02660" y="6029069"/>
            <a:ext cx="252042" cy="252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76910" y="6023543"/>
            <a:ext cx="252042" cy="252042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7"/>
          <p:cNvSpPr txBox="1">
            <a:spLocks noGrp="1"/>
          </p:cNvSpPr>
          <p:nvPr>
            <p:ph type="body" idx="4"/>
          </p:nvPr>
        </p:nvSpPr>
        <p:spPr>
          <a:xfrm>
            <a:off x="2667434" y="6002231"/>
            <a:ext cx="2383701" cy="29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body" idx="5"/>
          </p:nvPr>
        </p:nvSpPr>
        <p:spPr>
          <a:xfrm>
            <a:off x="5713849" y="6002231"/>
            <a:ext cx="2547933" cy="29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body" idx="6"/>
          </p:nvPr>
        </p:nvSpPr>
        <p:spPr>
          <a:xfrm>
            <a:off x="8839599" y="5980919"/>
            <a:ext cx="2541779" cy="29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1" name="Google Shape;71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400000">
            <a:off x="-172868" y="5699770"/>
            <a:ext cx="1204330" cy="202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" type="tx">
  <p:cSld name="TITLE_AND_BOD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over+partners">
  <p:cSld name="3_Cover+partners">
    <p:bg>
      <p:bgPr>
        <a:solidFill>
          <a:srgbClr val="AAC50B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/>
          <p:nvPr/>
        </p:nvSpPr>
        <p:spPr>
          <a:xfrm>
            <a:off x="921748" y="182880"/>
            <a:ext cx="9472204" cy="2646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00"/>
              <a:buFont typeface="Arial"/>
              <a:buNone/>
            </a:pPr>
            <a:r>
              <a:rPr lang="en-US" sz="16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thx.</a:t>
            </a:r>
            <a:endParaRPr sz="16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9"/>
          <p:cNvPicPr preferRelativeResize="0"/>
          <p:nvPr/>
        </p:nvPicPr>
        <p:blipFill rotWithShape="1">
          <a:blip r:embed="rId2">
            <a:alphaModFix/>
          </a:blip>
          <a:srcRect b="40050"/>
          <a:stretch/>
        </p:blipFill>
        <p:spPr>
          <a:xfrm rot="-5400000">
            <a:off x="9483100" y="2054836"/>
            <a:ext cx="3500015" cy="662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9"/>
          <p:cNvPicPr preferRelativeResize="0"/>
          <p:nvPr/>
        </p:nvPicPr>
        <p:blipFill rotWithShape="1">
          <a:blip r:embed="rId3">
            <a:alphaModFix/>
          </a:blip>
          <a:srcRect t="50017"/>
          <a:stretch/>
        </p:blipFill>
        <p:spPr>
          <a:xfrm>
            <a:off x="0" y="4133741"/>
            <a:ext cx="12192001" cy="27242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9"/>
          <p:cNvCxnSpPr/>
          <p:nvPr/>
        </p:nvCxnSpPr>
        <p:spPr>
          <a:xfrm>
            <a:off x="0" y="5785757"/>
            <a:ext cx="11315701" cy="0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79" name="Google Shape;79;p9"/>
          <p:cNvCxnSpPr/>
          <p:nvPr/>
        </p:nvCxnSpPr>
        <p:spPr>
          <a:xfrm>
            <a:off x="11283043" y="4310743"/>
            <a:ext cx="0" cy="1475014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00">
          <p15:clr>
            <a:srgbClr val="FBAE40"/>
          </p15:clr>
        </p15:guide>
        <p15:guide id="2" orient="horz" pos="249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Google Shape;16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 rot="-5400000">
            <a:off x="-172868" y="5699770"/>
            <a:ext cx="1204330" cy="20206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"/>
          <p:cNvSpPr/>
          <p:nvPr/>
        </p:nvSpPr>
        <p:spPr>
          <a:xfrm>
            <a:off x="10194586" y="-1997414"/>
            <a:ext cx="3994827" cy="3994827"/>
          </a:xfrm>
          <a:prstGeom prst="pie">
            <a:avLst>
              <a:gd name="adj1" fmla="val 5396160"/>
              <a:gd name="adj2" fmla="val 1080906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 txBox="1"/>
          <p:nvPr/>
        </p:nvSpPr>
        <p:spPr>
          <a:xfrm>
            <a:off x="1058173" y="2704231"/>
            <a:ext cx="10075654" cy="724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Efficient Synthetic Target Generation for Transaction Data</a:t>
            </a:r>
            <a:endParaRPr lang="en-US" sz="4000" dirty="0"/>
          </a:p>
        </p:txBody>
      </p:sp>
      <p:sp>
        <p:nvSpPr>
          <p:cNvPr id="3" name="Google Shape;86;p10">
            <a:extLst>
              <a:ext uri="{FF2B5EF4-FFF2-40B4-BE49-F238E27FC236}">
                <a16:creationId xmlns:a16="http://schemas.microsoft.com/office/drawing/2014/main" id="{A6321E9C-79F2-469B-A2C4-F9C3924535DE}"/>
              </a:ext>
            </a:extLst>
          </p:cNvPr>
          <p:cNvSpPr txBox="1"/>
          <p:nvPr/>
        </p:nvSpPr>
        <p:spPr>
          <a:xfrm>
            <a:off x="6761018" y="5251289"/>
            <a:ext cx="5430982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Student: </a:t>
            </a:r>
            <a:r>
              <a:rPr lang="en-US" sz="2000" i="1" dirty="0">
                <a:solidFill>
                  <a:schemeClr val="dk1"/>
                </a:solidFill>
              </a:rPr>
              <a:t>Artem Zabolotnyi</a:t>
            </a:r>
          </a:p>
          <a:p>
            <a:pPr marL="457200" lvl="0" indent="-228600">
              <a:lnSpc>
                <a:spcPct val="150000"/>
              </a:lnSpc>
              <a:buClr>
                <a:schemeClr val="dk1"/>
              </a:buClr>
              <a:buSzPts val="6600"/>
            </a:pPr>
            <a:r>
              <a:rPr lang="en-US" sz="2000" dirty="0">
                <a:solidFill>
                  <a:schemeClr val="dk1"/>
                </a:solidFill>
              </a:rPr>
              <a:t>Course: High Performance Python Lab 2024</a:t>
            </a:r>
            <a:endParaRPr lang="en-US" sz="2000" i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303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9D2D6-EC3A-8DCB-6BA3-5FE9065E71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C12C86D-BFDE-0C64-8298-AF5D084729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 dirty="0"/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1D0B8B51-BCFD-8D94-0907-96E5F8E6E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106"/>
            <a:ext cx="11353800" cy="1325563"/>
          </a:xfrm>
        </p:spPr>
        <p:txBody>
          <a:bodyPr tIns="108000" anchor="t" anchorCtr="0"/>
          <a:lstStyle/>
          <a:p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Synthetic target generation</a:t>
            </a:r>
            <a:b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600" dirty="0">
                <a:latin typeface="Helvetica Neue"/>
                <a:ea typeface="Helvetica Neue"/>
                <a:cs typeface="Helvetica Neue"/>
                <a:sym typeface="Helvetica Neue"/>
              </a:rPr>
              <a:t>Implementation problem</a:t>
            </a:r>
            <a:endParaRPr lang="ru-RU" sz="2600" dirty="0"/>
          </a:p>
        </p:txBody>
      </p:sp>
      <p:sp>
        <p:nvSpPr>
          <p:cNvPr id="9" name="Номер слайда 2">
            <a:extLst>
              <a:ext uri="{FF2B5EF4-FFF2-40B4-BE49-F238E27FC236}">
                <a16:creationId xmlns:a16="http://schemas.microsoft.com/office/drawing/2014/main" id="{AF5D5826-4F19-57C4-2E68-136598F9690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Google Shape;96;p11">
            <a:extLst>
              <a:ext uri="{FF2B5EF4-FFF2-40B4-BE49-F238E27FC236}">
                <a16:creationId xmlns:a16="http://schemas.microsoft.com/office/drawing/2014/main" id="{C1DB634D-B27E-4920-1E67-1C31FEAD9CE6}"/>
              </a:ext>
            </a:extLst>
          </p:cNvPr>
          <p:cNvSpPr txBox="1">
            <a:spLocks/>
          </p:cNvSpPr>
          <p:nvPr/>
        </p:nvSpPr>
        <p:spPr>
          <a:xfrm>
            <a:off x="838200" y="1754137"/>
            <a:ext cx="9037320" cy="3896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indent="-457200">
              <a:buSzPts val="1800"/>
              <a:buFont typeface="Arial" panose="020B0604020202020204" pitchFamily="34" charset="0"/>
              <a:buChar char="•"/>
            </a:pPr>
            <a:r>
              <a:rPr lang="en-BZ" sz="24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JIT classes not serializable</a:t>
            </a:r>
            <a:endParaRPr lang="en-BZ" sz="2400" dirty="0">
              <a:solidFill>
                <a:srgbClr val="21212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 indent="-457200">
              <a:buSzPts val="1800"/>
              <a:buFont typeface="Arial" panose="020B0604020202020204" pitchFamily="34" charset="0"/>
              <a:buChar char="•"/>
            </a:pPr>
            <a:r>
              <a:rPr lang="en-BZ" sz="24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S</a:t>
            </a:r>
            <a:r>
              <a:rPr lang="en-BZ" sz="2400" dirty="0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trong typing = pain if your data in </a:t>
            </a:r>
            <a:r>
              <a:rPr lang="en-BZ" sz="2400" dirty="0" err="1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dict</a:t>
            </a:r>
            <a:r>
              <a:rPr lang="en-BZ" sz="2400" dirty="0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like structure</a:t>
            </a:r>
          </a:p>
          <a:p>
            <a:pPr lvl="0" indent="-457200">
              <a:buSzPts val="1800"/>
              <a:buFont typeface="Arial" panose="020B0604020202020204" pitchFamily="34" charset="0"/>
              <a:buChar char="•"/>
            </a:pPr>
            <a:r>
              <a:rPr lang="en-BZ" sz="24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JIT does not support </a:t>
            </a:r>
            <a:r>
              <a:rPr lang="en-BZ" sz="2400" dirty="0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some </a:t>
            </a:r>
            <a:r>
              <a:rPr lang="en-BZ" sz="2400" dirty="0" err="1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numpy</a:t>
            </a:r>
            <a:r>
              <a:rPr lang="en-BZ" sz="2400" dirty="0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functions and python structures</a:t>
            </a:r>
          </a:p>
        </p:txBody>
      </p:sp>
    </p:spTree>
    <p:extLst>
      <p:ext uri="{BB962C8B-B14F-4D97-AF65-F5344CB8AC3E}">
        <p14:creationId xmlns:p14="http://schemas.microsoft.com/office/powerpoint/2010/main" val="3502056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D9614-F727-FA77-C585-66017DEE5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FE61FD3-DC00-CCB2-8B7F-537A434CDB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 dirty="0"/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C8C22D9E-65FE-88FC-D94B-D8D43F620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106"/>
            <a:ext cx="11353800" cy="1325563"/>
          </a:xfrm>
        </p:spPr>
        <p:txBody>
          <a:bodyPr tIns="108000" anchor="t" anchorCtr="0"/>
          <a:lstStyle/>
          <a:p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Synthetic target generation</a:t>
            </a:r>
            <a:b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600" dirty="0">
                <a:latin typeface="Helvetica Neue"/>
                <a:ea typeface="Helvetica Neue"/>
                <a:cs typeface="Helvetica Neue"/>
                <a:sym typeface="Helvetica Neue"/>
              </a:rPr>
              <a:t>Further improvements</a:t>
            </a:r>
            <a:endParaRPr lang="ru-RU" sz="2600" dirty="0"/>
          </a:p>
        </p:txBody>
      </p:sp>
      <p:sp>
        <p:nvSpPr>
          <p:cNvPr id="9" name="Номер слайда 2">
            <a:extLst>
              <a:ext uri="{FF2B5EF4-FFF2-40B4-BE49-F238E27FC236}">
                <a16:creationId xmlns:a16="http://schemas.microsoft.com/office/drawing/2014/main" id="{4F8175B7-E948-8139-BF55-1AFA7CD79893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Google Shape;96;p11">
            <a:extLst>
              <a:ext uri="{FF2B5EF4-FFF2-40B4-BE49-F238E27FC236}">
                <a16:creationId xmlns:a16="http://schemas.microsoft.com/office/drawing/2014/main" id="{41391675-762B-FA01-9523-C444E4F0A904}"/>
              </a:ext>
            </a:extLst>
          </p:cNvPr>
          <p:cNvSpPr txBox="1">
            <a:spLocks/>
          </p:cNvSpPr>
          <p:nvPr/>
        </p:nvSpPr>
        <p:spPr>
          <a:xfrm>
            <a:off x="838200" y="1754137"/>
            <a:ext cx="9037320" cy="3896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indent="-457200">
              <a:buSzPts val="1800"/>
              <a:buFont typeface="Arial" panose="020B0604020202020204" pitchFamily="34" charset="0"/>
              <a:buChar char="•"/>
            </a:pPr>
            <a:r>
              <a:rPr lang="en-BZ" sz="24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JIT classes not serializable</a:t>
            </a:r>
            <a:endParaRPr lang="en-BZ" sz="2400" dirty="0">
              <a:solidFill>
                <a:srgbClr val="21212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 indent="-457200">
              <a:buSzPts val="1800"/>
              <a:buFont typeface="Arial" panose="020B0604020202020204" pitchFamily="34" charset="0"/>
              <a:buChar char="•"/>
            </a:pPr>
            <a:r>
              <a:rPr lang="en-BZ" sz="24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S</a:t>
            </a:r>
            <a:r>
              <a:rPr lang="en-BZ" sz="2400" dirty="0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trong typing = pain if your data in </a:t>
            </a:r>
            <a:r>
              <a:rPr lang="en-US" sz="2400" dirty="0" err="1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Dict</a:t>
            </a:r>
            <a:r>
              <a:rPr lang="en-BZ" sz="2400" dirty="0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like structure</a:t>
            </a:r>
          </a:p>
          <a:p>
            <a:pPr lvl="0" indent="-457200">
              <a:buSzPts val="1800"/>
              <a:buFont typeface="Arial" panose="020B0604020202020204" pitchFamily="34" charset="0"/>
              <a:buChar char="•"/>
            </a:pPr>
            <a:r>
              <a:rPr lang="en-BZ" sz="24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JIT does not support </a:t>
            </a:r>
            <a:r>
              <a:rPr lang="en-BZ" sz="2400" dirty="0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some </a:t>
            </a:r>
            <a:r>
              <a:rPr lang="en-BZ" sz="2400" dirty="0" err="1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numpy</a:t>
            </a:r>
            <a:r>
              <a:rPr lang="en-BZ" sz="2400" dirty="0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functions and python structures</a:t>
            </a:r>
          </a:p>
        </p:txBody>
      </p:sp>
    </p:spTree>
    <p:extLst>
      <p:ext uri="{BB962C8B-B14F-4D97-AF65-F5344CB8AC3E}">
        <p14:creationId xmlns:p14="http://schemas.microsoft.com/office/powerpoint/2010/main" val="982441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 dirty="0"/>
          </a:p>
        </p:txBody>
      </p:sp>
      <p:sp>
        <p:nvSpPr>
          <p:cNvPr id="17" name="Заголовок 1"/>
          <p:cNvSpPr>
            <a:spLocks noGrp="1"/>
          </p:cNvSpPr>
          <p:nvPr>
            <p:ph type="title"/>
          </p:nvPr>
        </p:nvSpPr>
        <p:spPr>
          <a:xfrm>
            <a:off x="838200" y="208106"/>
            <a:ext cx="11353800" cy="1325563"/>
          </a:xfrm>
        </p:spPr>
        <p:txBody>
          <a:bodyPr tIns="108000" anchor="t" anchorCtr="0"/>
          <a:lstStyle/>
          <a:p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ML training</a:t>
            </a:r>
            <a:b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600" dirty="0">
                <a:latin typeface="Helvetica Neue"/>
                <a:ea typeface="Helvetica Neue"/>
                <a:cs typeface="Helvetica Neue"/>
                <a:sym typeface="Helvetica Neue"/>
              </a:rPr>
              <a:t>Supervised and unsupervised learning</a:t>
            </a:r>
            <a:endParaRPr lang="ru-RU" sz="2600" dirty="0"/>
          </a:p>
        </p:txBody>
      </p:sp>
      <p:sp>
        <p:nvSpPr>
          <p:cNvPr id="9" name="Номер слайда 2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51C1AA3-84C2-65D1-DD30-5CBC3F0A9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951" y="3428999"/>
            <a:ext cx="3458679" cy="2966983"/>
          </a:xfrm>
          <a:prstGeom prst="rect">
            <a:avLst/>
          </a:prstGeom>
        </p:spPr>
      </p:pic>
      <p:sp>
        <p:nvSpPr>
          <p:cNvPr id="18" name="Google Shape;96;p11">
            <a:extLst>
              <a:ext uri="{FF2B5EF4-FFF2-40B4-BE49-F238E27FC236}">
                <a16:creationId xmlns:a16="http://schemas.microsoft.com/office/drawing/2014/main" id="{5BA31D09-04D2-EE07-8B87-CF22935E0FBE}"/>
              </a:ext>
            </a:extLst>
          </p:cNvPr>
          <p:cNvSpPr txBox="1">
            <a:spLocks/>
          </p:cNvSpPr>
          <p:nvPr/>
        </p:nvSpPr>
        <p:spPr>
          <a:xfrm>
            <a:off x="838200" y="1754137"/>
            <a:ext cx="5992091" cy="184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buSzPts val="1800"/>
            </a:pPr>
            <a:endParaRPr lang="en-BZ" sz="2000" b="1" i="1" dirty="0">
              <a:latin typeface="Helvetica" panose="020B0604020202020204" pitchFamily="34" charset="0"/>
              <a:ea typeface="Helvetica Neue"/>
              <a:cs typeface="Helvetica" panose="020B0604020202020204" pitchFamily="34" charset="0"/>
              <a:sym typeface="Helvetica Neue"/>
            </a:endParaRPr>
          </a:p>
          <a:p>
            <a:pPr lvl="0" indent="-457200">
              <a:buSzPts val="1800"/>
              <a:buFont typeface="Arial" panose="020B0604020202020204" pitchFamily="34" charset="0"/>
              <a:buChar char="•"/>
            </a:pPr>
            <a:r>
              <a:rPr lang="en-BZ" sz="2400" dirty="0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Supervised data required annotations</a:t>
            </a:r>
            <a:endParaRPr lang="en-BZ" sz="2400" b="0" i="0" dirty="0">
              <a:solidFill>
                <a:srgbClr val="212121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 indent="-457200">
              <a:buSzPts val="1800"/>
              <a:buFont typeface="Arial" panose="020B0604020202020204" pitchFamily="34" charset="0"/>
              <a:buChar char="•"/>
            </a:pPr>
            <a:r>
              <a:rPr lang="en-BZ" sz="2400" dirty="0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 large amount of data is </a:t>
            </a:r>
            <a:r>
              <a:rPr lang="en-BZ" sz="2400" dirty="0" err="1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unlabeled</a:t>
            </a:r>
            <a:endParaRPr lang="en-BZ" sz="2400" dirty="0">
              <a:solidFill>
                <a:srgbClr val="21212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 indent="-457200">
              <a:buSzPts val="1800"/>
              <a:buFont typeface="Arial" panose="020B0604020202020204" pitchFamily="34" charset="0"/>
              <a:buChar char="•"/>
            </a:pPr>
            <a:r>
              <a:rPr lang="en-BZ" sz="2400" dirty="0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Generative synthetic target could help to solve downstream task</a:t>
            </a:r>
          </a:p>
          <a:p>
            <a:pPr lvl="0" indent="-457200">
              <a:buSzPts val="1800"/>
              <a:buFont typeface="Arial" panose="020B0604020202020204" pitchFamily="34" charset="0"/>
              <a:buChar char="•"/>
            </a:pPr>
            <a:endParaRPr lang="en-BZ" sz="2400" dirty="0">
              <a:solidFill>
                <a:srgbClr val="21212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EF02D5-9885-88DE-62CE-0BD203460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2067938"/>
            <a:ext cx="3257096" cy="272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499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2C418-F6DE-DAB0-F1A5-694A5B253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BD687E6-ED81-4656-9D5E-35CF7D0475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 dirty="0"/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3CEB2388-B574-C6AF-E776-33F21941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106"/>
            <a:ext cx="11353800" cy="1325563"/>
          </a:xfrm>
        </p:spPr>
        <p:txBody>
          <a:bodyPr tIns="108000" anchor="t" anchorCtr="0"/>
          <a:lstStyle/>
          <a:p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Financial transaction</a:t>
            </a:r>
            <a:b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600" dirty="0">
                <a:latin typeface="Helvetica Neue"/>
                <a:ea typeface="Helvetica Neue"/>
                <a:cs typeface="Helvetica Neue"/>
                <a:sym typeface="Helvetica Neue"/>
              </a:rPr>
              <a:t>Data structure</a:t>
            </a:r>
            <a:endParaRPr lang="ru-RU" sz="2600" dirty="0"/>
          </a:p>
        </p:txBody>
      </p:sp>
      <p:sp>
        <p:nvSpPr>
          <p:cNvPr id="9" name="Номер слайда 2">
            <a:extLst>
              <a:ext uri="{FF2B5EF4-FFF2-40B4-BE49-F238E27FC236}">
                <a16:creationId xmlns:a16="http://schemas.microsoft.com/office/drawing/2014/main" id="{DA71EA43-5F00-CC73-5B0B-B109158388A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05383B-29CD-2150-BB6D-57C31F0E9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920" y="3778461"/>
            <a:ext cx="6645732" cy="2401353"/>
          </a:xfrm>
          <a:prstGeom prst="rect">
            <a:avLst/>
          </a:prstGeom>
        </p:spPr>
      </p:pic>
      <p:sp>
        <p:nvSpPr>
          <p:cNvPr id="4" name="Google Shape;96;p11">
            <a:extLst>
              <a:ext uri="{FF2B5EF4-FFF2-40B4-BE49-F238E27FC236}">
                <a16:creationId xmlns:a16="http://schemas.microsoft.com/office/drawing/2014/main" id="{E82D6B6F-6004-739C-7FB6-E1DC01C8CE8D}"/>
              </a:ext>
            </a:extLst>
          </p:cNvPr>
          <p:cNvSpPr txBox="1">
            <a:spLocks/>
          </p:cNvSpPr>
          <p:nvPr/>
        </p:nvSpPr>
        <p:spPr>
          <a:xfrm>
            <a:off x="838200" y="1754137"/>
            <a:ext cx="9037320" cy="184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buSzPts val="1800"/>
            </a:pPr>
            <a:r>
              <a:rPr lang="en-US" b="1" dirty="0">
                <a:latin typeface="Helvetica" panose="020B0604020202020204" pitchFamily="34" charset="0"/>
                <a:ea typeface="Helvetica Neue"/>
                <a:cs typeface="Helvetica" panose="020B0604020202020204" pitchFamily="34" charset="0"/>
                <a:sym typeface="Helvetica Neue"/>
              </a:rPr>
              <a:t>Features</a:t>
            </a:r>
            <a:endParaRPr lang="en-BZ" sz="2000" b="1" i="1" dirty="0">
              <a:latin typeface="Helvetica" panose="020B0604020202020204" pitchFamily="34" charset="0"/>
              <a:ea typeface="Helvetica Neue"/>
              <a:cs typeface="Helvetica" panose="020B0604020202020204" pitchFamily="34" charset="0"/>
              <a:sym typeface="Helvetica Neue"/>
            </a:endParaRPr>
          </a:p>
          <a:p>
            <a:pPr lvl="0" indent="-457200">
              <a:buSzPts val="1800"/>
              <a:buFont typeface="Arial" panose="020B0604020202020204" pitchFamily="34" charset="0"/>
              <a:buChar char="•"/>
            </a:pPr>
            <a:r>
              <a:rPr lang="en-BZ" sz="24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Amount (numerical)</a:t>
            </a:r>
          </a:p>
          <a:p>
            <a:pPr lvl="0" indent="-457200">
              <a:buSzPts val="1800"/>
              <a:buFont typeface="Arial" panose="020B0604020202020204" pitchFamily="34" charset="0"/>
              <a:buChar char="•"/>
            </a:pPr>
            <a:r>
              <a:rPr lang="en-BZ" sz="2400" dirty="0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Merchant category code (MCC</a:t>
            </a:r>
            <a:r>
              <a:rPr lang="ru-RU" sz="2400" dirty="0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  <a:endParaRPr lang="en-BZ" sz="2400" dirty="0">
              <a:solidFill>
                <a:srgbClr val="21212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 indent="-457200">
              <a:buSzPts val="1800"/>
              <a:buFont typeface="Arial" panose="020B0604020202020204" pitchFamily="34" charset="0"/>
              <a:buChar char="•"/>
            </a:pPr>
            <a:r>
              <a:rPr lang="en-BZ" sz="2400" dirty="0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Time of transaction</a:t>
            </a:r>
          </a:p>
        </p:txBody>
      </p:sp>
    </p:spTree>
    <p:extLst>
      <p:ext uri="{BB962C8B-B14F-4D97-AF65-F5344CB8AC3E}">
        <p14:creationId xmlns:p14="http://schemas.microsoft.com/office/powerpoint/2010/main" val="1053680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873DC4-18F1-A702-3ADA-0B251D114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E0E6B3-4957-88D0-4849-CCCE1D86EA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 dirty="0"/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EEB76D77-2490-AE6E-5B29-8E734BDB6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106"/>
            <a:ext cx="11353800" cy="1325563"/>
          </a:xfrm>
        </p:spPr>
        <p:txBody>
          <a:bodyPr tIns="108000" anchor="t" anchorCtr="0"/>
          <a:lstStyle/>
          <a:p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Financial transaction</a:t>
            </a:r>
            <a:b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600" dirty="0">
                <a:latin typeface="Helvetica Neue"/>
                <a:ea typeface="Helvetica Neue"/>
                <a:cs typeface="Helvetica Neue"/>
                <a:sym typeface="Helvetica Neue"/>
              </a:rPr>
              <a:t>Synthetic aggregates</a:t>
            </a:r>
            <a:endParaRPr lang="ru-RU" sz="2600" dirty="0"/>
          </a:p>
        </p:txBody>
      </p:sp>
      <p:sp>
        <p:nvSpPr>
          <p:cNvPr id="9" name="Номер слайда 2">
            <a:extLst>
              <a:ext uri="{FF2B5EF4-FFF2-40B4-BE49-F238E27FC236}">
                <a16:creationId xmlns:a16="http://schemas.microsoft.com/office/drawing/2014/main" id="{408D8726-1199-AFB2-AD06-8CF3FA75F22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Google Shape;96;p11">
            <a:extLst>
              <a:ext uri="{FF2B5EF4-FFF2-40B4-BE49-F238E27FC236}">
                <a16:creationId xmlns:a16="http://schemas.microsoft.com/office/drawing/2014/main" id="{00D53F3D-D5C4-56BE-A023-50F1D065BFA4}"/>
              </a:ext>
            </a:extLst>
          </p:cNvPr>
          <p:cNvSpPr txBox="1">
            <a:spLocks/>
          </p:cNvSpPr>
          <p:nvPr/>
        </p:nvSpPr>
        <p:spPr>
          <a:xfrm>
            <a:off x="838200" y="1754137"/>
            <a:ext cx="9037320" cy="184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buSzPts val="1800"/>
            </a:pPr>
            <a:r>
              <a:rPr lang="en-US" b="1" dirty="0">
                <a:latin typeface="Helvetica" panose="020B0604020202020204" pitchFamily="34" charset="0"/>
                <a:ea typeface="Helvetica Neue"/>
                <a:cs typeface="Helvetica" panose="020B0604020202020204" pitchFamily="34" charset="0"/>
                <a:sym typeface="Helvetica Neue"/>
              </a:rPr>
              <a:t>Aggregates examples</a:t>
            </a:r>
            <a:endParaRPr lang="en-BZ" sz="2000" b="1" i="1" dirty="0">
              <a:latin typeface="Helvetica" panose="020B0604020202020204" pitchFamily="34" charset="0"/>
              <a:ea typeface="Helvetica Neue"/>
              <a:cs typeface="Helvetica" panose="020B0604020202020204" pitchFamily="34" charset="0"/>
              <a:sym typeface="Helvetica Neue"/>
            </a:endParaRPr>
          </a:p>
          <a:p>
            <a:pPr lvl="0" indent="-457200">
              <a:buSzPts val="1800"/>
              <a:buFont typeface="Arial" panose="020B0604020202020204" pitchFamily="34" charset="0"/>
              <a:buChar char="•"/>
            </a:pPr>
            <a:r>
              <a:rPr lang="en-BZ" sz="24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Mean by drug store over the week</a:t>
            </a:r>
          </a:p>
          <a:p>
            <a:pPr lvl="0" indent="-457200">
              <a:buSzPts val="1800"/>
              <a:buFont typeface="Arial" panose="020B0604020202020204" pitchFamily="34" charset="0"/>
              <a:buChar char="•"/>
            </a:pPr>
            <a:r>
              <a:rPr lang="en-BZ" sz="2400" dirty="0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Max amount by grocery during month</a:t>
            </a:r>
          </a:p>
          <a:p>
            <a:pPr indent="-457200">
              <a:buSzPts val="1800"/>
              <a:buFont typeface="Arial" panose="020B0604020202020204" pitchFamily="34" charset="0"/>
              <a:buChar char="•"/>
            </a:pPr>
            <a:r>
              <a:rPr lang="en-BZ" sz="24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Minimum transaction amount for rent</a:t>
            </a:r>
          </a:p>
          <a:p>
            <a:pPr lvl="0" indent="-457200">
              <a:buSzPts val="1800"/>
              <a:buFont typeface="Arial" panose="020B0604020202020204" pitchFamily="34" charset="0"/>
              <a:buChar char="•"/>
            </a:pPr>
            <a:r>
              <a:rPr lang="en-BZ" sz="2400" dirty="0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Etc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AB132-B15F-83A0-DB36-A32427B2DD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253"/>
          <a:stretch/>
        </p:blipFill>
        <p:spPr>
          <a:xfrm>
            <a:off x="5547119" y="3601925"/>
            <a:ext cx="6388572" cy="272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5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66D89-1397-B53F-F953-6325E5617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7C2E5CB-16B9-F109-EE0C-EB03B81E49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 dirty="0"/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621D22BC-F7BD-BC89-8372-633AEA74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106"/>
            <a:ext cx="11353800" cy="1325563"/>
          </a:xfrm>
        </p:spPr>
        <p:txBody>
          <a:bodyPr tIns="108000" anchor="t" anchorCtr="0"/>
          <a:lstStyle/>
          <a:p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Synthetic target generation</a:t>
            </a:r>
            <a:b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600" dirty="0">
                <a:latin typeface="Helvetica Neue"/>
                <a:ea typeface="Helvetica Neue"/>
                <a:cs typeface="Helvetica Neue"/>
                <a:sym typeface="Helvetica Neue"/>
              </a:rPr>
              <a:t>Performance bottleneck</a:t>
            </a:r>
            <a:endParaRPr lang="ru-RU" sz="2600" dirty="0"/>
          </a:p>
        </p:txBody>
      </p:sp>
      <p:sp>
        <p:nvSpPr>
          <p:cNvPr id="9" name="Номер слайда 2">
            <a:extLst>
              <a:ext uri="{FF2B5EF4-FFF2-40B4-BE49-F238E27FC236}">
                <a16:creationId xmlns:a16="http://schemas.microsoft.com/office/drawing/2014/main" id="{7F155925-5289-FD9F-F1A3-E4EA7F05E59D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Google Shape;96;p11">
            <a:extLst>
              <a:ext uri="{FF2B5EF4-FFF2-40B4-BE49-F238E27FC236}">
                <a16:creationId xmlns:a16="http://schemas.microsoft.com/office/drawing/2014/main" id="{D2093C52-086C-2010-AEA0-C762160D39AB}"/>
              </a:ext>
            </a:extLst>
          </p:cNvPr>
          <p:cNvSpPr txBox="1">
            <a:spLocks/>
          </p:cNvSpPr>
          <p:nvPr/>
        </p:nvSpPr>
        <p:spPr>
          <a:xfrm>
            <a:off x="838200" y="1754137"/>
            <a:ext cx="9037320" cy="3896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buSzPts val="1800"/>
            </a:pPr>
            <a:r>
              <a:rPr lang="en-US" b="1" dirty="0">
                <a:latin typeface="Helvetica" panose="020B0604020202020204" pitchFamily="34" charset="0"/>
                <a:ea typeface="Helvetica Neue"/>
                <a:cs typeface="Helvetica" panose="020B0604020202020204" pitchFamily="34" charset="0"/>
                <a:sym typeface="Helvetica Neue"/>
              </a:rPr>
              <a:t>Configurable pipeline</a:t>
            </a:r>
            <a:endParaRPr lang="en-BZ" sz="2000" b="1" i="1" dirty="0">
              <a:latin typeface="Helvetica" panose="020B0604020202020204" pitchFamily="34" charset="0"/>
              <a:ea typeface="Helvetica Neue"/>
              <a:cs typeface="Helvetica" panose="020B0604020202020204" pitchFamily="34" charset="0"/>
              <a:sym typeface="Helvetica Neue"/>
            </a:endParaRPr>
          </a:p>
          <a:p>
            <a:pPr lvl="0" indent="-457200">
              <a:buSzPts val="1800"/>
              <a:buFont typeface="Arial" panose="020B0604020202020204" pitchFamily="34" charset="0"/>
              <a:buChar char="•"/>
            </a:pPr>
            <a:r>
              <a:rPr lang="en-BZ" sz="24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Aggregation by different MCC code</a:t>
            </a:r>
          </a:p>
          <a:p>
            <a:pPr lvl="0" indent="-457200">
              <a:buSzPts val="1800"/>
              <a:buFont typeface="Arial" panose="020B0604020202020204" pitchFamily="34" charset="0"/>
              <a:buChar char="•"/>
            </a:pPr>
            <a:r>
              <a:rPr lang="en-BZ" sz="2400" dirty="0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Time feature group (trans per day, month, week)</a:t>
            </a:r>
          </a:p>
          <a:p>
            <a:pPr lvl="0" indent="-457200">
              <a:buSzPts val="1800"/>
              <a:buFont typeface="Arial" panose="020B0604020202020204" pitchFamily="34" charset="0"/>
              <a:buChar char="•"/>
            </a:pPr>
            <a:r>
              <a:rPr lang="en-BZ" sz="2400" dirty="0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Type of aggregation (sum, mean, max and etc)</a:t>
            </a:r>
          </a:p>
          <a:p>
            <a:pPr lvl="0" indent="-457200">
              <a:buSzPts val="1800"/>
              <a:buFont typeface="Arial" panose="020B0604020202020204" pitchFamily="34" charset="0"/>
              <a:buChar char="•"/>
            </a:pPr>
            <a:r>
              <a:rPr lang="en-BZ" sz="2400" dirty="0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Combination of generated features</a:t>
            </a:r>
          </a:p>
          <a:p>
            <a:pPr marL="0" lvl="0" indent="0">
              <a:buSzPts val="1800"/>
            </a:pPr>
            <a:br>
              <a:rPr lang="en-BZ" dirty="0"/>
            </a:br>
            <a:r>
              <a:rPr lang="en-US" b="1" dirty="0">
                <a:latin typeface="Helvetica" panose="020B0604020202020204" pitchFamily="34" charset="0"/>
                <a:ea typeface="Helvetica Neue"/>
                <a:cs typeface="Helvetica" panose="020B0604020202020204" pitchFamily="34" charset="0"/>
                <a:sym typeface="Helvetica Neue"/>
              </a:rPr>
              <a:t>Problems</a:t>
            </a:r>
            <a:endParaRPr lang="en-BZ" sz="4000" b="1" i="1" dirty="0">
              <a:latin typeface="Helvetica" panose="020B0604020202020204" pitchFamily="34" charset="0"/>
              <a:ea typeface="Helvetica Neue"/>
              <a:cs typeface="Helvetica" panose="020B0604020202020204" pitchFamily="34" charset="0"/>
              <a:sym typeface="Helvetica Neue"/>
            </a:endParaRPr>
          </a:p>
          <a:p>
            <a:pPr lvl="0" indent="-457200">
              <a:buSzPts val="18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604020202020204" pitchFamily="34" charset="0"/>
                <a:ea typeface="Helvetica Neue"/>
                <a:cs typeface="Helvetica" panose="020B0604020202020204" pitchFamily="34" charset="0"/>
                <a:sym typeface="Helvetica Neue"/>
              </a:rPr>
              <a:t>Large volume of user transactions</a:t>
            </a:r>
            <a:endParaRPr lang="ru-RU" sz="2400" dirty="0">
              <a:latin typeface="Helvetica" panose="020B0604020202020204" pitchFamily="34" charset="0"/>
              <a:ea typeface="Helvetica Neue"/>
              <a:cs typeface="Helvetica" panose="020B0604020202020204" pitchFamily="34" charset="0"/>
              <a:sym typeface="Helvetica Neue"/>
            </a:endParaRPr>
          </a:p>
          <a:p>
            <a:pPr lvl="0" indent="-457200">
              <a:buSzPts val="18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604020202020204" pitchFamily="34" charset="0"/>
                <a:ea typeface="Helvetica Neue"/>
                <a:cs typeface="Helvetica" panose="020B0604020202020204" pitchFamily="34" charset="0"/>
                <a:sym typeface="Helvetica Neue"/>
              </a:rPr>
              <a:t>Need real time performance for training ML model (hundred user per </a:t>
            </a:r>
            <a:r>
              <a:rPr lang="ru-RU" sz="2400" dirty="0">
                <a:latin typeface="Helvetica" panose="020B0604020202020204" pitchFamily="34" charset="0"/>
                <a:ea typeface="Helvetica Neue"/>
                <a:cs typeface="Helvetica" panose="020B0604020202020204" pitchFamily="34" charset="0"/>
                <a:sym typeface="Helvetica Neue"/>
              </a:rPr>
              <a:t>/ </a:t>
            </a:r>
            <a:r>
              <a:rPr lang="en-US" sz="2400" dirty="0">
                <a:latin typeface="Helvetica" panose="020B0604020202020204" pitchFamily="34" charset="0"/>
                <a:ea typeface="Helvetica Neue"/>
                <a:cs typeface="Helvetica" panose="020B0604020202020204" pitchFamily="34" charset="0"/>
                <a:sym typeface="Helvetica Neue"/>
              </a:rPr>
              <a:t>sec)</a:t>
            </a:r>
          </a:p>
        </p:txBody>
      </p:sp>
    </p:spTree>
    <p:extLst>
      <p:ext uri="{BB962C8B-B14F-4D97-AF65-F5344CB8AC3E}">
        <p14:creationId xmlns:p14="http://schemas.microsoft.com/office/powerpoint/2010/main" val="724622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7B49A-BFFE-C109-EA74-74E2CB971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F66071E-2290-906E-BC1C-C26FC70505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Номер слайда 2">
            <a:extLst>
              <a:ext uri="{FF2B5EF4-FFF2-40B4-BE49-F238E27FC236}">
                <a16:creationId xmlns:a16="http://schemas.microsoft.com/office/drawing/2014/main" id="{F00207A0-E918-9EFD-DE2F-741E4EED58C5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Google Shape;96;p11">
            <a:extLst>
              <a:ext uri="{FF2B5EF4-FFF2-40B4-BE49-F238E27FC236}">
                <a16:creationId xmlns:a16="http://schemas.microsoft.com/office/drawing/2014/main" id="{D1636FCB-43BE-3C32-7F85-318F09F44003}"/>
              </a:ext>
            </a:extLst>
          </p:cNvPr>
          <p:cNvSpPr txBox="1">
            <a:spLocks/>
          </p:cNvSpPr>
          <p:nvPr/>
        </p:nvSpPr>
        <p:spPr>
          <a:xfrm>
            <a:off x="838200" y="1754137"/>
            <a:ext cx="5180445" cy="2429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buSzPts val="1800"/>
            </a:pPr>
            <a:r>
              <a:rPr lang="en-US" sz="2600" b="1" dirty="0">
                <a:latin typeface="Helvetica" panose="020B0604020202020204" pitchFamily="34" charset="0"/>
                <a:ea typeface="Helvetica Neue"/>
                <a:cs typeface="Helvetica" panose="020B0604020202020204" pitchFamily="34" charset="0"/>
                <a:sym typeface="Helvetica Neue"/>
              </a:rPr>
              <a:t>Pure python + </a:t>
            </a:r>
            <a:r>
              <a:rPr lang="en-US" sz="2600" b="1" dirty="0" err="1">
                <a:latin typeface="Helvetica" panose="020B0604020202020204" pitchFamily="34" charset="0"/>
                <a:ea typeface="Helvetica Neue"/>
                <a:cs typeface="Helvetica" panose="020B0604020202020204" pitchFamily="34" charset="0"/>
                <a:sym typeface="Helvetica Neue"/>
              </a:rPr>
              <a:t>numpy</a:t>
            </a:r>
            <a:endParaRPr lang="en-US" sz="2600" b="1" dirty="0">
              <a:latin typeface="Helvetica" panose="020B0604020202020204" pitchFamily="34" charset="0"/>
              <a:ea typeface="Helvetica Neue"/>
              <a:cs typeface="Helvetica" panose="020B0604020202020204" pitchFamily="34" charset="0"/>
              <a:sym typeface="Helvetica Neue"/>
            </a:endParaRPr>
          </a:p>
          <a:p>
            <a:pPr lvl="0" indent="-457200">
              <a:buSzPts val="1800"/>
              <a:buFont typeface="Arial" panose="020B0604020202020204" pitchFamily="34" charset="0"/>
              <a:buChar char="•"/>
            </a:pPr>
            <a:r>
              <a:rPr lang="en-BZ" sz="2600" dirty="0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Increasing size rolling window</a:t>
            </a:r>
          </a:p>
          <a:p>
            <a:pPr lvl="0" indent="-457200">
              <a:buSzPts val="1800"/>
              <a:buFont typeface="Arial" panose="020B0604020202020204" pitchFamily="34" charset="0"/>
              <a:buChar char="•"/>
            </a:pPr>
            <a:r>
              <a:rPr lang="en-BZ" sz="2600" dirty="0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Filter only elements we want</a:t>
            </a:r>
          </a:p>
          <a:p>
            <a:pPr lvl="0" indent="-457200">
              <a:buSzPts val="1800"/>
              <a:buFont typeface="Arial" panose="020B0604020202020204" pitchFamily="34" charset="0"/>
              <a:buChar char="•"/>
            </a:pPr>
            <a:r>
              <a:rPr lang="en-BZ" sz="2600" dirty="0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Aggregate </a:t>
            </a:r>
          </a:p>
          <a:p>
            <a:pPr marL="0" lvl="0" indent="0">
              <a:buSzPts val="1800"/>
            </a:pPr>
            <a:endParaRPr lang="en-BZ" sz="2600" b="1" dirty="0">
              <a:solidFill>
                <a:srgbClr val="21212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lvl="0" indent="0">
              <a:buSzPts val="1800"/>
            </a:pPr>
            <a:r>
              <a:rPr lang="en-BZ" sz="2600" b="1" dirty="0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Not sufficient speed!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4C49E97-21E2-0A4E-CDD9-B21E3BB0F4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089" b="47253"/>
          <a:stretch/>
        </p:blipFill>
        <p:spPr>
          <a:xfrm>
            <a:off x="6787572" y="3429000"/>
            <a:ext cx="5404428" cy="2539469"/>
          </a:xfrm>
          <a:prstGeom prst="rect">
            <a:avLst/>
          </a:prstGeom>
        </p:spPr>
      </p:pic>
      <p:sp>
        <p:nvSpPr>
          <p:cNvPr id="19" name="Left Brace 18">
            <a:extLst>
              <a:ext uri="{FF2B5EF4-FFF2-40B4-BE49-F238E27FC236}">
                <a16:creationId xmlns:a16="http://schemas.microsoft.com/office/drawing/2014/main" id="{12071A01-6839-C275-11FA-4889D4DA8C0F}"/>
              </a:ext>
            </a:extLst>
          </p:cNvPr>
          <p:cNvSpPr/>
          <p:nvPr/>
        </p:nvSpPr>
        <p:spPr>
          <a:xfrm>
            <a:off x="6374477" y="3726872"/>
            <a:ext cx="223984" cy="22167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422E6985-D535-3982-AEE8-CC45BCCBDFD9}"/>
              </a:ext>
            </a:extLst>
          </p:cNvPr>
          <p:cNvSpPr/>
          <p:nvPr/>
        </p:nvSpPr>
        <p:spPr>
          <a:xfrm>
            <a:off x="6027307" y="3726872"/>
            <a:ext cx="223984" cy="4572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RU" dirty="0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C060B981-0044-CDDC-4447-0E5CA3608CB7}"/>
              </a:ext>
            </a:extLst>
          </p:cNvPr>
          <p:cNvSpPr/>
          <p:nvPr/>
        </p:nvSpPr>
        <p:spPr>
          <a:xfrm>
            <a:off x="5548288" y="3726872"/>
            <a:ext cx="281246" cy="6430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RU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3FD8AA7-1078-74A4-86BF-837522794C6D}"/>
              </a:ext>
            </a:extLst>
          </p:cNvPr>
          <p:cNvCxnSpPr>
            <a:cxnSpLocks/>
          </p:cNvCxnSpPr>
          <p:nvPr/>
        </p:nvCxnSpPr>
        <p:spPr>
          <a:xfrm flipV="1">
            <a:off x="6598461" y="3055084"/>
            <a:ext cx="1521109" cy="519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24F7861-1B43-771F-8AF0-89197834F113}"/>
              </a:ext>
            </a:extLst>
          </p:cNvPr>
          <p:cNvCxnSpPr>
            <a:cxnSpLocks/>
          </p:cNvCxnSpPr>
          <p:nvPr/>
        </p:nvCxnSpPr>
        <p:spPr>
          <a:xfrm flipV="1">
            <a:off x="6226474" y="2687782"/>
            <a:ext cx="1521109" cy="890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E1AC5F-7F95-0426-24D2-BE13925B85E5}"/>
              </a:ext>
            </a:extLst>
          </p:cNvPr>
          <p:cNvCxnSpPr>
            <a:cxnSpLocks/>
          </p:cNvCxnSpPr>
          <p:nvPr/>
        </p:nvCxnSpPr>
        <p:spPr>
          <a:xfrm flipV="1">
            <a:off x="5795135" y="2560833"/>
            <a:ext cx="784608" cy="1055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618CC44-D89C-5C6F-FE69-CC57F3EB215C}"/>
              </a:ext>
            </a:extLst>
          </p:cNvPr>
          <p:cNvSpPr txBox="1"/>
          <p:nvPr/>
        </p:nvSpPr>
        <p:spPr>
          <a:xfrm>
            <a:off x="5829534" y="2165164"/>
            <a:ext cx="186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dirty="0"/>
              <a:t>Filter + aggregate</a:t>
            </a:r>
          </a:p>
          <a:p>
            <a:endParaRPr lang="en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E05824-60A1-91C2-7945-F298DD8D99D6}"/>
              </a:ext>
            </a:extLst>
          </p:cNvPr>
          <p:cNvSpPr txBox="1"/>
          <p:nvPr/>
        </p:nvSpPr>
        <p:spPr>
          <a:xfrm>
            <a:off x="6999437" y="2405593"/>
            <a:ext cx="186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dirty="0"/>
              <a:t>Filter + aggregate</a:t>
            </a:r>
          </a:p>
          <a:p>
            <a:endParaRPr lang="en-R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81CE87-8BFC-9BE5-EDD3-A953DD5B0018}"/>
              </a:ext>
            </a:extLst>
          </p:cNvPr>
          <p:cNvSpPr txBox="1"/>
          <p:nvPr/>
        </p:nvSpPr>
        <p:spPr>
          <a:xfrm>
            <a:off x="8140540" y="2871249"/>
            <a:ext cx="186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dirty="0"/>
              <a:t>Filter + aggregate</a:t>
            </a:r>
          </a:p>
          <a:p>
            <a:endParaRPr lang="en-RU" dirty="0"/>
          </a:p>
        </p:txBody>
      </p:sp>
      <p:sp>
        <p:nvSpPr>
          <p:cNvPr id="36" name="Заголовок 1">
            <a:extLst>
              <a:ext uri="{FF2B5EF4-FFF2-40B4-BE49-F238E27FC236}">
                <a16:creationId xmlns:a16="http://schemas.microsoft.com/office/drawing/2014/main" id="{9432AE3E-DA84-10B3-399D-DADD0E415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106"/>
            <a:ext cx="11353800" cy="1325563"/>
          </a:xfrm>
        </p:spPr>
        <p:txBody>
          <a:bodyPr tIns="108000" anchor="t" anchorCtr="0"/>
          <a:lstStyle/>
          <a:p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Synthetic target generation</a:t>
            </a:r>
            <a:b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600" dirty="0">
                <a:latin typeface="Helvetica Neue"/>
                <a:ea typeface="Helvetica Neue"/>
                <a:cs typeface="Helvetica Neue"/>
                <a:sym typeface="Helvetica Neue"/>
              </a:rPr>
              <a:t>Baseline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240676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4F57C-38AF-CBA9-924F-E6926C2CB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DD4A2D0-449D-A9B2-E5A5-F0F20A344E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 dirty="0"/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9A3BB2E3-3C5E-C2F9-E2A1-C073C7EAA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106"/>
            <a:ext cx="11353800" cy="1325563"/>
          </a:xfrm>
        </p:spPr>
        <p:txBody>
          <a:bodyPr tIns="108000" anchor="t" anchorCtr="0"/>
          <a:lstStyle/>
          <a:p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Synthetic target generation</a:t>
            </a:r>
            <a:b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600" dirty="0">
                <a:latin typeface="Helvetica Neue"/>
                <a:ea typeface="Helvetica Neue"/>
                <a:cs typeface="Helvetica Neue"/>
                <a:sym typeface="Helvetica Neue"/>
              </a:rPr>
              <a:t>Baseline</a:t>
            </a:r>
            <a:endParaRPr lang="ru-RU" sz="2600" dirty="0"/>
          </a:p>
        </p:txBody>
      </p:sp>
      <p:sp>
        <p:nvSpPr>
          <p:cNvPr id="9" name="Номер слайда 2">
            <a:extLst>
              <a:ext uri="{FF2B5EF4-FFF2-40B4-BE49-F238E27FC236}">
                <a16:creationId xmlns:a16="http://schemas.microsoft.com/office/drawing/2014/main" id="{A5C05133-CD42-925F-0AAC-64597E91339D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Google Shape;96;p11">
            <a:extLst>
              <a:ext uri="{FF2B5EF4-FFF2-40B4-BE49-F238E27FC236}">
                <a16:creationId xmlns:a16="http://schemas.microsoft.com/office/drawing/2014/main" id="{4F888AC3-D7D2-33DC-5A99-ED4EE9C168DD}"/>
              </a:ext>
            </a:extLst>
          </p:cNvPr>
          <p:cNvSpPr txBox="1">
            <a:spLocks/>
          </p:cNvSpPr>
          <p:nvPr/>
        </p:nvSpPr>
        <p:spPr>
          <a:xfrm>
            <a:off x="838200" y="1754137"/>
            <a:ext cx="5180445" cy="2429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buSzPts val="1800"/>
            </a:pPr>
            <a:r>
              <a:rPr lang="en-US" sz="2600" b="1" dirty="0">
                <a:latin typeface="Helvetica" panose="020B0604020202020204" pitchFamily="34" charset="0"/>
                <a:ea typeface="Helvetica Neue"/>
                <a:cs typeface="Helvetica" panose="020B0604020202020204" pitchFamily="34" charset="0"/>
                <a:sym typeface="Helvetica Neue"/>
              </a:rPr>
              <a:t>Pure python + </a:t>
            </a:r>
            <a:r>
              <a:rPr lang="en-US" sz="2600" b="1" dirty="0" err="1">
                <a:latin typeface="Helvetica" panose="020B0604020202020204" pitchFamily="34" charset="0"/>
                <a:ea typeface="Helvetica Neue"/>
                <a:cs typeface="Helvetica" panose="020B0604020202020204" pitchFamily="34" charset="0"/>
                <a:sym typeface="Helvetica Neue"/>
              </a:rPr>
              <a:t>numpy</a:t>
            </a:r>
            <a:endParaRPr lang="en-US" sz="2600" b="1" dirty="0">
              <a:latin typeface="Helvetica" panose="020B0604020202020204" pitchFamily="34" charset="0"/>
              <a:ea typeface="Helvetica Neue"/>
              <a:cs typeface="Helvetica" panose="020B0604020202020204" pitchFamily="34" charset="0"/>
              <a:sym typeface="Helvetica Neue"/>
            </a:endParaRPr>
          </a:p>
          <a:p>
            <a:pPr lvl="0" indent="-457200">
              <a:buSzPts val="1800"/>
              <a:buFont typeface="Arial" panose="020B0604020202020204" pitchFamily="34" charset="0"/>
              <a:buChar char="•"/>
            </a:pPr>
            <a:r>
              <a:rPr lang="en-BZ" sz="2600" dirty="0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Increasing window size</a:t>
            </a:r>
          </a:p>
          <a:p>
            <a:pPr lvl="0" indent="-457200">
              <a:buSzPts val="1800"/>
              <a:buFont typeface="Arial" panose="020B0604020202020204" pitchFamily="34" charset="0"/>
              <a:buChar char="•"/>
            </a:pPr>
            <a:r>
              <a:rPr lang="en-BZ" sz="2600" dirty="0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Filter only elements we want</a:t>
            </a:r>
          </a:p>
          <a:p>
            <a:pPr lvl="0" indent="-457200">
              <a:buSzPts val="1800"/>
              <a:buFont typeface="Arial" panose="020B0604020202020204" pitchFamily="34" charset="0"/>
              <a:buChar char="•"/>
            </a:pPr>
            <a:r>
              <a:rPr lang="en-BZ" sz="2600" dirty="0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Aggregate </a:t>
            </a:r>
          </a:p>
          <a:p>
            <a:pPr marL="0" lvl="0" indent="0">
              <a:buSzPts val="1800"/>
            </a:pPr>
            <a:endParaRPr lang="en-BZ" sz="2600" b="1" dirty="0">
              <a:solidFill>
                <a:srgbClr val="21212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lvl="0" indent="0">
              <a:buSzPts val="1800"/>
            </a:pPr>
            <a:r>
              <a:rPr lang="en-BZ" sz="2600" b="1" dirty="0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VERY SLOW</a:t>
            </a:r>
          </a:p>
        </p:txBody>
      </p:sp>
      <p:sp>
        <p:nvSpPr>
          <p:cNvPr id="2" name="Google Shape;96;p11">
            <a:extLst>
              <a:ext uri="{FF2B5EF4-FFF2-40B4-BE49-F238E27FC236}">
                <a16:creationId xmlns:a16="http://schemas.microsoft.com/office/drawing/2014/main" id="{08D9E0DA-8E36-708D-DD85-5E94C79CC391}"/>
              </a:ext>
            </a:extLst>
          </p:cNvPr>
          <p:cNvSpPr txBox="1">
            <a:spLocks/>
          </p:cNvSpPr>
          <p:nvPr/>
        </p:nvSpPr>
        <p:spPr>
          <a:xfrm>
            <a:off x="838199" y="4404540"/>
            <a:ext cx="5180445" cy="1951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indent="-457200">
              <a:buSzPts val="1800"/>
              <a:buFont typeface="Arial" panose="020B0604020202020204" pitchFamily="34" charset="0"/>
              <a:buChar char="•"/>
            </a:pPr>
            <a:r>
              <a:rPr lang="en-BZ" sz="2600" dirty="0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2000 user</a:t>
            </a:r>
          </a:p>
          <a:p>
            <a:pPr lvl="0" indent="-457200">
              <a:buSzPts val="1800"/>
              <a:buFont typeface="Arial" panose="020B0604020202020204" pitchFamily="34" charset="0"/>
              <a:buChar char="•"/>
            </a:pPr>
            <a:r>
              <a:rPr lang="en-BZ" sz="2600" dirty="0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 target per transaction</a:t>
            </a:r>
          </a:p>
          <a:p>
            <a:pPr lvl="0" indent="-457200">
              <a:buSzPts val="1800"/>
              <a:buFont typeface="Arial" panose="020B0604020202020204" pitchFamily="34" charset="0"/>
              <a:buChar char="•"/>
            </a:pPr>
            <a:r>
              <a:rPr lang="en-BZ" sz="2600" dirty="0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4096 transaction per user</a:t>
            </a:r>
          </a:p>
          <a:p>
            <a:pPr lvl="0" indent="-457200">
              <a:buSzPts val="1800"/>
              <a:buFont typeface="Arial" panose="020B0604020202020204" pitchFamily="34" charset="0"/>
              <a:buChar char="•"/>
            </a:pPr>
            <a:r>
              <a:rPr lang="en-BZ" sz="2600" dirty="0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120 second</a:t>
            </a:r>
          </a:p>
          <a:p>
            <a:pPr lvl="0" indent="-457200">
              <a:buSzPts val="1800"/>
              <a:buFont typeface="Arial" panose="020B0604020202020204" pitchFamily="34" charset="0"/>
              <a:buChar char="•"/>
            </a:pPr>
            <a:r>
              <a:rPr lang="en-BZ" sz="2600" dirty="0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Profiling = 0.04 sec per user</a:t>
            </a:r>
          </a:p>
        </p:txBody>
      </p:sp>
      <p:pic>
        <p:nvPicPr>
          <p:cNvPr id="10" name="Picture 9" descr="A black and white striped background&#10;&#10;Description automatically generated with medium confidence">
            <a:extLst>
              <a:ext uri="{FF2B5EF4-FFF2-40B4-BE49-F238E27FC236}">
                <a16:creationId xmlns:a16="http://schemas.microsoft.com/office/drawing/2014/main" id="{E399819A-581F-60CB-7C05-C64A1A2AAD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3090"/>
          <a:stretch/>
        </p:blipFill>
        <p:spPr>
          <a:xfrm>
            <a:off x="5902036" y="3127356"/>
            <a:ext cx="6028880" cy="168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571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65C46-48BA-ADEB-6BF6-F73BC4708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D4F72D0-7A0D-63BD-7C3A-39613F8640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 dirty="0"/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1B4BBF53-4F54-A583-BE5B-F660214AD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106"/>
            <a:ext cx="11353800" cy="1325563"/>
          </a:xfrm>
        </p:spPr>
        <p:txBody>
          <a:bodyPr tIns="108000" anchor="t" anchorCtr="0"/>
          <a:lstStyle/>
          <a:p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Synthetic target generation</a:t>
            </a:r>
            <a:b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600" dirty="0" err="1">
                <a:latin typeface="Helvetica Neue"/>
                <a:ea typeface="Helvetica Neue"/>
                <a:cs typeface="Helvetica Neue"/>
                <a:sym typeface="Helvetica Neue"/>
              </a:rPr>
              <a:t>Numba</a:t>
            </a:r>
            <a:r>
              <a:rPr lang="en-US" sz="2600" dirty="0">
                <a:latin typeface="Helvetica Neue"/>
                <a:ea typeface="Helvetica Neue"/>
                <a:cs typeface="Helvetica Neue"/>
                <a:sym typeface="Helvetica Neue"/>
              </a:rPr>
              <a:t> JIT</a:t>
            </a:r>
            <a:endParaRPr lang="ru-RU" sz="2600" dirty="0"/>
          </a:p>
        </p:txBody>
      </p:sp>
      <p:sp>
        <p:nvSpPr>
          <p:cNvPr id="9" name="Номер слайда 2">
            <a:extLst>
              <a:ext uri="{FF2B5EF4-FFF2-40B4-BE49-F238E27FC236}">
                <a16:creationId xmlns:a16="http://schemas.microsoft.com/office/drawing/2014/main" id="{4E290810-0461-5DE6-30B8-E8E9D646A09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Google Shape;96;p11">
            <a:extLst>
              <a:ext uri="{FF2B5EF4-FFF2-40B4-BE49-F238E27FC236}">
                <a16:creationId xmlns:a16="http://schemas.microsoft.com/office/drawing/2014/main" id="{280ACD6F-EB2B-D196-0A1D-9339BC7548A9}"/>
              </a:ext>
            </a:extLst>
          </p:cNvPr>
          <p:cNvSpPr txBox="1">
            <a:spLocks/>
          </p:cNvSpPr>
          <p:nvPr/>
        </p:nvSpPr>
        <p:spPr>
          <a:xfrm>
            <a:off x="838200" y="1754137"/>
            <a:ext cx="9037320" cy="3896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indent="-457200">
              <a:buSzPts val="1800"/>
              <a:buFont typeface="Arial" panose="020B0604020202020204" pitchFamily="34" charset="0"/>
              <a:buChar char="•"/>
            </a:pPr>
            <a:r>
              <a:rPr lang="en-BZ" sz="24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Code optimization strategy</a:t>
            </a:r>
            <a:endParaRPr lang="ru-RU" sz="2400" b="0" i="0" dirty="0">
              <a:solidFill>
                <a:srgbClr val="212121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BZ" sz="24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Group by use time feature -&gt; JIT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BZ" sz="2400" dirty="0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Filter function by mcc code </a:t>
            </a:r>
            <a:r>
              <a:rPr lang="en-BZ" sz="24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-&gt; JIT</a:t>
            </a:r>
            <a:endParaRPr lang="en-BZ" sz="2400" dirty="0">
              <a:solidFill>
                <a:srgbClr val="21212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BZ" sz="2400" dirty="0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Reduce </a:t>
            </a:r>
            <a:r>
              <a:rPr lang="en-BZ" sz="24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-&gt; JIT</a:t>
            </a:r>
          </a:p>
          <a:p>
            <a:pPr marL="0" lvl="0" indent="0">
              <a:buSzPts val="1800"/>
            </a:pPr>
            <a:endParaRPr lang="en-BZ" sz="2400" b="0" i="0" dirty="0">
              <a:solidFill>
                <a:srgbClr val="212121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 indent="-457200">
              <a:buSzPts val="1800"/>
              <a:buFont typeface="Arial" panose="020B0604020202020204" pitchFamily="34" charset="0"/>
              <a:buChar char="•"/>
            </a:pPr>
            <a:r>
              <a:rPr lang="en-BZ" sz="2400" dirty="0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Speedup 10x target generation speed</a:t>
            </a:r>
            <a:endParaRPr lang="en-BZ" sz="2400" b="0" i="0" dirty="0">
              <a:solidFill>
                <a:srgbClr val="212121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Google Shape;96;p11">
            <a:extLst>
              <a:ext uri="{FF2B5EF4-FFF2-40B4-BE49-F238E27FC236}">
                <a16:creationId xmlns:a16="http://schemas.microsoft.com/office/drawing/2014/main" id="{CD596F11-FA23-682F-93FB-7514A2CB1A82}"/>
              </a:ext>
            </a:extLst>
          </p:cNvPr>
          <p:cNvSpPr txBox="1">
            <a:spLocks/>
          </p:cNvSpPr>
          <p:nvPr/>
        </p:nvSpPr>
        <p:spPr>
          <a:xfrm>
            <a:off x="838199" y="4404540"/>
            <a:ext cx="5180445" cy="2245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indent="-457200">
              <a:buSzPts val="1800"/>
              <a:buFont typeface="Arial" panose="020B0604020202020204" pitchFamily="34" charset="0"/>
              <a:buChar char="•"/>
            </a:pPr>
            <a:r>
              <a:rPr lang="en-BZ" sz="2600" dirty="0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2000 user</a:t>
            </a:r>
          </a:p>
          <a:p>
            <a:pPr indent="-457200">
              <a:buSzPts val="1800"/>
              <a:buFont typeface="Arial" panose="020B0604020202020204" pitchFamily="34" charset="0"/>
              <a:buChar char="•"/>
            </a:pPr>
            <a:r>
              <a:rPr lang="en-BZ" sz="2600" dirty="0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 target per transaction</a:t>
            </a:r>
          </a:p>
          <a:p>
            <a:pPr lvl="0" indent="-457200">
              <a:buSzPts val="1800"/>
              <a:buFont typeface="Arial" panose="020B0604020202020204" pitchFamily="34" charset="0"/>
              <a:buChar char="•"/>
            </a:pPr>
            <a:r>
              <a:rPr lang="en-BZ" sz="2600" dirty="0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4096 transaction per user</a:t>
            </a:r>
          </a:p>
          <a:p>
            <a:pPr lvl="0" indent="-457200">
              <a:buSzPts val="1800"/>
              <a:buFont typeface="Arial" panose="020B0604020202020204" pitchFamily="34" charset="0"/>
              <a:buChar char="•"/>
            </a:pPr>
            <a:r>
              <a:rPr lang="en-BZ" sz="2600" dirty="0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12 second</a:t>
            </a:r>
          </a:p>
          <a:p>
            <a:pPr indent="-457200">
              <a:buSzPts val="1800"/>
              <a:buFont typeface="Arial" panose="020B0604020202020204" pitchFamily="34" charset="0"/>
              <a:buChar char="•"/>
            </a:pPr>
            <a:r>
              <a:rPr lang="en-BZ" sz="2600" dirty="0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Profiling = 0.004 sec per user</a:t>
            </a:r>
          </a:p>
          <a:p>
            <a:pPr lvl="0" indent="-457200">
              <a:buSzPts val="1800"/>
              <a:buFont typeface="Arial" panose="020B0604020202020204" pitchFamily="34" charset="0"/>
              <a:buChar char="•"/>
            </a:pPr>
            <a:endParaRPr lang="en-BZ" sz="2600" dirty="0">
              <a:solidFill>
                <a:srgbClr val="21212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D4520720-2734-F6E9-3763-A2A7F6B0C96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5911"/>
          <a:stretch/>
        </p:blipFill>
        <p:spPr>
          <a:xfrm>
            <a:off x="6975187" y="4096047"/>
            <a:ext cx="4981286" cy="110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67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EAEDD-DE69-54C1-D5BF-3ED67C8747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3EDE506-889C-BCD3-7937-50FC55B600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 dirty="0"/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84D87A36-A69E-9279-3F20-CCCC86081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106"/>
            <a:ext cx="11353800" cy="1325563"/>
          </a:xfrm>
        </p:spPr>
        <p:txBody>
          <a:bodyPr tIns="108000" anchor="t" anchorCtr="0"/>
          <a:lstStyle/>
          <a:p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Synthetic target generation</a:t>
            </a:r>
            <a:b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600" dirty="0" err="1">
                <a:latin typeface="Helvetica Neue"/>
                <a:ea typeface="Helvetica Neue"/>
                <a:cs typeface="Helvetica Neue"/>
                <a:sym typeface="Helvetica Neue"/>
              </a:rPr>
              <a:t>Numba</a:t>
            </a:r>
            <a:r>
              <a:rPr lang="en-US" sz="2600" dirty="0">
                <a:latin typeface="Helvetica Neue"/>
                <a:ea typeface="Helvetica Neue"/>
                <a:cs typeface="Helvetica Neue"/>
                <a:sym typeface="Helvetica Neue"/>
              </a:rPr>
              <a:t> JIT + Multiprocessing</a:t>
            </a:r>
            <a:endParaRPr lang="ru-RU" sz="2600" dirty="0"/>
          </a:p>
        </p:txBody>
      </p:sp>
      <p:sp>
        <p:nvSpPr>
          <p:cNvPr id="9" name="Номер слайда 2">
            <a:extLst>
              <a:ext uri="{FF2B5EF4-FFF2-40B4-BE49-F238E27FC236}">
                <a16:creationId xmlns:a16="http://schemas.microsoft.com/office/drawing/2014/main" id="{B267F30F-0258-07E8-35FF-B1F250AB711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12C10E2-6C81-59D6-C4B8-E00E112601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696991"/>
              </p:ext>
            </p:extLst>
          </p:nvPr>
        </p:nvGraphicFramePr>
        <p:xfrm>
          <a:off x="1962150" y="2314330"/>
          <a:ext cx="8020050" cy="247650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1600697177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512167855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2581980087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3021344362"/>
                    </a:ext>
                  </a:extLst>
                </a:gridCol>
                <a:gridCol w="928255">
                  <a:extLst>
                    <a:ext uri="{9D8B030D-6E8A-4147-A177-3AD203B41FA5}">
                      <a16:colId xmlns:a16="http://schemas.microsoft.com/office/drawing/2014/main" val="3114886319"/>
                    </a:ext>
                  </a:extLst>
                </a:gridCol>
                <a:gridCol w="858981">
                  <a:extLst>
                    <a:ext uri="{9D8B030D-6E8A-4147-A177-3AD203B41FA5}">
                      <a16:colId xmlns:a16="http://schemas.microsoft.com/office/drawing/2014/main" val="1213373361"/>
                    </a:ext>
                  </a:extLst>
                </a:gridCol>
                <a:gridCol w="1489364">
                  <a:extLst>
                    <a:ext uri="{9D8B030D-6E8A-4147-A177-3AD203B41FA5}">
                      <a16:colId xmlns:a16="http://schemas.microsoft.com/office/drawing/2014/main" val="514275982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GB">
                          <a:effectLst/>
                        </a:rPr>
                        <a:t>JIT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>
                          <a:effectLst/>
                        </a:rPr>
                        <a:t>Num process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>
                          <a:effectLst/>
                        </a:rPr>
                        <a:t>Num users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dirty="0">
                          <a:effectLst/>
                        </a:rPr>
                        <a:t>Targets per transaction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dirty="0">
                          <a:effectLst/>
                        </a:rPr>
                        <a:t>Time (s)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>
                          <a:effectLst/>
                        </a:rPr>
                        <a:t>Speedup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>
                          <a:effectLst/>
                        </a:rPr>
                        <a:t>User per sec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859218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RU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RU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RU">
                          <a:effectLst/>
                        </a:rPr>
                        <a:t>2000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RU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RU" dirty="0">
                          <a:effectLst/>
                        </a:rPr>
                        <a:t>75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RU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RU" dirty="0">
                          <a:effectLst/>
                        </a:rPr>
                        <a:t>27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018009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RU">
                          <a:effectLst/>
                        </a:rPr>
                        <a:t>+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RU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RU">
                          <a:effectLst/>
                        </a:rPr>
                        <a:t>2000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RU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RU" dirty="0">
                          <a:effectLst/>
                        </a:rPr>
                        <a:t>12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RU" dirty="0">
                          <a:effectLst/>
                        </a:rPr>
                        <a:t>6.25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RU" dirty="0">
                          <a:effectLst/>
                        </a:rPr>
                        <a:t>167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2352935"/>
                  </a:ext>
                </a:extLst>
              </a:tr>
              <a:tr h="250839">
                <a:tc>
                  <a:txBody>
                    <a:bodyPr/>
                    <a:lstStyle/>
                    <a:p>
                      <a:pPr rtl="0" fontAlgn="b"/>
                      <a:r>
                        <a:rPr lang="en-RU">
                          <a:effectLst/>
                        </a:rPr>
                        <a:t>+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RU">
                          <a:effectLst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RU">
                          <a:effectLst/>
                        </a:rPr>
                        <a:t>2000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RU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RU" dirty="0">
                          <a:effectLst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RU">
                          <a:effectLst/>
                        </a:rPr>
                        <a:t>18.75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RU" dirty="0">
                          <a:effectLst/>
                        </a:rPr>
                        <a:t>500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770369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RU">
                          <a:effectLst/>
                        </a:rPr>
                        <a:t>+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RU"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RU">
                          <a:effectLst/>
                        </a:rPr>
                        <a:t>2000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RU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RU" dirty="0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RU">
                          <a:effectLst/>
                        </a:rPr>
                        <a:t>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RU" dirty="0">
                          <a:effectLst/>
                        </a:rPr>
                        <a:t>667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713296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en-RU" b="1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RU" b="1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RU" b="1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RU" b="1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RU" b="1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RU" b="1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RU" b="1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37484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RU">
                          <a:effectLst/>
                        </a:rPr>
                        <a:t>+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RU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RU">
                          <a:effectLst/>
                        </a:rPr>
                        <a:t>2000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RU">
                          <a:effectLst/>
                        </a:rPr>
                        <a:t>20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RU" dirty="0">
                          <a:effectLst/>
                        </a:rPr>
                        <a:t>180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RU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RU" dirty="0">
                          <a:effectLst/>
                        </a:rPr>
                        <a:t>11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00819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RU">
                          <a:effectLst/>
                        </a:rPr>
                        <a:t>+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RU">
                          <a:effectLst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RU">
                          <a:effectLst/>
                        </a:rPr>
                        <a:t>2000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RU">
                          <a:effectLst/>
                        </a:rPr>
                        <a:t>20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RU" dirty="0">
                          <a:effectLst/>
                        </a:rPr>
                        <a:t>50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RU" dirty="0">
                          <a:effectLst/>
                        </a:rPr>
                        <a:t>3.6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RU" dirty="0">
                          <a:effectLst/>
                        </a:rPr>
                        <a:t>40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136745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RU" b="1" dirty="0">
                          <a:effectLst/>
                        </a:rPr>
                        <a:t>+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RU" b="1" dirty="0"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RU" b="1" dirty="0">
                          <a:effectLst/>
                        </a:rPr>
                        <a:t>2000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RU" b="1" dirty="0">
                          <a:effectLst/>
                        </a:rPr>
                        <a:t>20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RU" b="1" dirty="0">
                          <a:effectLst/>
                        </a:rPr>
                        <a:t>39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RU" b="1" dirty="0">
                          <a:effectLst/>
                        </a:rPr>
                        <a:t>4.61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RU" b="1" dirty="0">
                          <a:effectLst/>
                        </a:rPr>
                        <a:t>51.28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7444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220334"/>
      </p:ext>
    </p:extLst>
  </p:cSld>
  <p:clrMapOvr>
    <a:masterClrMapping/>
  </p:clrMapOvr>
</p:sld>
</file>

<file path=ppt/theme/theme1.xml><?xml version="1.0" encoding="utf-8"?>
<a:theme xmlns:a="http://schemas.openxmlformats.org/drawingml/2006/main" name="General slides">
  <a:themeElements>
    <a:clrScheme name="Basic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AAC50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15750</TotalTime>
  <Words>437</Words>
  <Application>Microsoft Macintosh PowerPoint</Application>
  <PresentationFormat>Widescreen</PresentationFormat>
  <Paragraphs>157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Helvetica</vt:lpstr>
      <vt:lpstr>Helvetica Neue</vt:lpstr>
      <vt:lpstr>Calibri</vt:lpstr>
      <vt:lpstr>General slides</vt:lpstr>
      <vt:lpstr>PowerPoint Presentation</vt:lpstr>
      <vt:lpstr>ML training Supervised and unsupervised learning</vt:lpstr>
      <vt:lpstr>Financial transaction Data structure</vt:lpstr>
      <vt:lpstr>Financial transaction Synthetic aggregates</vt:lpstr>
      <vt:lpstr>Synthetic target generation Performance bottleneck</vt:lpstr>
      <vt:lpstr>Synthetic target generation Baseline</vt:lpstr>
      <vt:lpstr>Synthetic target generation Baseline</vt:lpstr>
      <vt:lpstr>Synthetic target generation Numba JIT</vt:lpstr>
      <vt:lpstr>Synthetic target generation Numba JIT + Multiprocessing</vt:lpstr>
      <vt:lpstr>Synthetic target generation Implementation problem</vt:lpstr>
      <vt:lpstr>Synthetic target generation Further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Artem Zabolotnyi</dc:creator>
  <cp:lastModifiedBy>Artem Zabolotnyi</cp:lastModifiedBy>
  <cp:revision>356</cp:revision>
  <dcterms:modified xsi:type="dcterms:W3CDTF">2024-12-15T00:06:50Z</dcterms:modified>
</cp:coreProperties>
</file>