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1" r:id="rId4"/>
    <p:sldId id="264" r:id="rId5"/>
    <p:sldId id="282" r:id="rId6"/>
    <p:sldId id="279" r:id="rId7"/>
    <p:sldId id="259" r:id="rId8"/>
    <p:sldId id="278" r:id="rId9"/>
    <p:sldId id="295" r:id="rId10"/>
    <p:sldId id="296" r:id="rId11"/>
    <p:sldId id="299" r:id="rId12"/>
    <p:sldId id="292" r:id="rId13"/>
    <p:sldId id="271" r:id="rId14"/>
    <p:sldId id="261" r:id="rId15"/>
    <p:sldId id="273" r:id="rId16"/>
    <p:sldId id="268" r:id="rId17"/>
    <p:sldId id="263" r:id="rId18"/>
    <p:sldId id="300" r:id="rId19"/>
    <p:sldId id="285" r:id="rId20"/>
    <p:sldId id="262" r:id="rId21"/>
    <p:sldId id="269" r:id="rId22"/>
    <p:sldId id="270" r:id="rId23"/>
    <p:sldId id="272" r:id="rId24"/>
    <p:sldId id="287" r:id="rId25"/>
    <p:sldId id="301" r:id="rId26"/>
    <p:sldId id="286" r:id="rId27"/>
    <p:sldId id="289" r:id="rId28"/>
    <p:sldId id="290" r:id="rId29"/>
    <p:sldId id="291" r:id="rId30"/>
    <p:sldId id="283" r:id="rId31"/>
    <p:sldId id="265" r:id="rId32"/>
    <p:sldId id="266" r:id="rId33"/>
    <p:sldId id="298" r:id="rId34"/>
    <p:sldId id="26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100" d="100"/>
          <a:sy n="100" d="100"/>
        </p:scale>
        <p:origin x="72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27D9E-9189-44F9-9C4C-174C11653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A4AE63-7A80-4E34-89F9-897A5FFD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5706A-7FA7-4CB2-8FFF-D61A0C3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AEB8C-9455-41E3-A8D6-87A959C6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EF4FA-B85F-47C4-8790-ECD06B15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2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CDE3-612C-40B0-940B-5AFFAC99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45FD2-237F-4D23-A6F4-AFF12E05A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5ABA2-3AA8-4087-B2AB-4FF171A0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04215-0DED-40B2-82AD-3447AB7A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909A3-DDB6-4B32-A2C0-8DA5F6C0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C9A4B2-3AD1-4AE6-995E-993D5A6CC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26B26-9AB4-4B20-8697-19FC233CA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A6810-C0B9-4C47-A26B-FD21EB21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447D4-1F99-4335-BFBF-EE225D9E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E10C8-47B6-4B75-923E-6F1C4638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136E5-4FE3-493C-A30E-E0CE41B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C1D4F-6DF3-4D98-8A5A-5AC85C47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0E244-844C-46C2-9B11-1BDE08FC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E2A42-49AC-4984-9054-F5E8EF46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32492-F94F-441C-AFE2-B1173A5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9567D-BAFE-4517-9609-8434F905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CD5A1-C8E5-4B5B-A9F1-F24FB985D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F6232-B2BD-4AED-9F40-6F15B77C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D78C-3BA7-4DFD-B3C5-EA9B1AED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506ED-BDC9-4A3A-B712-C8C06CC6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D2BBD-518D-4D9C-A39D-0D4594E1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4D3BE-1C25-45D1-B175-5357010D2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6F0957-8C28-4602-9C59-A6F31FBA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90512-C0B5-4F49-8855-7575FB71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D164D-F65A-4535-8BDF-C2F4B716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63933-43A6-4668-95CF-CFE159E3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3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CFF4E-254F-44C5-A3C7-EFA43341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2600D-5837-4BED-AEC9-26A9356BA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CAED9-E4E3-449E-A04F-9BF2F7E68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699193-80B5-479D-A2D6-9C7CE14F9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8AF8AF-4277-4262-8049-BE4E82F7D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FC564E-F3E4-4C84-9DB3-F144A89B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BF03F8-E107-4CE9-9A52-81AB4A8F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7C687-2B70-477F-95E2-B0B4ED1B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7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F00F7-BE57-4461-972A-223A9BBD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1D5238-9B66-4D6F-9CE8-E0332BF6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EB8BE7-D7BA-48EF-B8E6-A8E7A86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4BE89A-C3EA-451F-8216-706F3E6A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1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4C43FB-1801-48D2-925E-296AAF82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EFF1B5-F3E7-47B6-BB2B-BFEC6F99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704B15-6944-41CD-B9F9-540CFF60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2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F8F5D-786C-45BE-8320-1B740A12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C5EB9-F1FD-4989-82C1-5A719CFB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3FAD2-CBAB-43A3-9FA2-73DBE08B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899CB-1780-4749-AE5A-C5297F92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0DB4E-596A-49E5-8C16-3DB15CB0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25F98-CB41-4641-AF14-3FA55AB0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1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6BA84-010E-4FDF-832B-D79D16C5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218303-102E-4DEE-BC7F-2FBF03CF2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0D9FDA-8840-4FE0-A5D8-9C6A225F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30C5A-EA24-453E-BF21-4DF54D71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8D261-EF67-4AB6-801F-E1CF1A0E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F7525-19F6-48AE-9076-FFD1171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C5182-4662-40AC-A3A7-A1348B0F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99F1B-C7B4-4407-BF65-56C5CE1F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1D589-3051-4F03-A77F-3879E5D10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83425-D27A-4C7D-80C8-F1D6BBDBB9F5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42C81-499C-449D-B1C4-F608EA01D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E970B-6CE1-4768-AD44-1679521F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16BD-2A2F-4ECA-8D14-299D6B1C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1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6F5BE4F-5A06-4BB4-936A-EDE2D0488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856" y="5202238"/>
            <a:ext cx="9160287" cy="1655762"/>
          </a:xfrm>
        </p:spPr>
        <p:txBody>
          <a:bodyPr/>
          <a:lstStyle/>
          <a:p>
            <a:r>
              <a:rPr lang="ko-KR" altLang="en-US" dirty="0"/>
              <a:t>조원</a:t>
            </a:r>
            <a:r>
              <a:rPr lang="en-US" altLang="ko-KR" dirty="0"/>
              <a:t>:</a:t>
            </a:r>
            <a:r>
              <a:rPr lang="ko-KR" altLang="en-US" dirty="0" err="1"/>
              <a:t>공현</a:t>
            </a:r>
            <a:r>
              <a:rPr lang="en-US" altLang="ko-KR" dirty="0"/>
              <a:t>,</a:t>
            </a:r>
            <a:r>
              <a:rPr lang="ko-KR" altLang="en-US" dirty="0"/>
              <a:t>김선화</a:t>
            </a:r>
            <a:r>
              <a:rPr lang="en-US" altLang="ko-KR" dirty="0"/>
              <a:t>,</a:t>
            </a:r>
            <a:r>
              <a:rPr lang="ko-KR" altLang="en-US" dirty="0"/>
              <a:t>박성민</a:t>
            </a:r>
            <a:r>
              <a:rPr lang="en-US" altLang="ko-KR" dirty="0"/>
              <a:t>,</a:t>
            </a:r>
            <a:r>
              <a:rPr lang="ko-KR" altLang="en-US" dirty="0"/>
              <a:t>이원근</a:t>
            </a:r>
            <a:r>
              <a:rPr lang="en-US" altLang="ko-KR" dirty="0"/>
              <a:t>, </a:t>
            </a:r>
            <a:r>
              <a:rPr lang="ko-KR" altLang="en-US" dirty="0" err="1"/>
              <a:t>임태현</a:t>
            </a:r>
            <a:r>
              <a:rPr lang="en-US" altLang="ko-KR" dirty="0"/>
              <a:t>, </a:t>
            </a:r>
            <a:r>
              <a:rPr lang="ko-KR" altLang="en-US" dirty="0" err="1"/>
              <a:t>지배욱</a:t>
            </a:r>
            <a:r>
              <a:rPr lang="en-US" altLang="ko-KR" dirty="0"/>
              <a:t>, </a:t>
            </a:r>
            <a:r>
              <a:rPr lang="ko-KR" altLang="en-US" dirty="0"/>
              <a:t>최성욱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31BCB-2E0E-423D-B6E8-5A2DDD53E3C2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</a:rPr>
              <a:t>Blockchain project</a:t>
            </a:r>
            <a:endParaRPr lang="ko-KR" altLang="en-US" sz="6000" b="1" dirty="0">
              <a:solidFill>
                <a:schemeClr val="bg1"/>
              </a:solidFill>
              <a:ea typeface="나눔스퀘어라운드 Bold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23A78-2AB3-409D-99F4-598E1BB05497}"/>
              </a:ext>
            </a:extLst>
          </p:cNvPr>
          <p:cNvSpPr txBox="1"/>
          <p:nvPr/>
        </p:nvSpPr>
        <p:spPr>
          <a:xfrm>
            <a:off x="4815141" y="3429000"/>
            <a:ext cx="256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/>
              <a:t>2</a:t>
            </a:r>
            <a:r>
              <a:rPr lang="ko-KR" altLang="en-US" sz="72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9980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5FCBBE-9AC4-4801-986B-8FCDC7D9488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57185"/>
            <a:ext cx="5400000" cy="44444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DFFB26-7330-469E-BB2D-C7101E131726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AF8026-03B3-4BFD-A582-C4B775C3E9B5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2C22F25-0605-436E-86D0-DC6C792B4E90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BB2182-2DB0-49C2-8E91-39FC4A6EB373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</a:t>
            </a:r>
            <a:r>
              <a:rPr lang="en-US" altLang="ko-KR" sz="4000" dirty="0"/>
              <a:t> </a:t>
            </a:r>
            <a:r>
              <a:rPr lang="ko-KR" altLang="en-US" sz="4000" dirty="0"/>
              <a:t>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438BA401-B37C-4D88-B95F-3A93F8BC22D4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72B4C35B-F7C3-4E89-AFFF-A141188BBB6B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D2A85-BAFE-4840-A422-4D7FB3E4898D}"/>
              </a:ext>
            </a:extLst>
          </p:cNvPr>
          <p:cNvSpPr txBox="1"/>
          <p:nvPr/>
        </p:nvSpPr>
        <p:spPr>
          <a:xfrm>
            <a:off x="914400" y="1227517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getTxData</a:t>
            </a:r>
            <a:r>
              <a:rPr lang="en-US" altLang="ko-KR" sz="2400" dirty="0"/>
              <a:t> </a:t>
            </a:r>
            <a:r>
              <a:rPr lang="ko-KR" altLang="en-US" sz="2400" dirty="0"/>
              <a:t>웹페이지 연동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페이징</a:t>
            </a:r>
            <a:r>
              <a:rPr lang="ko-KR" altLang="en-US" sz="2400" dirty="0"/>
              <a:t> 처리   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EEA93ECC-4E50-4EDA-B40A-A8B3F79D9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87" y="2931665"/>
            <a:ext cx="4020754" cy="25155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B53ED4-3984-4530-8F04-C3695A736E0A}"/>
              </a:ext>
            </a:extLst>
          </p:cNvPr>
          <p:cNvSpPr txBox="1"/>
          <p:nvPr/>
        </p:nvSpPr>
        <p:spPr>
          <a:xfrm>
            <a:off x="7023187" y="1201270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getNodeData</a:t>
            </a:r>
            <a:r>
              <a:rPr lang="en-US" altLang="ko-KR" sz="2400" dirty="0"/>
              <a:t> </a:t>
            </a:r>
            <a:r>
              <a:rPr lang="ko-KR" altLang="en-US" sz="2400" dirty="0"/>
              <a:t>웹페이지 연동   </a:t>
            </a:r>
          </a:p>
        </p:txBody>
      </p:sp>
    </p:spTree>
    <p:extLst>
      <p:ext uri="{BB962C8B-B14F-4D97-AF65-F5344CB8AC3E}">
        <p14:creationId xmlns:p14="http://schemas.microsoft.com/office/powerpoint/2010/main" val="23529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5ABEE0-9BE6-487A-A821-F8FA6C75280D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BEC772-2CD6-4FC8-B2AD-1F21786E1F9D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1D58EC-AE4E-41B7-BAD2-430C77F7F42D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9D1D96-3CAF-4216-B4BB-D5F231770C71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0E8E9F83-1073-4BBF-9DDA-74C52C2AAE38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6CAB70E7-86F3-4B4A-949D-82363A0D4D68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EED7E-0F6E-4A83-A1D4-0F0EDDE1F4C3}"/>
              </a:ext>
            </a:extLst>
          </p:cNvPr>
          <p:cNvSpPr txBox="1"/>
          <p:nvPr/>
        </p:nvSpPr>
        <p:spPr>
          <a:xfrm>
            <a:off x="1004047" y="1226482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Table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DE1740-9996-4F6F-B707-9D835A4C527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0637EF-AC1F-4DE5-80F3-7F90C567F07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08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5ABEE0-9BE6-487A-A821-F8FA6C75280D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BEC772-2CD6-4FC8-B2AD-1F21786E1F9D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1D58EC-AE4E-41B7-BAD2-430C77F7F42D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9D1D96-3CAF-4216-B4BB-D5F231770C71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0E8E9F83-1073-4BBF-9DDA-74C52C2AAE38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6CAB70E7-86F3-4B4A-949D-82363A0D4D68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EED7E-0F6E-4A83-A1D4-0F0EDDE1F4C3}"/>
              </a:ext>
            </a:extLst>
          </p:cNvPr>
          <p:cNvSpPr txBox="1"/>
          <p:nvPr/>
        </p:nvSpPr>
        <p:spPr>
          <a:xfrm>
            <a:off x="1004047" y="1226482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Init</a:t>
            </a:r>
            <a:r>
              <a:rPr lang="ko-KR" altLang="en-US" sz="2400" dirty="0"/>
              <a:t>서버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7C4A36-9AB6-412C-96BB-7832A7D8E88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E68CEC-FF25-4E6B-8636-369844E65EE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4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8272AD-374F-43D2-AAD9-0FE57884CE1E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367D1F-5A44-476B-897C-121FF20883F7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692C44-C50E-4019-9D2D-9969830395AB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92ED39-6AD6-4271-961E-083816701443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E7F77141-178E-4CB1-88C9-E653CFEC5790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D9179B1C-951B-49D9-8420-8B96C4DCFE6A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CBF18-37FA-40B0-B890-ECA1C02577AB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ko-KR" altLang="en-US" sz="2400" dirty="0"/>
              <a:t> 반영하는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04B347-1604-4995-A457-574D9F571E4A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9C78D0-D751-4B47-B63E-BD153CCFD02D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6061D-85E4-4F77-9A8A-6AE284BF1187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3179BE-7CEE-4081-9B87-57B805F44077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C71717-ED72-4F6A-A5AE-771E383E784D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A5CA83DB-4B82-4F9B-81E0-A5DD7C340F83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A7A0DFD-1558-4F8B-84B2-FE641C64B55A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D8010-D7AB-4D31-A193-A1B3D7490E8C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ko-KR" altLang="en-US" sz="2400" dirty="0"/>
              <a:t> 기록하는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41B9D0-7FF3-4EEF-9439-D10D0E6CDC6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10B0006-52D0-42B4-948F-B73BC8180396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FB56EC-AEDF-4854-894A-F0545890D414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F1F81A-1E45-4A9F-8CFB-257980D25388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8658A0-66D5-4143-A138-A27A73B4F01D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355CE74B-604D-4882-860D-5BD064AA7DC5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5DADDCE2-C161-454D-A762-1A01E8AD0041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F0031-375C-40B9-B726-46EE8461F093}"/>
              </a:ext>
            </a:extLst>
          </p:cNvPr>
          <p:cNvSpPr txBox="1"/>
          <p:nvPr/>
        </p:nvSpPr>
        <p:spPr>
          <a:xfrm>
            <a:off x="1004047" y="1226482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새로운 블록을 생성하는 함수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252725-3E74-4F79-AB20-CBCA4388E2A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F1C9DE-173A-4836-9FE2-432B2D253E3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2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AC8C78-6322-48F6-AF1B-442190E1DA76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46C682-AC9A-4721-89B6-6CAB8E6FD82D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08A49A-5B77-42DB-ADC2-9A014068F95E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C28538-237C-4558-ADA6-A2CDB0115C51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66560E87-C5AC-4B1F-A2FA-67AFF6D48A03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FDEB4209-E6CB-429C-9EE8-08B9CFD16C95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E87ED-B14B-4357-9057-1541F0B38C13}"/>
              </a:ext>
            </a:extLst>
          </p:cNvPr>
          <p:cNvSpPr txBox="1"/>
          <p:nvPr/>
        </p:nvSpPr>
        <p:spPr>
          <a:xfrm>
            <a:off x="1004047" y="1226482"/>
            <a:ext cx="794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en-US" altLang="ko-KR" sz="2400" dirty="0"/>
              <a:t> </a:t>
            </a:r>
            <a:r>
              <a:rPr lang="ko-KR" altLang="en-US" sz="2400" dirty="0" err="1"/>
              <a:t>갯수를</a:t>
            </a:r>
            <a:r>
              <a:rPr lang="ko-KR" altLang="en-US" sz="2400" dirty="0"/>
              <a:t> 지정해서 새로운 블록을 생성하는 함수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6220BF-48FE-4F2B-A106-DBA616E89AF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B15DE8-D503-45D0-A82E-BAB1190EE20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2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57BAD62-477C-4826-AD07-295836A60620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DC0C19-1EB7-4D04-AF47-5854A8EC6206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8A60E8-86B2-4C58-9163-CD2E5681BE17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44605F-9BFC-4636-923D-91E7D2963DD9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90DBBFC1-F4CA-44C0-890A-92087974122C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9CEA1492-3A39-4204-8E8E-B7FBCF95C82C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CFA66-60E9-4103-83A3-97D1CD5E4E25}"/>
              </a:ext>
            </a:extLst>
          </p:cNvPr>
          <p:cNvSpPr txBox="1"/>
          <p:nvPr/>
        </p:nvSpPr>
        <p:spPr>
          <a:xfrm>
            <a:off x="1004047" y="1226482"/>
            <a:ext cx="565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ko-KR" altLang="en-US" sz="2400" dirty="0"/>
              <a:t> 읽어 </a:t>
            </a:r>
            <a:r>
              <a:rPr lang="en-US" altLang="ko-KR" sz="2400" dirty="0" err="1"/>
              <a:t>strTxData</a:t>
            </a:r>
            <a:r>
              <a:rPr lang="ko-KR" altLang="en-US" sz="2400" dirty="0"/>
              <a:t>를 만드는 함수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83DDDD-09F7-45DD-84E2-FCB163FD39AE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57BAD62-477C-4826-AD07-295836A60620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DC0C19-1EB7-4D04-AF47-5854A8EC6206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8A60E8-86B2-4C58-9163-CD2E5681BE17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44605F-9BFC-4636-923D-91E7D2963DD9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90DBBFC1-F4CA-44C0-890A-92087974122C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9CEA1492-3A39-4204-8E8E-B7FBCF95C82C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CFA66-60E9-4103-83A3-97D1CD5E4E25}"/>
              </a:ext>
            </a:extLst>
          </p:cNvPr>
          <p:cNvSpPr txBox="1"/>
          <p:nvPr/>
        </p:nvSpPr>
        <p:spPr>
          <a:xfrm>
            <a:off x="1004047" y="1226482"/>
            <a:ext cx="740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ko-KR" altLang="en-US" sz="2400" dirty="0"/>
              <a:t> 읽어 </a:t>
            </a:r>
            <a:r>
              <a:rPr lang="en-US" altLang="ko-KR" sz="2400" dirty="0" err="1"/>
              <a:t>strTxData</a:t>
            </a:r>
            <a:r>
              <a:rPr lang="ko-KR" altLang="en-US" sz="2400" dirty="0"/>
              <a:t>를 만드는 함수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페이징</a:t>
            </a:r>
            <a:r>
              <a:rPr lang="ko-KR" altLang="en-US" sz="2400" dirty="0"/>
              <a:t> 처리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E4A08D-9594-4793-BBF8-9418A05A52E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1E18DD8-B85E-4142-933C-0FA43BB9A280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7BA1F1-5906-42B2-960C-9E07A8AF9794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A2E133-E4EF-4E73-A38C-70690398E442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A63601-CE93-4B23-AE3D-F3B91A4F2641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428C1912-4A83-4435-BED7-D693732C5E63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F5684D83-C8C9-44C1-A9B8-68F6DC96D1D8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267B1-5006-48BF-BBFD-19A2BD308291}"/>
              </a:ext>
            </a:extLst>
          </p:cNvPr>
          <p:cNvSpPr txBox="1"/>
          <p:nvPr/>
        </p:nvSpPr>
        <p:spPr>
          <a:xfrm>
            <a:off x="233363" y="1258707"/>
            <a:ext cx="1015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블록에 반영될 거래 총 수수료를</a:t>
            </a:r>
            <a:r>
              <a:rPr lang="en-US" altLang="ko-KR" sz="2400" dirty="0"/>
              <a:t> </a:t>
            </a:r>
            <a:r>
              <a:rPr lang="ko-KR" altLang="en-US" sz="2400" dirty="0"/>
              <a:t>계산하는 함수</a:t>
            </a:r>
            <a:r>
              <a:rPr lang="en-US" altLang="ko-KR" sz="2400" dirty="0"/>
              <a:t>,</a:t>
            </a:r>
            <a:r>
              <a:rPr lang="ko-KR" altLang="en-US" sz="2400" dirty="0"/>
              <a:t> 메시지 </a:t>
            </a:r>
            <a:r>
              <a:rPr lang="ko-KR" altLang="en-US" sz="2400" dirty="0" err="1"/>
              <a:t>해쉬</a:t>
            </a:r>
            <a:r>
              <a:rPr lang="ko-KR" altLang="en-US" sz="2400" dirty="0"/>
              <a:t> 함수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45847D-FB36-4D79-886A-6F5E160AFFAE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01C437-0B47-4CB1-80FE-078B3F860AE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56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8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9" name="그룹 20"/>
          <p:cNvGrpSpPr>
            <a:grpSpLocks/>
          </p:cNvGrpSpPr>
          <p:nvPr/>
        </p:nvGrpSpPr>
        <p:grpSpPr bwMode="auto">
          <a:xfrm>
            <a:off x="2892426" y="571500"/>
            <a:ext cx="695325" cy="1150938"/>
            <a:chOff x="3733869" y="831273"/>
            <a:chExt cx="1676261" cy="2780835"/>
          </a:xfrm>
        </p:grpSpPr>
        <p:sp>
          <p:nvSpPr>
            <p:cNvPr id="22" name="타원 21"/>
            <p:cNvSpPr/>
            <p:nvPr/>
          </p:nvSpPr>
          <p:spPr>
            <a:xfrm>
              <a:off x="3898435" y="3355119"/>
              <a:ext cx="1347132" cy="25698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8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4127" name="그룹 22"/>
            <p:cNvGrpSpPr>
              <a:grpSpLocks/>
            </p:cNvGrpSpPr>
            <p:nvPr/>
          </p:nvGrpSpPr>
          <p:grpSpPr bwMode="auto">
            <a:xfrm>
              <a:off x="3733869" y="831273"/>
              <a:ext cx="1676261" cy="2657636"/>
              <a:chOff x="3733869" y="831273"/>
              <a:chExt cx="1676261" cy="2657636"/>
            </a:xfrm>
          </p:grpSpPr>
          <p:pic>
            <p:nvPicPr>
              <p:cNvPr id="4128" name="그림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69" y="831273"/>
                <a:ext cx="1676261" cy="2657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9" name="그림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7787" y="1222905"/>
                <a:ext cx="1048425" cy="804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9" name="육각형 8"/>
          <p:cNvSpPr/>
          <p:nvPr/>
        </p:nvSpPr>
        <p:spPr>
          <a:xfrm>
            <a:off x="1677988" y="1912938"/>
            <a:ext cx="1909762" cy="1943100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" name="육각형 9"/>
          <p:cNvSpPr/>
          <p:nvPr/>
        </p:nvSpPr>
        <p:spPr>
          <a:xfrm>
            <a:off x="3117850" y="3675063"/>
            <a:ext cx="1970088" cy="1955800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4926013" y="2254250"/>
            <a:ext cx="1949450" cy="1955800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육각형 11"/>
          <p:cNvSpPr/>
          <p:nvPr/>
        </p:nvSpPr>
        <p:spPr>
          <a:xfrm>
            <a:off x="6823075" y="3509963"/>
            <a:ext cx="1974850" cy="1955800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육각형 12"/>
          <p:cNvSpPr/>
          <p:nvPr/>
        </p:nvSpPr>
        <p:spPr>
          <a:xfrm>
            <a:off x="8548688" y="1955800"/>
            <a:ext cx="1928812" cy="1955800"/>
          </a:xfrm>
          <a:prstGeom prst="hexag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117850" y="3429001"/>
            <a:ext cx="642938" cy="1058863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510088" y="3575051"/>
            <a:ext cx="831850" cy="1077913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8216900" y="3251201"/>
            <a:ext cx="831850" cy="1077913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553201" y="3567113"/>
            <a:ext cx="644525" cy="1058862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24000" y="1905001"/>
            <a:ext cx="642938" cy="1058863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05301" y="457201"/>
            <a:ext cx="3190875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600" b="1" spc="-150" dirty="0">
                <a:solidFill>
                  <a:schemeClr val="bg1"/>
                </a:solidFill>
              </a:rPr>
              <a:t>1. CONTENTS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2775" y="2468989"/>
            <a:ext cx="14620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/>
              <a:t>프로젝트 개요</a:t>
            </a:r>
            <a:endParaRPr lang="en-US" altLang="ko-KR" sz="2400" b="1" spc="-150" dirty="0"/>
          </a:p>
        </p:txBody>
      </p:sp>
      <p:sp>
        <p:nvSpPr>
          <p:cNvPr id="21" name="TextBox 20"/>
          <p:cNvSpPr txBox="1"/>
          <p:nvPr/>
        </p:nvSpPr>
        <p:spPr>
          <a:xfrm>
            <a:off x="3404396" y="4418528"/>
            <a:ext cx="1350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/>
              <a:t>구성도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97464" y="2822208"/>
            <a:ext cx="15827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/>
              <a:t>세부 구현 </a:t>
            </a:r>
            <a:endParaRPr lang="en-US" altLang="ko-KR" sz="2400" b="1" spc="-150" dirty="0"/>
          </a:p>
          <a:p>
            <a:pPr algn="ctr">
              <a:defRPr/>
            </a:pPr>
            <a:r>
              <a:rPr lang="ko-KR" altLang="en-US" sz="2400" b="1" spc="-150" dirty="0"/>
              <a:t>방법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05798" y="3997811"/>
            <a:ext cx="1428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/>
              <a:t> 프로젝트 추진 내역</a:t>
            </a:r>
            <a:endParaRPr lang="en-US" altLang="ko-KR" sz="24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1666876" y="1606764"/>
            <a:ext cx="5000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200" b="1" spc="-150" dirty="0">
                <a:solidFill>
                  <a:schemeClr val="bg1"/>
                </a:solidFill>
              </a:rPr>
              <a:t>1</a:t>
            </a:r>
            <a:endParaRPr lang="ko-KR" altLang="en-US" sz="3200" b="1" spc="-150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DFFEF1E-3585-45EF-ABDB-6AB64DACB4E5}"/>
              </a:ext>
            </a:extLst>
          </p:cNvPr>
          <p:cNvCxnSpPr/>
          <p:nvPr/>
        </p:nvCxnSpPr>
        <p:spPr>
          <a:xfrm>
            <a:off x="9885374" y="2979372"/>
            <a:ext cx="644525" cy="1058862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0088" y="3267075"/>
            <a:ext cx="5000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200" b="1" spc="-150" dirty="0">
                <a:solidFill>
                  <a:schemeClr val="bg1"/>
                </a:solidFill>
              </a:rPr>
              <a:t>2</a:t>
            </a:r>
            <a:endParaRPr lang="ko-KR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6176" y="1955800"/>
            <a:ext cx="500063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200" b="1" spc="-150" dirty="0">
                <a:solidFill>
                  <a:schemeClr val="bg1"/>
                </a:solidFill>
              </a:rPr>
              <a:t>3</a:t>
            </a:r>
            <a:endParaRPr lang="ko-KR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3076" y="3224214"/>
            <a:ext cx="500063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endParaRPr lang="ko-KR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48688" y="1666875"/>
            <a:ext cx="500062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200" b="1" spc="-150" dirty="0">
                <a:solidFill>
                  <a:schemeClr val="bg1"/>
                </a:solidFill>
              </a:rPr>
              <a:t>5</a:t>
            </a:r>
            <a:endParaRPr lang="ko-KR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19365" y="2518201"/>
            <a:ext cx="14398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ea typeface="나눔스퀘어라운드 ExtraBold" panose="020B0600000101010101" pitchFamily="50" charset="-127"/>
              </a:rPr>
              <a:t>Lesson Learned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90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49C503F-D940-4890-9388-78A7219B2FCC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A5C072-7AF3-4E26-A6EA-3EF72096AB39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820C8C-E81C-4D2E-AD0C-430E799967EE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3DE97-E1A3-49A1-81C2-9486587A2D5F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88F07B4A-EA67-421D-B0F3-DEC23DF95961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B1FFC461-8C53-487C-B4B4-2D2DB0CFF87F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EA4F9-11A1-46C7-A2C9-647029B74EB0}"/>
              </a:ext>
            </a:extLst>
          </p:cNvPr>
          <p:cNvSpPr txBox="1"/>
          <p:nvPr/>
        </p:nvSpPr>
        <p:spPr>
          <a:xfrm>
            <a:off x="1004047" y="1226482"/>
            <a:ext cx="551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ko-KR" altLang="en-US" sz="2400" dirty="0"/>
              <a:t> 업데이트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F05BC8-D74F-46D4-B11A-A54A30FECB0B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324B9FB-908F-4ACD-9954-5C28B989F7AE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799B9C-4D68-4DE1-8914-07977795D69E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49CC53-A3C5-43D7-B866-6378809174EF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6927A4-45A2-4363-90E8-E2F55C40824D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A587F5CA-F416-4C78-8625-A0B316FE5483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2EB6DE88-CDDD-415D-9987-6826A4141D9D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842B2-1D42-40D2-B6F0-DBD6CF509BFF}"/>
              </a:ext>
            </a:extLst>
          </p:cNvPr>
          <p:cNvSpPr txBox="1"/>
          <p:nvPr/>
        </p:nvSpPr>
        <p:spPr>
          <a:xfrm>
            <a:off x="1004047" y="1226482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블록체인을 읽어오는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83F884-9500-444F-9D40-3A3F14FBA9F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02F32BC-59B9-446E-A375-DAE46BA8F422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9FC7B-9334-4681-8694-919C1A2ADF1C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C88B08-F13A-46A8-BDB3-4742736C8B45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BBDCE3-8651-431B-9058-002D67628C1C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2FB75B76-C47D-4E61-9D64-78FE8753B8F6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DE28EF0D-06B0-4C1B-99F2-FE837B35D272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C5758-1B85-40CE-9DA6-BB0641FE82F7}"/>
              </a:ext>
            </a:extLst>
          </p:cNvPr>
          <p:cNvSpPr txBox="1"/>
          <p:nvPr/>
        </p:nvSpPr>
        <p:spPr>
          <a:xfrm>
            <a:off x="1004047" y="1226482"/>
            <a:ext cx="805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블록체인을 </a:t>
            </a:r>
            <a:r>
              <a:rPr lang="ko-KR" altLang="en-US" sz="2400" dirty="0" err="1"/>
              <a:t>페이징해서</a:t>
            </a:r>
            <a:r>
              <a:rPr lang="ko-KR" altLang="en-US" sz="2400" dirty="0"/>
              <a:t> 읽어오는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4427E6-9D67-4A91-901B-957AB7378B1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FE149E-79EC-4D72-B6E2-9E4CA0134CA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82792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7805D12-2975-494C-A31F-6273F0A94B23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221E8-D398-4119-A312-B198E4405765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EF11F7-E87E-441A-8746-B332DF6192C0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84E4FB-6AF3-457A-A29D-85771414B1D7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7AD46FFC-E95B-455A-89D2-1AE885973B1A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BBF32CA9-F749-4391-9C74-F4D97E3F204A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692DB-3F62-4284-A4B1-CD19DDF7B74A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Txdata</a:t>
            </a:r>
            <a:r>
              <a:rPr lang="ko-KR" altLang="en-US" sz="2400" dirty="0"/>
              <a:t> 읽어오는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6D52A5-A010-4DCF-887B-2B81FBF7B07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2061459"/>
            <a:ext cx="97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1658F3-56B9-4234-A9BB-023FB7FB205C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2C457-3FBB-4C7C-B22D-17BCD829B8AC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224352C-DC9C-46DB-A6E1-FB9CF02B5069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4EE666-B1A9-46ED-9D19-8FE67BE9F72A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C5AB95B6-C11F-489E-8C5D-DA37C997D35D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C02B198B-BF43-4D0F-AE45-474A230326BE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D47D8-BC79-46F5-8ED3-BC47F750DF66}"/>
              </a:ext>
            </a:extLst>
          </p:cNvPr>
          <p:cNvSpPr txBox="1"/>
          <p:nvPr/>
        </p:nvSpPr>
        <p:spPr>
          <a:xfrm>
            <a:off x="564775" y="1201270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Node</a:t>
            </a:r>
            <a:r>
              <a:rPr lang="ko-KR" altLang="en-US" sz="2400" dirty="0"/>
              <a:t>를 추가하는 함수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3B404B-637B-4E8D-9F2D-D69EF276F973}"/>
              </a:ext>
            </a:extLst>
          </p:cNvPr>
          <p:cNvSpPr txBox="1"/>
          <p:nvPr/>
        </p:nvSpPr>
        <p:spPr>
          <a:xfrm>
            <a:off x="6314241" y="1230191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Nodelist</a:t>
            </a:r>
            <a:r>
              <a:rPr lang="ko-KR" altLang="en-US" sz="2400" dirty="0"/>
              <a:t>를 읽어오는 함수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EBAF0-704F-431D-8CF2-57A9E0F88C9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81FE4C-C0B6-4744-B635-6D80A506AAE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41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1658F3-56B9-4234-A9BB-023FB7FB205C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2C457-3FBB-4C7C-B22D-17BCD829B8AC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224352C-DC9C-46DB-A6E1-FB9CF02B5069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4EE666-B1A9-46ED-9D19-8FE67BE9F72A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C5AB95B6-C11F-489E-8C5D-DA37C997D35D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C02B198B-BF43-4D0F-AE45-474A230326BE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61122-89C6-4D01-841C-6FC68301273B}"/>
              </a:ext>
            </a:extLst>
          </p:cNvPr>
          <p:cNvSpPr txBox="1"/>
          <p:nvPr/>
        </p:nvSpPr>
        <p:spPr>
          <a:xfrm>
            <a:off x="1004047" y="1290717"/>
            <a:ext cx="397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채굴 자동화 함수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189B3-13C5-4CAF-ADC0-2786361D2A6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2061459"/>
            <a:ext cx="5400000" cy="46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B57FAE-9008-4E57-9A7D-9D38A2C2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047" y="2061459"/>
            <a:ext cx="2975038" cy="4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0ECE160-09B5-4FB9-8DBC-9A37F5566BB2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54E3D4-E425-436B-BE3C-99C1FBC552D3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000684-7142-4886-AF12-E63C9035F9F8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48337D-FC80-4E30-954E-60555DF2245A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9A172237-181C-4F7F-9896-15A8D453D9B4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F8FB3FD8-3630-475B-9061-0C8BEE5BFAD1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FCBBA-CB40-4B65-A886-417113890FCC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생성된 블록을 비교하는 함수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615BDF-AD35-49B6-9D41-C30FA627D9D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5" y="2070184"/>
            <a:ext cx="5400000" cy="46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78F97C-4C84-4C79-B5E3-326E3F79732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27" y="2070184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DFFCD2-F528-4E2F-B32C-4AADFC334D1C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51CB40-577B-46C8-A22B-6A36828CB7BA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EACEC7-C408-4FE4-AA20-69AD1EBF39BF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F0754B-237D-4F49-9A28-73EFCFBA69B4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D5A72B8C-F605-4E84-AE74-54CDE2DD2DB0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AA700DDB-D1CF-4493-91B3-90756672B789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08B07-250D-4EA7-8C02-1B0F3C9F448B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생성된 블록을 비교하는 함수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6E0E37-55E6-4FAD-853D-2F4D782020D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A2928F-1A52-4ED7-8263-281999C8C5F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2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6AA28C-0BD2-4EA7-B9D7-5A5BF173E070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B20813-18EF-4AC0-B976-C8328594F3B6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84854F-00A3-4F6B-9CCD-87DF9A6FC7C6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F561DC-162C-4903-BB56-7A879DC47038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2985EACA-7DBE-4A8A-A86A-94EDA49AA5A7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20D30824-AD64-48BB-B7E8-66ECCB265841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9A98-69A8-49EC-AAF9-F4A5E3BF652E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생성된 블록을 비교하는 함수</a:t>
            </a:r>
            <a:r>
              <a:rPr lang="en-US" altLang="ko-KR" sz="2400" dirty="0"/>
              <a:t>(3)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F8DCAA-6EE7-4D46-ABD4-4EC9628269D5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AD37DE-8555-4477-9C65-C9DF2DAFB2D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2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521F60-6519-4213-8D31-D53381F94971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EB46AF-8002-4659-9D4F-F956D0B848BB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03EAD0-0CB3-4B5A-B27D-874697BFF0D0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583A6D-79DB-4E90-9C64-283359BE937B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7C08D6B7-E1B7-471E-83F6-32AB518A0DEC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159F5E84-C497-4FE7-BEA3-E041BA1AF567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5038E-0B0F-4B12-9C17-A759905BB5D4}"/>
              </a:ext>
            </a:extLst>
          </p:cNvPr>
          <p:cNvSpPr txBox="1"/>
          <p:nvPr/>
        </p:nvSpPr>
        <p:spPr>
          <a:xfrm>
            <a:off x="1004047" y="1226482"/>
            <a:ext cx="490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/>
              <a:t>생성된 블록을 비교하는 함수</a:t>
            </a:r>
            <a:r>
              <a:rPr lang="en-US" altLang="ko-KR" sz="2400" dirty="0"/>
              <a:t>(4)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B3CDB8-BC2B-48A2-9F6C-AB43BA81413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8" y="2061459"/>
            <a:ext cx="5400000" cy="46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492935-6C66-4CFA-A441-D3EDA6756F8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2" y="2061459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A433A32-8744-424A-A820-B8F9E8F4C0CB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a typeface="나눔스퀘어라운드 Bold" pitchFamily="50" charset="-127"/>
              </a:rPr>
              <a:t>프로젝트 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8760B4-E965-4CF9-A80C-AF22FB2CC1F0}"/>
              </a:ext>
            </a:extLst>
          </p:cNvPr>
          <p:cNvSpPr/>
          <p:nvPr/>
        </p:nvSpPr>
        <p:spPr>
          <a:xfrm>
            <a:off x="357505" y="2834542"/>
            <a:ext cx="175577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0D1E7-D4DB-4358-AE11-19F8A933EC1E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ea typeface="나눔스퀘어라운드 Extra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rgbClr val="0070C0"/>
              </a:solidFill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Lessons Learned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B9669-B183-4CF8-8D3F-4A5DA228CCF9}"/>
              </a:ext>
            </a:extLst>
          </p:cNvPr>
          <p:cNvSpPr txBox="1"/>
          <p:nvPr/>
        </p:nvSpPr>
        <p:spPr>
          <a:xfrm>
            <a:off x="4455795" y="3285910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070C0"/>
                </a:solidFill>
                <a:ea typeface="나눔스퀘어라운드 ExtraBold" pitchFamily="50" charset="-127"/>
              </a:rPr>
              <a:t>프로젝트 개요</a:t>
            </a:r>
            <a:endParaRPr lang="en-US" altLang="ko-KR" sz="2400" b="1" dirty="0">
              <a:solidFill>
                <a:srgbClr val="0070C0"/>
              </a:solidFill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0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69DB7C-E0B6-4DFD-979A-0F1D4D0A5587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a typeface="나눔스퀘어라운드 Bold" pitchFamily="50" charset="-127"/>
              </a:rPr>
              <a:t>프로젝트 추진 내역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CB438-0F96-4386-933B-89B3FD6CA6E1}"/>
              </a:ext>
            </a:extLst>
          </p:cNvPr>
          <p:cNvSpPr txBox="1"/>
          <p:nvPr/>
        </p:nvSpPr>
        <p:spPr>
          <a:xfrm>
            <a:off x="4455795" y="2864905"/>
            <a:ext cx="4879975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070C0"/>
                </a:solidFill>
                <a:ea typeface="나눔스퀘어라운드 ExtraBold" pitchFamily="50" charset="-127"/>
              </a:rPr>
              <a:t>팀 구성</a:t>
            </a:r>
            <a:endParaRPr lang="en-US" altLang="ko-KR" sz="2400" b="1" dirty="0">
              <a:solidFill>
                <a:srgbClr val="0070C0"/>
              </a:solidFill>
              <a:ea typeface="나눔스퀘어라운드 ExtraBold" pitchFamily="50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ko-KR" sz="2400" b="1" dirty="0">
                <a:solidFill>
                  <a:srgbClr val="0070C0"/>
                </a:solidFill>
                <a:ea typeface="나눔스퀘어라운드 ExtraBold" pitchFamily="50" charset="-127"/>
              </a:rPr>
              <a:t>WBS +</a:t>
            </a:r>
            <a:r>
              <a:rPr lang="ko-KR" altLang="en-US" sz="2400" b="1" dirty="0">
                <a:solidFill>
                  <a:srgbClr val="0070C0"/>
                </a:solidFill>
                <a:ea typeface="나눔스퀘어라운드 ExtraBold" pitchFamily="50" charset="-127"/>
              </a:rPr>
              <a:t>일정표</a:t>
            </a:r>
            <a:endParaRPr lang="en-US" altLang="ko-KR" sz="2400" b="1" dirty="0">
              <a:solidFill>
                <a:srgbClr val="0070C0"/>
              </a:solidFill>
              <a:ea typeface="나눔스퀘어라운드 ExtraBold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B7AE00-C501-4AE9-94A8-CE64E6A94B34}"/>
              </a:ext>
            </a:extLst>
          </p:cNvPr>
          <p:cNvSpPr/>
          <p:nvPr/>
        </p:nvSpPr>
        <p:spPr>
          <a:xfrm>
            <a:off x="357505" y="3486362"/>
            <a:ext cx="1651177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7701A-DBD6-4044-A6F5-E1C7C5EFA542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ea typeface="나눔스퀘어라운드 Extra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rgbClr val="0070C0"/>
              </a:solidFill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0860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2">
            <a:extLst>
              <a:ext uri="{FF2B5EF4-FFF2-40B4-BE49-F238E27FC236}">
                <a16:creationId xmlns:a16="http://schemas.microsoft.com/office/drawing/2014/main" id="{F1059101-49B5-4981-A70A-F660B7FC844D}"/>
              </a:ext>
            </a:extLst>
          </p:cNvPr>
          <p:cNvGrpSpPr/>
          <p:nvPr/>
        </p:nvGrpSpPr>
        <p:grpSpPr>
          <a:xfrm>
            <a:off x="666025" y="3305915"/>
            <a:ext cx="2153604" cy="1111336"/>
            <a:chOff x="4797612" y="2674491"/>
            <a:chExt cx="2153604" cy="1111336"/>
          </a:xfrm>
        </p:grpSpPr>
        <p:grpSp>
          <p:nvGrpSpPr>
            <p:cNvPr id="10" name="그룹 13">
              <a:extLst>
                <a:ext uri="{FF2B5EF4-FFF2-40B4-BE49-F238E27FC236}">
                  <a16:creationId xmlns:a16="http://schemas.microsoft.com/office/drawing/2014/main" id="{59EC6DA0-AA45-4956-8C07-CE25806D337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6CCE936-A9D1-4A3F-8D4E-C48B00156EE1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B8A018E-5579-4F24-9F11-A311DDF5ACB8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ea typeface="나눔스퀘어라운드 Bold" pitchFamily="50" charset="-127"/>
                  </a:rPr>
                  <a:t>자동화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6F6862-363B-4787-8ABB-0CCD2CEE0AA7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ea typeface="나눔스퀘어라운드 Bold" pitchFamily="50" charset="-127"/>
                </a:rPr>
                <a:t>지배욱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  <a:r>
                <a:rPr lang="ko-KR" altLang="en-US" dirty="0">
                  <a:ea typeface="나눔스퀘어라운드 Bold" pitchFamily="50" charset="-127"/>
                </a:rPr>
                <a:t>박성민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</a:p>
            <a:p>
              <a:pPr algn="ctr"/>
              <a:r>
                <a:rPr lang="ko-KR" altLang="en-US" dirty="0">
                  <a:ea typeface="나눔스퀘어라운드 Bold" pitchFamily="50" charset="-127"/>
                </a:rPr>
                <a:t>최성욱</a:t>
              </a:r>
            </a:p>
          </p:txBody>
        </p:sp>
      </p:grpSp>
      <p:grpSp>
        <p:nvGrpSpPr>
          <p:cNvPr id="14" name="그룹 12">
            <a:extLst>
              <a:ext uri="{FF2B5EF4-FFF2-40B4-BE49-F238E27FC236}">
                <a16:creationId xmlns:a16="http://schemas.microsoft.com/office/drawing/2014/main" id="{E1E6D88F-DF30-4F06-A96D-59465BAF928A}"/>
              </a:ext>
            </a:extLst>
          </p:cNvPr>
          <p:cNvGrpSpPr/>
          <p:nvPr/>
        </p:nvGrpSpPr>
        <p:grpSpPr>
          <a:xfrm>
            <a:off x="3535900" y="3305915"/>
            <a:ext cx="2153604" cy="1111336"/>
            <a:chOff x="4797612" y="2674491"/>
            <a:chExt cx="2153604" cy="1111336"/>
          </a:xfrm>
        </p:grpSpPr>
        <p:grpSp>
          <p:nvGrpSpPr>
            <p:cNvPr id="15" name="그룹 13">
              <a:extLst>
                <a:ext uri="{FF2B5EF4-FFF2-40B4-BE49-F238E27FC236}">
                  <a16:creationId xmlns:a16="http://schemas.microsoft.com/office/drawing/2014/main" id="{2072540C-EA69-4C64-B43E-CF8319564E58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01FC3E3-384D-473D-9985-27EC0B28017E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2F5C122-27FC-454A-9828-6321BDFE8647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ea typeface="나눔스퀘어라운드 Bold" pitchFamily="50" charset="-127"/>
                  </a:rPr>
                  <a:t>DB</a:t>
                </a:r>
                <a:endParaRPr lang="ko-KR" altLang="en-US" dirty="0">
                  <a:ea typeface="나눔스퀘어라운드 Bold" pitchFamily="50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D7EF0B-139C-463E-BFB3-6A134FE0B233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ea typeface="나눔스퀘어라운드 Bold" pitchFamily="50" charset="-127"/>
                </a:rPr>
                <a:t>공현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  <a:r>
                <a:rPr lang="ko-KR" altLang="en-US" dirty="0">
                  <a:ea typeface="나눔스퀘어라운드 Bold" pitchFamily="50" charset="-127"/>
                </a:rPr>
                <a:t>이원근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</a:p>
            <a:p>
              <a:pPr algn="ctr"/>
              <a:r>
                <a:rPr lang="ko-KR" altLang="en-US" dirty="0" err="1">
                  <a:ea typeface="나눔스퀘어라운드 Bold" pitchFamily="50" charset="-127"/>
                </a:rPr>
                <a:t>임태현</a:t>
              </a:r>
              <a:r>
                <a:rPr lang="en-US" altLang="ko-KR" dirty="0">
                  <a:ea typeface="나눔스퀘어라운드 Bold" pitchFamily="50" charset="-127"/>
                </a:rPr>
                <a:t>,</a:t>
              </a:r>
              <a:r>
                <a:rPr lang="ko-KR" altLang="en-US" dirty="0">
                  <a:ea typeface="나눔스퀘어라운드 Bold" pitchFamily="50" charset="-127"/>
                </a:rPr>
                <a:t>김선화</a:t>
              </a:r>
            </a:p>
          </p:txBody>
        </p:sp>
      </p:grpSp>
      <p:grpSp>
        <p:nvGrpSpPr>
          <p:cNvPr id="43" name="그룹 12">
            <a:extLst>
              <a:ext uri="{FF2B5EF4-FFF2-40B4-BE49-F238E27FC236}">
                <a16:creationId xmlns:a16="http://schemas.microsoft.com/office/drawing/2014/main" id="{F1448A13-F37D-4A9E-88C9-EBE11233206A}"/>
              </a:ext>
            </a:extLst>
          </p:cNvPr>
          <p:cNvGrpSpPr/>
          <p:nvPr/>
        </p:nvGrpSpPr>
        <p:grpSpPr>
          <a:xfrm>
            <a:off x="6409266" y="3311167"/>
            <a:ext cx="2153604" cy="1111336"/>
            <a:chOff x="4797612" y="2674491"/>
            <a:chExt cx="2153604" cy="1111336"/>
          </a:xfrm>
        </p:grpSpPr>
        <p:grpSp>
          <p:nvGrpSpPr>
            <p:cNvPr id="44" name="그룹 13">
              <a:extLst>
                <a:ext uri="{FF2B5EF4-FFF2-40B4-BE49-F238E27FC236}">
                  <a16:creationId xmlns:a16="http://schemas.microsoft.com/office/drawing/2014/main" id="{DAB7A2BB-2D0E-4E95-9504-7165560B2760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A3FB935-719B-4F49-B9B2-FD3D7859ED94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2E4F2FE-6474-4117-9B94-26CDEB63E5E8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ea typeface="나눔스퀘어라운드 Bold" pitchFamily="50" charset="-127"/>
                  </a:rPr>
                  <a:t>페이징</a:t>
                </a:r>
                <a:endParaRPr lang="ko-KR" altLang="en-US" dirty="0">
                  <a:ea typeface="나눔스퀘어라운드 Bold" pitchFamily="50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8B237B-98FC-429D-BFB2-F119E17CB0EB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ea typeface="나눔스퀘어라운드 Bold" pitchFamily="50" charset="-127"/>
                </a:rPr>
                <a:t>공현</a:t>
              </a:r>
              <a:r>
                <a:rPr lang="en-US" altLang="ko-KR" dirty="0">
                  <a:ea typeface="나눔스퀘어라운드 Bold" pitchFamily="50" charset="-127"/>
                </a:rPr>
                <a:t>,</a:t>
              </a:r>
              <a:r>
                <a:rPr lang="ko-KR" altLang="en-US" dirty="0">
                  <a:ea typeface="나눔스퀘어라운드 Bold" pitchFamily="50" charset="-127"/>
                </a:rPr>
                <a:t> 박성민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  <a:r>
                <a:rPr lang="ko-KR" altLang="en-US" dirty="0">
                  <a:ea typeface="나눔스퀘어라운드 Bold" pitchFamily="50" charset="-127"/>
                </a:rPr>
                <a:t>최성욱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  <a:r>
                <a:rPr lang="ko-KR" altLang="en-US" dirty="0">
                  <a:ea typeface="나눔스퀘어라운드 Bold" pitchFamily="50" charset="-127"/>
                </a:rPr>
                <a:t>김선화</a:t>
              </a:r>
              <a:endParaRPr lang="en-US" altLang="ko-KR" dirty="0">
                <a:ea typeface="나눔스퀘어라운드 Bold" pitchFamily="50" charset="-127"/>
              </a:endParaRPr>
            </a:p>
          </p:txBody>
        </p:sp>
      </p:grp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BF6040A8-8611-4B7E-8E4D-C347ECB2EE87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45431" y="2725689"/>
            <a:ext cx="4318974" cy="580226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FE820B9-4FC1-4C0E-911D-F05501683CD2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611843" y="2733361"/>
            <a:ext cx="3463" cy="57255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4BBB526-E4D0-4B1C-BD64-DE476312D53F}"/>
              </a:ext>
            </a:extLst>
          </p:cNvPr>
          <p:cNvCxnSpPr>
            <a:cxnSpLocks/>
          </p:cNvCxnSpPr>
          <p:nvPr/>
        </p:nvCxnSpPr>
        <p:spPr>
          <a:xfrm>
            <a:off x="6064405" y="2725689"/>
            <a:ext cx="4288935" cy="589797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6EF6296-8810-4900-B9C5-EDF7DE84104B}"/>
              </a:ext>
            </a:extLst>
          </p:cNvPr>
          <p:cNvCxnSpPr>
            <a:cxnSpLocks/>
          </p:cNvCxnSpPr>
          <p:nvPr/>
        </p:nvCxnSpPr>
        <p:spPr>
          <a:xfrm flipH="1" flipV="1">
            <a:off x="7454607" y="2725689"/>
            <a:ext cx="3463" cy="56992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15157-68CB-4CF6-85F8-72AB22F5CF2E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24A62C-EAA6-4DA7-A54D-F3D597424326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D7261A1-27A4-4C21-A5D7-3079F4673B78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A1DC0B-A78D-498E-B01F-A4D1F7638528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팀 구성</a:t>
            </a:r>
          </a:p>
        </p:txBody>
      </p:sp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735A1B68-65FF-4ECD-B308-5EA8665799B3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10714040-183F-4F6C-A1E1-EE07F4792E5E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8" name="그룹 12">
            <a:extLst>
              <a:ext uri="{FF2B5EF4-FFF2-40B4-BE49-F238E27FC236}">
                <a16:creationId xmlns:a16="http://schemas.microsoft.com/office/drawing/2014/main" id="{775B8C8A-2026-4373-8098-D0AD7A21FA5C}"/>
              </a:ext>
            </a:extLst>
          </p:cNvPr>
          <p:cNvGrpSpPr/>
          <p:nvPr/>
        </p:nvGrpSpPr>
        <p:grpSpPr>
          <a:xfrm>
            <a:off x="9276538" y="3315486"/>
            <a:ext cx="2153604" cy="1111336"/>
            <a:chOff x="4797612" y="2674491"/>
            <a:chExt cx="2153604" cy="1111336"/>
          </a:xfrm>
        </p:grpSpPr>
        <p:grpSp>
          <p:nvGrpSpPr>
            <p:cNvPr id="39" name="그룹 13">
              <a:extLst>
                <a:ext uri="{FF2B5EF4-FFF2-40B4-BE49-F238E27FC236}">
                  <a16:creationId xmlns:a16="http://schemas.microsoft.com/office/drawing/2014/main" id="{1E015122-89B7-4C73-B81B-AAED64E6DF2F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CF4A791-2156-486F-B646-7DEF70BF6CAD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A14AC87-BC72-4576-8CAD-EDB204C5E24E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ea typeface="나눔스퀘어라운드 Bold" pitchFamily="50" charset="-127"/>
                  </a:rPr>
                  <a:t>기타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4F0597-AAA4-49B0-95F4-244D5DFF50E6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ea typeface="나눔스퀘어라운드 Bold" pitchFamily="50" charset="-127"/>
                </a:rPr>
                <a:t>이원근</a:t>
              </a:r>
              <a:r>
                <a:rPr lang="en-US" altLang="ko-KR" dirty="0">
                  <a:ea typeface="나눔스퀘어라운드 Bold" pitchFamily="50" charset="-127"/>
                </a:rPr>
                <a:t>, </a:t>
              </a:r>
              <a:r>
                <a:rPr lang="ko-KR" altLang="en-US" dirty="0" err="1">
                  <a:ea typeface="나눔스퀘어라운드 Bold" pitchFamily="50" charset="-127"/>
                </a:rPr>
                <a:t>지배욱</a:t>
              </a:r>
              <a:r>
                <a:rPr lang="en-US" altLang="ko-KR" dirty="0">
                  <a:ea typeface="나눔스퀘어라운드 Bold" pitchFamily="50" charset="-127"/>
                </a:rPr>
                <a:t>,</a:t>
              </a:r>
            </a:p>
            <a:p>
              <a:pPr algn="ctr"/>
              <a:r>
                <a:rPr lang="ko-KR" altLang="en-US" dirty="0">
                  <a:ea typeface="나눔스퀘어라운드 Bold" pitchFamily="50" charset="-127"/>
                </a:rPr>
                <a:t>임태현</a:t>
              </a:r>
              <a:endParaRPr lang="en-US" altLang="ko-KR" dirty="0"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2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56C7AC-B838-4FDE-B483-6EC45C0E58CC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054467-08F4-45FD-9983-5EB0387B7797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D56A01-AAF8-4594-95BB-95670BBACDA3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2.WBS + </a:t>
            </a:r>
            <a:r>
              <a:rPr lang="ko-KR" altLang="en-US" sz="4000" dirty="0"/>
              <a:t>일정표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8B2EC3BC-E373-4366-B420-1EDA169E0D13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DF6ADA0-4696-4FA9-88D1-FB8AF9A544CB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2E53E1-A0C8-431A-8089-CF646A1ECABC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" y="2009383"/>
            <a:ext cx="12176280" cy="28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13930-20E3-44BB-970F-AA8E33AA42AD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a typeface="나눔스퀘어라운드 ExtraBold" panose="020B0600000101010101" pitchFamily="50" charset="-127"/>
              </a:rPr>
              <a:t>Lesson Learned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CB85C-A4C9-498B-B1C4-A1BD9C30C708}"/>
              </a:ext>
            </a:extLst>
          </p:cNvPr>
          <p:cNvSpPr txBox="1"/>
          <p:nvPr/>
        </p:nvSpPr>
        <p:spPr>
          <a:xfrm>
            <a:off x="4455795" y="2864905"/>
            <a:ext cx="4879975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ko-KR" sz="2400" b="1" dirty="0">
                <a:solidFill>
                  <a:schemeClr val="accent1"/>
                </a:solidFill>
                <a:ea typeface="나눔스퀘어라운드 ExtraBold" panose="020B0600000101010101" pitchFamily="50" charset="-127"/>
              </a:rPr>
              <a:t>Lesson Learned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7000AD-8BB7-414A-B5F9-84F363285512}"/>
              </a:ext>
            </a:extLst>
          </p:cNvPr>
          <p:cNvSpPr/>
          <p:nvPr/>
        </p:nvSpPr>
        <p:spPr>
          <a:xfrm>
            <a:off x="363855" y="3725438"/>
            <a:ext cx="1651177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274B6-912A-47C6-A17D-98AB8801977B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Extra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accent1"/>
                </a:solidFill>
                <a:ea typeface="나눔스퀘어라운드 Bold" panose="020B0600000101010101" pitchFamily="50" charset="-127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839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96D9FF76-1D8E-4AD3-9CBA-8EB21A40CF9B}"/>
              </a:ext>
            </a:extLst>
          </p:cNvPr>
          <p:cNvSpPr/>
          <p:nvPr/>
        </p:nvSpPr>
        <p:spPr>
          <a:xfrm>
            <a:off x="717550" y="1765300"/>
            <a:ext cx="5175250" cy="46197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1B468EBF-6884-4169-BC90-46435930A16F}"/>
              </a:ext>
            </a:extLst>
          </p:cNvPr>
          <p:cNvSpPr/>
          <p:nvPr/>
        </p:nvSpPr>
        <p:spPr>
          <a:xfrm>
            <a:off x="949325" y="2190831"/>
            <a:ext cx="4711700" cy="398136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C7E401D-DF8D-4158-B497-A8B12B809FB7}"/>
              </a:ext>
            </a:extLst>
          </p:cNvPr>
          <p:cNvSpPr/>
          <p:nvPr/>
        </p:nvSpPr>
        <p:spPr>
          <a:xfrm>
            <a:off x="965200" y="1442134"/>
            <a:ext cx="1333500" cy="646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배운점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F1638-7AEC-4B01-B66F-41894493F329}"/>
              </a:ext>
            </a:extLst>
          </p:cNvPr>
          <p:cNvSpPr txBox="1"/>
          <p:nvPr/>
        </p:nvSpPr>
        <p:spPr>
          <a:xfrm>
            <a:off x="1284287" y="2549802"/>
            <a:ext cx="404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팀원들의 참여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81CC5-8A90-4229-B8CD-70118A566614}"/>
              </a:ext>
            </a:extLst>
          </p:cNvPr>
          <p:cNvSpPr txBox="1"/>
          <p:nvPr/>
        </p:nvSpPr>
        <p:spPr>
          <a:xfrm>
            <a:off x="1284287" y="4215082"/>
            <a:ext cx="404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팀프로젝트를 진행하면서 의사소통의 중요성 인지 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6B70C310-921C-4D91-9D13-7B51F08631E7}"/>
              </a:ext>
            </a:extLst>
          </p:cNvPr>
          <p:cNvSpPr/>
          <p:nvPr/>
        </p:nvSpPr>
        <p:spPr>
          <a:xfrm>
            <a:off x="6299200" y="1759516"/>
            <a:ext cx="5175250" cy="46197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BAB2CDEC-E0C3-43C6-B757-492484B7B5BC}"/>
              </a:ext>
            </a:extLst>
          </p:cNvPr>
          <p:cNvSpPr/>
          <p:nvPr/>
        </p:nvSpPr>
        <p:spPr>
          <a:xfrm>
            <a:off x="6530975" y="2185047"/>
            <a:ext cx="4711700" cy="398136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ADB0E01D-904A-49C9-9C26-7A36411FEDA1}"/>
              </a:ext>
            </a:extLst>
          </p:cNvPr>
          <p:cNvSpPr/>
          <p:nvPr/>
        </p:nvSpPr>
        <p:spPr>
          <a:xfrm>
            <a:off x="6546850" y="1436350"/>
            <a:ext cx="1333500" cy="646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보완점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E61A9-41F0-4E6C-A80C-6359E1CEC3F6}"/>
              </a:ext>
            </a:extLst>
          </p:cNvPr>
          <p:cNvSpPr txBox="1"/>
          <p:nvPr/>
        </p:nvSpPr>
        <p:spPr>
          <a:xfrm>
            <a:off x="6865937" y="2544018"/>
            <a:ext cx="404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팀원 간의 업무 분배의 중요성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B66B1-93CE-43F1-8A83-416C9A47FB0C}"/>
              </a:ext>
            </a:extLst>
          </p:cNvPr>
          <p:cNvSpPr txBox="1"/>
          <p:nvPr/>
        </p:nvSpPr>
        <p:spPr>
          <a:xfrm>
            <a:off x="6865936" y="4212230"/>
            <a:ext cx="404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개선 코드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78FAC-0167-44EF-A111-CCB9E5503A3B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3DFDD2-7D0B-487A-A203-7203341E55DD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75502B-AE1D-4193-9B8E-FE81D1B83F02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2B43E3-809C-4162-A9B6-6C80BD1BC947}"/>
              </a:ext>
            </a:extLst>
          </p:cNvPr>
          <p:cNvSpPr txBox="1"/>
          <p:nvPr/>
        </p:nvSpPr>
        <p:spPr>
          <a:xfrm>
            <a:off x="1004047" y="303364"/>
            <a:ext cx="7458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a typeface="나눔스퀘어라운드 ExtraBold" panose="020B0600000101010101" pitchFamily="50" charset="-127"/>
              </a:rPr>
              <a:t> Lesson Learned</a:t>
            </a:r>
            <a:endParaRPr lang="ko-KR" altLang="en-US" sz="4000" dirty="0"/>
          </a:p>
          <a:p>
            <a:endParaRPr lang="ko-KR" altLang="en-US" sz="4000" dirty="0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50CB7821-A68D-46E5-A17B-5C5CCD2E7E0C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14D3815C-76CC-4F33-9841-2E573BF002DA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BDA9E-FCB3-4742-A432-984EF55FC68F}"/>
              </a:ext>
            </a:extLst>
          </p:cNvPr>
          <p:cNvSpPr txBox="1"/>
          <p:nvPr/>
        </p:nvSpPr>
        <p:spPr>
          <a:xfrm>
            <a:off x="1376854" y="3042982"/>
            <a:ext cx="404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블록체인의 코드 이해도 증가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부족한 부분 공유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4984B-E4F0-4193-AB77-0FB81AFB1834}"/>
              </a:ext>
            </a:extLst>
          </p:cNvPr>
          <p:cNvSpPr txBox="1"/>
          <p:nvPr/>
        </p:nvSpPr>
        <p:spPr>
          <a:xfrm>
            <a:off x="6958504" y="2999456"/>
            <a:ext cx="360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팀원의 업무 세분화하기 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3A97ED-13BC-42DB-A766-3C30AB275B99}"/>
              </a:ext>
            </a:extLst>
          </p:cNvPr>
          <p:cNvSpPr txBox="1"/>
          <p:nvPr/>
        </p:nvSpPr>
        <p:spPr>
          <a:xfrm>
            <a:off x="6958504" y="4667668"/>
            <a:ext cx="3601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로직의 간편화 필요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Broadcast </a:t>
            </a:r>
            <a:r>
              <a:rPr lang="ko-KR" altLang="en-US" dirty="0"/>
              <a:t>함수 보완필요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97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9095B9-A080-474A-81C8-217F183DC200}"/>
              </a:ext>
            </a:extLst>
          </p:cNvPr>
          <p:cNvSpPr txBox="1"/>
          <p:nvPr/>
        </p:nvSpPr>
        <p:spPr>
          <a:xfrm>
            <a:off x="3952906" y="1776011"/>
            <a:ext cx="62118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블록체인의 채굴 자동화 및 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웹페이지 제작을 통한 </a:t>
            </a:r>
            <a:r>
              <a:rPr lang="ko-KR" altLang="en-US" dirty="0" err="1"/>
              <a:t>페이징</a:t>
            </a:r>
            <a:r>
              <a:rPr lang="ko-KR" altLang="en-US" dirty="0"/>
              <a:t> 처리 및 데이터 조회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87868-8E8C-49A7-9910-926F82FDD642}"/>
              </a:ext>
            </a:extLst>
          </p:cNvPr>
          <p:cNvSpPr txBox="1"/>
          <p:nvPr/>
        </p:nvSpPr>
        <p:spPr>
          <a:xfrm>
            <a:off x="3927506" y="3177464"/>
            <a:ext cx="62118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코드의 개선 및 기능 추가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A73C1CE-A886-4B1D-A7DE-94B190AEE07A}"/>
              </a:ext>
            </a:extLst>
          </p:cNvPr>
          <p:cNvSpPr/>
          <p:nvPr/>
        </p:nvSpPr>
        <p:spPr>
          <a:xfrm>
            <a:off x="1563587" y="4181147"/>
            <a:ext cx="1597572" cy="87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2C605DD-3297-49EB-AD40-0B52ABAD41BF}"/>
              </a:ext>
            </a:extLst>
          </p:cNvPr>
          <p:cNvSpPr/>
          <p:nvPr/>
        </p:nvSpPr>
        <p:spPr>
          <a:xfrm>
            <a:off x="1563587" y="1672607"/>
            <a:ext cx="1597572" cy="87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개선방향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A7E57D-05C7-43CE-850D-0A55B1122A4E}"/>
              </a:ext>
            </a:extLst>
          </p:cNvPr>
          <p:cNvSpPr/>
          <p:nvPr/>
        </p:nvSpPr>
        <p:spPr>
          <a:xfrm>
            <a:off x="1563587" y="2926877"/>
            <a:ext cx="1597572" cy="87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ECC2C4-B438-4460-AA29-0E1C74BFA287}"/>
              </a:ext>
            </a:extLst>
          </p:cNvPr>
          <p:cNvSpPr/>
          <p:nvPr/>
        </p:nvSpPr>
        <p:spPr>
          <a:xfrm>
            <a:off x="1563587" y="5435417"/>
            <a:ext cx="1597572" cy="87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</a:t>
            </a:r>
            <a:endParaRPr lang="en-US" altLang="ko-KR" dirty="0"/>
          </a:p>
          <a:p>
            <a:pPr algn="ctr"/>
            <a:r>
              <a:rPr lang="ko-KR" altLang="en-US" dirty="0"/>
              <a:t>범위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3BE51-8E15-4666-9C2F-1FF71ACE4278}"/>
              </a:ext>
            </a:extLst>
          </p:cNvPr>
          <p:cNvSpPr txBox="1"/>
          <p:nvPr/>
        </p:nvSpPr>
        <p:spPr>
          <a:xfrm>
            <a:off x="3902106" y="4301917"/>
            <a:ext cx="62118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블록체인코드 활용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Postman </a:t>
            </a:r>
            <a:r>
              <a:rPr lang="ko-KR" altLang="en-US" dirty="0"/>
              <a:t>웹페이지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091F4-2695-4059-A1C5-E560BC5C12C4}"/>
              </a:ext>
            </a:extLst>
          </p:cNvPr>
          <p:cNvSpPr txBox="1"/>
          <p:nvPr/>
        </p:nvSpPr>
        <p:spPr>
          <a:xfrm>
            <a:off x="3902106" y="5686004"/>
            <a:ext cx="746514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웹프로그래밍을 통한 </a:t>
            </a:r>
            <a:r>
              <a:rPr lang="ko-KR" altLang="en-US" dirty="0" err="1"/>
              <a:t>페이징</a:t>
            </a:r>
            <a:r>
              <a:rPr lang="ko-KR" altLang="en-US" dirty="0"/>
              <a:t> 처리와 </a:t>
            </a:r>
            <a:r>
              <a:rPr lang="en-US" altLang="ko-KR" dirty="0"/>
              <a:t>DB</a:t>
            </a:r>
            <a:r>
              <a:rPr lang="ko-KR" altLang="en-US" dirty="0"/>
              <a:t>연동</a:t>
            </a:r>
            <a:r>
              <a:rPr lang="en-US" altLang="ko-KR" dirty="0"/>
              <a:t>,</a:t>
            </a:r>
            <a:r>
              <a:rPr lang="ko-KR" altLang="en-US" dirty="0"/>
              <a:t> 채굴 및 전송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4EB5F4-9FDC-4D8C-BF41-9AE53ECCF22F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528398-2465-420B-9D8B-B2E9C24F2935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3EFA9FD-33D8-463E-99C6-B3572309A1D3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4F5187-8F3C-45B0-81B8-C52A0B02BB86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프로젝트 개요</a:t>
            </a: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07CE3331-CE27-4DF5-ADF5-547FD1037C94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93CCA41B-8439-4399-B5C4-4A8A67EDB80F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A433A32-8744-424A-A820-B8F9E8F4C0CB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a typeface="나눔스퀘어라운드 Bold" pitchFamily="50" charset="-127"/>
              </a:rPr>
              <a:t>구성도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B9669-B183-4CF8-8D3F-4A5DA228CCF9}"/>
              </a:ext>
            </a:extLst>
          </p:cNvPr>
          <p:cNvSpPr txBox="1"/>
          <p:nvPr/>
        </p:nvSpPr>
        <p:spPr>
          <a:xfrm>
            <a:off x="4425315" y="3285910"/>
            <a:ext cx="4879975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070C0"/>
                </a:solidFill>
                <a:ea typeface="나눔스퀘어라운드 ExtraBold" pitchFamily="50" charset="-127"/>
              </a:rPr>
              <a:t>전체 구성도</a:t>
            </a:r>
            <a:endParaRPr lang="en-US" altLang="ko-KR" sz="2400" b="1" dirty="0">
              <a:solidFill>
                <a:srgbClr val="0070C0"/>
              </a:solidFill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solidFill>
                  <a:srgbClr val="0070C0"/>
                </a:solidFill>
                <a:ea typeface="나눔스퀘어라운드 ExtraBold" pitchFamily="50" charset="-127"/>
              </a:rPr>
              <a:t>개선된 데이터 구성도</a:t>
            </a:r>
            <a:endParaRPr lang="en-US" altLang="ko-KR" sz="2400" b="1" dirty="0">
              <a:solidFill>
                <a:srgbClr val="0070C0"/>
              </a:solidFill>
              <a:ea typeface="나눔스퀘어라운드 ExtraBold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FE8B9C-B8B9-42EB-95E9-82232508D18C}"/>
              </a:ext>
            </a:extLst>
          </p:cNvPr>
          <p:cNvSpPr/>
          <p:nvPr/>
        </p:nvSpPr>
        <p:spPr>
          <a:xfrm>
            <a:off x="357505" y="3055522"/>
            <a:ext cx="987201" cy="230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BB3C3-8296-473F-87E2-D5ABB131B45B}"/>
              </a:ext>
            </a:extLst>
          </p:cNvPr>
          <p:cNvSpPr txBox="1"/>
          <p:nvPr/>
        </p:nvSpPr>
        <p:spPr>
          <a:xfrm>
            <a:off x="363855" y="2781423"/>
            <a:ext cx="258762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ea typeface="나눔스퀘어라운드 ExtraBold" panose="020B0600000101010101" pitchFamily="50" charset="-127"/>
              </a:rPr>
              <a:t> 구성도</a:t>
            </a:r>
            <a:endParaRPr lang="en-US" altLang="ko-KR" sz="1100" b="1" dirty="0">
              <a:solidFill>
                <a:srgbClr val="0070C0"/>
              </a:solidFill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Lessons Learned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Appendix: tableau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매뉴얼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0B16216-3915-43A4-BBFC-09EED8C15F32}"/>
              </a:ext>
            </a:extLst>
          </p:cNvPr>
          <p:cNvSpPr txBox="1"/>
          <p:nvPr/>
        </p:nvSpPr>
        <p:spPr>
          <a:xfrm>
            <a:off x="1209729" y="1181100"/>
            <a:ext cx="972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フリーフォーム 9">
            <a:extLst>
              <a:ext uri="{FF2B5EF4-FFF2-40B4-BE49-F238E27FC236}">
                <a16:creationId xmlns:a16="http://schemas.microsoft.com/office/drawing/2014/main" id="{48522975-D773-46E8-896E-80B25D46BFA2}"/>
              </a:ext>
            </a:extLst>
          </p:cNvPr>
          <p:cNvSpPr/>
          <p:nvPr/>
        </p:nvSpPr>
        <p:spPr>
          <a:xfrm>
            <a:off x="2043760" y="1372255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28" name="円/楕円 10">
            <a:extLst>
              <a:ext uri="{FF2B5EF4-FFF2-40B4-BE49-F238E27FC236}">
                <a16:creationId xmlns:a16="http://schemas.microsoft.com/office/drawing/2014/main" id="{4A6C7B73-1710-4484-A924-76EFC8E4F6E2}"/>
              </a:ext>
            </a:extLst>
          </p:cNvPr>
          <p:cNvSpPr/>
          <p:nvPr/>
        </p:nvSpPr>
        <p:spPr>
          <a:xfrm>
            <a:off x="2303844" y="1684242"/>
            <a:ext cx="1731532" cy="17315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endParaRPr lang="en-US" altLang="ko-KR" dirty="0"/>
          </a:p>
        </p:txBody>
      </p:sp>
      <p:sp>
        <p:nvSpPr>
          <p:cNvPr id="29" name="フリーフォーム 11">
            <a:extLst>
              <a:ext uri="{FF2B5EF4-FFF2-40B4-BE49-F238E27FC236}">
                <a16:creationId xmlns:a16="http://schemas.microsoft.com/office/drawing/2014/main" id="{2F3E5FBD-B1D8-4373-BB91-BF3CFE001D3C}"/>
              </a:ext>
            </a:extLst>
          </p:cNvPr>
          <p:cNvSpPr/>
          <p:nvPr/>
        </p:nvSpPr>
        <p:spPr>
          <a:xfrm>
            <a:off x="4922607" y="1372255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30" name="円/楕円 20">
            <a:extLst>
              <a:ext uri="{FF2B5EF4-FFF2-40B4-BE49-F238E27FC236}">
                <a16:creationId xmlns:a16="http://schemas.microsoft.com/office/drawing/2014/main" id="{88358FA1-124B-41C5-8E3D-B14C9226F1D9}"/>
              </a:ext>
            </a:extLst>
          </p:cNvPr>
          <p:cNvSpPr/>
          <p:nvPr/>
        </p:nvSpPr>
        <p:spPr>
          <a:xfrm>
            <a:off x="5182692" y="1684242"/>
            <a:ext cx="1731532" cy="17315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1" name="フリーフォーム 21">
            <a:extLst>
              <a:ext uri="{FF2B5EF4-FFF2-40B4-BE49-F238E27FC236}">
                <a16:creationId xmlns:a16="http://schemas.microsoft.com/office/drawing/2014/main" id="{1EC9E669-ECE6-41C7-9F15-082E7E5B5CF8}"/>
              </a:ext>
            </a:extLst>
          </p:cNvPr>
          <p:cNvSpPr/>
          <p:nvPr/>
        </p:nvSpPr>
        <p:spPr>
          <a:xfrm>
            <a:off x="7801455" y="1372255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32" name="円/楕円 22">
            <a:extLst>
              <a:ext uri="{FF2B5EF4-FFF2-40B4-BE49-F238E27FC236}">
                <a16:creationId xmlns:a16="http://schemas.microsoft.com/office/drawing/2014/main" id="{41A0DBD6-19D2-400E-A871-BE911F3BDC37}"/>
              </a:ext>
            </a:extLst>
          </p:cNvPr>
          <p:cNvSpPr/>
          <p:nvPr/>
        </p:nvSpPr>
        <p:spPr>
          <a:xfrm>
            <a:off x="8061539" y="1684242"/>
            <a:ext cx="1731532" cy="17315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5148C-32A3-483F-BF1E-85E8832525D9}"/>
              </a:ext>
            </a:extLst>
          </p:cNvPr>
          <p:cNvSpPr txBox="1"/>
          <p:nvPr/>
        </p:nvSpPr>
        <p:spPr>
          <a:xfrm>
            <a:off x="2398929" y="2365342"/>
            <a:ext cx="154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파이참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D13AB1-37CC-42E3-BA11-F7414E04BFFE}"/>
              </a:ext>
            </a:extLst>
          </p:cNvPr>
          <p:cNvSpPr txBox="1"/>
          <p:nvPr/>
        </p:nvSpPr>
        <p:spPr>
          <a:xfrm>
            <a:off x="8154534" y="2365342"/>
            <a:ext cx="154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연동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D67C6E-3036-477D-B113-113A4774DA10}"/>
              </a:ext>
            </a:extLst>
          </p:cNvPr>
          <p:cNvSpPr txBox="1"/>
          <p:nvPr/>
        </p:nvSpPr>
        <p:spPr>
          <a:xfrm>
            <a:off x="5275686" y="2365342"/>
            <a:ext cx="154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5A75F24-90F9-4F26-B376-3392EA9CEB63}"/>
              </a:ext>
            </a:extLst>
          </p:cNvPr>
          <p:cNvSpPr/>
          <p:nvPr/>
        </p:nvSpPr>
        <p:spPr>
          <a:xfrm>
            <a:off x="2303844" y="5916706"/>
            <a:ext cx="7489227" cy="52891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197610-5BC5-46CA-8A4F-5972CF4357B7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6C1E5-4337-409A-AAC4-D8EC3B4B8F52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F65F69D-DEB7-4C48-9177-42967FACD6C3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0E14B8-1F03-4DBA-AE5C-B2D439C4B40F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전체 구성도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D835CC31-F148-4530-AFBE-5E0860492C6D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E2521CFF-956F-45D6-9139-9ACE29E6A7C5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 descr="모니터이(가) 표시된 사진&#10;&#10;자동 생성된 설명">
            <a:extLst>
              <a:ext uri="{FF2B5EF4-FFF2-40B4-BE49-F238E27FC236}">
                <a16:creationId xmlns:a16="http://schemas.microsoft.com/office/drawing/2014/main" id="{572BC8DC-84C7-4CB1-B2DA-69419A4D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44" y="3759926"/>
            <a:ext cx="2101784" cy="2101784"/>
          </a:xfrm>
          <a:prstGeom prst="rect">
            <a:avLst/>
          </a:prstGeom>
        </p:spPr>
      </p:pic>
      <p:pic>
        <p:nvPicPr>
          <p:cNvPr id="1026" name="Picture 2" descr="mysql iconì ëí ì´ë¯¸ì§ ê²ìê²°ê³¼">
            <a:extLst>
              <a:ext uri="{FF2B5EF4-FFF2-40B4-BE49-F238E27FC236}">
                <a16:creationId xmlns:a16="http://schemas.microsoft.com/office/drawing/2014/main" id="{A9923AF4-876D-4CF4-9661-E7229E4B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596" y="3755791"/>
            <a:ext cx="2133417" cy="21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¬ë¡¬ ìì´ì½ì ëí ì´ë¯¸ì§ ê²ìê²°ê³¼">
            <a:extLst>
              <a:ext uri="{FF2B5EF4-FFF2-40B4-BE49-F238E27FC236}">
                <a16:creationId xmlns:a16="http://schemas.microsoft.com/office/drawing/2014/main" id="{53C1D1EE-B853-49A3-90DE-28B69062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07" y="3756085"/>
            <a:ext cx="2251701" cy="225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0B08E0-13CF-47DE-8B10-AF4DC7D5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18132"/>
              </p:ext>
            </p:extLst>
          </p:nvPr>
        </p:nvGraphicFramePr>
        <p:xfrm>
          <a:off x="620106" y="1879456"/>
          <a:ext cx="11225048" cy="86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36">
                  <a:extLst>
                    <a:ext uri="{9D8B030D-6E8A-4147-A177-3AD203B41FA5}">
                      <a16:colId xmlns:a16="http://schemas.microsoft.com/office/drawing/2014/main" val="271472271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16631268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36782882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3381517001"/>
                    </a:ext>
                  </a:extLst>
                </a:gridCol>
                <a:gridCol w="2719991">
                  <a:extLst>
                    <a:ext uri="{9D8B030D-6E8A-4147-A177-3AD203B41FA5}">
                      <a16:colId xmlns:a16="http://schemas.microsoft.com/office/drawing/2014/main" val="393397580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38866079"/>
                    </a:ext>
                  </a:extLst>
                </a:gridCol>
                <a:gridCol w="1444594">
                  <a:extLst>
                    <a:ext uri="{9D8B030D-6E8A-4147-A177-3AD203B41FA5}">
                      <a16:colId xmlns:a16="http://schemas.microsoft.com/office/drawing/2014/main" val="940658018"/>
                    </a:ext>
                  </a:extLst>
                </a:gridCol>
                <a:gridCol w="2221762">
                  <a:extLst>
                    <a:ext uri="{9D8B030D-6E8A-4147-A177-3AD203B41FA5}">
                      <a16:colId xmlns:a16="http://schemas.microsoft.com/office/drawing/2014/main" val="2688263888"/>
                    </a:ext>
                  </a:extLst>
                </a:gridCol>
              </a:tblGrid>
              <a:tr h="434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송신자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거래 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수신자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식별번호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수수료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메세지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트랜젝션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생성시간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57527"/>
                  </a:ext>
                </a:extLst>
              </a:tr>
              <a:tr h="434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hwang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kim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673f2265-4619-43c1…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blockchain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1559213819…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5468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87B21E-09D1-4C4F-AC3E-F9F65FC05B80}"/>
              </a:ext>
            </a:extLst>
          </p:cNvPr>
          <p:cNvSpPr txBox="1"/>
          <p:nvPr/>
        </p:nvSpPr>
        <p:spPr>
          <a:xfrm>
            <a:off x="620107" y="3117543"/>
            <a:ext cx="9546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block</a:t>
            </a:r>
            <a:endParaRPr lang="ko-KR" altLang="en-US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2FC986D-0140-4039-A90D-1A28052F2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60921"/>
              </p:ext>
            </p:extLst>
          </p:nvPr>
        </p:nvGraphicFramePr>
        <p:xfrm>
          <a:off x="620107" y="3541229"/>
          <a:ext cx="11225048" cy="73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032">
                  <a:extLst>
                    <a:ext uri="{9D8B030D-6E8A-4147-A177-3AD203B41FA5}">
                      <a16:colId xmlns:a16="http://schemas.microsoft.com/office/drawing/2014/main" val="367026511"/>
                    </a:ext>
                  </a:extLst>
                </a:gridCol>
                <a:gridCol w="1953087">
                  <a:extLst>
                    <a:ext uri="{9D8B030D-6E8A-4147-A177-3AD203B41FA5}">
                      <a16:colId xmlns:a16="http://schemas.microsoft.com/office/drawing/2014/main" val="723901158"/>
                    </a:ext>
                  </a:extLst>
                </a:gridCol>
                <a:gridCol w="1652974">
                  <a:extLst>
                    <a:ext uri="{9D8B030D-6E8A-4147-A177-3AD203B41FA5}">
                      <a16:colId xmlns:a16="http://schemas.microsoft.com/office/drawing/2014/main" val="299720456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682781208"/>
                    </a:ext>
                  </a:extLst>
                </a:gridCol>
                <a:gridCol w="1349262">
                  <a:extLst>
                    <a:ext uri="{9D8B030D-6E8A-4147-A177-3AD203B41FA5}">
                      <a16:colId xmlns:a16="http://schemas.microsoft.com/office/drawing/2014/main" val="644235114"/>
                    </a:ext>
                  </a:extLst>
                </a:gridCol>
                <a:gridCol w="1403131">
                  <a:extLst>
                    <a:ext uri="{9D8B030D-6E8A-4147-A177-3AD203B41FA5}">
                      <a16:colId xmlns:a16="http://schemas.microsoft.com/office/drawing/2014/main" val="3744682326"/>
                    </a:ext>
                  </a:extLst>
                </a:gridCol>
                <a:gridCol w="1273506">
                  <a:extLst>
                    <a:ext uri="{9D8B030D-6E8A-4147-A177-3AD203B41FA5}">
                      <a16:colId xmlns:a16="http://schemas.microsoft.com/office/drawing/2014/main" val="3149797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93596396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PREVIOUSHASH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생성시간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초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해쉬값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작업증명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수수료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SIGNATURE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29722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1559213819…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Genesis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f13595a…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Genesis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201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A37AE8A-A67E-40B5-9BF9-48706260330F}"/>
              </a:ext>
            </a:extLst>
          </p:cNvPr>
          <p:cNvSpPr txBox="1"/>
          <p:nvPr/>
        </p:nvSpPr>
        <p:spPr>
          <a:xfrm>
            <a:off x="620105" y="1424992"/>
            <a:ext cx="95469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txdata</a:t>
            </a:r>
            <a:endParaRPr lang="ko-KR" altLang="en-US" sz="20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F141DC-474B-4223-B487-8EDE87360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65807"/>
              </p:ext>
            </p:extLst>
          </p:nvPr>
        </p:nvGraphicFramePr>
        <p:xfrm>
          <a:off x="620106" y="5072518"/>
          <a:ext cx="49297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64">
                  <a:extLst>
                    <a:ext uri="{9D8B030D-6E8A-4147-A177-3AD203B41FA5}">
                      <a16:colId xmlns:a16="http://schemas.microsoft.com/office/drawing/2014/main" val="3379292853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3876418373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2198261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PORT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TRIAL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8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192.168.110…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8099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4464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926062-C1BA-4229-9428-BE81D883FF9F}"/>
              </a:ext>
            </a:extLst>
          </p:cNvPr>
          <p:cNvSpPr txBox="1"/>
          <p:nvPr/>
        </p:nvSpPr>
        <p:spPr>
          <a:xfrm>
            <a:off x="620105" y="4645260"/>
            <a:ext cx="10715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nodelist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912268-95B1-49DA-AE78-6513F1B6C003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2B4589-53AC-45CB-9077-7F4E5E0FB01A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088EAA2-9904-4D05-B298-6B39D484DE84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32369B-3D2D-4109-9110-22628499BA75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</a:t>
            </a:r>
            <a:r>
              <a:rPr lang="ko-KR" altLang="en-US" sz="4000" dirty="0"/>
              <a:t>개선된 데이터 구성도</a:t>
            </a: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E0468B90-B608-47AD-BB24-FA4A8BA55A3B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DF56BE72-0E2F-49ED-8F72-AE089196EA97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69DB7C-E0B6-4DFD-979A-0F1D4D0A5587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a typeface="나눔스퀘어라운드 Bold" pitchFamily="50" charset="-127"/>
              </a:rPr>
              <a:t>세부 구현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63743A-7379-4E4E-9A96-83AD8A83B2EB}"/>
              </a:ext>
            </a:extLst>
          </p:cNvPr>
          <p:cNvSpPr/>
          <p:nvPr/>
        </p:nvSpPr>
        <p:spPr>
          <a:xfrm>
            <a:off x="357505" y="327650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F7437-E50C-4A5B-B772-AE2C65D8393A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ea typeface="나눔스퀘어라운드 Extra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rgbClr val="0070C0"/>
              </a:solidFill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ea typeface="나눔스퀘어라운드 Bold" panose="020B0600000101010101" pitchFamily="50" charset="-127"/>
              </a:rPr>
              <a:t>Lessons Learned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CB438-0F96-4386-933B-89B3FD6CA6E1}"/>
              </a:ext>
            </a:extLst>
          </p:cNvPr>
          <p:cNvSpPr txBox="1"/>
          <p:nvPr/>
        </p:nvSpPr>
        <p:spPr>
          <a:xfrm>
            <a:off x="4455795" y="2864905"/>
            <a:ext cx="4879975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ea typeface="나눔스퀘어라운드 ExtraBold" pitchFamily="50" charset="-127"/>
              </a:rPr>
              <a:t>1. </a:t>
            </a:r>
            <a:r>
              <a:rPr lang="ko-KR" altLang="en-US" sz="2400" b="1" dirty="0">
                <a:solidFill>
                  <a:srgbClr val="0070C0"/>
                </a:solidFill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solidFill>
                <a:srgbClr val="0070C0"/>
              </a:solidFill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6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실내이(가) 표시된 사진&#10;&#10;자동 생성된 설명">
            <a:extLst>
              <a:ext uri="{FF2B5EF4-FFF2-40B4-BE49-F238E27FC236}">
                <a16:creationId xmlns:a16="http://schemas.microsoft.com/office/drawing/2014/main" id="{C88F8012-5313-4884-BB66-64A29349165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099177"/>
            <a:ext cx="10800000" cy="4642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8412EB-906D-4C5E-8399-55492287AE01}"/>
              </a:ext>
            </a:extLst>
          </p:cNvPr>
          <p:cNvSpPr/>
          <p:nvPr/>
        </p:nvSpPr>
        <p:spPr>
          <a:xfrm>
            <a:off x="0" y="-3197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0863FE-F992-43F1-A1C7-0D650E4CE598}"/>
              </a:ext>
            </a:extLst>
          </p:cNvPr>
          <p:cNvSpPr/>
          <p:nvPr/>
        </p:nvSpPr>
        <p:spPr>
          <a:xfrm>
            <a:off x="0" y="6741459"/>
            <a:ext cx="12192000" cy="1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A9C906F-A88A-47DB-9473-A166EA1FEC69}"/>
              </a:ext>
            </a:extLst>
          </p:cNvPr>
          <p:cNvCxnSpPr>
            <a:cxnSpLocks/>
          </p:cNvCxnSpPr>
          <p:nvPr/>
        </p:nvCxnSpPr>
        <p:spPr>
          <a:xfrm>
            <a:off x="0" y="1201271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1C2402-3AE5-43CB-916C-7ED3F94AAC67}"/>
              </a:ext>
            </a:extLst>
          </p:cNvPr>
          <p:cNvSpPr txBox="1"/>
          <p:nvPr/>
        </p:nvSpPr>
        <p:spPr>
          <a:xfrm>
            <a:off x="1004047" y="303364"/>
            <a:ext cx="745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세부 구현 방법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C80257C-DAAA-451D-BCEE-51DC36C55B8A}"/>
              </a:ext>
            </a:extLst>
          </p:cNvPr>
          <p:cNvSpPr/>
          <p:nvPr/>
        </p:nvSpPr>
        <p:spPr>
          <a:xfrm>
            <a:off x="564775" y="213923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288B87AC-487C-4D03-8D63-8BF8BE890DBD}"/>
              </a:ext>
            </a:extLst>
          </p:cNvPr>
          <p:cNvSpPr/>
          <p:nvPr/>
        </p:nvSpPr>
        <p:spPr>
          <a:xfrm>
            <a:off x="125503" y="202789"/>
            <a:ext cx="349625" cy="897903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549DE-BD6E-4A27-9748-8555E62FB34F}"/>
              </a:ext>
            </a:extLst>
          </p:cNvPr>
          <p:cNvSpPr txBox="1"/>
          <p:nvPr/>
        </p:nvSpPr>
        <p:spPr>
          <a:xfrm>
            <a:off x="1004047" y="1226482"/>
            <a:ext cx="624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/>
              <a:t>getBlockData</a:t>
            </a:r>
            <a:r>
              <a:rPr lang="en-US" altLang="ko-KR" sz="2400" dirty="0"/>
              <a:t> </a:t>
            </a:r>
            <a:r>
              <a:rPr lang="ko-KR" altLang="en-US" sz="2400" dirty="0"/>
              <a:t>웹페이지 연동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페이징</a:t>
            </a:r>
            <a:r>
              <a:rPr lang="ko-KR" altLang="en-US" sz="2400" dirty="0"/>
              <a:t> 처리   </a:t>
            </a:r>
          </a:p>
        </p:txBody>
      </p:sp>
    </p:spTree>
    <p:extLst>
      <p:ext uri="{BB962C8B-B14F-4D97-AF65-F5344CB8AC3E}">
        <p14:creationId xmlns:p14="http://schemas.microsoft.com/office/powerpoint/2010/main" val="21042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4891</TotalTime>
  <Words>495</Words>
  <Application>Microsoft Office PowerPoint</Application>
  <PresentationFormat>와이드스크린</PresentationFormat>
  <Paragraphs>180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游ゴシック</vt:lpstr>
      <vt:lpstr>나눔스퀘어라운드 Bold</vt:lpstr>
      <vt:lpstr>나눔스퀘어라운드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smallproject</dc:title>
  <dc:creator>김선화</dc:creator>
  <cp:lastModifiedBy>지배욱</cp:lastModifiedBy>
  <cp:revision>130</cp:revision>
  <dcterms:created xsi:type="dcterms:W3CDTF">2019-05-27T05:41:56Z</dcterms:created>
  <dcterms:modified xsi:type="dcterms:W3CDTF">2019-06-05T10:15:33Z</dcterms:modified>
</cp:coreProperties>
</file>