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468D2-9794-4BFA-BC04-C1BAAF27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2472EB-BE13-4C01-805E-1948F2539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592A7A-13FD-4D23-837B-D33A0B44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22E1-19DF-415F-B912-8D734D52972E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AACC9-3B24-4EBC-B153-B95FF1B5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4F049-F30C-4183-9DB6-D8848348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6FFA-08AB-40B9-BF6D-0BA086C85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72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FC619-B520-4C93-A31D-D1666A75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2CB869-0746-460F-BFE6-443FD055B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1DA6ED-F097-41A4-8AC8-645D5F92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22E1-19DF-415F-B912-8D734D52972E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636575-AD62-4214-827D-6259326D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1CFC6-A3AB-4F1A-BCF3-D85BA754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6FFA-08AB-40B9-BF6D-0BA086C85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87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27C70C-4B19-49F9-BACA-79FC83193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0398F8-A279-4063-B95D-B1BAF067D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8B60C2-A93D-4B3B-BBA0-4277B553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22E1-19DF-415F-B912-8D734D52972E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58631-5AA0-408C-8FEE-17572B94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CB08D6-2789-49DB-A7F3-E32442D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6FFA-08AB-40B9-BF6D-0BA086C85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948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9120D-824D-41FB-89A5-527E3F8B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1D3B6B-7872-4379-9B8C-DD7DC9F35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BBB7B3-60A6-4C5F-AF84-05FCAA8B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22E1-19DF-415F-B912-8D734D52972E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F3FB3-CB06-4713-993C-3F39166D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D3A6D-649C-45FC-8492-DB77DBA9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6FFA-08AB-40B9-BF6D-0BA086C85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444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59A15-1C07-473D-AD27-B46AD103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E9D712-B1B9-4304-A736-9EC468EA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6BF271-AFAF-475E-B322-6C2617BF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22E1-19DF-415F-B912-8D734D52972E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97536A-1F80-482A-A4BA-3F12AB17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05A86-01D9-4402-8BA6-646EF78F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6FFA-08AB-40B9-BF6D-0BA086C85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79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4ADE3-8BF4-484B-ACF5-60B04F48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BE87B6-5306-48A7-AEA8-10917CBFF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AE96BE-60CB-48F5-9918-C97B71247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551BD6-DD60-4028-AE93-29940BFE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22E1-19DF-415F-B912-8D734D52972E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2D08AB-2047-4EA4-B087-DB8B16CD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A6C8E3-FFF2-421B-BDD1-519E416F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6FFA-08AB-40B9-BF6D-0BA086C85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267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852C5-6351-4A1B-83CA-5F4741AD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134E59-6A59-4CAC-8455-59902D32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809E67-78D8-4DFD-9B06-75F88471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1AC71C-0D9D-41C5-A2C2-052B6873D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D05410-9FFF-4D7F-950F-2CC64BAE3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E3BD89-515E-4CC6-B94F-EF421C96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22E1-19DF-415F-B912-8D734D52972E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F6BC35-7AAD-4F5B-B3A0-044D4579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6EC67C-99E2-4066-B55F-B0E790FC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6FFA-08AB-40B9-BF6D-0BA086C85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46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B07DE-BCCD-43F2-A04A-931F1F7C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9BAF89-2E6F-4DAF-92D2-368A7D05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22E1-19DF-415F-B912-8D734D52972E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5E9F87-89C7-403B-97F6-7383828D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71F090-89EA-4CA8-9524-0F2920D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6FFA-08AB-40B9-BF6D-0BA086C85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46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25281E-5A61-4B10-B935-06651321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22E1-19DF-415F-B912-8D734D52972E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0C4C1-8103-4196-BCD3-E3DDEA87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B4C05F-CA44-4D5D-830F-8A1C8ABB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6FFA-08AB-40B9-BF6D-0BA086C85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498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F1B8B-162A-48FB-A4CF-144D54ED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F3C7E-9FD1-4176-A3FE-9B623539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3D9DD6-F790-45E7-9AFD-475DAC0C0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817684-6B67-4B1F-9718-6F7DD031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22E1-19DF-415F-B912-8D734D52972E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445E20-076D-4495-AC4B-A4FBA9CE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F8B59-58AA-4BE6-BBCC-4BD5E169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6FFA-08AB-40B9-BF6D-0BA086C85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957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263F7-E3AC-4EE3-97B2-A3E33FFD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797F10-DDF7-42E1-A9E6-965CF5CDC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78AFDD-449B-4E94-A61D-EA35CCB6A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3F1F65-4877-4C48-8650-AC5E0700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22E1-19DF-415F-B912-8D734D52972E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909C03-C00C-4707-9402-7B5EA3D0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142DDC-D50D-4435-9510-AF94A4D4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6FFA-08AB-40B9-BF6D-0BA086C85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987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E72CB1-1459-4B73-8C13-A5650E46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D82E62-2E10-4283-AE13-DFFFEA78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67D48-D5A9-4BF8-B70C-51F17A2FF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22E1-19DF-415F-B912-8D734D52972E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23F951-5965-44DE-A1B4-41047B261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2174F5-FC27-40C6-AD56-993201BBE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26FFA-08AB-40B9-BF6D-0BA086C855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223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elciberpastor.blogspot.com/2016/10/la-llave-que-abre-las-puertas-del-cielo.html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gendainmobiliariatv.blogspot.com/2015/12/6-consejos-para-una-venta-exitosa.html" TargetMode="External"/><Relationship Id="rId5" Type="http://schemas.openxmlformats.org/officeDocument/2006/relationships/image" Target="../media/image5.jpg"/><Relationship Id="rId10" Type="http://schemas.openxmlformats.org/officeDocument/2006/relationships/image" Target="../media/image2.jpg"/><Relationship Id="rId4" Type="http://schemas.openxmlformats.org/officeDocument/2006/relationships/hyperlink" Target="https://creativecommons.org/licenses/by-nc/3.0/" TargetMode="External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creativecommons.org/licenses/by-nc/3.0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elciberpastor.blogspot.com/2016/10/la-llave-que-abre-las-puertas-del-ciel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11" Type="http://schemas.openxmlformats.org/officeDocument/2006/relationships/image" Target="../media/image2.jpg"/><Relationship Id="rId5" Type="http://schemas.openxmlformats.org/officeDocument/2006/relationships/hyperlink" Target="http://agendainmobiliariatv.blogspot.com/2015/12/6-consejos-para-una-venta-exitosa.html" TargetMode="External"/><Relationship Id="rId10" Type="http://schemas.openxmlformats.org/officeDocument/2006/relationships/hyperlink" Target="https://www.miproximopaso.org/profile/summary/41-3021.00" TargetMode="External"/><Relationship Id="rId4" Type="http://schemas.openxmlformats.org/officeDocument/2006/relationships/image" Target="../media/image5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7E15D20-89DC-4DA4-98C0-65BF01CE0F96}"/>
              </a:ext>
            </a:extLst>
          </p:cNvPr>
          <p:cNvSpPr/>
          <p:nvPr/>
        </p:nvSpPr>
        <p:spPr>
          <a:xfrm>
            <a:off x="1652631" y="1300479"/>
            <a:ext cx="536895" cy="511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552ABB-DC8B-4908-AADC-3262081A73CF}"/>
              </a:ext>
            </a:extLst>
          </p:cNvPr>
          <p:cNvSpPr txBox="1"/>
          <p:nvPr/>
        </p:nvSpPr>
        <p:spPr>
          <a:xfrm>
            <a:off x="2508306" y="1367483"/>
            <a:ext cx="682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Desarrollar la hoja de ruta para el análisis del trabajo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E186B0D-7E92-4764-B5D3-D651F38778D4}"/>
              </a:ext>
            </a:extLst>
          </p:cNvPr>
          <p:cNvSpPr txBox="1"/>
          <p:nvPr/>
        </p:nvSpPr>
        <p:spPr>
          <a:xfrm>
            <a:off x="1762386" y="1367483"/>
            <a:ext cx="31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91D9779-A829-4D0F-8FFD-284E22684764}"/>
              </a:ext>
            </a:extLst>
          </p:cNvPr>
          <p:cNvSpPr/>
          <p:nvPr/>
        </p:nvSpPr>
        <p:spPr>
          <a:xfrm>
            <a:off x="1652631" y="2056886"/>
            <a:ext cx="536895" cy="511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1597B28-F343-411F-ADA5-16349312B20F}"/>
              </a:ext>
            </a:extLst>
          </p:cNvPr>
          <p:cNvSpPr txBox="1"/>
          <p:nvPr/>
        </p:nvSpPr>
        <p:spPr>
          <a:xfrm>
            <a:off x="1762386" y="2123890"/>
            <a:ext cx="31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98FF82D-8A18-4079-82E1-54BDE2E24F34}"/>
              </a:ext>
            </a:extLst>
          </p:cNvPr>
          <p:cNvSpPr/>
          <p:nvPr/>
        </p:nvSpPr>
        <p:spPr>
          <a:xfrm>
            <a:off x="1652631" y="2813293"/>
            <a:ext cx="536895" cy="511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EF884C3-1787-4D58-B233-6B4D92720D64}"/>
              </a:ext>
            </a:extLst>
          </p:cNvPr>
          <p:cNvSpPr txBox="1"/>
          <p:nvPr/>
        </p:nvSpPr>
        <p:spPr>
          <a:xfrm>
            <a:off x="1762386" y="2880297"/>
            <a:ext cx="31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33F0589-4E33-43E5-8966-F9571C426A25}"/>
              </a:ext>
            </a:extLst>
          </p:cNvPr>
          <p:cNvSpPr/>
          <p:nvPr/>
        </p:nvSpPr>
        <p:spPr>
          <a:xfrm>
            <a:off x="1652631" y="3569700"/>
            <a:ext cx="536895" cy="511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5115C2C-98F3-4B56-B2B6-5F0E5441839D}"/>
              </a:ext>
            </a:extLst>
          </p:cNvPr>
          <p:cNvSpPr txBox="1"/>
          <p:nvPr/>
        </p:nvSpPr>
        <p:spPr>
          <a:xfrm>
            <a:off x="1762386" y="3636704"/>
            <a:ext cx="31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FBF1260-5A59-47AA-9253-F7E657F9D78C}"/>
              </a:ext>
            </a:extLst>
          </p:cNvPr>
          <p:cNvSpPr/>
          <p:nvPr/>
        </p:nvSpPr>
        <p:spPr>
          <a:xfrm>
            <a:off x="1652631" y="4326107"/>
            <a:ext cx="536895" cy="511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D49A80A-A1FC-43C8-B30B-0D5D62F1FE63}"/>
              </a:ext>
            </a:extLst>
          </p:cNvPr>
          <p:cNvSpPr txBox="1"/>
          <p:nvPr/>
        </p:nvSpPr>
        <p:spPr>
          <a:xfrm>
            <a:off x="1762386" y="4393111"/>
            <a:ext cx="31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79D6331-9DA5-40BD-AE67-F7348FCF9757}"/>
              </a:ext>
            </a:extLst>
          </p:cNvPr>
          <p:cNvSpPr/>
          <p:nvPr/>
        </p:nvSpPr>
        <p:spPr>
          <a:xfrm>
            <a:off x="1652631" y="5082514"/>
            <a:ext cx="536895" cy="511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70CC481-B267-411B-970B-5DCF9F4D4B48}"/>
              </a:ext>
            </a:extLst>
          </p:cNvPr>
          <p:cNvSpPr txBox="1"/>
          <p:nvPr/>
        </p:nvSpPr>
        <p:spPr>
          <a:xfrm>
            <a:off x="1762386" y="5149518"/>
            <a:ext cx="31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E348E85-A6E8-4B65-98CD-371C313CD086}"/>
              </a:ext>
            </a:extLst>
          </p:cNvPr>
          <p:cNvSpPr/>
          <p:nvPr/>
        </p:nvSpPr>
        <p:spPr>
          <a:xfrm>
            <a:off x="1652631" y="5838921"/>
            <a:ext cx="536895" cy="511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2A276A8-2B73-4125-8B63-567F58B53EBE}"/>
              </a:ext>
            </a:extLst>
          </p:cNvPr>
          <p:cNvSpPr txBox="1"/>
          <p:nvPr/>
        </p:nvSpPr>
        <p:spPr>
          <a:xfrm>
            <a:off x="1762386" y="5905925"/>
            <a:ext cx="31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48CBEA0-6455-44F9-BA42-5E265F60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350" y="4017741"/>
            <a:ext cx="3295734" cy="1845611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D6BFF79-1C71-45D8-AF6E-1E922AB8E85F}"/>
              </a:ext>
            </a:extLst>
          </p:cNvPr>
          <p:cNvSpPr txBox="1"/>
          <p:nvPr/>
        </p:nvSpPr>
        <p:spPr>
          <a:xfrm>
            <a:off x="2508305" y="2021474"/>
            <a:ext cx="682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Establecer los diagramas de caso de USO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74FF9F1-044A-47D2-AF84-B9E3853198F8}"/>
              </a:ext>
            </a:extLst>
          </p:cNvPr>
          <p:cNvSpPr txBox="1"/>
          <p:nvPr/>
        </p:nvSpPr>
        <p:spPr>
          <a:xfrm>
            <a:off x="2508305" y="2783017"/>
            <a:ext cx="682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Desarrollar Diagramas de Estado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2B571C7-A412-4CD6-B1C7-074FB1082169}"/>
              </a:ext>
            </a:extLst>
          </p:cNvPr>
          <p:cNvSpPr txBox="1"/>
          <p:nvPr/>
        </p:nvSpPr>
        <p:spPr>
          <a:xfrm>
            <a:off x="2508305" y="3605836"/>
            <a:ext cx="682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Desarrollar tablas y relaciones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692481A-CDF0-4678-B8EE-DC4EDE464797}"/>
              </a:ext>
            </a:extLst>
          </p:cNvPr>
          <p:cNvSpPr txBox="1"/>
          <p:nvPr/>
        </p:nvSpPr>
        <p:spPr>
          <a:xfrm>
            <a:off x="2508305" y="4428655"/>
            <a:ext cx="682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Elaborar Diagrama Entidad Relación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A59574A-ED94-4737-B909-BEB855E7B0AF}"/>
              </a:ext>
            </a:extLst>
          </p:cNvPr>
          <p:cNvSpPr txBox="1"/>
          <p:nvPr/>
        </p:nvSpPr>
        <p:spPr>
          <a:xfrm>
            <a:off x="2508305" y="5149518"/>
            <a:ext cx="682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Diseñar mímicos para interfaz gráfica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6187CD-49AF-445E-B33A-924AC53C9966}"/>
              </a:ext>
            </a:extLst>
          </p:cNvPr>
          <p:cNvSpPr txBox="1"/>
          <p:nvPr/>
        </p:nvSpPr>
        <p:spPr>
          <a:xfrm>
            <a:off x="2508304" y="5905925"/>
            <a:ext cx="682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Construir Historias de Usuario</a:t>
            </a:r>
          </a:p>
        </p:txBody>
      </p:sp>
      <p:pic>
        <p:nvPicPr>
          <p:cNvPr id="29" name="Imagen 28" descr="Un letrero verde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C9330060-8991-464F-B738-F45258785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536" y="1403792"/>
            <a:ext cx="2179361" cy="1937726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934CEB95-B13F-491D-87ED-D7E87531EECD}"/>
              </a:ext>
            </a:extLst>
          </p:cNvPr>
          <p:cNvSpPr txBox="1"/>
          <p:nvPr/>
        </p:nvSpPr>
        <p:spPr>
          <a:xfrm>
            <a:off x="4120392" y="494640"/>
            <a:ext cx="206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HOJA DE RUTA</a:t>
            </a:r>
          </a:p>
        </p:txBody>
      </p:sp>
    </p:spTree>
    <p:extLst>
      <p:ext uri="{BB962C8B-B14F-4D97-AF65-F5344CB8AC3E}">
        <p14:creationId xmlns:p14="http://schemas.microsoft.com/office/powerpoint/2010/main" val="23181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0B6AA6-C83C-4CFA-8F92-4F42DFE27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4575"/>
            <a:ext cx="12192000" cy="47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Un letrero verde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439CFE2A-4D72-4A1B-8448-2B58B769A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19" y="246111"/>
            <a:ext cx="2179361" cy="19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6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n 125">
            <a:extLst>
              <a:ext uri="{FF2B5EF4-FFF2-40B4-BE49-F238E27FC236}">
                <a16:creationId xmlns:a16="http://schemas.microsoft.com/office/drawing/2014/main" id="{8BBA1F4F-5BF4-4907-AB88-C2958BCF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266" y="5031748"/>
            <a:ext cx="3295734" cy="1845611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F4464B52-8F02-4CA7-B5B1-7881E309C51F}"/>
              </a:ext>
            </a:extLst>
          </p:cNvPr>
          <p:cNvGrpSpPr/>
          <p:nvPr/>
        </p:nvGrpSpPr>
        <p:grpSpPr>
          <a:xfrm>
            <a:off x="1817697" y="1912483"/>
            <a:ext cx="396716" cy="840335"/>
            <a:chOff x="803434" y="1058315"/>
            <a:chExt cx="499586" cy="104923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BD6E7D0-6534-4405-85C4-4134509E1CCE}"/>
                </a:ext>
              </a:extLst>
            </p:cNvPr>
            <p:cNvSpPr/>
            <p:nvPr/>
          </p:nvSpPr>
          <p:spPr>
            <a:xfrm>
              <a:off x="940332" y="1058315"/>
              <a:ext cx="236014" cy="222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C021840-C5E7-4527-8B01-E9BCE576E5D6}"/>
                </a:ext>
              </a:extLst>
            </p:cNvPr>
            <p:cNvCxnSpPr>
              <a:cxnSpLocks/>
            </p:cNvCxnSpPr>
            <p:nvPr/>
          </p:nvCxnSpPr>
          <p:spPr>
            <a:xfrm>
              <a:off x="803434" y="1417352"/>
              <a:ext cx="4995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379BD6E1-3451-4E77-9A8C-A26639F24FD5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39" y="1281015"/>
              <a:ext cx="0" cy="4684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CE2B76C2-DF6F-4642-A4D1-9C3AD042D970}"/>
                </a:ext>
              </a:extLst>
            </p:cNvPr>
            <p:cNvCxnSpPr>
              <a:cxnSpLocks/>
            </p:cNvCxnSpPr>
            <p:nvPr/>
          </p:nvCxnSpPr>
          <p:spPr>
            <a:xfrm>
              <a:off x="1053227" y="1751954"/>
              <a:ext cx="203724" cy="355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E223878D-FDE5-4B57-94CF-C738D750A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394" y="1749429"/>
              <a:ext cx="193945" cy="355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Elipse 24">
            <a:extLst>
              <a:ext uri="{FF2B5EF4-FFF2-40B4-BE49-F238E27FC236}">
                <a16:creationId xmlns:a16="http://schemas.microsoft.com/office/drawing/2014/main" id="{6B758418-4624-4090-8FE8-65F62858FD2E}"/>
              </a:ext>
            </a:extLst>
          </p:cNvPr>
          <p:cNvSpPr/>
          <p:nvPr/>
        </p:nvSpPr>
        <p:spPr>
          <a:xfrm>
            <a:off x="2676650" y="2090844"/>
            <a:ext cx="819150" cy="579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E690926-EA99-4431-B644-936682628B55}"/>
              </a:ext>
            </a:extLst>
          </p:cNvPr>
          <p:cNvSpPr txBox="1"/>
          <p:nvPr/>
        </p:nvSpPr>
        <p:spPr>
          <a:xfrm>
            <a:off x="2739014" y="2242056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Consolas" panose="020B0609020204030204" pitchFamily="49" charset="0"/>
              </a:rPr>
              <a:t>Pedido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B7386828-F447-4E02-B449-63160E0681EB}"/>
              </a:ext>
            </a:extLst>
          </p:cNvPr>
          <p:cNvGrpSpPr/>
          <p:nvPr/>
        </p:nvGrpSpPr>
        <p:grpSpPr>
          <a:xfrm>
            <a:off x="3958037" y="4354052"/>
            <a:ext cx="396716" cy="840335"/>
            <a:chOff x="803434" y="1058315"/>
            <a:chExt cx="499586" cy="1049236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B6CBDC1-9C72-444C-A0C1-2EEB19F5D433}"/>
                </a:ext>
              </a:extLst>
            </p:cNvPr>
            <p:cNvSpPr/>
            <p:nvPr/>
          </p:nvSpPr>
          <p:spPr>
            <a:xfrm>
              <a:off x="940332" y="1058315"/>
              <a:ext cx="236014" cy="222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075E63EE-0D33-4895-8D95-0F63E4D803BA}"/>
                </a:ext>
              </a:extLst>
            </p:cNvPr>
            <p:cNvCxnSpPr>
              <a:cxnSpLocks/>
            </p:cNvCxnSpPr>
            <p:nvPr/>
          </p:nvCxnSpPr>
          <p:spPr>
            <a:xfrm>
              <a:off x="803434" y="1417352"/>
              <a:ext cx="4995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CF45562A-25EB-487D-AB9A-3E980A81E38E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39" y="1281015"/>
              <a:ext cx="0" cy="4684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97893C50-F548-4D01-BAFD-504121DC2C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3227" y="1751954"/>
              <a:ext cx="203724" cy="355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A1817C4B-B507-47B3-958F-F279CD06B6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394" y="1749429"/>
              <a:ext cx="193945" cy="355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489123E1-3593-432D-A22E-815CB5B7EB35}"/>
              </a:ext>
            </a:extLst>
          </p:cNvPr>
          <p:cNvGrpSpPr/>
          <p:nvPr/>
        </p:nvGrpSpPr>
        <p:grpSpPr>
          <a:xfrm>
            <a:off x="7268449" y="2993206"/>
            <a:ext cx="396716" cy="840335"/>
            <a:chOff x="803434" y="1058315"/>
            <a:chExt cx="499586" cy="1049236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0411825E-8C22-47A9-AA0A-9624C93DFFC1}"/>
                </a:ext>
              </a:extLst>
            </p:cNvPr>
            <p:cNvSpPr/>
            <p:nvPr/>
          </p:nvSpPr>
          <p:spPr>
            <a:xfrm>
              <a:off x="940332" y="1058315"/>
              <a:ext cx="236014" cy="222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4209449D-A2AF-4E77-9CA9-3469F6FF02EF}"/>
                </a:ext>
              </a:extLst>
            </p:cNvPr>
            <p:cNvCxnSpPr>
              <a:cxnSpLocks/>
            </p:cNvCxnSpPr>
            <p:nvPr/>
          </p:nvCxnSpPr>
          <p:spPr>
            <a:xfrm>
              <a:off x="803434" y="1417352"/>
              <a:ext cx="4995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C3F1CAF8-275B-4FC9-B8C0-C51C18D8C732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39" y="1281015"/>
              <a:ext cx="0" cy="4684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A4EA502-A0FC-4692-AF58-AB645F4B5024}"/>
                </a:ext>
              </a:extLst>
            </p:cNvPr>
            <p:cNvCxnSpPr>
              <a:cxnSpLocks/>
            </p:cNvCxnSpPr>
            <p:nvPr/>
          </p:nvCxnSpPr>
          <p:spPr>
            <a:xfrm>
              <a:off x="1053227" y="1751954"/>
              <a:ext cx="203724" cy="355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9B80A418-F48D-40F2-9C44-1D97521E7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394" y="1749429"/>
              <a:ext cx="193945" cy="355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1668B899-1998-4492-B9FA-6D788C9852D0}"/>
              </a:ext>
            </a:extLst>
          </p:cNvPr>
          <p:cNvGrpSpPr/>
          <p:nvPr/>
        </p:nvGrpSpPr>
        <p:grpSpPr>
          <a:xfrm>
            <a:off x="8582020" y="1821888"/>
            <a:ext cx="396716" cy="840335"/>
            <a:chOff x="803434" y="1058315"/>
            <a:chExt cx="499586" cy="1049236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1839A8E-AB89-48C4-9AFB-9F456C76C257}"/>
                </a:ext>
              </a:extLst>
            </p:cNvPr>
            <p:cNvSpPr/>
            <p:nvPr/>
          </p:nvSpPr>
          <p:spPr>
            <a:xfrm>
              <a:off x="940332" y="1058315"/>
              <a:ext cx="236014" cy="222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6898C8F9-334D-4105-B948-D0B6345759AB}"/>
                </a:ext>
              </a:extLst>
            </p:cNvPr>
            <p:cNvCxnSpPr>
              <a:cxnSpLocks/>
            </p:cNvCxnSpPr>
            <p:nvPr/>
          </p:nvCxnSpPr>
          <p:spPr>
            <a:xfrm>
              <a:off x="803434" y="1417352"/>
              <a:ext cx="4995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C768AD41-4F51-42C5-A86A-052E47899C0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39" y="1281015"/>
              <a:ext cx="0" cy="4684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18C3BFC-E838-495E-ADE7-05497B267F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3227" y="1751954"/>
              <a:ext cx="203724" cy="355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E9091897-9C41-4077-A84A-13D0E4F59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394" y="1749429"/>
              <a:ext cx="193945" cy="355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8361EAA-C12D-4D93-AA5B-479FD7E5B97D}"/>
              </a:ext>
            </a:extLst>
          </p:cNvPr>
          <p:cNvSpPr txBox="1"/>
          <p:nvPr/>
        </p:nvSpPr>
        <p:spPr>
          <a:xfrm>
            <a:off x="1679788" y="2721486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Consolas" panose="020B0609020204030204" pitchFamily="49" charset="0"/>
              </a:rPr>
              <a:t>Cliente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7FBCF48-C249-47CE-A9BC-DBE3D702FB42}"/>
              </a:ext>
            </a:extLst>
          </p:cNvPr>
          <p:cNvSpPr txBox="1"/>
          <p:nvPr/>
        </p:nvSpPr>
        <p:spPr>
          <a:xfrm>
            <a:off x="3527855" y="5185831"/>
            <a:ext cx="1289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Consolas" panose="020B0609020204030204" pitchFamily="49" charset="0"/>
              </a:rPr>
              <a:t>Administrador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8A2319E-4AC0-43FC-9AE8-C979C408C65B}"/>
              </a:ext>
            </a:extLst>
          </p:cNvPr>
          <p:cNvSpPr txBox="1"/>
          <p:nvPr/>
        </p:nvSpPr>
        <p:spPr>
          <a:xfrm>
            <a:off x="8390687" y="2643476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Consolas" panose="020B0609020204030204" pitchFamily="49" charset="0"/>
              </a:rPr>
              <a:t>Gerente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2F54586-3604-45A9-869E-5CDF3937883F}"/>
              </a:ext>
            </a:extLst>
          </p:cNvPr>
          <p:cNvSpPr txBox="1"/>
          <p:nvPr/>
        </p:nvSpPr>
        <p:spPr>
          <a:xfrm>
            <a:off x="7013868" y="3839957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Consolas" panose="020B0609020204030204" pitchFamily="49" charset="0"/>
              </a:rPr>
              <a:t>Proveedor</a:t>
            </a: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95B71E54-39E1-44A5-BE09-2CF5010F701A}"/>
              </a:ext>
            </a:extLst>
          </p:cNvPr>
          <p:cNvGrpSpPr/>
          <p:nvPr/>
        </p:nvGrpSpPr>
        <p:grpSpPr>
          <a:xfrm>
            <a:off x="3994620" y="1881151"/>
            <a:ext cx="396716" cy="840335"/>
            <a:chOff x="803434" y="1058315"/>
            <a:chExt cx="499586" cy="1049236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B23B91B-A0C8-4F21-84F3-F18B79DE5D44}"/>
                </a:ext>
              </a:extLst>
            </p:cNvPr>
            <p:cNvSpPr/>
            <p:nvPr/>
          </p:nvSpPr>
          <p:spPr>
            <a:xfrm>
              <a:off x="940332" y="1058315"/>
              <a:ext cx="236014" cy="222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6B2958B-141C-4644-A469-39E5B3A5B1F8}"/>
                </a:ext>
              </a:extLst>
            </p:cNvPr>
            <p:cNvCxnSpPr>
              <a:cxnSpLocks/>
            </p:cNvCxnSpPr>
            <p:nvPr/>
          </p:nvCxnSpPr>
          <p:spPr>
            <a:xfrm>
              <a:off x="803434" y="1417352"/>
              <a:ext cx="4995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EEE2CDCD-62F0-4FF0-A6BA-FCB723D4C57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39" y="1281015"/>
              <a:ext cx="0" cy="4684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32A7839-7D72-4006-8956-4D87A5558343}"/>
                </a:ext>
              </a:extLst>
            </p:cNvPr>
            <p:cNvCxnSpPr>
              <a:cxnSpLocks/>
            </p:cNvCxnSpPr>
            <p:nvPr/>
          </p:nvCxnSpPr>
          <p:spPr>
            <a:xfrm>
              <a:off x="1053227" y="1751954"/>
              <a:ext cx="203724" cy="355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83BA8FFB-D671-4913-BE2B-89C15D906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394" y="1749429"/>
              <a:ext cx="193945" cy="355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2CBF90B-DFCE-4A52-82A1-90F20272A7CE}"/>
              </a:ext>
            </a:extLst>
          </p:cNvPr>
          <p:cNvSpPr txBox="1"/>
          <p:nvPr/>
        </p:nvSpPr>
        <p:spPr>
          <a:xfrm>
            <a:off x="3760674" y="2720512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Consolas" panose="020B0609020204030204" pitchFamily="49" charset="0"/>
              </a:rPr>
              <a:t>Vendedor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26A8316D-E0A2-4F93-A637-04F0C89935E5}"/>
              </a:ext>
            </a:extLst>
          </p:cNvPr>
          <p:cNvCxnSpPr>
            <a:endCxn id="25" idx="2"/>
          </p:cNvCxnSpPr>
          <p:nvPr/>
        </p:nvCxnSpPr>
        <p:spPr>
          <a:xfrm>
            <a:off x="2174124" y="2331216"/>
            <a:ext cx="502526" cy="49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419D56FB-94AD-44C6-BAB4-E31B8F6D8A8B}"/>
              </a:ext>
            </a:extLst>
          </p:cNvPr>
          <p:cNvSpPr/>
          <p:nvPr/>
        </p:nvSpPr>
        <p:spPr>
          <a:xfrm>
            <a:off x="4889058" y="2069810"/>
            <a:ext cx="819150" cy="579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F162F49-11E8-491B-A02D-EDCEED45D205}"/>
              </a:ext>
            </a:extLst>
          </p:cNvPr>
          <p:cNvSpPr txBox="1"/>
          <p:nvPr/>
        </p:nvSpPr>
        <p:spPr>
          <a:xfrm>
            <a:off x="4993902" y="220003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Consolas" panose="020B0609020204030204" pitchFamily="49" charset="0"/>
              </a:rPr>
              <a:t>Venta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0A6E6247-75C1-45B4-9ADD-A7F0239ABFC7}"/>
              </a:ext>
            </a:extLst>
          </p:cNvPr>
          <p:cNvCxnSpPr>
            <a:cxnSpLocks/>
            <a:endCxn id="25" idx="6"/>
          </p:cNvCxnSpPr>
          <p:nvPr/>
        </p:nvCxnSpPr>
        <p:spPr>
          <a:xfrm flipH="1">
            <a:off x="3495800" y="2338535"/>
            <a:ext cx="594170" cy="42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B7BBB479-DF5A-41B9-88A5-2E9AC188C88B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4243979" y="2294909"/>
            <a:ext cx="645079" cy="64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1B66DEAC-AF56-447E-B3DA-055C65613CB1}"/>
              </a:ext>
            </a:extLst>
          </p:cNvPr>
          <p:cNvSpPr/>
          <p:nvPr/>
        </p:nvSpPr>
        <p:spPr>
          <a:xfrm>
            <a:off x="5400396" y="4146047"/>
            <a:ext cx="819150" cy="579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6D27634-1EC6-4565-9C38-CD81E3EE7020}"/>
              </a:ext>
            </a:extLst>
          </p:cNvPr>
          <p:cNvSpPr txBox="1"/>
          <p:nvPr/>
        </p:nvSpPr>
        <p:spPr>
          <a:xfrm>
            <a:off x="5462760" y="4297259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Consolas" panose="020B0609020204030204" pitchFamily="49" charset="0"/>
              </a:rPr>
              <a:t>Compra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5E69E19B-548F-4DC8-981B-F0BA7F82B863}"/>
              </a:ext>
            </a:extLst>
          </p:cNvPr>
          <p:cNvSpPr/>
          <p:nvPr/>
        </p:nvSpPr>
        <p:spPr>
          <a:xfrm>
            <a:off x="3202329" y="3568532"/>
            <a:ext cx="819150" cy="579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EAB5B3F-DD6C-4703-B559-07F618DDD3D1}"/>
              </a:ext>
            </a:extLst>
          </p:cNvPr>
          <p:cNvSpPr txBox="1"/>
          <p:nvPr/>
        </p:nvSpPr>
        <p:spPr>
          <a:xfrm>
            <a:off x="3264693" y="371974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Consolas" panose="020B0609020204030204" pitchFamily="49" charset="0"/>
              </a:rPr>
              <a:t>Asigna</a:t>
            </a:r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32CD7B35-2324-4431-AC9F-AE4E1B17B16A}"/>
              </a:ext>
            </a:extLst>
          </p:cNvPr>
          <p:cNvCxnSpPr>
            <a:cxnSpLocks/>
          </p:cNvCxnSpPr>
          <p:nvPr/>
        </p:nvCxnSpPr>
        <p:spPr>
          <a:xfrm flipV="1">
            <a:off x="4344279" y="4496414"/>
            <a:ext cx="1017418" cy="223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577E86CD-BCA9-4169-BEE8-E59E5B2FCDDE}"/>
              </a:ext>
            </a:extLst>
          </p:cNvPr>
          <p:cNvCxnSpPr>
            <a:cxnSpLocks/>
          </p:cNvCxnSpPr>
          <p:nvPr/>
        </p:nvCxnSpPr>
        <p:spPr>
          <a:xfrm flipH="1">
            <a:off x="6533203" y="3429739"/>
            <a:ext cx="594170" cy="42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C269980-2CF9-4AF7-A54D-0BA9560FAA08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3611904" y="2992990"/>
            <a:ext cx="388490" cy="575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2EBF6779-F86A-4F65-924F-2C7C6B012223}"/>
              </a:ext>
            </a:extLst>
          </p:cNvPr>
          <p:cNvCxnSpPr>
            <a:cxnSpLocks/>
          </p:cNvCxnSpPr>
          <p:nvPr/>
        </p:nvCxnSpPr>
        <p:spPr>
          <a:xfrm flipH="1" flipV="1">
            <a:off x="3762161" y="4194499"/>
            <a:ext cx="143213" cy="37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A2EA78B1-3BAA-48A5-83BE-CC028C401737}"/>
              </a:ext>
            </a:extLst>
          </p:cNvPr>
          <p:cNvCxnSpPr/>
          <p:nvPr/>
        </p:nvCxnSpPr>
        <p:spPr>
          <a:xfrm flipH="1">
            <a:off x="7387447" y="2226856"/>
            <a:ext cx="1138225" cy="204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B04B3B17-1408-4E0C-8E35-4B8497FF8140}"/>
              </a:ext>
            </a:extLst>
          </p:cNvPr>
          <p:cNvSpPr/>
          <p:nvPr/>
        </p:nvSpPr>
        <p:spPr>
          <a:xfrm>
            <a:off x="6491293" y="2141209"/>
            <a:ext cx="819150" cy="579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71AB530-921F-499B-8D68-3FFFB519A794}"/>
              </a:ext>
            </a:extLst>
          </p:cNvPr>
          <p:cNvSpPr txBox="1"/>
          <p:nvPr/>
        </p:nvSpPr>
        <p:spPr>
          <a:xfrm>
            <a:off x="6495003" y="228224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Consolas" panose="020B0609020204030204" pitchFamily="49" charset="0"/>
              </a:rPr>
              <a:t>Gestiona</a:t>
            </a: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E833B82A-D64D-420A-B4D7-C5C4804819F1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5757743" y="2327215"/>
            <a:ext cx="737260" cy="93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6827E5CF-D4EE-4973-83EA-AB9ACEC66A1E}"/>
              </a:ext>
            </a:extLst>
          </p:cNvPr>
          <p:cNvSpPr txBox="1"/>
          <p:nvPr/>
        </p:nvSpPr>
        <p:spPr>
          <a:xfrm>
            <a:off x="2142723" y="214120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Consolas" panose="020B0609020204030204" pitchFamily="49" charset="0"/>
              </a:rPr>
              <a:t>Realiza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9E9A4B5-9BC8-4633-B643-DD98F7D17D34}"/>
              </a:ext>
            </a:extLst>
          </p:cNvPr>
          <p:cNvSpPr txBox="1"/>
          <p:nvPr/>
        </p:nvSpPr>
        <p:spPr>
          <a:xfrm>
            <a:off x="3501826" y="2105272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Consolas" panose="020B0609020204030204" pitchFamily="49" charset="0"/>
              </a:rPr>
              <a:t>Atiende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999C7F0A-78D8-4F50-9744-71C82D84C282}"/>
              </a:ext>
            </a:extLst>
          </p:cNvPr>
          <p:cNvSpPr txBox="1"/>
          <p:nvPr/>
        </p:nvSpPr>
        <p:spPr>
          <a:xfrm>
            <a:off x="4345651" y="2090844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Consolas" panose="020B0609020204030204" pitchFamily="49" charset="0"/>
              </a:rPr>
              <a:t>Genera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31C91A6F-26F2-4A28-BF29-78DF96D3027F}"/>
              </a:ext>
            </a:extLst>
          </p:cNvPr>
          <p:cNvSpPr txBox="1"/>
          <p:nvPr/>
        </p:nvSpPr>
        <p:spPr>
          <a:xfrm>
            <a:off x="2894345" y="3197930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Consolas" panose="020B0609020204030204" pitchFamily="49" charset="0"/>
              </a:rPr>
              <a:t>Crea/Elimina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37085C6F-7B2E-47EC-B432-03F9F0815C8C}"/>
              </a:ext>
            </a:extLst>
          </p:cNvPr>
          <p:cNvSpPr txBox="1"/>
          <p:nvPr/>
        </p:nvSpPr>
        <p:spPr>
          <a:xfrm>
            <a:off x="4437986" y="4315483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Consolas" panose="020B0609020204030204" pitchFamily="49" charset="0"/>
              </a:rPr>
              <a:t>Solicita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9DDCB83C-5134-44BF-9A34-2B4A51BD9380}"/>
              </a:ext>
            </a:extLst>
          </p:cNvPr>
          <p:cNvSpPr txBox="1"/>
          <p:nvPr/>
        </p:nvSpPr>
        <p:spPr>
          <a:xfrm>
            <a:off x="6527759" y="313791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Consolas" panose="020B0609020204030204" pitchFamily="49" charset="0"/>
              </a:rPr>
              <a:t>Entrega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99037526-33CE-4C9C-A595-C817558F29EB}"/>
              </a:ext>
            </a:extLst>
          </p:cNvPr>
          <p:cNvSpPr txBox="1"/>
          <p:nvPr/>
        </p:nvSpPr>
        <p:spPr>
          <a:xfrm>
            <a:off x="4422416" y="4805997"/>
            <a:ext cx="1194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Consolas" panose="020B0609020204030204" pitchFamily="49" charset="0"/>
              </a:rPr>
              <a:t>Productos en stock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C53769F2-780B-4E0A-96FB-AC4638BFEC02}"/>
              </a:ext>
            </a:extLst>
          </p:cNvPr>
          <p:cNvSpPr/>
          <p:nvPr/>
        </p:nvSpPr>
        <p:spPr>
          <a:xfrm>
            <a:off x="5603364" y="3083783"/>
            <a:ext cx="819150" cy="579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6050A465-7FD9-44B4-851E-0FEA5F3A0437}"/>
              </a:ext>
            </a:extLst>
          </p:cNvPr>
          <p:cNvSpPr txBox="1"/>
          <p:nvPr/>
        </p:nvSpPr>
        <p:spPr>
          <a:xfrm>
            <a:off x="5541994" y="3233341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Consolas" panose="020B0609020204030204" pitchFamily="49" charset="0"/>
              </a:rPr>
              <a:t>Productos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4D675ECF-93B9-4ECE-BDB2-98072D9C0FDE}"/>
              </a:ext>
            </a:extLst>
          </p:cNvPr>
          <p:cNvCxnSpPr>
            <a:cxnSpLocks/>
            <a:stCxn id="63" idx="4"/>
            <a:endCxn id="100" idx="0"/>
          </p:cNvCxnSpPr>
          <p:nvPr/>
        </p:nvCxnSpPr>
        <p:spPr>
          <a:xfrm>
            <a:off x="5298633" y="2649234"/>
            <a:ext cx="714306" cy="434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F413F2F8-2F6B-43AA-B1F7-D83C5819435B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5809971" y="3636249"/>
            <a:ext cx="122669" cy="509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A6F3CF9-3FAD-4A8D-ADA1-B494F368C674}"/>
              </a:ext>
            </a:extLst>
          </p:cNvPr>
          <p:cNvSpPr txBox="1"/>
          <p:nvPr/>
        </p:nvSpPr>
        <p:spPr>
          <a:xfrm>
            <a:off x="5929900" y="214120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Consolas" panose="020B0609020204030204" pitchFamily="49" charset="0"/>
              </a:rPr>
              <a:t>Balance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C6EA49D-31B6-4D12-B869-FD29A1B014E6}"/>
              </a:ext>
            </a:extLst>
          </p:cNvPr>
          <p:cNvSpPr txBox="1"/>
          <p:nvPr/>
        </p:nvSpPr>
        <p:spPr>
          <a:xfrm>
            <a:off x="5572812" y="2668755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Consolas" panose="020B0609020204030204" pitchFamily="49" charset="0"/>
              </a:rPr>
              <a:t>Disminuye</a:t>
            </a:r>
          </a:p>
        </p:txBody>
      </p:sp>
      <p:graphicFrame>
        <p:nvGraphicFramePr>
          <p:cNvPr id="117" name="Tabla 116">
            <a:extLst>
              <a:ext uri="{FF2B5EF4-FFF2-40B4-BE49-F238E27FC236}">
                <a16:creationId xmlns:a16="http://schemas.microsoft.com/office/drawing/2014/main" id="{09010B9B-ECFF-4D7A-BC81-D85473009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57404"/>
              </p:ext>
            </p:extLst>
          </p:nvPr>
        </p:nvGraphicFramePr>
        <p:xfrm>
          <a:off x="900546" y="3192211"/>
          <a:ext cx="1968500" cy="96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4463811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8258435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56193507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PK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 dirty="0">
                          <a:effectLst/>
                          <a:latin typeface="Consolas" panose="020B0609020204030204" pitchFamily="49" charset="0"/>
                        </a:rPr>
                        <a:t>Cliente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ID_cliente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6054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370678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Telefono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613054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email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3128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 err="1">
                          <a:effectLst/>
                          <a:latin typeface="Consolas" panose="020B0609020204030204" pitchFamily="49" charset="0"/>
                        </a:rPr>
                        <a:t>Dirección_entrega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453558"/>
                  </a:ext>
                </a:extLst>
              </a:tr>
            </a:tbl>
          </a:graphicData>
        </a:graphic>
      </p:graphicFrame>
      <p:graphicFrame>
        <p:nvGraphicFramePr>
          <p:cNvPr id="120" name="Tabla 119">
            <a:extLst>
              <a:ext uri="{FF2B5EF4-FFF2-40B4-BE49-F238E27FC236}">
                <a16:creationId xmlns:a16="http://schemas.microsoft.com/office/drawing/2014/main" id="{CE752E58-6722-47F2-8D42-EFF1EE62F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52183"/>
              </p:ext>
            </p:extLst>
          </p:nvPr>
        </p:nvGraphicFramePr>
        <p:xfrm>
          <a:off x="1518703" y="4723131"/>
          <a:ext cx="1968500" cy="1123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4111785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7430066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40887908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PK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Producto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ID_producto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86922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20053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Descripción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32258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/*Precio_lista*/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51733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Precio_venta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808114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  <a:latin typeface="Consolas" panose="020B0609020204030204" pitchFamily="49" charset="0"/>
                        </a:rPr>
                        <a:t>Stock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6977970"/>
                  </a:ext>
                </a:extLst>
              </a:tr>
            </a:tbl>
          </a:graphicData>
        </a:graphic>
      </p:graphicFrame>
      <p:graphicFrame>
        <p:nvGraphicFramePr>
          <p:cNvPr id="121" name="Tabla 120">
            <a:extLst>
              <a:ext uri="{FF2B5EF4-FFF2-40B4-BE49-F238E27FC236}">
                <a16:creationId xmlns:a16="http://schemas.microsoft.com/office/drawing/2014/main" id="{F6E018FD-3B56-4768-82B2-415A9C824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02755"/>
              </p:ext>
            </p:extLst>
          </p:nvPr>
        </p:nvGraphicFramePr>
        <p:xfrm>
          <a:off x="8178499" y="3689118"/>
          <a:ext cx="1968500" cy="485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3938182966"/>
                    </a:ext>
                  </a:extLst>
                </a:gridCol>
                <a:gridCol w="881124">
                  <a:extLst>
                    <a:ext uri="{9D8B030D-6E8A-4147-A177-3AD203B41FA5}">
                      <a16:colId xmlns:a16="http://schemas.microsoft.com/office/drawing/2014/main" val="750741667"/>
                    </a:ext>
                  </a:extLst>
                </a:gridCol>
                <a:gridCol w="871476">
                  <a:extLst>
                    <a:ext uri="{9D8B030D-6E8A-4147-A177-3AD203B41FA5}">
                      <a16:colId xmlns:a16="http://schemas.microsoft.com/office/drawing/2014/main" val="32801425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PK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 dirty="0">
                          <a:effectLst/>
                          <a:latin typeface="Consolas" panose="020B0609020204030204" pitchFamily="49" charset="0"/>
                        </a:rPr>
                        <a:t>Proveedores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NIT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71008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472549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  <a:latin typeface="Consolas" panose="020B0609020204030204" pitchFamily="49" charset="0"/>
                        </a:rPr>
                        <a:t>email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343570"/>
                  </a:ext>
                </a:extLst>
              </a:tr>
            </a:tbl>
          </a:graphicData>
        </a:graphic>
      </p:graphicFrame>
      <p:graphicFrame>
        <p:nvGraphicFramePr>
          <p:cNvPr id="122" name="Tabla 121">
            <a:extLst>
              <a:ext uri="{FF2B5EF4-FFF2-40B4-BE49-F238E27FC236}">
                <a16:creationId xmlns:a16="http://schemas.microsoft.com/office/drawing/2014/main" id="{C15ADCAD-8DF7-4E27-B52D-C8432AF12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91660"/>
              </p:ext>
            </p:extLst>
          </p:nvPr>
        </p:nvGraphicFramePr>
        <p:xfrm>
          <a:off x="1745587" y="977366"/>
          <a:ext cx="2692399" cy="809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102">
                  <a:extLst>
                    <a:ext uri="{9D8B030D-6E8A-4147-A177-3AD203B41FA5}">
                      <a16:colId xmlns:a16="http://schemas.microsoft.com/office/drawing/2014/main" val="4198596390"/>
                    </a:ext>
                  </a:extLst>
                </a:gridCol>
                <a:gridCol w="989433">
                  <a:extLst>
                    <a:ext uri="{9D8B030D-6E8A-4147-A177-3AD203B41FA5}">
                      <a16:colId xmlns:a16="http://schemas.microsoft.com/office/drawing/2014/main" val="3239695583"/>
                    </a:ext>
                  </a:extLst>
                </a:gridCol>
                <a:gridCol w="941864">
                  <a:extLst>
                    <a:ext uri="{9D8B030D-6E8A-4147-A177-3AD203B41FA5}">
                      <a16:colId xmlns:a16="http://schemas.microsoft.com/office/drawing/2014/main" val="2397807389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PK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Pedido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ID_pedido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68431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fecha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70388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ID_cliente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592553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ID_vendedor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2177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 err="1">
                          <a:effectLst/>
                          <a:latin typeface="Consolas" panose="020B0609020204030204" pitchFamily="49" charset="0"/>
                        </a:rPr>
                        <a:t>forma_pago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6751324"/>
                  </a:ext>
                </a:extLst>
              </a:tr>
            </a:tbl>
          </a:graphicData>
        </a:graphic>
      </p:graphicFrame>
      <p:graphicFrame>
        <p:nvGraphicFramePr>
          <p:cNvPr id="123" name="Tabla 122">
            <a:extLst>
              <a:ext uri="{FF2B5EF4-FFF2-40B4-BE49-F238E27FC236}">
                <a16:creationId xmlns:a16="http://schemas.microsoft.com/office/drawing/2014/main" id="{7F3A74B5-5402-4BB8-89DF-69800EC63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18182"/>
              </p:ext>
            </p:extLst>
          </p:nvPr>
        </p:nvGraphicFramePr>
        <p:xfrm>
          <a:off x="6376068" y="4840503"/>
          <a:ext cx="2692399" cy="80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102">
                  <a:extLst>
                    <a:ext uri="{9D8B030D-6E8A-4147-A177-3AD203B41FA5}">
                      <a16:colId xmlns:a16="http://schemas.microsoft.com/office/drawing/2014/main" val="971414062"/>
                    </a:ext>
                  </a:extLst>
                </a:gridCol>
                <a:gridCol w="989433">
                  <a:extLst>
                    <a:ext uri="{9D8B030D-6E8A-4147-A177-3AD203B41FA5}">
                      <a16:colId xmlns:a16="http://schemas.microsoft.com/office/drawing/2014/main" val="194267977"/>
                    </a:ext>
                  </a:extLst>
                </a:gridCol>
                <a:gridCol w="941864">
                  <a:extLst>
                    <a:ext uri="{9D8B030D-6E8A-4147-A177-3AD203B41FA5}">
                      <a16:colId xmlns:a16="http://schemas.microsoft.com/office/drawing/2014/main" val="61417144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PK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Compra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ID_compra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420609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fecha /datetime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482045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NIT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198685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 err="1">
                          <a:effectLst/>
                          <a:latin typeface="Consolas" panose="020B0609020204030204" pitchFamily="49" charset="0"/>
                        </a:rPr>
                        <a:t>forma_pago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7890381"/>
                  </a:ext>
                </a:extLst>
              </a:tr>
            </a:tbl>
          </a:graphicData>
        </a:graphic>
      </p:graphicFrame>
      <p:sp>
        <p:nvSpPr>
          <p:cNvPr id="125" name="CuadroTexto 124">
            <a:extLst>
              <a:ext uri="{FF2B5EF4-FFF2-40B4-BE49-F238E27FC236}">
                <a16:creationId xmlns:a16="http://schemas.microsoft.com/office/drawing/2014/main" id="{7FDF277A-6DE5-4CEA-B85B-E28E4C91B2BD}"/>
              </a:ext>
            </a:extLst>
          </p:cNvPr>
          <p:cNvSpPr txBox="1"/>
          <p:nvPr/>
        </p:nvSpPr>
        <p:spPr>
          <a:xfrm>
            <a:off x="7295143" y="837399"/>
            <a:ext cx="206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15079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F5429382-6310-4891-B5D8-E555B3744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01885"/>
              </p:ext>
            </p:extLst>
          </p:nvPr>
        </p:nvGraphicFramePr>
        <p:xfrm>
          <a:off x="780615" y="117437"/>
          <a:ext cx="2046474" cy="809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3766629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34262111"/>
                    </a:ext>
                  </a:extLst>
                </a:gridCol>
                <a:gridCol w="1068574">
                  <a:extLst>
                    <a:ext uri="{9D8B030D-6E8A-4147-A177-3AD203B41FA5}">
                      <a16:colId xmlns:a16="http://schemas.microsoft.com/office/drawing/2014/main" val="268897025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PK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Cliente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ID_cliente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15002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Nombre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021497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Telefono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743733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email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64390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 err="1">
                          <a:effectLst/>
                        </a:rPr>
                        <a:t>Dirección_entrega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2147234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66D650E1-E146-4948-B9EA-CB1E0C523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39803"/>
              </p:ext>
            </p:extLst>
          </p:nvPr>
        </p:nvGraphicFramePr>
        <p:xfrm>
          <a:off x="8235192" y="2649545"/>
          <a:ext cx="1866900" cy="971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9633391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6556097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31353865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PK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Producto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ID_producto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60608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nombre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51426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Descripción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99887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/*Precio_lista*/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98908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Precio_venta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467629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Stock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495868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D95B3D87-D683-4C1C-82D6-75A67DB28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87402"/>
              </p:ext>
            </p:extLst>
          </p:nvPr>
        </p:nvGraphicFramePr>
        <p:xfrm>
          <a:off x="3855249" y="1341649"/>
          <a:ext cx="2692399" cy="809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102">
                  <a:extLst>
                    <a:ext uri="{9D8B030D-6E8A-4147-A177-3AD203B41FA5}">
                      <a16:colId xmlns:a16="http://schemas.microsoft.com/office/drawing/2014/main" val="675191428"/>
                    </a:ext>
                  </a:extLst>
                </a:gridCol>
                <a:gridCol w="989433">
                  <a:extLst>
                    <a:ext uri="{9D8B030D-6E8A-4147-A177-3AD203B41FA5}">
                      <a16:colId xmlns:a16="http://schemas.microsoft.com/office/drawing/2014/main" val="2978929038"/>
                    </a:ext>
                  </a:extLst>
                </a:gridCol>
                <a:gridCol w="941864">
                  <a:extLst>
                    <a:ext uri="{9D8B030D-6E8A-4147-A177-3AD203B41FA5}">
                      <a16:colId xmlns:a16="http://schemas.microsoft.com/office/drawing/2014/main" val="692634897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PK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Pedido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ID_pedido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65134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fecha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241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ID_cliente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58368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ID_vendedor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473166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 err="1">
                          <a:effectLst/>
                        </a:rPr>
                        <a:t>forma_pago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031331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BDCFD364-279C-4B11-A879-460E2175B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36370"/>
              </p:ext>
            </p:extLst>
          </p:nvPr>
        </p:nvGraphicFramePr>
        <p:xfrm>
          <a:off x="3855249" y="2811470"/>
          <a:ext cx="2692399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102">
                  <a:extLst>
                    <a:ext uri="{9D8B030D-6E8A-4147-A177-3AD203B41FA5}">
                      <a16:colId xmlns:a16="http://schemas.microsoft.com/office/drawing/2014/main" val="2782082106"/>
                    </a:ext>
                  </a:extLst>
                </a:gridCol>
                <a:gridCol w="989433">
                  <a:extLst>
                    <a:ext uri="{9D8B030D-6E8A-4147-A177-3AD203B41FA5}">
                      <a16:colId xmlns:a16="http://schemas.microsoft.com/office/drawing/2014/main" val="2944179411"/>
                    </a:ext>
                  </a:extLst>
                </a:gridCol>
                <a:gridCol w="941864">
                  <a:extLst>
                    <a:ext uri="{9D8B030D-6E8A-4147-A177-3AD203B41FA5}">
                      <a16:colId xmlns:a16="http://schemas.microsoft.com/office/drawing/2014/main" val="271753608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FK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Detalle_pedido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ID_pedido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445669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FK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ID_producto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679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cant_producto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92467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 err="1">
                          <a:effectLst/>
                        </a:rPr>
                        <a:t>Precio_venta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5010984"/>
                  </a:ext>
                </a:extLst>
              </a:tr>
            </a:tbl>
          </a:graphicData>
        </a:graphic>
      </p:graphicFrame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B2AB6A0-5A85-423D-94B3-9C9D6F7A3B7F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>
            <a:off x="1803852" y="927062"/>
            <a:ext cx="2051397" cy="81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0BE687A-D6D0-47E3-8A55-8AD7AE564D19}"/>
              </a:ext>
            </a:extLst>
          </p:cNvPr>
          <p:cNvSpPr txBox="1"/>
          <p:nvPr/>
        </p:nvSpPr>
        <p:spPr>
          <a:xfrm>
            <a:off x="1635853" y="1084225"/>
            <a:ext cx="167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9CCF839-A221-4BF4-8286-233F8C8FCD7C}"/>
              </a:ext>
            </a:extLst>
          </p:cNvPr>
          <p:cNvSpPr txBox="1"/>
          <p:nvPr/>
        </p:nvSpPr>
        <p:spPr>
          <a:xfrm>
            <a:off x="3938739" y="1064650"/>
            <a:ext cx="41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Arial Narrow" panose="020B0606020202030204" pitchFamily="34" charset="0"/>
              </a:rPr>
              <a:t>0, 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30DD958-0A5D-4E3A-BC58-6CD5C3DBC6A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201448" y="2151274"/>
            <a:ext cx="0" cy="660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19C675F-2850-45CD-B440-2C7F2C615893}"/>
              </a:ext>
            </a:extLst>
          </p:cNvPr>
          <p:cNvSpPr txBox="1"/>
          <p:nvPr/>
        </p:nvSpPr>
        <p:spPr>
          <a:xfrm>
            <a:off x="4325546" y="2191948"/>
            <a:ext cx="167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8309C67-43D1-4BEB-8657-11FEE67B53DA}"/>
              </a:ext>
            </a:extLst>
          </p:cNvPr>
          <p:cNvSpPr txBox="1"/>
          <p:nvPr/>
        </p:nvSpPr>
        <p:spPr>
          <a:xfrm>
            <a:off x="4691706" y="2534471"/>
            <a:ext cx="41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Arial Narrow" panose="020B0606020202030204" pitchFamily="34" charset="0"/>
              </a:rPr>
              <a:t>1, N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EF57BB7-21EB-43F5-B575-A83B612767B0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47648" y="3135320"/>
            <a:ext cx="1687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5B20892-E74F-4973-A8E1-949E282FCB86}"/>
              </a:ext>
            </a:extLst>
          </p:cNvPr>
          <p:cNvSpPr txBox="1"/>
          <p:nvPr/>
        </p:nvSpPr>
        <p:spPr>
          <a:xfrm>
            <a:off x="4924736" y="1053964"/>
            <a:ext cx="41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Arial Narrow" panose="020B0606020202030204" pitchFamily="34" charset="0"/>
              </a:rPr>
              <a:t>1, 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CCC8538-7573-4455-BE6A-EB739FD911BB}"/>
              </a:ext>
            </a:extLst>
          </p:cNvPr>
          <p:cNvSpPr txBox="1"/>
          <p:nvPr/>
        </p:nvSpPr>
        <p:spPr>
          <a:xfrm>
            <a:off x="6541303" y="2792302"/>
            <a:ext cx="41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C9CC846-3DD1-489E-96A2-4DA18B575BB7}"/>
              </a:ext>
            </a:extLst>
          </p:cNvPr>
          <p:cNvSpPr txBox="1"/>
          <p:nvPr/>
        </p:nvSpPr>
        <p:spPr>
          <a:xfrm>
            <a:off x="7774527" y="2753933"/>
            <a:ext cx="41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Arial Narrow" panose="020B0606020202030204" pitchFamily="34" charset="0"/>
              </a:rPr>
              <a:t>1</a:t>
            </a:r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E41284A8-065A-4A12-904A-9A14A3BA9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69029"/>
              </p:ext>
            </p:extLst>
          </p:nvPr>
        </p:nvGraphicFramePr>
        <p:xfrm>
          <a:off x="763026" y="4137716"/>
          <a:ext cx="1968500" cy="485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1998713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867853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527943108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PK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Proveedores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NIT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71558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Nombre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22524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email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3318041"/>
                  </a:ext>
                </a:extLst>
              </a:tr>
            </a:tbl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EC54E960-C77C-4498-8C3B-07F402E41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26570"/>
              </p:ext>
            </p:extLst>
          </p:nvPr>
        </p:nvGraphicFramePr>
        <p:xfrm>
          <a:off x="3848904" y="4109793"/>
          <a:ext cx="2692399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102">
                  <a:extLst>
                    <a:ext uri="{9D8B030D-6E8A-4147-A177-3AD203B41FA5}">
                      <a16:colId xmlns:a16="http://schemas.microsoft.com/office/drawing/2014/main" val="4261014529"/>
                    </a:ext>
                  </a:extLst>
                </a:gridCol>
                <a:gridCol w="989433">
                  <a:extLst>
                    <a:ext uri="{9D8B030D-6E8A-4147-A177-3AD203B41FA5}">
                      <a16:colId xmlns:a16="http://schemas.microsoft.com/office/drawing/2014/main" val="3639747268"/>
                    </a:ext>
                  </a:extLst>
                </a:gridCol>
                <a:gridCol w="941864">
                  <a:extLst>
                    <a:ext uri="{9D8B030D-6E8A-4147-A177-3AD203B41FA5}">
                      <a16:colId xmlns:a16="http://schemas.microsoft.com/office/drawing/2014/main" val="120167601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PK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Compra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ID_compra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769966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fecha /datetime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532619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NIT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73685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 err="1">
                          <a:effectLst/>
                        </a:rPr>
                        <a:t>forma_pago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537589"/>
                  </a:ext>
                </a:extLst>
              </a:tr>
            </a:tbl>
          </a:graphicData>
        </a:graphic>
      </p:graphicFrame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12201B3D-73DF-45E1-BD64-17E9FF905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2746"/>
              </p:ext>
            </p:extLst>
          </p:nvPr>
        </p:nvGraphicFramePr>
        <p:xfrm>
          <a:off x="3848904" y="5318261"/>
          <a:ext cx="2692399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102">
                  <a:extLst>
                    <a:ext uri="{9D8B030D-6E8A-4147-A177-3AD203B41FA5}">
                      <a16:colId xmlns:a16="http://schemas.microsoft.com/office/drawing/2014/main" val="4178089693"/>
                    </a:ext>
                  </a:extLst>
                </a:gridCol>
                <a:gridCol w="989433">
                  <a:extLst>
                    <a:ext uri="{9D8B030D-6E8A-4147-A177-3AD203B41FA5}">
                      <a16:colId xmlns:a16="http://schemas.microsoft.com/office/drawing/2014/main" val="4137594093"/>
                    </a:ext>
                  </a:extLst>
                </a:gridCol>
                <a:gridCol w="941864">
                  <a:extLst>
                    <a:ext uri="{9D8B030D-6E8A-4147-A177-3AD203B41FA5}">
                      <a16:colId xmlns:a16="http://schemas.microsoft.com/office/drawing/2014/main" val="163602074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FK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Detalle_Compra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ID_compra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006475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FK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ID_producto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61388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cantidad_abastecer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48874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 err="1">
                          <a:effectLst/>
                        </a:rPr>
                        <a:t>precio_proveedor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2557304"/>
                  </a:ext>
                </a:extLst>
              </a:tr>
            </a:tbl>
          </a:graphicData>
        </a:graphic>
      </p:graphicFrame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7F00F5A7-AB57-43A0-A6B8-C9F178C5C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20954"/>
              </p:ext>
            </p:extLst>
          </p:nvPr>
        </p:nvGraphicFramePr>
        <p:xfrm>
          <a:off x="8306608" y="5318261"/>
          <a:ext cx="1866900" cy="971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9633391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6556097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31353865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PK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Producto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ID_producto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60608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nombre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51426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Descripción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99887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/*Precio_lista*/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98908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Precio_venta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467629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Stock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495868"/>
                  </a:ext>
                </a:extLst>
              </a:tr>
            </a:tbl>
          </a:graphicData>
        </a:graphic>
      </p:graphicFrame>
      <p:sp>
        <p:nvSpPr>
          <p:cNvPr id="49" name="CuadroTexto 48">
            <a:extLst>
              <a:ext uri="{FF2B5EF4-FFF2-40B4-BE49-F238E27FC236}">
                <a16:creationId xmlns:a16="http://schemas.microsoft.com/office/drawing/2014/main" id="{DABC5561-5797-45E2-A629-BFC44B4870BE}"/>
              </a:ext>
            </a:extLst>
          </p:cNvPr>
          <p:cNvSpPr txBox="1"/>
          <p:nvPr/>
        </p:nvSpPr>
        <p:spPr>
          <a:xfrm>
            <a:off x="7845943" y="5422649"/>
            <a:ext cx="41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Arial Narrow" panose="020B0606020202030204" pitchFamily="34" charset="0"/>
              </a:rPr>
              <a:t>1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113BCE5-59B9-4671-948C-ACA7A0863194}"/>
              </a:ext>
            </a:extLst>
          </p:cNvPr>
          <p:cNvCxnSpPr>
            <a:endCxn id="42" idx="1"/>
          </p:cNvCxnSpPr>
          <p:nvPr/>
        </p:nvCxnSpPr>
        <p:spPr>
          <a:xfrm>
            <a:off x="2731526" y="4412609"/>
            <a:ext cx="1117378" cy="2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98D29F6-1149-4242-994A-63ACE677B966}"/>
              </a:ext>
            </a:extLst>
          </p:cNvPr>
          <p:cNvCxnSpPr/>
          <p:nvPr/>
        </p:nvCxnSpPr>
        <p:spPr>
          <a:xfrm>
            <a:off x="5106851" y="4757493"/>
            <a:ext cx="0" cy="51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DC1A0A98-6182-413D-BAEA-50820C5C496A}"/>
              </a:ext>
            </a:extLst>
          </p:cNvPr>
          <p:cNvCxnSpPr>
            <a:endCxn id="48" idx="1"/>
          </p:cNvCxnSpPr>
          <p:nvPr/>
        </p:nvCxnSpPr>
        <p:spPr>
          <a:xfrm flipV="1">
            <a:off x="6541303" y="5804036"/>
            <a:ext cx="1765305" cy="26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n 55">
            <a:extLst>
              <a:ext uri="{FF2B5EF4-FFF2-40B4-BE49-F238E27FC236}">
                <a16:creationId xmlns:a16="http://schemas.microsoft.com/office/drawing/2014/main" id="{C23E7ACE-FFDF-4961-943A-97024BB81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045" y="141844"/>
            <a:ext cx="3295734" cy="18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8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D50AFFF4-1EA8-4C72-A2DA-24CA16DC70B5}"/>
              </a:ext>
            </a:extLst>
          </p:cNvPr>
          <p:cNvGrpSpPr/>
          <p:nvPr/>
        </p:nvGrpSpPr>
        <p:grpSpPr>
          <a:xfrm>
            <a:off x="679509" y="343949"/>
            <a:ext cx="4991449" cy="2952925"/>
            <a:chOff x="1199626" y="855677"/>
            <a:chExt cx="5519956" cy="3347207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A5E6D472-18F8-4C76-A9B1-1634E3868DCD}"/>
                </a:ext>
              </a:extLst>
            </p:cNvPr>
            <p:cNvGrpSpPr/>
            <p:nvPr/>
          </p:nvGrpSpPr>
          <p:grpSpPr>
            <a:xfrm>
              <a:off x="1199626" y="855677"/>
              <a:ext cx="5519956" cy="3347207"/>
              <a:chOff x="1166070" y="855677"/>
              <a:chExt cx="6291744" cy="4093827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72704F9-7CA0-48FC-8643-C6E41B2FFB2F}"/>
                  </a:ext>
                </a:extLst>
              </p:cNvPr>
              <p:cNvSpPr/>
              <p:nvPr/>
            </p:nvSpPr>
            <p:spPr>
              <a:xfrm>
                <a:off x="1166070" y="855677"/>
                <a:ext cx="6291744" cy="409382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7C6FCE2B-AAB3-4A0F-9489-23303FA2B16C}"/>
                  </a:ext>
                </a:extLst>
              </p:cNvPr>
              <p:cNvSpPr/>
              <p:nvPr/>
            </p:nvSpPr>
            <p:spPr>
              <a:xfrm>
                <a:off x="1166070" y="855677"/>
                <a:ext cx="6291744" cy="369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C9BB7215-DAFF-4F77-AAA0-3B7A35BEF9BE}"/>
                  </a:ext>
                </a:extLst>
              </p:cNvPr>
              <p:cNvSpPr/>
              <p:nvPr/>
            </p:nvSpPr>
            <p:spPr>
              <a:xfrm>
                <a:off x="1166070" y="1224792"/>
                <a:ext cx="6291744" cy="9731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C301360-1548-4DD3-A9BE-DE13AD644206}"/>
                  </a:ext>
                </a:extLst>
              </p:cNvPr>
              <p:cNvSpPr/>
              <p:nvPr/>
            </p:nvSpPr>
            <p:spPr>
              <a:xfrm>
                <a:off x="5847127" y="4127383"/>
                <a:ext cx="1149292" cy="3439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latin typeface="Arial Nova" panose="020B0604020202020204" pitchFamily="34" charset="0"/>
                  </a:rPr>
                  <a:t>Aceptar</a:t>
                </a:r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005BF6A3-F6AD-4017-8202-D7C462CC2CFA}"/>
                  </a:ext>
                </a:extLst>
              </p:cNvPr>
              <p:cNvSpPr/>
              <p:nvPr/>
            </p:nvSpPr>
            <p:spPr>
              <a:xfrm>
                <a:off x="6396606" y="1296098"/>
                <a:ext cx="780176" cy="7801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0C84AEA-CF72-43EA-B36E-3BEEF868DB72}"/>
                  </a:ext>
                </a:extLst>
              </p:cNvPr>
              <p:cNvSpPr txBox="1"/>
              <p:nvPr/>
            </p:nvSpPr>
            <p:spPr>
              <a:xfrm>
                <a:off x="1728135" y="2717923"/>
                <a:ext cx="1417739" cy="46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600" dirty="0">
                    <a:latin typeface="Arial Nova" panose="020B0504020202020204" pitchFamily="34" charset="0"/>
                  </a:rPr>
                  <a:t>USUARIO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37A4BE0-A0C8-4473-B719-79AF68838189}"/>
                  </a:ext>
                </a:extLst>
              </p:cNvPr>
              <p:cNvSpPr txBox="1"/>
              <p:nvPr/>
            </p:nvSpPr>
            <p:spPr>
              <a:xfrm>
                <a:off x="1728135" y="3237933"/>
                <a:ext cx="1585517" cy="46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600" dirty="0">
                    <a:latin typeface="Arial Nova" panose="020B0504020202020204" pitchFamily="34" charset="0"/>
                  </a:rPr>
                  <a:t>Contraseña</a:t>
                </a: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E86B52C-0C27-4BA0-9B79-27609E826676}"/>
                  </a:ext>
                </a:extLst>
              </p:cNvPr>
              <p:cNvSpPr txBox="1"/>
              <p:nvPr/>
            </p:nvSpPr>
            <p:spPr>
              <a:xfrm>
                <a:off x="1895911" y="1501520"/>
                <a:ext cx="2960609" cy="46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600" dirty="0">
                    <a:latin typeface="Arial Nova" panose="020B0504020202020204" pitchFamily="34" charset="0"/>
                  </a:rPr>
                  <a:t>GESTIÓN DE VENTAS</a:t>
                </a:r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381EB8B3-4863-43C3-A208-BD233B6EBA86}"/>
                  </a:ext>
                </a:extLst>
              </p:cNvPr>
              <p:cNvSpPr/>
              <p:nvPr/>
            </p:nvSpPr>
            <p:spPr>
              <a:xfrm>
                <a:off x="3313651" y="2755729"/>
                <a:ext cx="2298585" cy="2937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4A82A777-BAC6-4B7F-94DA-337F6E995269}"/>
                  </a:ext>
                </a:extLst>
              </p:cNvPr>
              <p:cNvSpPr/>
              <p:nvPr/>
            </p:nvSpPr>
            <p:spPr>
              <a:xfrm>
                <a:off x="3313650" y="3313542"/>
                <a:ext cx="2298585" cy="2937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tx1"/>
                    </a:solidFill>
                  </a:rPr>
                  <a:t>****</a:t>
                </a:r>
              </a:p>
            </p:txBody>
          </p:sp>
        </p:grp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513CA6B-9965-4C14-A328-6FF0927DAF9B}"/>
                </a:ext>
              </a:extLst>
            </p:cNvPr>
            <p:cNvSpPr txBox="1"/>
            <p:nvPr/>
          </p:nvSpPr>
          <p:spPr>
            <a:xfrm>
              <a:off x="1325459" y="860271"/>
              <a:ext cx="3316021" cy="313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Ingreso al Sistema de  Ventas </a:t>
              </a:r>
              <a:r>
                <a:rPr lang="es-CO" sz="1200" dirty="0" err="1">
                  <a:solidFill>
                    <a:schemeClr val="bg1"/>
                  </a:solidFill>
                  <a:latin typeface="Arial Nova" panose="020B0504020202020204" pitchFamily="34" charset="0"/>
                </a:rPr>
                <a:t>COLDev</a:t>
              </a:r>
              <a:endParaRPr lang="es-CO" sz="1200" dirty="0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pic>
          <p:nvPicPr>
            <p:cNvPr id="3" name="Imagen 2" descr="Icono&#10;&#10;Descripción generada automáticamente">
              <a:extLst>
                <a:ext uri="{FF2B5EF4-FFF2-40B4-BE49-F238E27FC236}">
                  <a16:creationId xmlns:a16="http://schemas.microsoft.com/office/drawing/2014/main" id="{96F3DD14-6E76-4D84-B571-265605299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862874" y="1280513"/>
              <a:ext cx="535823" cy="535823"/>
            </a:xfrm>
            <a:prstGeom prst="rect">
              <a:avLst/>
            </a:prstGeom>
          </p:spPr>
        </p:pic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1217DC37-2A3E-45F4-8514-39552C9CC66F}"/>
              </a:ext>
            </a:extLst>
          </p:cNvPr>
          <p:cNvSpPr txBox="1"/>
          <p:nvPr/>
        </p:nvSpPr>
        <p:spPr>
          <a:xfrm>
            <a:off x="9753600" y="632599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hlinkClick r:id="rId3" tooltip="http://elciberpastor.blogspot.com/2016/10/la-llave-que-abre-las-puertas-del-cielo.html"/>
              </a:rPr>
              <a:t>Esta foto</a:t>
            </a:r>
            <a:r>
              <a:rPr lang="es-CO" sz="900" dirty="0"/>
              <a:t> de Autor desconocido está bajo licencia </a:t>
            </a:r>
            <a:r>
              <a:rPr lang="es-CO" sz="900" dirty="0">
                <a:hlinkClick r:id="rId4" tooltip="https://creativecommons.org/licenses/by-nc/3.0/"/>
              </a:rPr>
              <a:t>CC BY-NC</a:t>
            </a:r>
            <a:endParaRPr lang="es-CO" sz="9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F15AD6C-4EA6-471D-96EB-B356C2B3A55E}"/>
              </a:ext>
            </a:extLst>
          </p:cNvPr>
          <p:cNvSpPr/>
          <p:nvPr/>
        </p:nvSpPr>
        <p:spPr>
          <a:xfrm>
            <a:off x="6418977" y="2827916"/>
            <a:ext cx="4991449" cy="29529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FB839FF-A6D6-499E-8DF5-C9EA3AD7BD47}"/>
              </a:ext>
            </a:extLst>
          </p:cNvPr>
          <p:cNvSpPr/>
          <p:nvPr/>
        </p:nvSpPr>
        <p:spPr>
          <a:xfrm>
            <a:off x="6418977" y="2827916"/>
            <a:ext cx="4991449" cy="26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B962DC0-025B-4724-9B74-D63D03F4ACE3}"/>
              </a:ext>
            </a:extLst>
          </p:cNvPr>
          <p:cNvSpPr/>
          <p:nvPr/>
        </p:nvSpPr>
        <p:spPr>
          <a:xfrm>
            <a:off x="6418977" y="3094163"/>
            <a:ext cx="4991449" cy="701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5037E58-3A78-424C-9DDA-F36387732737}"/>
              </a:ext>
            </a:extLst>
          </p:cNvPr>
          <p:cNvSpPr/>
          <p:nvPr/>
        </p:nvSpPr>
        <p:spPr>
          <a:xfrm>
            <a:off x="10318297" y="3896130"/>
            <a:ext cx="911771" cy="2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Arial Nova" panose="020B0604020202020204" pitchFamily="34" charset="0"/>
              </a:rPr>
              <a:t>Estado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3DF36FA-3A0E-49DC-8ACF-42A578147FBE}"/>
              </a:ext>
            </a:extLst>
          </p:cNvPr>
          <p:cNvSpPr txBox="1"/>
          <p:nvPr/>
        </p:nvSpPr>
        <p:spPr>
          <a:xfrm>
            <a:off x="6418977" y="3150691"/>
            <a:ext cx="211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latin typeface="Arial Nova" panose="020B0504020202020204" pitchFamily="34" charset="0"/>
              </a:rPr>
              <a:t>PORTAL DE 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BED1F1D-D1C1-4A50-AEB0-ADD790E2EAE4}"/>
              </a:ext>
            </a:extLst>
          </p:cNvPr>
          <p:cNvSpPr txBox="1"/>
          <p:nvPr/>
        </p:nvSpPr>
        <p:spPr>
          <a:xfrm>
            <a:off x="6532762" y="2831969"/>
            <a:ext cx="2998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  <a:latin typeface="Arial Nova" panose="020B0504020202020204" pitchFamily="34" charset="0"/>
              </a:rPr>
              <a:t>Ventas </a:t>
            </a:r>
            <a:r>
              <a:rPr lang="es-CO" sz="1200" dirty="0" err="1">
                <a:solidFill>
                  <a:schemeClr val="bg1"/>
                </a:solidFill>
                <a:latin typeface="Arial Nova" panose="020B0504020202020204" pitchFamily="34" charset="0"/>
              </a:rPr>
              <a:t>COLDev</a:t>
            </a:r>
            <a:endParaRPr lang="es-CO" sz="12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05F69DD7-C228-4A95-A706-D66595372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20735" y="3157489"/>
            <a:ext cx="704130" cy="580908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6B34255E-21A2-4AF2-AE5B-C777E44F59CC}"/>
              </a:ext>
            </a:extLst>
          </p:cNvPr>
          <p:cNvSpPr txBox="1"/>
          <p:nvPr/>
        </p:nvSpPr>
        <p:spPr>
          <a:xfrm>
            <a:off x="9354003" y="6603730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hlinkClick r:id="rId6" tooltip="http://agendainmobiliariatv.blogspot.com/2015/12/6-consejos-para-una-venta-exitosa.html"/>
              </a:rPr>
              <a:t>Esta foto</a:t>
            </a:r>
            <a:r>
              <a:rPr lang="es-CO" sz="900" dirty="0"/>
              <a:t> de Autor desconocido está bajo licencia </a:t>
            </a:r>
            <a:r>
              <a:rPr lang="es-CO" sz="900" dirty="0">
                <a:hlinkClick r:id="rId7" tooltip="https://creativecommons.org/licenses/by/3.0/"/>
              </a:rPr>
              <a:t>CC BY</a:t>
            </a:r>
            <a:endParaRPr lang="es-CO" sz="900" dirty="0"/>
          </a:p>
        </p:txBody>
      </p:sp>
      <p:graphicFrame>
        <p:nvGraphicFramePr>
          <p:cNvPr id="34" name="Tabla 33">
            <a:extLst>
              <a:ext uri="{FF2B5EF4-FFF2-40B4-BE49-F238E27FC236}">
                <a16:creationId xmlns:a16="http://schemas.microsoft.com/office/drawing/2014/main" id="{11E4DA75-ED5B-4445-A04E-042C1548F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43438"/>
              </p:ext>
            </p:extLst>
          </p:nvPr>
        </p:nvGraphicFramePr>
        <p:xfrm>
          <a:off x="6719923" y="3936654"/>
          <a:ext cx="3418010" cy="971550"/>
        </p:xfrm>
        <a:graphic>
          <a:graphicData uri="http://schemas.openxmlformats.org/drawingml/2006/table">
            <a:tbl>
              <a:tblPr/>
              <a:tblGrid>
                <a:gridCol w="1138330">
                  <a:extLst>
                    <a:ext uri="{9D8B030D-6E8A-4147-A177-3AD203B41FA5}">
                      <a16:colId xmlns:a16="http://schemas.microsoft.com/office/drawing/2014/main" val="4036062049"/>
                    </a:ext>
                  </a:extLst>
                </a:gridCol>
                <a:gridCol w="834029">
                  <a:extLst>
                    <a:ext uri="{9D8B030D-6E8A-4147-A177-3AD203B41FA5}">
                      <a16:colId xmlns:a16="http://schemas.microsoft.com/office/drawing/2014/main" val="2472731019"/>
                    </a:ext>
                  </a:extLst>
                </a:gridCol>
                <a:gridCol w="667223">
                  <a:extLst>
                    <a:ext uri="{9D8B030D-6E8A-4147-A177-3AD203B41FA5}">
                      <a16:colId xmlns:a16="http://schemas.microsoft.com/office/drawing/2014/main" val="3616778839"/>
                    </a:ext>
                  </a:extLst>
                </a:gridCol>
                <a:gridCol w="778428">
                  <a:extLst>
                    <a:ext uri="{9D8B030D-6E8A-4147-A177-3AD203B41FA5}">
                      <a16:colId xmlns:a16="http://schemas.microsoft.com/office/drawing/2014/main" val="49153440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Producto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     Costo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Inventario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 Subtotal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6465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Computador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$         35582640,88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$         35582640,88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738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Impresora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s-CO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$           5582640,88 </a:t>
                      </a:r>
                      <a:endParaRPr lang="es-CO" sz="8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s-CO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$           5582640,88 </a:t>
                      </a:r>
                      <a:endParaRPr lang="es-CO" sz="8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98484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Pantalla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s-CO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$         14558640,88 </a:t>
                      </a:r>
                      <a:endParaRPr lang="es-CO" sz="8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s-CO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$         14558640,88 </a:t>
                      </a:r>
                      <a:endParaRPr lang="es-CO" sz="8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72778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Servidor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s-CO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$         98582640,88 </a:t>
                      </a:r>
                      <a:endParaRPr lang="es-CO" sz="8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s-CO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$         98582640,88 </a:t>
                      </a:r>
                      <a:endParaRPr lang="es-CO" sz="8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4464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$  83.590.000,00 </a:t>
                      </a:r>
                      <a:endParaRPr lang="es-CO" sz="8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762607"/>
                  </a:ext>
                </a:extLst>
              </a:tr>
            </a:tbl>
          </a:graphicData>
        </a:graphic>
      </p:graphicFrame>
      <p:sp>
        <p:nvSpPr>
          <p:cNvPr id="35" name="Rectángulo 34">
            <a:extLst>
              <a:ext uri="{FF2B5EF4-FFF2-40B4-BE49-F238E27FC236}">
                <a16:creationId xmlns:a16="http://schemas.microsoft.com/office/drawing/2014/main" id="{6528FA80-3E03-4062-84E5-D97A340D6E3B}"/>
              </a:ext>
            </a:extLst>
          </p:cNvPr>
          <p:cNvSpPr/>
          <p:nvPr/>
        </p:nvSpPr>
        <p:spPr>
          <a:xfrm>
            <a:off x="10318296" y="4298382"/>
            <a:ext cx="911771" cy="2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Arial Nova" panose="020B0604020202020204" pitchFamily="34" charset="0"/>
              </a:rPr>
              <a:t>Realizar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BE36ABA-79FA-457B-9852-3EA243794EDC}"/>
              </a:ext>
            </a:extLst>
          </p:cNvPr>
          <p:cNvSpPr/>
          <p:nvPr/>
        </p:nvSpPr>
        <p:spPr>
          <a:xfrm>
            <a:off x="10318295" y="4684886"/>
            <a:ext cx="911771" cy="2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Arial Nova" panose="020B0604020202020204" pitchFamily="34" charset="0"/>
              </a:rPr>
              <a:t>Eliminar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A122F11-34B3-4570-8889-4ED3D69A205F}"/>
              </a:ext>
            </a:extLst>
          </p:cNvPr>
          <p:cNvSpPr/>
          <p:nvPr/>
        </p:nvSpPr>
        <p:spPr>
          <a:xfrm>
            <a:off x="10318294" y="5086665"/>
            <a:ext cx="911771" cy="2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Arial Nova" panose="020B0604020202020204" pitchFamily="34" charset="0"/>
              </a:rPr>
              <a:t>Balance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9CDCBD8-7466-4495-8B0A-65BDB40461DD}"/>
              </a:ext>
            </a:extLst>
          </p:cNvPr>
          <p:cNvSpPr txBox="1"/>
          <p:nvPr/>
        </p:nvSpPr>
        <p:spPr>
          <a:xfrm>
            <a:off x="6454487" y="3474736"/>
            <a:ext cx="211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Arial Nova" panose="020B0504020202020204" pitchFamily="34" charset="0"/>
              </a:rPr>
              <a:t>Usuario: Fernando Vega ID10022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6D6A2A2-E2C7-49BA-84A2-C3A8D2799D85}"/>
              </a:ext>
            </a:extLst>
          </p:cNvPr>
          <p:cNvSpPr txBox="1"/>
          <p:nvPr/>
        </p:nvSpPr>
        <p:spPr>
          <a:xfrm>
            <a:off x="8523719" y="3478037"/>
            <a:ext cx="211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Arial Nova" panose="020B0504020202020204" pitchFamily="34" charset="0"/>
              </a:rPr>
              <a:t>Fecha: 22-12-2012 Hora 14:22:12</a:t>
            </a: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B49EB1A8-B81D-4210-9494-DCF3A01B2EE0}"/>
              </a:ext>
            </a:extLst>
          </p:cNvPr>
          <p:cNvGraphicFramePr>
            <a:graphicFrameLocks noGrp="1"/>
          </p:cNvGraphicFramePr>
          <p:nvPr/>
        </p:nvGraphicFramePr>
        <p:xfrm>
          <a:off x="6719924" y="5186768"/>
          <a:ext cx="3022600" cy="485775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416777525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5085867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6360395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0" i="0" u="none" strike="noStrike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Producción anual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0" i="0" u="none" strike="noStrike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     250.000.000,00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10543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0" i="0" u="none" strike="noStrike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Precio de producción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0" i="0" u="none" strike="noStrike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 $                    0,88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1801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0" i="0" u="none" strike="noStrike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Precio de venta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b="0" i="0" u="none" strike="noStrike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 $                    3,50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0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021103"/>
                  </a:ext>
                </a:extLst>
              </a:tr>
            </a:tbl>
          </a:graphicData>
        </a:graphic>
      </p:graphicFrame>
      <p:sp>
        <p:nvSpPr>
          <p:cNvPr id="41" name="CuadroTexto 40">
            <a:extLst>
              <a:ext uri="{FF2B5EF4-FFF2-40B4-BE49-F238E27FC236}">
                <a16:creationId xmlns:a16="http://schemas.microsoft.com/office/drawing/2014/main" id="{654F2DA8-6AB4-4251-AA3E-256AEF093B8D}"/>
              </a:ext>
            </a:extLst>
          </p:cNvPr>
          <p:cNvSpPr txBox="1"/>
          <p:nvPr/>
        </p:nvSpPr>
        <p:spPr>
          <a:xfrm>
            <a:off x="6504209" y="4908204"/>
            <a:ext cx="211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Arial Nova" panose="020B0504020202020204" pitchFamily="34" charset="0"/>
              </a:rPr>
              <a:t>Compra:</a:t>
            </a:r>
          </a:p>
        </p:txBody>
      </p:sp>
      <p:pic>
        <p:nvPicPr>
          <p:cNvPr id="43" name="Gráfico 42" descr="Rebobinar con relleno sólido">
            <a:extLst>
              <a:ext uri="{FF2B5EF4-FFF2-40B4-BE49-F238E27FC236}">
                <a16:creationId xmlns:a16="http://schemas.microsoft.com/office/drawing/2014/main" id="{883681ED-ED05-4205-9F52-AB66C683F2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53959" y="5412138"/>
            <a:ext cx="376106" cy="376106"/>
          </a:xfrm>
          <a:prstGeom prst="rect">
            <a:avLst/>
          </a:prstGeom>
        </p:spPr>
      </p:pic>
      <p:pic>
        <p:nvPicPr>
          <p:cNvPr id="44" name="Imagen 43" descr="Un letrero verde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6B5B5A29-2C17-4A08-80DE-4597195878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29" y="4117802"/>
            <a:ext cx="2179361" cy="19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7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217DC37-2A3E-45F4-8514-39552C9CC66F}"/>
              </a:ext>
            </a:extLst>
          </p:cNvPr>
          <p:cNvSpPr txBox="1"/>
          <p:nvPr/>
        </p:nvSpPr>
        <p:spPr>
          <a:xfrm>
            <a:off x="9753600" y="632599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hlinkClick r:id="rId2" tooltip="http://elciberpastor.blogspot.com/2016/10/la-llave-que-abre-las-puertas-del-cielo.html"/>
              </a:rPr>
              <a:t>Esta foto</a:t>
            </a:r>
            <a:r>
              <a:rPr lang="es-CO" sz="900" dirty="0"/>
              <a:t> de Autor desconocido está bajo licencia </a:t>
            </a:r>
            <a:r>
              <a:rPr lang="es-CO" sz="900" dirty="0">
                <a:hlinkClick r:id="rId3" tooltip="https://creativecommons.org/licenses/by-nc/3.0/"/>
              </a:rPr>
              <a:t>CC BY-NC</a:t>
            </a:r>
            <a:endParaRPr lang="es-CO" sz="9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F15AD6C-4EA6-471D-96EB-B356C2B3A55E}"/>
              </a:ext>
            </a:extLst>
          </p:cNvPr>
          <p:cNvSpPr/>
          <p:nvPr/>
        </p:nvSpPr>
        <p:spPr>
          <a:xfrm>
            <a:off x="6418977" y="2827916"/>
            <a:ext cx="4991449" cy="29529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FB839FF-A6D6-499E-8DF5-C9EA3AD7BD47}"/>
              </a:ext>
            </a:extLst>
          </p:cNvPr>
          <p:cNvSpPr/>
          <p:nvPr/>
        </p:nvSpPr>
        <p:spPr>
          <a:xfrm>
            <a:off x="6418977" y="2827916"/>
            <a:ext cx="4991449" cy="26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B962DC0-025B-4724-9B74-D63D03F4ACE3}"/>
              </a:ext>
            </a:extLst>
          </p:cNvPr>
          <p:cNvSpPr/>
          <p:nvPr/>
        </p:nvSpPr>
        <p:spPr>
          <a:xfrm>
            <a:off x="6418977" y="3094163"/>
            <a:ext cx="4991449" cy="701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5037E58-3A78-424C-9DDA-F36387732737}"/>
              </a:ext>
            </a:extLst>
          </p:cNvPr>
          <p:cNvSpPr/>
          <p:nvPr/>
        </p:nvSpPr>
        <p:spPr>
          <a:xfrm>
            <a:off x="10318297" y="3896130"/>
            <a:ext cx="1006568" cy="2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Arial Nova" panose="020B0604020202020204" pitchFamily="34" charset="0"/>
              </a:rPr>
              <a:t>Crear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3DF36FA-3A0E-49DC-8ACF-42A578147FBE}"/>
              </a:ext>
            </a:extLst>
          </p:cNvPr>
          <p:cNvSpPr txBox="1"/>
          <p:nvPr/>
        </p:nvSpPr>
        <p:spPr>
          <a:xfrm>
            <a:off x="6418977" y="3150691"/>
            <a:ext cx="211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latin typeface="Arial Nova" panose="020B0504020202020204" pitchFamily="34" charset="0"/>
              </a:rPr>
              <a:t>PRODUCTOS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BED1F1D-D1C1-4A50-AEB0-ADD790E2EAE4}"/>
              </a:ext>
            </a:extLst>
          </p:cNvPr>
          <p:cNvSpPr txBox="1"/>
          <p:nvPr/>
        </p:nvSpPr>
        <p:spPr>
          <a:xfrm>
            <a:off x="6532762" y="2831969"/>
            <a:ext cx="2998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  <a:latin typeface="Arial Nova" panose="020B0504020202020204" pitchFamily="34" charset="0"/>
              </a:rPr>
              <a:t>Ventas </a:t>
            </a:r>
            <a:r>
              <a:rPr lang="es-CO" sz="1200" dirty="0" err="1">
                <a:solidFill>
                  <a:schemeClr val="bg1"/>
                </a:solidFill>
                <a:latin typeface="Arial Nova" panose="020B0504020202020204" pitchFamily="34" charset="0"/>
              </a:rPr>
              <a:t>COLDev</a:t>
            </a:r>
            <a:endParaRPr lang="es-CO" sz="12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05F69DD7-C228-4A95-A706-D66595372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20735" y="3157489"/>
            <a:ext cx="704130" cy="580908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6B34255E-21A2-4AF2-AE5B-C777E44F59CC}"/>
              </a:ext>
            </a:extLst>
          </p:cNvPr>
          <p:cNvSpPr txBox="1"/>
          <p:nvPr/>
        </p:nvSpPr>
        <p:spPr>
          <a:xfrm>
            <a:off x="9354003" y="6603730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hlinkClick r:id="rId5" tooltip="http://agendainmobiliariatv.blogspot.com/2015/12/6-consejos-para-una-venta-exitosa.html"/>
              </a:rPr>
              <a:t>Esta foto</a:t>
            </a:r>
            <a:r>
              <a:rPr lang="es-CO" sz="900" dirty="0"/>
              <a:t> de Autor desconocido está bajo licencia </a:t>
            </a:r>
            <a:r>
              <a:rPr lang="es-CO" sz="900" dirty="0">
                <a:hlinkClick r:id="rId6" tooltip="https://creativecommons.org/licenses/by/3.0/"/>
              </a:rPr>
              <a:t>CC BY</a:t>
            </a:r>
            <a:endParaRPr lang="es-CO" sz="9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528FA80-3E03-4062-84E5-D97A340D6E3B}"/>
              </a:ext>
            </a:extLst>
          </p:cNvPr>
          <p:cNvSpPr/>
          <p:nvPr/>
        </p:nvSpPr>
        <p:spPr>
          <a:xfrm>
            <a:off x="10318296" y="4298382"/>
            <a:ext cx="1006569" cy="2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Arial Nova" panose="020B0604020202020204" pitchFamily="34" charset="0"/>
              </a:rPr>
              <a:t>Modificar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BE36ABA-79FA-457B-9852-3EA243794EDC}"/>
              </a:ext>
            </a:extLst>
          </p:cNvPr>
          <p:cNvSpPr/>
          <p:nvPr/>
        </p:nvSpPr>
        <p:spPr>
          <a:xfrm>
            <a:off x="10318295" y="4684886"/>
            <a:ext cx="1006568" cy="2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Arial Nova" panose="020B0604020202020204" pitchFamily="34" charset="0"/>
              </a:rPr>
              <a:t>Eliminar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A122F11-34B3-4570-8889-4ED3D69A205F}"/>
              </a:ext>
            </a:extLst>
          </p:cNvPr>
          <p:cNvSpPr/>
          <p:nvPr/>
        </p:nvSpPr>
        <p:spPr>
          <a:xfrm>
            <a:off x="10318294" y="5086665"/>
            <a:ext cx="1006568" cy="2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Arial Nova" panose="020B0604020202020204" pitchFamily="34" charset="0"/>
              </a:rPr>
              <a:t>stock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9CDCBD8-7466-4495-8B0A-65BDB40461DD}"/>
              </a:ext>
            </a:extLst>
          </p:cNvPr>
          <p:cNvSpPr txBox="1"/>
          <p:nvPr/>
        </p:nvSpPr>
        <p:spPr>
          <a:xfrm>
            <a:off x="6454487" y="3474736"/>
            <a:ext cx="211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Arial Nova" panose="020B0504020202020204" pitchFamily="34" charset="0"/>
              </a:rPr>
              <a:t>Usuario: Fernando Vega ID10022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6D6A2A2-E2C7-49BA-84A2-C3A8D2799D85}"/>
              </a:ext>
            </a:extLst>
          </p:cNvPr>
          <p:cNvSpPr txBox="1"/>
          <p:nvPr/>
        </p:nvSpPr>
        <p:spPr>
          <a:xfrm>
            <a:off x="8523719" y="3478037"/>
            <a:ext cx="211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Arial Nova" panose="020B0504020202020204" pitchFamily="34" charset="0"/>
              </a:rPr>
              <a:t>Fecha: 22-12-2012 Hora 14:22:12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0D0E15FF-B43D-4F29-902F-0BC16F5A3963}"/>
              </a:ext>
            </a:extLst>
          </p:cNvPr>
          <p:cNvSpPr/>
          <p:nvPr/>
        </p:nvSpPr>
        <p:spPr>
          <a:xfrm>
            <a:off x="464175" y="678240"/>
            <a:ext cx="4991449" cy="29529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0B215D-C222-4456-B5DE-B21914DFBC78}"/>
              </a:ext>
            </a:extLst>
          </p:cNvPr>
          <p:cNvSpPr/>
          <p:nvPr/>
        </p:nvSpPr>
        <p:spPr>
          <a:xfrm>
            <a:off x="464175" y="678240"/>
            <a:ext cx="4991449" cy="26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7E797C4-AEBA-4435-9F85-BF2B6A7E0D37}"/>
              </a:ext>
            </a:extLst>
          </p:cNvPr>
          <p:cNvSpPr/>
          <p:nvPr/>
        </p:nvSpPr>
        <p:spPr>
          <a:xfrm>
            <a:off x="464175" y="944487"/>
            <a:ext cx="4991449" cy="701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A9A4D91-7EA1-4A59-84C9-E7DBDC78A1AC}"/>
              </a:ext>
            </a:extLst>
          </p:cNvPr>
          <p:cNvSpPr/>
          <p:nvPr/>
        </p:nvSpPr>
        <p:spPr>
          <a:xfrm>
            <a:off x="4398581" y="1915651"/>
            <a:ext cx="911771" cy="2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Arial Nova" panose="020B0604020202020204" pitchFamily="34" charset="0"/>
              </a:rPr>
              <a:t>Asignar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553AE6E-A8DE-498C-8012-4CCBC2E21E54}"/>
              </a:ext>
            </a:extLst>
          </p:cNvPr>
          <p:cNvSpPr txBox="1"/>
          <p:nvPr/>
        </p:nvSpPr>
        <p:spPr>
          <a:xfrm>
            <a:off x="464175" y="1001015"/>
            <a:ext cx="211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latin typeface="Arial Nova" panose="020B0504020202020204" pitchFamily="34" charset="0"/>
              </a:rPr>
              <a:t>VENDEDORES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376B21B-3611-4B39-B68C-08F6A1F8BE6F}"/>
              </a:ext>
            </a:extLst>
          </p:cNvPr>
          <p:cNvSpPr txBox="1"/>
          <p:nvPr/>
        </p:nvSpPr>
        <p:spPr>
          <a:xfrm>
            <a:off x="577960" y="682293"/>
            <a:ext cx="2998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  <a:latin typeface="Arial Nova" panose="020B0504020202020204" pitchFamily="34" charset="0"/>
              </a:rPr>
              <a:t>Ventas </a:t>
            </a:r>
            <a:r>
              <a:rPr lang="es-CO" sz="1200" dirty="0" err="1">
                <a:solidFill>
                  <a:schemeClr val="bg1"/>
                </a:solidFill>
                <a:latin typeface="Arial Nova" panose="020B0504020202020204" pitchFamily="34" charset="0"/>
              </a:rPr>
              <a:t>COLDev</a:t>
            </a:r>
            <a:endParaRPr lang="es-CO" sz="12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E1ACC99-B45C-4E99-9DCC-35E873B99758}"/>
              </a:ext>
            </a:extLst>
          </p:cNvPr>
          <p:cNvSpPr/>
          <p:nvPr/>
        </p:nvSpPr>
        <p:spPr>
          <a:xfrm>
            <a:off x="4398580" y="2317903"/>
            <a:ext cx="911771" cy="2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Arial Nova" panose="020B0604020202020204" pitchFamily="34" charset="0"/>
              </a:rPr>
              <a:t>Reporte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35B58CB-DA95-4F61-9669-351A2B3A8833}"/>
              </a:ext>
            </a:extLst>
          </p:cNvPr>
          <p:cNvSpPr/>
          <p:nvPr/>
        </p:nvSpPr>
        <p:spPr>
          <a:xfrm>
            <a:off x="4398579" y="2704407"/>
            <a:ext cx="911771" cy="2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Arial Nova" panose="020B0604020202020204" pitchFamily="34" charset="0"/>
              </a:rPr>
              <a:t>Eliminar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4F92F695-F753-43B5-9316-88B35E70F97C}"/>
              </a:ext>
            </a:extLst>
          </p:cNvPr>
          <p:cNvSpPr txBox="1"/>
          <p:nvPr/>
        </p:nvSpPr>
        <p:spPr>
          <a:xfrm>
            <a:off x="499685" y="1325060"/>
            <a:ext cx="211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Arial Nova" panose="020B0504020202020204" pitchFamily="34" charset="0"/>
              </a:rPr>
              <a:t>Usuario: Fernando Vega ID10022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901D7C4-C5AA-4B56-B831-8C34834FD0D7}"/>
              </a:ext>
            </a:extLst>
          </p:cNvPr>
          <p:cNvSpPr txBox="1"/>
          <p:nvPr/>
        </p:nvSpPr>
        <p:spPr>
          <a:xfrm>
            <a:off x="2568917" y="1328361"/>
            <a:ext cx="211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Arial Nova" panose="020B0504020202020204" pitchFamily="34" charset="0"/>
              </a:rPr>
              <a:t>Fecha: 22-12-2012 Hora 14:22:12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FA394E1-C7A2-42A2-BFE0-B33B432549D5}"/>
              </a:ext>
            </a:extLst>
          </p:cNvPr>
          <p:cNvSpPr txBox="1"/>
          <p:nvPr/>
        </p:nvSpPr>
        <p:spPr>
          <a:xfrm>
            <a:off x="549407" y="2758528"/>
            <a:ext cx="211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Arial Nova" panose="020B0504020202020204" pitchFamily="34" charset="0"/>
              </a:rPr>
              <a:t>Nuevo Rol:</a:t>
            </a:r>
          </a:p>
        </p:txBody>
      </p:sp>
      <p:pic>
        <p:nvPicPr>
          <p:cNvPr id="60" name="Gráfico 59" descr="Rebobinar con relleno sólido">
            <a:extLst>
              <a:ext uri="{FF2B5EF4-FFF2-40B4-BE49-F238E27FC236}">
                <a16:creationId xmlns:a16="http://schemas.microsoft.com/office/drawing/2014/main" id="{927CDD2D-8947-432C-8636-9162709E5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3959" y="5412138"/>
            <a:ext cx="376106" cy="376106"/>
          </a:xfrm>
          <a:prstGeom prst="rect">
            <a:avLst/>
          </a:prstGeom>
        </p:spPr>
      </p:pic>
      <p:pic>
        <p:nvPicPr>
          <p:cNvPr id="61" name="Gráfico 60" descr="Rebobinar con relleno sólido">
            <a:extLst>
              <a:ext uri="{FF2B5EF4-FFF2-40B4-BE49-F238E27FC236}">
                <a16:creationId xmlns:a16="http://schemas.microsoft.com/office/drawing/2014/main" id="{7F4299B5-0AA4-4222-A947-4F14BBC26F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4246" y="3221740"/>
            <a:ext cx="376106" cy="376106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BFDF6F4-F31D-4BF8-83C5-BBCC55AF3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2497"/>
              </p:ext>
            </p:extLst>
          </p:nvPr>
        </p:nvGraphicFramePr>
        <p:xfrm>
          <a:off x="802566" y="1707900"/>
          <a:ext cx="3326308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318">
                  <a:extLst>
                    <a:ext uri="{9D8B030D-6E8A-4147-A177-3AD203B41FA5}">
                      <a16:colId xmlns:a16="http://schemas.microsoft.com/office/drawing/2014/main" val="1551166652"/>
                    </a:ext>
                  </a:extLst>
                </a:gridCol>
                <a:gridCol w="636428">
                  <a:extLst>
                    <a:ext uri="{9D8B030D-6E8A-4147-A177-3AD203B41FA5}">
                      <a16:colId xmlns:a16="http://schemas.microsoft.com/office/drawing/2014/main" val="3832088621"/>
                    </a:ext>
                  </a:extLst>
                </a:gridCol>
                <a:gridCol w="1147109">
                  <a:extLst>
                    <a:ext uri="{9D8B030D-6E8A-4147-A177-3AD203B41FA5}">
                      <a16:colId xmlns:a16="http://schemas.microsoft.com/office/drawing/2014/main" val="631148561"/>
                    </a:ext>
                  </a:extLst>
                </a:gridCol>
                <a:gridCol w="849453">
                  <a:extLst>
                    <a:ext uri="{9D8B030D-6E8A-4147-A177-3AD203B41FA5}">
                      <a16:colId xmlns:a16="http://schemas.microsoft.com/office/drawing/2014/main" val="5387456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b="1" u="none" strike="noStrike" dirty="0">
                          <a:effectLst/>
                          <a:latin typeface="Arial Narrow" panose="020B0606020202030204" pitchFamily="34" charset="0"/>
                        </a:rPr>
                        <a:t>ID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b="1" u="none" strike="noStrike">
                          <a:effectLst/>
                          <a:latin typeface="Arial Narrow" panose="020B0606020202030204" pitchFamily="34" charset="0"/>
                        </a:rPr>
                        <a:t>USER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b="1" u="none" strike="noStrike">
                          <a:effectLst/>
                          <a:latin typeface="Arial Narrow" panose="020B0606020202030204" pitchFamily="34" charset="0"/>
                        </a:rPr>
                        <a:t>Nombres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b="1" u="none" strike="noStrike" dirty="0">
                          <a:effectLst/>
                          <a:latin typeface="Arial Narrow" panose="020B0606020202030204" pitchFamily="34" charset="0"/>
                        </a:rPr>
                        <a:t>Ventas mes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20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 dirty="0">
                          <a:effectLst/>
                          <a:latin typeface="Arial Narrow" panose="020B0606020202030204" pitchFamily="34" charset="0"/>
                        </a:rPr>
                        <a:t>95142585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 dirty="0" err="1">
                          <a:effectLst/>
                          <a:latin typeface="Arial Narrow" panose="020B0606020202030204" pitchFamily="34" charset="0"/>
                        </a:rPr>
                        <a:t>MariaNunez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 dirty="0" err="1">
                          <a:effectLst/>
                          <a:latin typeface="Arial Narrow" panose="020B0606020202030204" pitchFamily="34" charset="0"/>
                        </a:rPr>
                        <a:t>Maria</a:t>
                      </a:r>
                      <a:r>
                        <a:rPr lang="es-CO" sz="800" u="none" strike="noStrike" dirty="0">
                          <a:effectLst/>
                          <a:latin typeface="Arial Narrow" panose="020B0606020202030204" pitchFamily="34" charset="0"/>
                        </a:rPr>
                        <a:t> Clemencia </a:t>
                      </a:r>
                      <a:r>
                        <a:rPr lang="es-CO" sz="800" u="none" strike="noStrike" dirty="0" err="1">
                          <a:effectLst/>
                          <a:latin typeface="Arial Narrow" panose="020B0606020202030204" pitchFamily="34" charset="0"/>
                        </a:rPr>
                        <a:t>Nunez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 dirty="0">
                          <a:effectLst/>
                          <a:latin typeface="Arial Narrow" panose="020B0606020202030204" pitchFamily="34" charset="0"/>
                        </a:rPr>
                        <a:t>18000000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06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  <a:latin typeface="Arial Narrow" panose="020B0606020202030204" pitchFamily="34" charset="0"/>
                        </a:rPr>
                        <a:t>145218693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 dirty="0" err="1">
                          <a:effectLst/>
                          <a:latin typeface="Arial Narrow" panose="020B0606020202030204" pitchFamily="34" charset="0"/>
                        </a:rPr>
                        <a:t>KarlaStivens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 dirty="0">
                          <a:effectLst/>
                          <a:latin typeface="Arial Narrow" panose="020B0606020202030204" pitchFamily="34" charset="0"/>
                        </a:rPr>
                        <a:t>Karla Manuela </a:t>
                      </a:r>
                      <a:r>
                        <a:rPr lang="es-CO" sz="800" u="none" strike="noStrike" dirty="0" err="1">
                          <a:effectLst/>
                          <a:latin typeface="Arial Narrow" panose="020B0606020202030204" pitchFamily="34" charset="0"/>
                        </a:rPr>
                        <a:t>Stivens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  <a:latin typeface="Arial Narrow" panose="020B0606020202030204" pitchFamily="34" charset="0"/>
                        </a:rPr>
                        <a:t>35000000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387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  <a:latin typeface="Arial Narrow" panose="020B0606020202030204" pitchFamily="34" charset="0"/>
                        </a:rPr>
                        <a:t>14524752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  <a:latin typeface="Arial Narrow" panose="020B0606020202030204" pitchFamily="34" charset="0"/>
                        </a:rPr>
                        <a:t>MaximoPrime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  <a:latin typeface="Arial Narrow" panose="020B0606020202030204" pitchFamily="34" charset="0"/>
                        </a:rPr>
                        <a:t>Maximo Prime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 dirty="0">
                          <a:effectLst/>
                          <a:latin typeface="Arial Narrow" panose="020B0606020202030204" pitchFamily="34" charset="0"/>
                        </a:rPr>
                        <a:t>251250000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774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  <a:latin typeface="Arial Narrow" panose="020B0606020202030204" pitchFamily="34" charset="0"/>
                        </a:rPr>
                        <a:t>7541258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  <a:latin typeface="Arial Narrow" panose="020B0606020202030204" pitchFamily="34" charset="0"/>
                        </a:rPr>
                        <a:t>Aidamerlano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 dirty="0">
                          <a:effectLst/>
                          <a:latin typeface="Arial Narrow" panose="020B0606020202030204" pitchFamily="34" charset="0"/>
                        </a:rPr>
                        <a:t>Aida Merlano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 dirty="0">
                          <a:effectLst/>
                          <a:latin typeface="Arial Narrow" panose="020B0606020202030204" pitchFamily="34" charset="0"/>
                        </a:rPr>
                        <a:t>12500000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06681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17C4C779-B771-4173-95E1-E801FBAE1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119633"/>
              </p:ext>
            </p:extLst>
          </p:nvPr>
        </p:nvGraphicFramePr>
        <p:xfrm>
          <a:off x="656501" y="3077900"/>
          <a:ext cx="3683001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0543">
                  <a:extLst>
                    <a:ext uri="{9D8B030D-6E8A-4147-A177-3AD203B41FA5}">
                      <a16:colId xmlns:a16="http://schemas.microsoft.com/office/drawing/2014/main" val="1380227705"/>
                    </a:ext>
                  </a:extLst>
                </a:gridCol>
                <a:gridCol w="899374">
                  <a:extLst>
                    <a:ext uri="{9D8B030D-6E8A-4147-A177-3AD203B41FA5}">
                      <a16:colId xmlns:a16="http://schemas.microsoft.com/office/drawing/2014/main" val="646396712"/>
                    </a:ext>
                  </a:extLst>
                </a:gridCol>
                <a:gridCol w="902541">
                  <a:extLst>
                    <a:ext uri="{9D8B030D-6E8A-4147-A177-3AD203B41FA5}">
                      <a16:colId xmlns:a16="http://schemas.microsoft.com/office/drawing/2014/main" val="3718676494"/>
                    </a:ext>
                  </a:extLst>
                </a:gridCol>
                <a:gridCol w="940543">
                  <a:extLst>
                    <a:ext uri="{9D8B030D-6E8A-4147-A177-3AD203B41FA5}">
                      <a16:colId xmlns:a16="http://schemas.microsoft.com/office/drawing/2014/main" val="21146074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  <a:latin typeface="Arial Narrow" panose="020B0606020202030204" pitchFamily="34" charset="0"/>
                        </a:rPr>
                        <a:t>ID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  <a:latin typeface="Arial Narrow" panose="020B0606020202030204" pitchFamily="34" charset="0"/>
                        </a:rPr>
                        <a:t>USER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  <a:latin typeface="Arial Narrow" panose="020B0606020202030204" pitchFamily="34" charset="0"/>
                        </a:rPr>
                        <a:t>Nombres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 dirty="0">
                          <a:effectLst/>
                          <a:latin typeface="Arial Narrow" panose="020B0606020202030204" pitchFamily="34" charset="0"/>
                        </a:rPr>
                        <a:t>Contraseña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26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  <a:latin typeface="Arial Narrow" panose="020B0606020202030204" pitchFamily="34" charset="0"/>
                        </a:rPr>
                        <a:t>95142585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  <a:latin typeface="Arial Narrow" panose="020B0606020202030204" pitchFamily="34" charset="0"/>
                        </a:rPr>
                        <a:t>MariaNunez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 dirty="0">
                          <a:effectLst/>
                          <a:latin typeface="Arial Narrow" panose="020B0606020202030204" pitchFamily="34" charset="0"/>
                        </a:rPr>
                        <a:t>Juan Baena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 dirty="0">
                          <a:effectLst/>
                          <a:latin typeface="Arial Narrow" panose="020B0606020202030204" pitchFamily="34" charset="0"/>
                        </a:rPr>
                        <a:t>Admin123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1487"/>
                  </a:ext>
                </a:extLst>
              </a:tr>
            </a:tbl>
          </a:graphicData>
        </a:graphic>
      </p:graphicFrame>
      <p:pic>
        <p:nvPicPr>
          <p:cNvPr id="26" name="Imagen 25" descr="Una persona sentado en un escritorio&#10;&#10;Descripción generada automáticamente con confianza baja">
            <a:extLst>
              <a:ext uri="{FF2B5EF4-FFF2-40B4-BE49-F238E27FC236}">
                <a16:creationId xmlns:a16="http://schemas.microsoft.com/office/drawing/2014/main" id="{D374AF19-8C3A-4EBB-B31D-58C0784F44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649781" y="1082897"/>
            <a:ext cx="754237" cy="424258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3774B9B9-F923-4291-9077-6D53F86907D0}"/>
              </a:ext>
            </a:extLst>
          </p:cNvPr>
          <p:cNvSpPr txBox="1"/>
          <p:nvPr/>
        </p:nvSpPr>
        <p:spPr>
          <a:xfrm>
            <a:off x="0" y="6858000"/>
            <a:ext cx="12192000" cy="18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10" tooltip="https://www.miproximopaso.org/profile/summary/41-3021.00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6" tooltip="https://creativecommons.org/licenses/by/3.0/"/>
              </a:rPr>
              <a:t>CC BY</a:t>
            </a:r>
            <a:endParaRPr lang="es-CO" sz="900"/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AC42A601-8DEE-4145-813E-3D3742F17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65962"/>
              </p:ext>
            </p:extLst>
          </p:nvPr>
        </p:nvGraphicFramePr>
        <p:xfrm>
          <a:off x="6454488" y="3940656"/>
          <a:ext cx="3778244" cy="1236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765">
                  <a:extLst>
                    <a:ext uri="{9D8B030D-6E8A-4147-A177-3AD203B41FA5}">
                      <a16:colId xmlns:a16="http://schemas.microsoft.com/office/drawing/2014/main" val="1389404841"/>
                    </a:ext>
                  </a:extLst>
                </a:gridCol>
                <a:gridCol w="627908">
                  <a:extLst>
                    <a:ext uri="{9D8B030D-6E8A-4147-A177-3AD203B41FA5}">
                      <a16:colId xmlns:a16="http://schemas.microsoft.com/office/drawing/2014/main" val="2117190336"/>
                    </a:ext>
                  </a:extLst>
                </a:gridCol>
                <a:gridCol w="1135203">
                  <a:extLst>
                    <a:ext uri="{9D8B030D-6E8A-4147-A177-3AD203B41FA5}">
                      <a16:colId xmlns:a16="http://schemas.microsoft.com/office/drawing/2014/main" val="3475755556"/>
                    </a:ext>
                  </a:extLst>
                </a:gridCol>
                <a:gridCol w="673684">
                  <a:extLst>
                    <a:ext uri="{9D8B030D-6E8A-4147-A177-3AD203B41FA5}">
                      <a16:colId xmlns:a16="http://schemas.microsoft.com/office/drawing/2014/main" val="2119568562"/>
                    </a:ext>
                  </a:extLst>
                </a:gridCol>
                <a:gridCol w="673684">
                  <a:extLst>
                    <a:ext uri="{9D8B030D-6E8A-4147-A177-3AD203B41FA5}">
                      <a16:colId xmlns:a16="http://schemas.microsoft.com/office/drawing/2014/main" val="40434957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1" u="none" strike="noStrike" dirty="0" err="1">
                          <a:effectLst/>
                          <a:latin typeface="Arial Narrow" panose="020B0606020202030204" pitchFamily="34" charset="0"/>
                        </a:rPr>
                        <a:t>ID_producto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1" u="none" strike="noStrike">
                          <a:effectLst/>
                          <a:latin typeface="Arial Narrow" panose="020B0606020202030204" pitchFamily="34" charset="0"/>
                        </a:rPr>
                        <a:t>nombre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1" u="none" strike="noStrike" dirty="0">
                          <a:effectLst/>
                          <a:latin typeface="Arial Narrow" panose="020B0606020202030204" pitchFamily="34" charset="0"/>
                        </a:rPr>
                        <a:t>Descripción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1" u="none" strike="noStrike" dirty="0" err="1">
                          <a:effectLst/>
                          <a:latin typeface="Arial Narrow" panose="020B0606020202030204" pitchFamily="34" charset="0"/>
                        </a:rPr>
                        <a:t>Precio_venta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1" u="none" strike="noStrike" dirty="0">
                          <a:effectLst/>
                          <a:latin typeface="Arial Narrow" panose="020B0606020202030204" pitchFamily="34" charset="0"/>
                        </a:rPr>
                        <a:t>Stock</a:t>
                      </a:r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9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 dirty="0">
                          <a:effectLst/>
                          <a:latin typeface="Arial Narrow" panose="020B0606020202030204" pitchFamily="34" charset="0"/>
                        </a:rPr>
                        <a:t>1243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>
                          <a:effectLst/>
                          <a:latin typeface="Arial Narrow" panose="020B0606020202030204" pitchFamily="34" charset="0"/>
                        </a:rPr>
                        <a:t>Portatil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900" u="none" strike="noStrike" dirty="0">
                          <a:effectLst/>
                          <a:latin typeface="Arial Narrow" panose="020B0606020202030204" pitchFamily="34" charset="0"/>
                        </a:rPr>
                        <a:t>Lorem ipsum dolor sit amet</a:t>
                      </a:r>
                      <a:endParaRPr lang="da-DK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>
                          <a:effectLst/>
                          <a:latin typeface="Arial Narrow" panose="020B0606020202030204" pitchFamily="34" charset="0"/>
                        </a:rPr>
                        <a:t>125420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9019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>
                          <a:effectLst/>
                          <a:latin typeface="Arial Narrow" panose="020B0606020202030204" pitchFamily="34" charset="0"/>
                        </a:rPr>
                        <a:t>1244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 dirty="0">
                          <a:effectLst/>
                          <a:latin typeface="Arial Narrow" panose="020B0606020202030204" pitchFamily="34" charset="0"/>
                        </a:rPr>
                        <a:t>Impresora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 dirty="0">
                          <a:effectLst/>
                          <a:latin typeface="Arial Narrow" panose="020B0606020202030204" pitchFamily="34" charset="0"/>
                        </a:rPr>
                        <a:t>Mi </a:t>
                      </a:r>
                      <a:r>
                        <a:rPr lang="es-CO" sz="900" u="none" strike="noStrike" dirty="0" err="1">
                          <a:effectLst/>
                          <a:latin typeface="Arial Narrow" panose="020B0606020202030204" pitchFamily="34" charset="0"/>
                        </a:rPr>
                        <a:t>lorem</a:t>
                      </a:r>
                      <a:r>
                        <a:rPr lang="es-CO" sz="900" u="none" strike="noStrike" dirty="0">
                          <a:effectLst/>
                          <a:latin typeface="Arial Narrow" panose="020B0606020202030204" pitchFamily="34" charset="0"/>
                        </a:rPr>
                        <a:t>, ac </a:t>
                      </a:r>
                      <a:r>
                        <a:rPr lang="es-CO" sz="900" u="none" strike="noStrike" dirty="0" err="1">
                          <a:effectLst/>
                          <a:latin typeface="Arial Narrow" panose="020B0606020202030204" pitchFamily="34" charset="0"/>
                        </a:rPr>
                        <a:t>sod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>
                          <a:effectLst/>
                          <a:latin typeface="Arial Narrow" panose="020B0606020202030204" pitchFamily="34" charset="0"/>
                        </a:rPr>
                        <a:t>12543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1507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>
                          <a:effectLst/>
                          <a:latin typeface="Arial Narrow" panose="020B0606020202030204" pitchFamily="34" charset="0"/>
                        </a:rPr>
                        <a:t>2345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 dirty="0">
                          <a:effectLst/>
                          <a:latin typeface="Arial Narrow" panose="020B0606020202030204" pitchFamily="34" charset="0"/>
                        </a:rPr>
                        <a:t>Calculadora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 dirty="0" err="1">
                          <a:effectLst/>
                          <a:latin typeface="Arial Narrow" panose="020B0606020202030204" pitchFamily="34" charset="0"/>
                        </a:rPr>
                        <a:t>It</a:t>
                      </a:r>
                      <a:r>
                        <a:rPr lang="es-CO" sz="900" u="none" strike="noStrike" dirty="0">
                          <a:effectLst/>
                          <a:latin typeface="Arial Narrow" panose="020B0606020202030204" pitchFamily="34" charset="0"/>
                        </a:rPr>
                        <a:t>. </a:t>
                      </a:r>
                      <a:r>
                        <a:rPr lang="es-CO" sz="900" u="none" strike="noStrike" dirty="0" err="1">
                          <a:effectLst/>
                          <a:latin typeface="Arial Narrow" panose="020B0606020202030204" pitchFamily="34" charset="0"/>
                        </a:rPr>
                        <a:t>Donec</a:t>
                      </a:r>
                      <a:r>
                        <a:rPr lang="es-CO" sz="900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CO" sz="900" u="none" strike="noStrike" dirty="0" err="1">
                          <a:effectLst/>
                          <a:latin typeface="Arial Narrow" panose="020B0606020202030204" pitchFamily="34" charset="0"/>
                        </a:rPr>
                        <a:t>nisi</a:t>
                      </a:r>
                      <a:r>
                        <a:rPr lang="es-CO" sz="900" u="none" strike="noStrike" dirty="0">
                          <a:effectLst/>
                          <a:latin typeface="Arial Narrow" panose="020B0606020202030204" pitchFamily="34" charset="0"/>
                        </a:rPr>
                        <a:t> odio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>
                          <a:effectLst/>
                          <a:latin typeface="Arial Narrow" panose="020B0606020202030204" pitchFamily="34" charset="0"/>
                        </a:rPr>
                        <a:t>12548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5355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>
                          <a:effectLst/>
                          <a:latin typeface="Arial Narrow" panose="020B0606020202030204" pitchFamily="34" charset="0"/>
                        </a:rPr>
                        <a:t>8574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>
                          <a:effectLst/>
                          <a:latin typeface="Arial Narrow" panose="020B0606020202030204" pitchFamily="34" charset="0"/>
                        </a:rPr>
                        <a:t>Pantalla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 dirty="0" err="1">
                          <a:effectLst/>
                          <a:latin typeface="Arial Narrow" panose="020B0606020202030204" pitchFamily="34" charset="0"/>
                        </a:rPr>
                        <a:t>Donec</a:t>
                      </a:r>
                      <a:r>
                        <a:rPr lang="fr-FR" sz="900" u="none" strike="noStrike" dirty="0">
                          <a:effectLst/>
                          <a:latin typeface="Arial Narrow" panose="020B0606020202030204" pitchFamily="34" charset="0"/>
                        </a:rPr>
                        <a:t> et </a:t>
                      </a:r>
                      <a:r>
                        <a:rPr lang="fr-FR" sz="900" u="none" strike="noStrike" dirty="0" err="1">
                          <a:effectLst/>
                          <a:latin typeface="Arial Narrow" panose="020B0606020202030204" pitchFamily="34" charset="0"/>
                        </a:rPr>
                        <a:t>lectus</a:t>
                      </a:r>
                      <a:r>
                        <a:rPr lang="fr-FR" sz="900" u="none" strike="noStrike" dirty="0">
                          <a:effectLst/>
                          <a:latin typeface="Arial Narrow" panose="020B0606020202030204" pitchFamily="34" charset="0"/>
                        </a:rPr>
                        <a:t> id </a:t>
                      </a:r>
                      <a:r>
                        <a:rPr lang="fr-FR" sz="900" u="none" strike="noStrike" dirty="0" err="1">
                          <a:effectLst/>
                          <a:latin typeface="Arial Narrow" panose="020B0606020202030204" pitchFamily="34" charset="0"/>
                        </a:rPr>
                        <a:t>orci</a:t>
                      </a:r>
                      <a:r>
                        <a:rPr lang="fr-FR" sz="900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900" u="none" strike="noStrike" dirty="0" err="1">
                          <a:effectLst/>
                          <a:latin typeface="Arial Narrow" panose="020B0606020202030204" pitchFamily="34" charset="0"/>
                        </a:rPr>
                        <a:t>co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 dirty="0">
                          <a:effectLst/>
                          <a:latin typeface="Arial Narrow" panose="020B0606020202030204" pitchFamily="34" charset="0"/>
                        </a:rPr>
                        <a:t>26586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2074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>
                          <a:effectLst/>
                          <a:latin typeface="Arial Narrow" panose="020B0606020202030204" pitchFamily="34" charset="0"/>
                        </a:rPr>
                        <a:t>6778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>
                          <a:effectLst/>
                          <a:latin typeface="Arial Narrow" panose="020B0606020202030204" pitchFamily="34" charset="0"/>
                        </a:rPr>
                        <a:t>Estabilizador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 dirty="0">
                          <a:effectLst/>
                          <a:latin typeface="Arial Narrow" panose="020B0606020202030204" pitchFamily="34" charset="0"/>
                        </a:rPr>
                        <a:t>Ut </a:t>
                      </a:r>
                      <a:r>
                        <a:rPr lang="es-CO" sz="900" u="none" strike="noStrike" dirty="0" err="1">
                          <a:effectLst/>
                          <a:latin typeface="Arial Narrow" panose="020B0606020202030204" pitchFamily="34" charset="0"/>
                        </a:rPr>
                        <a:t>ut</a:t>
                      </a:r>
                      <a:r>
                        <a:rPr lang="es-CO" sz="900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CO" sz="900" u="none" strike="noStrike" dirty="0" err="1">
                          <a:effectLst/>
                          <a:latin typeface="Arial Narrow" panose="020B0606020202030204" pitchFamily="34" charset="0"/>
                        </a:rPr>
                        <a:t>lorem</a:t>
                      </a:r>
                      <a:r>
                        <a:rPr lang="es-CO" sz="900" u="none" strike="noStrike" dirty="0">
                          <a:effectLst/>
                          <a:latin typeface="Arial Narrow" panose="020B0606020202030204" pitchFamily="34" charset="0"/>
                        </a:rPr>
                        <a:t> urna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 dirty="0">
                          <a:effectLst/>
                          <a:latin typeface="Arial Narrow" panose="020B0606020202030204" pitchFamily="34" charset="0"/>
                        </a:rPr>
                        <a:t>16553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 dirty="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8996950"/>
                  </a:ext>
                </a:extLst>
              </a:tr>
            </a:tbl>
          </a:graphicData>
        </a:graphic>
      </p:graphicFrame>
      <p:pic>
        <p:nvPicPr>
          <p:cNvPr id="62" name="Imagen 61" descr="Un letrero verde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28C92C2E-51AD-40D3-9889-7DAFD5C6E3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66" y="4577730"/>
            <a:ext cx="2179361" cy="19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54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578</Words>
  <Application>Microsoft Office PowerPoint</Application>
  <PresentationFormat>Panorámica</PresentationFormat>
  <Paragraphs>316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Arial Narrow</vt:lpstr>
      <vt:lpstr>Arial Nova</vt:lpstr>
      <vt:lpstr>Calibri</vt:lpstr>
      <vt:lpstr>Calibri Light</vt:lpstr>
      <vt:lpstr>Consolas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Javier. Zabala Celis</dc:creator>
  <cp:lastModifiedBy>Javier. Zabala Celis</cp:lastModifiedBy>
  <cp:revision>8</cp:revision>
  <dcterms:created xsi:type="dcterms:W3CDTF">2021-09-14T22:06:27Z</dcterms:created>
  <dcterms:modified xsi:type="dcterms:W3CDTF">2021-09-17T00:46:01Z</dcterms:modified>
</cp:coreProperties>
</file>