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0" r:id="rId5"/>
    <p:sldId id="268" r:id="rId6"/>
    <p:sldId id="257" r:id="rId7"/>
    <p:sldId id="261" r:id="rId8"/>
    <p:sldId id="262" r:id="rId9"/>
    <p:sldId id="270" r:id="rId10"/>
    <p:sldId id="263" r:id="rId11"/>
    <p:sldId id="264" r:id="rId12"/>
    <p:sldId id="269" r:id="rId13"/>
    <p:sldId id="265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B1398-B500-491A-B7FA-9AB712834C8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C168B-8814-4215-819B-779A8BC6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To the surprise of many, the search box has become the preferred method of information access.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Customers ask: Why can’t I search my database in the same way?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238F79-13C9-41CB-9B3F-75AC95484059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17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4574DAD-F2AF-4EC4-9875-55A66930B082}" type="slidenum">
              <a:rPr lang="en-US" altLang="en-US" sz="1100"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pPr/>
              <a:t>11</a:t>
            </a:fld>
            <a:endParaRPr lang="en-US" altLang="en-US" sz="1100">
              <a:latin typeface="Lucida Sans" panose="020B0602040502020204" pitchFamily="34" charset="0"/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5342" tIns="42671" rIns="85342" bIns="42671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160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057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E69AB-AD8B-4F01-AE9D-242157AB3A4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36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3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2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4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0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318-6E31-4BBB-B266-DAA685358A5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E89E-5AEB-4774-998C-C0666AC23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3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ll-text_search" TargetMode="External"/><Relationship Id="rId2" Type="http://schemas.openxmlformats.org/officeDocument/2006/relationships/hyperlink" Target="https://en.wikipedia.org/wiki/Information_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eta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57E69"/>
              </a:buClr>
            </a:pP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Collection</a:t>
            </a:r>
            <a:r>
              <a:rPr lang="en-US" altLang="en-US" smtClean="0">
                <a:ea typeface="ＭＳ Ｐゴシック" panose="020B0600070205080204" pitchFamily="34" charset="-128"/>
              </a:rPr>
              <a:t>: A set of documents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Assume it is a static collection for the moment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Goal</a:t>
            </a:r>
            <a:r>
              <a:rPr lang="en-US" altLang="en-US" smtClean="0">
                <a:ea typeface="ＭＳ Ｐゴシック" panose="020B0600070205080204" pitchFamily="34" charset="-128"/>
              </a:rPr>
              <a:t>: Retrieve documents with information that is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relevant</a:t>
            </a:r>
            <a:r>
              <a:rPr lang="en-US" altLang="en-US" smtClean="0">
                <a:ea typeface="ＭＳ Ｐゴシック" panose="020B0600070205080204" pitchFamily="34" charset="-128"/>
              </a:rPr>
              <a:t> to the user’s </a:t>
            </a:r>
            <a:r>
              <a:rPr lang="en-US" altLang="en-US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information need</a:t>
            </a:r>
            <a:r>
              <a:rPr lang="en-US" altLang="en-US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0D0D0D"/>
                </a:solidFill>
                <a:ea typeface="ＭＳ Ｐゴシック" panose="020B0600070205080204" pitchFamily="34" charset="-128"/>
              </a:rPr>
              <a:t>and helps the user complete a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EB57277-9007-411F-B63B-91780ED49CBE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10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600223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34200" y="4191000"/>
            <a:ext cx="3505200" cy="533400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how trap mice alive</a:t>
            </a:r>
            <a:endParaRPr lang="en-US" b="1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classic search model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6832600" y="5761039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7086601" y="61420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Collection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463926" y="1587501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sz="1400" b="1" dirty="0">
                <a:latin typeface="Arial" charset="0"/>
              </a:rPr>
              <a:t>User task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3463926" y="2867026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 Info need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3463926" y="40386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Query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4267201" y="2227264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4267200" y="350520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AutoShape 12"/>
          <p:cNvSpPr>
            <a:spLocks noChangeArrowheads="1"/>
          </p:cNvSpPr>
          <p:nvPr/>
        </p:nvSpPr>
        <p:spPr bwMode="auto">
          <a:xfrm>
            <a:off x="4759326" y="604996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Results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8" name="AutoShape 13"/>
          <p:cNvSpPr>
            <a:spLocks noChangeArrowheads="1"/>
          </p:cNvSpPr>
          <p:nvPr/>
        </p:nvSpPr>
        <p:spPr bwMode="auto">
          <a:xfrm>
            <a:off x="4759326" y="516096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Search</a:t>
            </a:r>
          </a:p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engine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1782764" y="604996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Query</a:t>
            </a:r>
            <a:br>
              <a:rPr lang="en-US" altLang="en-US" sz="1400" b="1">
                <a:latin typeface="Arial" panose="020B0604020202020204" pitchFamily="34" charset="0"/>
              </a:rPr>
            </a:br>
            <a:r>
              <a:rPr lang="en-US" altLang="en-US" sz="1400" b="1">
                <a:latin typeface="Arial" panose="020B0604020202020204" pitchFamily="34" charset="0"/>
              </a:rPr>
              <a:t>refinement 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4343401" y="4724401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H="1" flipV="1">
            <a:off x="6365876" y="5535614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H="1">
            <a:off x="3505201" y="6359526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 flipV="1">
            <a:off x="2570164" y="4495801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2590800" y="449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5562600" y="580231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41" name="Text Box 21"/>
          <p:cNvSpPr txBox="1">
            <a:spLocks noChangeArrowheads="1"/>
          </p:cNvSpPr>
          <p:nvPr/>
        </p:nvSpPr>
        <p:spPr bwMode="auto">
          <a:xfrm>
            <a:off x="6931026" y="1557339"/>
            <a:ext cx="2951163" cy="70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Get rid of mice in a politically correct way</a:t>
            </a:r>
            <a:endParaRPr kumimoji="1"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934201" y="2849564"/>
            <a:ext cx="2824163" cy="579437"/>
          </a:xfrm>
          <a:prstGeom prst="rect">
            <a:avLst/>
          </a:prstGeom>
          <a:solidFill>
            <a:srgbClr val="FAC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panose="030F0702030302020204" pitchFamily="66" charset="0"/>
              <a:buNone/>
            </a:pPr>
            <a:r>
              <a:rPr kumimoji="1" lang="en-US" altLang="en-US" sz="20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itchFamily="34" charset="-128"/>
              </a:rPr>
              <a:t>Info about removing mice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panose="030F0702030302020204" pitchFamily="66" charset="0"/>
              <a:buNone/>
            </a:pPr>
            <a:r>
              <a:rPr kumimoji="1" lang="en-US" altLang="en-US" sz="20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itchFamily="34" charset="-128"/>
              </a:rPr>
              <a:t>without killing them 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8305800" y="23622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8305800" y="34290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9240" name="AutoShape 29"/>
          <p:cNvCxnSpPr>
            <a:cxnSpLocks noChangeShapeType="1"/>
          </p:cNvCxnSpPr>
          <p:nvPr/>
        </p:nvCxnSpPr>
        <p:spPr bwMode="auto">
          <a:xfrm flipH="1">
            <a:off x="4398964" y="2357438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343400" y="2373314"/>
            <a:ext cx="3951288" cy="369887"/>
            <a:chOff x="1776" y="1102"/>
            <a:chExt cx="2489" cy="233"/>
          </a:xfrm>
        </p:grpSpPr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2277" y="1102"/>
              <a:ext cx="1127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anose="030F0702030302020204" pitchFamily="66" charset="0"/>
                <a:buNone/>
              </a:pPr>
              <a:r>
                <a:rPr kumimoji="1" lang="en-US" altLang="en-US">
                  <a:solidFill>
                    <a:srgbClr val="98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 Unicode MS" pitchFamily="34" charset="-128"/>
                </a:rPr>
                <a:t>Misconception?</a:t>
              </a:r>
              <a:endParaRPr kumimoji="1" lang="en-US" altLang="en-US" sz="2800">
                <a:solidFill>
                  <a:srgbClr val="98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itchFamily="34" charset="-128"/>
              </a:endParaRPr>
            </a:p>
          </p:txBody>
        </p:sp>
        <p:cxnSp>
          <p:nvCxnSpPr>
            <p:cNvPr id="9248" name="AutoShape 32"/>
            <p:cNvCxnSpPr>
              <a:cxnSpLocks noChangeShapeType="1"/>
              <a:stCxn id="9247" idx="1"/>
            </p:cNvCxnSpPr>
            <p:nvPr/>
          </p:nvCxnSpPr>
          <p:spPr bwMode="auto">
            <a:xfrm flipH="1" flipV="1">
              <a:off x="1776" y="1191"/>
              <a:ext cx="501" cy="28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9" name="AutoShape 33"/>
            <p:cNvCxnSpPr>
              <a:cxnSpLocks noChangeShapeType="1"/>
              <a:stCxn id="9247" idx="3"/>
            </p:cNvCxnSpPr>
            <p:nvPr/>
          </p:nvCxnSpPr>
          <p:spPr bwMode="auto">
            <a:xfrm>
              <a:off x="3404" y="1218"/>
              <a:ext cx="861" cy="4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343400" y="3505200"/>
            <a:ext cx="3970338" cy="369888"/>
            <a:chOff x="1776" y="2161"/>
            <a:chExt cx="2501" cy="233"/>
          </a:xfrm>
        </p:grpSpPr>
        <p:sp>
          <p:nvSpPr>
            <p:cNvPr id="9244" name="Text Box 39"/>
            <p:cNvSpPr txBox="1">
              <a:spLocks noChangeArrowheads="1"/>
            </p:cNvSpPr>
            <p:nvPr/>
          </p:nvSpPr>
          <p:spPr bwMode="auto">
            <a:xfrm>
              <a:off x="2278" y="2161"/>
              <a:ext cx="1143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anose="030F0702030302020204" pitchFamily="66" charset="0"/>
                <a:buNone/>
              </a:pPr>
              <a:r>
                <a:rPr kumimoji="1" lang="en-US" altLang="en-US">
                  <a:solidFill>
                    <a:srgbClr val="98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 Unicode MS" pitchFamily="34" charset="-128"/>
                </a:rPr>
                <a:t>Misformulation?</a:t>
              </a:r>
              <a:endParaRPr kumimoji="1" lang="en-US" altLang="en-US" sz="2800">
                <a:solidFill>
                  <a:srgbClr val="98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itchFamily="34" charset="-128"/>
              </a:endParaRPr>
            </a:p>
          </p:txBody>
        </p:sp>
        <p:cxnSp>
          <p:nvCxnSpPr>
            <p:cNvPr id="9245" name="AutoShape 40"/>
            <p:cNvCxnSpPr>
              <a:cxnSpLocks noChangeShapeType="1"/>
              <a:stCxn id="9244" idx="1"/>
            </p:cNvCxnSpPr>
            <p:nvPr/>
          </p:nvCxnSpPr>
          <p:spPr bwMode="auto">
            <a:xfrm flipH="1">
              <a:off x="1776" y="2278"/>
              <a:ext cx="502" cy="27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6" name="AutoShape 41"/>
            <p:cNvCxnSpPr>
              <a:cxnSpLocks noChangeShapeType="1"/>
            </p:cNvCxnSpPr>
            <p:nvPr/>
          </p:nvCxnSpPr>
          <p:spPr bwMode="auto">
            <a:xfrm flipV="1">
              <a:off x="3400" y="2281"/>
              <a:ext cx="877" cy="5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le 5"/>
          <p:cNvSpPr/>
          <p:nvPr/>
        </p:nvSpPr>
        <p:spPr>
          <a:xfrm>
            <a:off x="9525000" y="4267200"/>
            <a:ext cx="838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39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54741" grpId="0" animBg="1"/>
      <p:bldP spid="2869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918731" cy="66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1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Precision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the user’s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>
              <a:buFont typeface="Wingdings" charset="2"/>
              <a:buChar char="§"/>
              <a:defRPr/>
            </a:pPr>
            <a:r>
              <a:rPr lang="en-US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retrieved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precise definitions and measurements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follow later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94EC447-74EF-40D7-8254-D01128AC3F14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13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7003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EDUC 478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Davina Pruitt-Mentle</a:t>
            </a:r>
            <a:endParaRPr lang="en-US" alt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0A17-807C-4B69-8755-5D29C0EB7A9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outline before Midterm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43259"/>
            <a:ext cx="7772400" cy="4876800"/>
          </a:xfrm>
        </p:spPr>
        <p:txBody>
          <a:bodyPr/>
          <a:lstStyle/>
          <a:p>
            <a:r>
              <a:rPr lang="en-US" altLang="en-US" dirty="0" smtClean="0"/>
              <a:t>Search </a:t>
            </a:r>
            <a:r>
              <a:rPr lang="en-US" altLang="en-US" dirty="0"/>
              <a:t>tools</a:t>
            </a:r>
          </a:p>
          <a:p>
            <a:r>
              <a:rPr lang="en-US" altLang="en-US" dirty="0"/>
              <a:t>Search Engines vs. Subject Directory</a:t>
            </a:r>
          </a:p>
          <a:p>
            <a:r>
              <a:rPr lang="en-US" altLang="en-US" dirty="0"/>
              <a:t>Meta search Engines</a:t>
            </a:r>
          </a:p>
          <a:p>
            <a:r>
              <a:rPr lang="en-US" altLang="en-US" dirty="0"/>
              <a:t>Steps for Searching</a:t>
            </a:r>
          </a:p>
          <a:p>
            <a:r>
              <a:rPr lang="en-US" altLang="en-US" dirty="0"/>
              <a:t>Effective </a:t>
            </a:r>
            <a:r>
              <a:rPr lang="en-US" altLang="en-US" dirty="0" smtClean="0"/>
              <a:t>Strategies</a:t>
            </a:r>
          </a:p>
          <a:p>
            <a:r>
              <a:rPr lang="en-US" altLang="en-US" dirty="0" smtClean="0"/>
              <a:t>Boolean Logic</a:t>
            </a:r>
            <a:endParaRPr lang="en-US" altLang="en-US" dirty="0"/>
          </a:p>
          <a:p>
            <a:r>
              <a:rPr lang="en-US" altLang="en-US" dirty="0"/>
              <a:t>Narrow or broaden a search?</a:t>
            </a:r>
          </a:p>
          <a:p>
            <a:r>
              <a:rPr lang="en-US" altLang="en-US" dirty="0"/>
              <a:t>Wildcards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355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2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Seeking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Information seeking</a:t>
            </a:r>
            <a:r>
              <a:rPr lang="en-US" dirty="0"/>
              <a:t> is the process or activity of attempting to obtain information in both human and technological contexts. Information seeking is related to, but different from, </a:t>
            </a:r>
            <a:r>
              <a:rPr lang="en-US" dirty="0">
                <a:hlinkClick r:id="rId2" tooltip="Information retrieval"/>
              </a:rPr>
              <a:t>information retrieval</a:t>
            </a:r>
            <a:r>
              <a:rPr lang="en-US" dirty="0"/>
              <a:t> (IR).</a:t>
            </a:r>
          </a:p>
        </p:txBody>
      </p:sp>
    </p:spTree>
    <p:extLst>
      <p:ext uri="{BB962C8B-B14F-4D97-AF65-F5344CB8AC3E}">
        <p14:creationId xmlns:p14="http://schemas.microsoft.com/office/powerpoint/2010/main" val="78137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Searching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process, which people undertake to locate or retrieve specific </a:t>
            </a:r>
            <a:r>
              <a:rPr lang="en-US" b="1" dirty="0"/>
              <a:t>information</a:t>
            </a:r>
            <a:r>
              <a:rPr lang="en-US" dirty="0"/>
              <a:t> to meet an </a:t>
            </a:r>
            <a:r>
              <a:rPr lang="en-US" b="1" dirty="0"/>
              <a:t>information</a:t>
            </a:r>
            <a:r>
              <a:rPr lang="en-US" dirty="0"/>
              <a:t> need, typically, but not always with the aid of a search engine or other </a:t>
            </a:r>
            <a:r>
              <a:rPr lang="en-US" b="1" dirty="0"/>
              <a:t>information</a:t>
            </a:r>
            <a:r>
              <a:rPr lang="en-US" dirty="0"/>
              <a:t> retrieval system</a:t>
            </a:r>
          </a:p>
        </p:txBody>
      </p:sp>
    </p:spTree>
    <p:extLst>
      <p:ext uri="{BB962C8B-B14F-4D97-AF65-F5344CB8AC3E}">
        <p14:creationId xmlns:p14="http://schemas.microsoft.com/office/powerpoint/2010/main" val="417431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buClr>
                <a:srgbClr val="357E69"/>
              </a:buClr>
              <a:buFont typeface="Arial"/>
              <a:buChar char="•"/>
              <a:defRPr/>
            </a:pPr>
            <a:r>
              <a:rPr lang="en-US" b="1" dirty="0"/>
              <a:t>Information retrieval</a:t>
            </a:r>
            <a:r>
              <a:rPr lang="en-US" dirty="0"/>
              <a:t> (</a:t>
            </a:r>
            <a:r>
              <a:rPr lang="en-US" b="1" dirty="0"/>
              <a:t>IR</a:t>
            </a:r>
            <a:r>
              <a:rPr lang="en-US" dirty="0"/>
              <a:t>) is the activity of obtaining </a:t>
            </a:r>
            <a:r>
              <a:rPr lang="en-US" dirty="0">
                <a:hlinkClick r:id="rId2" tooltip="Information system"/>
              </a:rPr>
              <a:t>information system</a:t>
            </a:r>
            <a:r>
              <a:rPr lang="en-US" dirty="0"/>
              <a:t> resources that are relevant to an information need from a collection of those resources. Searches can be based on </a:t>
            </a:r>
            <a:r>
              <a:rPr lang="en-US" dirty="0">
                <a:hlinkClick r:id="rId3" tooltip="Full-text search"/>
              </a:rPr>
              <a:t>full-text</a:t>
            </a:r>
            <a:r>
              <a:rPr lang="en-US" dirty="0"/>
              <a:t> or other content-based indexing. Information retrieval is the science of searching for information in a document, searching for documents themselves, and also searching for the </a:t>
            </a:r>
            <a:r>
              <a:rPr lang="en-US" dirty="0">
                <a:hlinkClick r:id="rId4" tooltip="Metadata"/>
              </a:rPr>
              <a:t>metadata</a:t>
            </a:r>
            <a:r>
              <a:rPr lang="en-US" dirty="0"/>
              <a:t> that describes data, and for databases of texts, images or sounds.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Clr>
                <a:srgbClr val="357E69"/>
              </a:buClr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Information </a:t>
            </a:r>
            <a:r>
              <a:rPr lang="en-US" dirty="0">
                <a:ea typeface="ＭＳ Ｐゴシック" charset="0"/>
                <a:cs typeface="ＭＳ Ｐゴシック" charset="0"/>
              </a:rPr>
              <a:t>Retrieval (IR) is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stored on computers)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Clr>
                <a:srgbClr val="357E69"/>
              </a:buClr>
              <a:buFont typeface="Arial"/>
              <a:buChar char="•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buFont typeface="Arial"/>
              <a:buChar char="–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Legal information retrieval</a:t>
            </a:r>
            <a:endParaRPr lang="en-US" dirty="0">
              <a:solidFill>
                <a:schemeClr val="accent3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25A549E-525F-451B-94E5-2E8AF9484AA6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4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793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Wilson's Nested Model of Conceptual Areas</a:t>
            </a:r>
          </a:p>
          <a:p>
            <a:r>
              <a:rPr lang="en-US" dirty="0" smtClean="0"/>
              <a:t>The concepts of information seeking, information retrieval, and information </a:t>
            </a:r>
            <a:r>
              <a:rPr lang="en-US" dirty="0" err="1" smtClean="0"/>
              <a:t>behaviour</a:t>
            </a:r>
            <a:r>
              <a:rPr lang="en-US" dirty="0" smtClean="0"/>
              <a:t> are objects of investigation of information science. Within this scientific discipline a variety of studies has been undertaken analyzing the interaction of an individual with information sources in case of a specific information need, task, and context. The research models developed in these studies vary in their level of scope. Wilson (1999) therefore developed a nested model of conceptual areas, which visualizes the interrelation of the here mentioned central concepts.</a:t>
            </a:r>
          </a:p>
          <a:p>
            <a:endParaRPr lang="en-US" dirty="0" smtClean="0"/>
          </a:p>
          <a:p>
            <a:r>
              <a:rPr lang="en-US" dirty="0" smtClean="0"/>
              <a:t>Wilson defines models of information behavior to be "statements, often in the form of diagrams, that attempt to describe an information-seeking activity, the causes and consequences of that activity, or the relationships among stages in information-seeking </a:t>
            </a:r>
            <a:r>
              <a:rPr lang="en-US" dirty="0" err="1" smtClean="0"/>
              <a:t>behaviour</a:t>
            </a:r>
            <a:r>
              <a:rPr lang="en-US" dirty="0" smtClean="0"/>
              <a:t>" (1999: 250).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7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Information Behavior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2798"/>
            <a:ext cx="9010650" cy="50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7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Unstructured (text) vs. structured (database) data in the mid-nineties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9E99B84-194B-4D47-B285-1C227D7FADE2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7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2209800" y="1914525"/>
          <a:ext cx="77724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7773074" imgH="4554107" progId="Excel.Chart.8">
                  <p:embed/>
                </p:oleObj>
              </mc:Choice>
              <mc:Fallback>
                <p:oleObj r:id="rId3" imgW="7773074" imgH="4554107" progId="Excel.Chart.8">
                  <p:embed/>
                  <p:pic>
                    <p:nvPicPr>
                      <p:cNvPr id="61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14525"/>
                        <a:ext cx="7772400" cy="455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1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Unstructured (text) vs. structured (database) data today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0929D84-E055-4F1D-9570-6898411520CB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8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graphicFrame>
        <p:nvGraphicFramePr>
          <p:cNvPr id="7172" name="Object 3"/>
          <p:cNvGraphicFramePr>
            <a:graphicFrameLocks noGrp="1" noChangeAspect="1"/>
          </p:cNvGraphicFramePr>
          <p:nvPr>
            <p:ph type="chart" idx="4294967295"/>
          </p:nvPr>
        </p:nvGraphicFramePr>
        <p:xfrm>
          <a:off x="1473200" y="1914525"/>
          <a:ext cx="77724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4" imgW="7773074" imgH="4554107" progId="Excel.Chart.8">
                  <p:embed/>
                </p:oleObj>
              </mc:Choice>
              <mc:Fallback>
                <p:oleObj r:id="rId4" imgW="7773074" imgH="4554107" progId="Excel.Chart.8">
                  <p:embed/>
                  <p:pic>
                    <p:nvPicPr>
                      <p:cNvPr id="7172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914525"/>
                        <a:ext cx="777240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5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's-Hiding-in-Your-Unstructured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22" y="386366"/>
            <a:ext cx="10307810" cy="610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33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401</Words>
  <Application>Microsoft Office PowerPoint</Application>
  <PresentationFormat>Widescreen</PresentationFormat>
  <Paragraphs>73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 Unicode MS</vt:lpstr>
      <vt:lpstr>ＭＳ Ｐゴシック</vt:lpstr>
      <vt:lpstr>Arial</vt:lpstr>
      <vt:lpstr>Calibri</vt:lpstr>
      <vt:lpstr>Calibri Light</vt:lpstr>
      <vt:lpstr>Comic Sans MS</vt:lpstr>
      <vt:lpstr>Consolas</vt:lpstr>
      <vt:lpstr>Lucida Sans</vt:lpstr>
      <vt:lpstr>Times New Roman</vt:lpstr>
      <vt:lpstr>Wingdings</vt:lpstr>
      <vt:lpstr>Office Theme</vt:lpstr>
      <vt:lpstr>Microsoft Excel Chart</vt:lpstr>
      <vt:lpstr>Information Retrieval</vt:lpstr>
      <vt:lpstr>Information Seeking</vt:lpstr>
      <vt:lpstr>Information Searching </vt:lpstr>
      <vt:lpstr>Information Retrieval</vt:lpstr>
      <vt:lpstr>Information behavior</vt:lpstr>
      <vt:lpstr>Model of Information Behavior</vt:lpstr>
      <vt:lpstr>Unstructured (text) vs. structured (database) data in the mid-nineties</vt:lpstr>
      <vt:lpstr>Unstructured (text) vs. structured (database) data today</vt:lpstr>
      <vt:lpstr>PowerPoint Presentation</vt:lpstr>
      <vt:lpstr>Basic assumptions of Information Retrieval</vt:lpstr>
      <vt:lpstr>The classic search model</vt:lpstr>
      <vt:lpstr>PowerPoint Presentation</vt:lpstr>
      <vt:lpstr>How good are the retrieved docs?</vt:lpstr>
      <vt:lpstr>The outline before Midterm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LQ</dc:creator>
  <cp:lastModifiedBy>LQ</cp:lastModifiedBy>
  <cp:revision>8</cp:revision>
  <dcterms:created xsi:type="dcterms:W3CDTF">2020-09-14T05:28:25Z</dcterms:created>
  <dcterms:modified xsi:type="dcterms:W3CDTF">2020-09-14T09:05:52Z</dcterms:modified>
</cp:coreProperties>
</file>