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60" r:id="rId5"/>
    <p:sldId id="262" r:id="rId6"/>
    <p:sldId id="263" r:id="rId7"/>
    <p:sldId id="275" r:id="rId8"/>
    <p:sldId id="278" r:id="rId9"/>
    <p:sldId id="288" r:id="rId10"/>
    <p:sldId id="289" r:id="rId11"/>
    <p:sldId id="290" r:id="rId12"/>
    <p:sldId id="284" r:id="rId13"/>
    <p:sldId id="285" r:id="rId14"/>
    <p:sldId id="286" r:id="rId15"/>
    <p:sldId id="277" r:id="rId16"/>
    <p:sldId id="276" r:id="rId17"/>
    <p:sldId id="280" r:id="rId18"/>
    <p:sldId id="281"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4" d="100"/>
          <a:sy n="74" d="100"/>
        </p:scale>
        <p:origin x="57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18A1D-7B55-461F-A340-FCCB103FACEA}"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5B0-0A02-4A89-87E6-3A5291DFE71D}" type="slidenum">
              <a:rPr lang="en-US" smtClean="0"/>
              <a:t>‹#›</a:t>
            </a:fld>
            <a:endParaRPr lang="en-US"/>
          </a:p>
        </p:txBody>
      </p:sp>
    </p:spTree>
    <p:extLst>
      <p:ext uri="{BB962C8B-B14F-4D97-AF65-F5344CB8AC3E}">
        <p14:creationId xmlns:p14="http://schemas.microsoft.com/office/powerpoint/2010/main" val="273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DFF004-54FC-48C0-89D1-7A156EAF7044}" type="slidenum">
              <a:rPr lang="en-US" altLang="en-US"/>
              <a:pPr/>
              <a:t>13</a:t>
            </a:fld>
            <a:endParaRPr lang="en-US" altLang="en-US"/>
          </a:p>
        </p:txBody>
      </p:sp>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ltLang="en-US" sz="2400" b="1"/>
              <a:t>Boo - lee - in</a:t>
            </a:r>
          </a:p>
        </p:txBody>
      </p:sp>
    </p:spTree>
    <p:extLst>
      <p:ext uri="{BB962C8B-B14F-4D97-AF65-F5344CB8AC3E}">
        <p14:creationId xmlns:p14="http://schemas.microsoft.com/office/powerpoint/2010/main" val="3904420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313269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26623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9874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088968-C673-468B-A9DE-54A22DBABD6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52601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088968-C673-468B-A9DE-54A22DBABD6E}" type="datetimeFigureOut">
              <a:rPr lang="en-US" smtClean="0"/>
              <a:t>9/28/2020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91122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088968-C673-468B-A9DE-54A22DBABD6E}"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404849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088968-C673-468B-A9DE-54A22DBABD6E}" type="datetimeFigureOut">
              <a:rPr lang="en-US" smtClean="0"/>
              <a:t>9/28/2020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319147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088968-C673-468B-A9DE-54A22DBABD6E}" type="datetimeFigureOut">
              <a:rPr lang="en-US" smtClean="0"/>
              <a:t>9/28/2020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33121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8968-C673-468B-A9DE-54A22DBABD6E}" type="datetimeFigureOut">
              <a:rPr lang="en-US" smtClean="0"/>
              <a:t>9/28/2020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130965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88968-C673-468B-A9DE-54A22DBABD6E}"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97684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088968-C673-468B-A9DE-54A22DBABD6E}" type="datetimeFigureOut">
              <a:rPr lang="en-US" smtClean="0"/>
              <a:t>9/28/2020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ADB24-2AE6-4C0F-9DF3-AA192ED61951}" type="slidenum">
              <a:rPr lang="en-US" smtClean="0"/>
              <a:t>‹#›</a:t>
            </a:fld>
            <a:endParaRPr lang="en-US"/>
          </a:p>
        </p:txBody>
      </p:sp>
    </p:spTree>
    <p:extLst>
      <p:ext uri="{BB962C8B-B14F-4D97-AF65-F5344CB8AC3E}">
        <p14:creationId xmlns:p14="http://schemas.microsoft.com/office/powerpoint/2010/main" val="279893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88968-C673-468B-A9DE-54A22DBABD6E}" type="datetimeFigureOut">
              <a:rPr lang="en-US" smtClean="0"/>
              <a:t>9/28/2020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ADB24-2AE6-4C0F-9DF3-AA192ED61951}" type="slidenum">
              <a:rPr lang="en-US" smtClean="0"/>
              <a:t>‹#›</a:t>
            </a:fld>
            <a:endParaRPr lang="en-US"/>
          </a:p>
        </p:txBody>
      </p:sp>
    </p:spTree>
    <p:extLst>
      <p:ext uri="{BB962C8B-B14F-4D97-AF65-F5344CB8AC3E}">
        <p14:creationId xmlns:p14="http://schemas.microsoft.com/office/powerpoint/2010/main" val="128477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micro189.lib3.hawaii.edu/ezproxy/details.php?dbId=25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Boolean Logic</a:t>
            </a:r>
            <a:endParaRPr lang="en-US" dirty="0"/>
          </a:p>
        </p:txBody>
      </p:sp>
      <p:sp>
        <p:nvSpPr>
          <p:cNvPr id="3" name="Subtitle 2"/>
          <p:cNvSpPr>
            <a:spLocks noGrp="1"/>
          </p:cNvSpPr>
          <p:nvPr>
            <p:ph type="subTitle" idx="1"/>
          </p:nvPr>
        </p:nvSpPr>
        <p:spPr/>
        <p:txBody>
          <a:bodyPr/>
          <a:lstStyle/>
          <a:p>
            <a:r>
              <a:rPr lang="en-US" dirty="0" smtClean="0"/>
              <a:t>Imam </a:t>
            </a:r>
            <a:r>
              <a:rPr lang="en-US" dirty="0" err="1" smtClean="0"/>
              <a:t>Yuadi</a:t>
            </a:r>
            <a:endParaRPr lang="en-US" dirty="0"/>
          </a:p>
        </p:txBody>
      </p:sp>
    </p:spTree>
    <p:extLst>
      <p:ext uri="{BB962C8B-B14F-4D97-AF65-F5344CB8AC3E}">
        <p14:creationId xmlns:p14="http://schemas.microsoft.com/office/powerpoint/2010/main" val="213131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OR</a:t>
            </a:r>
            <a:endParaRPr lang="en-US" dirty="0"/>
          </a:p>
        </p:txBody>
      </p:sp>
      <p:sp>
        <p:nvSpPr>
          <p:cNvPr id="3" name="Content Placeholder 2"/>
          <p:cNvSpPr>
            <a:spLocks noGrp="1"/>
          </p:cNvSpPr>
          <p:nvPr>
            <p:ph idx="1"/>
          </p:nvPr>
        </p:nvSpPr>
        <p:spPr>
          <a:xfrm>
            <a:off x="167425" y="1825625"/>
            <a:ext cx="7276563" cy="4351338"/>
          </a:xfrm>
        </p:spPr>
        <p:txBody>
          <a:bodyPr>
            <a:normAutofit fontScale="85000" lnSpcReduction="20000"/>
          </a:bodyPr>
          <a:lstStyle/>
          <a:p>
            <a:r>
              <a:rPr lang="en-US" b="1" dirty="0"/>
              <a:t>OR</a:t>
            </a:r>
            <a:r>
              <a:rPr lang="en-US" dirty="0"/>
              <a:t> is used to broaden your search.  When you add OR between two or more search terms, your search results will include </a:t>
            </a:r>
            <a:r>
              <a:rPr lang="en-US" u="sng" dirty="0"/>
              <a:t>either</a:t>
            </a:r>
            <a:r>
              <a:rPr lang="en-US" dirty="0"/>
              <a:t> of your search terms.</a:t>
            </a:r>
          </a:p>
          <a:p>
            <a:r>
              <a:rPr lang="en-US" dirty="0"/>
              <a:t>The blue area in the illustration to the right represents the results that would be returned for the search </a:t>
            </a:r>
            <a:r>
              <a:rPr lang="en-US" b="1" dirty="0"/>
              <a:t>Cetacean OR Whale</a:t>
            </a:r>
            <a:r>
              <a:rPr lang="en-US" dirty="0"/>
              <a:t>. All the articles will have both terms.</a:t>
            </a:r>
          </a:p>
          <a:p>
            <a:r>
              <a:rPr lang="en-US" dirty="0"/>
              <a:t>Lets take a closer look.</a:t>
            </a:r>
          </a:p>
          <a:p>
            <a:r>
              <a:rPr lang="en-US" dirty="0"/>
              <a:t>In the database, </a:t>
            </a:r>
            <a:r>
              <a:rPr lang="en-US" dirty="0">
                <a:hlinkClick r:id="rId2"/>
              </a:rPr>
              <a:t>Web of Science</a:t>
            </a:r>
            <a:r>
              <a:rPr lang="en-US" dirty="0"/>
              <a:t>, the searches for Cetacean, Whale, and Cetacean OR Whale break down like this:</a:t>
            </a:r>
          </a:p>
          <a:p>
            <a:r>
              <a:rPr lang="en-US" dirty="0">
                <a:solidFill>
                  <a:srgbClr val="00B0F0"/>
                </a:solidFill>
              </a:rPr>
              <a:t>Cetacean = 5,945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Cetacean OR Whale = 20,532 results</a:t>
            </a:r>
            <a:endParaRPr lang="en-US" dirty="0">
              <a:solidFill>
                <a:srgbClr val="00B0F0"/>
              </a:solidFill>
            </a:endParaRPr>
          </a:p>
          <a:p>
            <a:endParaRPr lang="en-US" dirty="0"/>
          </a:p>
        </p:txBody>
      </p:sp>
      <p:pic>
        <p:nvPicPr>
          <p:cNvPr id="26626" name="Picture 2" descr="Venn diagram with Cetacean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088" y="2443811"/>
            <a:ext cx="3807712" cy="29280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pic>
        <p:nvPicPr>
          <p:cNvPr id="6" name="Picture 5"/>
          <p:cNvPicPr>
            <a:picLocks noChangeAspect="1"/>
          </p:cNvPicPr>
          <p:nvPr/>
        </p:nvPicPr>
        <p:blipFill>
          <a:blip r:embed="rId4"/>
          <a:stretch>
            <a:fillRect/>
          </a:stretch>
        </p:blipFill>
        <p:spPr>
          <a:xfrm>
            <a:off x="6226130" y="128588"/>
            <a:ext cx="2776202" cy="1389089"/>
          </a:xfrm>
          <a:prstGeom prst="rect">
            <a:avLst/>
          </a:prstGeom>
        </p:spPr>
      </p:pic>
      <p:pic>
        <p:nvPicPr>
          <p:cNvPr id="26628" name="Picture 4" descr="Humpback Whales Are Doing Surprisingly Well After a Close Brush With  Extinc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1329" y="128588"/>
            <a:ext cx="2787033" cy="138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25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12123" y="1690688"/>
            <a:ext cx="6761409" cy="4351338"/>
          </a:xfrm>
        </p:spPr>
        <p:txBody>
          <a:bodyPr>
            <a:normAutofit fontScale="77500" lnSpcReduction="20000"/>
          </a:bodyPr>
          <a:lstStyle/>
          <a:p>
            <a:r>
              <a:rPr lang="en-US" b="1" dirty="0"/>
              <a:t>NOT</a:t>
            </a:r>
            <a:r>
              <a:rPr lang="en-US" dirty="0"/>
              <a:t> is used to narrow your search.  When you add NOT between two or more search terms, your search results will include </a:t>
            </a:r>
            <a:r>
              <a:rPr lang="en-US" u="sng" dirty="0"/>
              <a:t>only</a:t>
            </a:r>
            <a:r>
              <a:rPr lang="en-US" dirty="0"/>
              <a:t> the term before the NOT.</a:t>
            </a:r>
          </a:p>
          <a:p>
            <a:r>
              <a:rPr lang="en-US" dirty="0"/>
              <a:t>The blue area in the illustration to the right represents the results that would be returned for the search </a:t>
            </a:r>
            <a:r>
              <a:rPr lang="en-US" b="1" dirty="0"/>
              <a:t>Cetacean NOT Whale</a:t>
            </a:r>
            <a:r>
              <a:rPr lang="en-US" dirty="0"/>
              <a:t>. All the articles will have only one of the terms - Cetacean.</a:t>
            </a:r>
          </a:p>
          <a:p>
            <a:r>
              <a:rPr lang="en-US" dirty="0"/>
              <a:t>Lets take a closer look.</a:t>
            </a:r>
          </a:p>
          <a:p>
            <a:r>
              <a:rPr lang="en-US" dirty="0"/>
              <a:t>In the database, </a:t>
            </a:r>
            <a:r>
              <a:rPr lang="en-US" dirty="0">
                <a:hlinkClick r:id="rId2"/>
              </a:rPr>
              <a:t>Web of Science</a:t>
            </a:r>
            <a:r>
              <a:rPr lang="en-US" dirty="0"/>
              <a:t>, the searches for Cetacean, Whale, and Cetacean NOT Whale break down like this:</a:t>
            </a:r>
          </a:p>
          <a:p>
            <a:r>
              <a:rPr lang="en-US" dirty="0">
                <a:solidFill>
                  <a:srgbClr val="00B0F0"/>
                </a:solidFill>
              </a:rPr>
              <a:t>Cetacean = 5,945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Cetacean NOT Whale = 2,846 results</a:t>
            </a:r>
            <a:endParaRPr lang="en-US" dirty="0">
              <a:solidFill>
                <a:srgbClr val="00B0F0"/>
              </a:solidFill>
            </a:endParaRPr>
          </a:p>
          <a:p>
            <a:endParaRPr lang="en-US" dirty="0"/>
          </a:p>
        </p:txBody>
      </p:sp>
      <p:sp>
        <p:nvSpPr>
          <p:cNvPr id="4" name="Rectangle 3"/>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pic>
        <p:nvPicPr>
          <p:cNvPr id="27650" name="Picture 2" descr="Venn diagram with Cetacean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104" y="2579351"/>
            <a:ext cx="4068696" cy="306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79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0835" y="1834893"/>
            <a:ext cx="6101165" cy="3876943"/>
          </a:xfrm>
          <a:prstGeom prst="rect">
            <a:avLst/>
          </a:prstGeom>
        </p:spPr>
      </p:pic>
      <p:sp>
        <p:nvSpPr>
          <p:cNvPr id="6" name="Content Placeholder 2"/>
          <p:cNvSpPr txBox="1">
            <a:spLocks/>
          </p:cNvSpPr>
          <p:nvPr/>
        </p:nvSpPr>
        <p:spPr>
          <a:xfrm>
            <a:off x="288701" y="2038418"/>
            <a:ext cx="5601237"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blue area in the first illustration represents the results that would be returned for the search </a:t>
            </a:r>
            <a:r>
              <a:rPr lang="en-US" b="1" dirty="0" smtClean="0"/>
              <a:t>(Cetacean OR Whale) AND Pacific</a:t>
            </a:r>
            <a:r>
              <a:rPr lang="en-US" dirty="0" smtClean="0"/>
              <a:t>, which yields </a:t>
            </a:r>
            <a:r>
              <a:rPr lang="en-US" u="sng" dirty="0" smtClean="0"/>
              <a:t>633 results</a:t>
            </a:r>
            <a:r>
              <a:rPr lang="en-US" dirty="0" smtClean="0"/>
              <a:t> and gives us articles with the following combinations:</a:t>
            </a:r>
          </a:p>
          <a:p>
            <a:r>
              <a:rPr lang="en-US" dirty="0" smtClean="0"/>
              <a:t>Cetacean, Pacific</a:t>
            </a:r>
            <a:br>
              <a:rPr lang="en-US" dirty="0" smtClean="0"/>
            </a:br>
            <a:r>
              <a:rPr lang="en-US" dirty="0" smtClean="0"/>
              <a:t>Whale, Pacific</a:t>
            </a:r>
            <a:br>
              <a:rPr lang="en-US" dirty="0" smtClean="0"/>
            </a:br>
            <a:r>
              <a:rPr lang="en-US" dirty="0" smtClean="0"/>
              <a:t>Cetacean, Whale, Pacific</a:t>
            </a:r>
          </a:p>
          <a:p>
            <a:r>
              <a:rPr lang="en-US" dirty="0" smtClean="0"/>
              <a:t>Note that Cetacean and Whale may or may not be present, but Pacific will appear in every search result.  This is because Cetacean and Whale are linked with OR while Pacific is added to the search with AND.</a:t>
            </a:r>
          </a:p>
          <a:p>
            <a:endParaRPr lang="en-US" dirty="0"/>
          </a:p>
        </p:txBody>
      </p:sp>
      <p:sp>
        <p:nvSpPr>
          <p:cNvPr id="7" name="Rectangle 6"/>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Tree>
    <p:extLst>
      <p:ext uri="{BB962C8B-B14F-4D97-AF65-F5344CB8AC3E}">
        <p14:creationId xmlns:p14="http://schemas.microsoft.com/office/powerpoint/2010/main" val="190337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t>Boolean Logic</a:t>
            </a:r>
          </a:p>
        </p:txBody>
      </p:sp>
      <p:pic>
        <p:nvPicPr>
          <p:cNvPr id="2" name="Picture 1"/>
          <p:cNvPicPr>
            <a:picLocks noChangeAspect="1"/>
          </p:cNvPicPr>
          <p:nvPr/>
        </p:nvPicPr>
        <p:blipFill>
          <a:blip r:embed="rId3"/>
          <a:stretch>
            <a:fillRect/>
          </a:stretch>
        </p:blipFill>
        <p:spPr>
          <a:xfrm>
            <a:off x="6524049" y="2083202"/>
            <a:ext cx="5575988" cy="3622138"/>
          </a:xfrm>
          <a:prstGeom prst="rect">
            <a:avLst/>
          </a:prstGeom>
        </p:spPr>
      </p:pic>
      <p:sp>
        <p:nvSpPr>
          <p:cNvPr id="5" name="Rectangle 4"/>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
        <p:nvSpPr>
          <p:cNvPr id="7" name="Content Placeholder 2"/>
          <p:cNvSpPr txBox="1">
            <a:spLocks/>
          </p:cNvSpPr>
          <p:nvPr/>
        </p:nvSpPr>
        <p:spPr>
          <a:xfrm>
            <a:off x="288701" y="2038418"/>
            <a:ext cx="5601237"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blue area in the second illustration represents the results that would be returned for the search </a:t>
            </a:r>
            <a:r>
              <a:rPr lang="en-US" b="1" dirty="0"/>
              <a:t>Cetacean OR (Whale AND Pacific)</a:t>
            </a:r>
            <a:r>
              <a:rPr lang="en-US" dirty="0"/>
              <a:t>, which yields </a:t>
            </a:r>
            <a:r>
              <a:rPr lang="en-US" u="sng" dirty="0"/>
              <a:t>1718 results</a:t>
            </a:r>
            <a:r>
              <a:rPr lang="en-US" dirty="0"/>
              <a:t> and gives us articles with the following combinations:</a:t>
            </a:r>
          </a:p>
          <a:p>
            <a:r>
              <a:rPr lang="en-US" dirty="0"/>
              <a:t>Whale, Pacific</a:t>
            </a:r>
            <a:br>
              <a:rPr lang="en-US" dirty="0"/>
            </a:br>
            <a:r>
              <a:rPr lang="en-US" dirty="0"/>
              <a:t>Whale, Pacific, Cetacean</a:t>
            </a:r>
            <a:br>
              <a:rPr lang="en-US" dirty="0"/>
            </a:br>
            <a:r>
              <a:rPr lang="en-US" dirty="0" err="1"/>
              <a:t>Cetacean</a:t>
            </a:r>
            <a:endParaRPr lang="en-US" dirty="0"/>
          </a:p>
          <a:p>
            <a:r>
              <a:rPr lang="en-US" dirty="0"/>
              <a:t>Note that Whale and Pacific must always appear together, or not at all, while Cetacean may be the only term present.  This is because Whale and Pacific are linked with AND </a:t>
            </a:r>
            <a:r>
              <a:rPr lang="en-US" dirty="0" err="1"/>
              <a:t>and</a:t>
            </a:r>
            <a:r>
              <a:rPr lang="en-US" dirty="0"/>
              <a:t> Cetacean is added to the search with OR.</a:t>
            </a:r>
          </a:p>
          <a:p>
            <a:endParaRPr lang="en-US" dirty="0"/>
          </a:p>
        </p:txBody>
      </p:sp>
    </p:spTree>
    <p:extLst>
      <p:ext uri="{BB962C8B-B14F-4D97-AF65-F5344CB8AC3E}">
        <p14:creationId xmlns:p14="http://schemas.microsoft.com/office/powerpoint/2010/main" val="393966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Parentheses</a:t>
            </a:r>
            <a:br>
              <a:rPr lang="en-US" b="1" dirty="0"/>
            </a:br>
            <a:endParaRPr lang="en-US" dirty="0"/>
          </a:p>
        </p:txBody>
      </p:sp>
      <p:sp>
        <p:nvSpPr>
          <p:cNvPr id="3" name="Content Placeholder 2"/>
          <p:cNvSpPr>
            <a:spLocks noGrp="1"/>
          </p:cNvSpPr>
          <p:nvPr>
            <p:ph idx="1"/>
          </p:nvPr>
        </p:nvSpPr>
        <p:spPr>
          <a:xfrm>
            <a:off x="494763" y="1690688"/>
            <a:ext cx="5601237" cy="4351338"/>
          </a:xfrm>
        </p:spPr>
        <p:txBody>
          <a:bodyPr>
            <a:normAutofit/>
          </a:bodyPr>
          <a:lstStyle/>
          <a:p>
            <a:r>
              <a:rPr lang="en-US" dirty="0"/>
              <a:t>When the same search is run with </a:t>
            </a:r>
            <a:r>
              <a:rPr lang="en-US" u="sng" dirty="0"/>
              <a:t>no parentheses</a:t>
            </a:r>
            <a:r>
              <a:rPr lang="en-US" dirty="0"/>
              <a:t> - </a:t>
            </a:r>
            <a:r>
              <a:rPr lang="en-US" b="1" dirty="0"/>
              <a:t>Cetacean OR Whale AND Pacific</a:t>
            </a:r>
            <a:r>
              <a:rPr lang="en-US" dirty="0"/>
              <a:t> - we get the same search results as Cetacean OR (Whale AND Pacific). This is because of </a:t>
            </a:r>
            <a:r>
              <a:rPr lang="en-US" i="1" dirty="0"/>
              <a:t>search precedence</a:t>
            </a:r>
            <a:r>
              <a:rPr lang="en-US" dirty="0"/>
              <a:t> which is discussed to the right.</a:t>
            </a:r>
          </a:p>
        </p:txBody>
      </p:sp>
      <p:pic>
        <p:nvPicPr>
          <p:cNvPr id="4" name="Picture 3"/>
          <p:cNvPicPr>
            <a:picLocks noChangeAspect="1"/>
          </p:cNvPicPr>
          <p:nvPr/>
        </p:nvPicPr>
        <p:blipFill>
          <a:blip r:embed="rId2"/>
          <a:stretch>
            <a:fillRect/>
          </a:stretch>
        </p:blipFill>
        <p:spPr>
          <a:xfrm>
            <a:off x="6611155" y="1690688"/>
            <a:ext cx="5730661" cy="3620219"/>
          </a:xfrm>
          <a:prstGeom prst="rect">
            <a:avLst/>
          </a:prstGeom>
        </p:spPr>
      </p:pic>
      <p:sp>
        <p:nvSpPr>
          <p:cNvPr id="5" name="Rectangle 4"/>
          <p:cNvSpPr/>
          <p:nvPr/>
        </p:nvSpPr>
        <p:spPr>
          <a:xfrm>
            <a:off x="162386" y="6488668"/>
            <a:ext cx="2743251" cy="276999"/>
          </a:xfrm>
          <a:prstGeom prst="rect">
            <a:avLst/>
          </a:prstGeom>
        </p:spPr>
        <p:txBody>
          <a:bodyPr wrap="none">
            <a:spAutoFit/>
          </a:bodyPr>
          <a:lstStyle/>
          <a:p>
            <a:r>
              <a:rPr lang="en-US" sz="1200" dirty="0" smtClean="0"/>
              <a:t>https://guides.library.manoa.hawaii.edu/</a:t>
            </a:r>
            <a:endParaRPr lang="en-US" sz="1200" dirty="0"/>
          </a:p>
        </p:txBody>
      </p:sp>
    </p:spTree>
    <p:extLst>
      <p:ext uri="{BB962C8B-B14F-4D97-AF65-F5344CB8AC3E}">
        <p14:creationId xmlns:p14="http://schemas.microsoft.com/office/powerpoint/2010/main" val="115947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67613" y="1081642"/>
            <a:ext cx="10456774" cy="5776358"/>
          </a:xfrm>
          <a:prstGeom prst="rect">
            <a:avLst/>
          </a:prstGeom>
        </p:spPr>
      </p:pic>
      <p:sp>
        <p:nvSpPr>
          <p:cNvPr id="4" name="Title 1"/>
          <p:cNvSpPr txBox="1">
            <a:spLocks/>
          </p:cNvSpPr>
          <p:nvPr/>
        </p:nvSpPr>
        <p:spPr>
          <a:xfrm>
            <a:off x="867613" y="21057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Keyword for Boolean Combination</a:t>
            </a:r>
            <a:endParaRPr lang="en-US" dirty="0"/>
          </a:p>
        </p:txBody>
      </p:sp>
    </p:spTree>
    <p:extLst>
      <p:ext uri="{BB962C8B-B14F-4D97-AF65-F5344CB8AC3E}">
        <p14:creationId xmlns:p14="http://schemas.microsoft.com/office/powerpoint/2010/main" val="204433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0500" y="1499919"/>
            <a:ext cx="11811000" cy="4733925"/>
          </a:xfrm>
          <a:prstGeom prst="rect">
            <a:avLst/>
          </a:prstGeom>
        </p:spPr>
      </p:pic>
    </p:spTree>
    <p:extLst>
      <p:ext uri="{BB962C8B-B14F-4D97-AF65-F5344CB8AC3E}">
        <p14:creationId xmlns:p14="http://schemas.microsoft.com/office/powerpoint/2010/main" val="506722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6428" y="185990"/>
            <a:ext cx="7959144" cy="6124754"/>
          </a:xfrm>
          <a:prstGeom prst="rect">
            <a:avLst/>
          </a:prstGeom>
        </p:spPr>
        <p:txBody>
          <a:bodyPr wrap="square">
            <a:spAutoFit/>
          </a:bodyPr>
          <a:lstStyle/>
          <a:p>
            <a:r>
              <a:rPr lang="en-US" sz="2800" b="1" i="0" dirty="0" smtClean="0">
                <a:solidFill>
                  <a:srgbClr val="000000"/>
                </a:solidFill>
                <a:effectLst/>
                <a:latin typeface="arial" panose="020B0604020202020204" pitchFamily="34" charset="0"/>
              </a:rPr>
              <a:t>Truncation</a:t>
            </a:r>
            <a:r>
              <a:rPr lang="en-US" sz="2800" b="0" i="0" dirty="0" smtClean="0">
                <a:solidFill>
                  <a:srgbClr val="000000"/>
                </a:solidFill>
                <a:effectLst/>
                <a:latin typeface="arial" panose="020B0604020202020204" pitchFamily="34" charset="0"/>
              </a:rPr>
              <a:t> help by broadening your keyword search by attaching to the root of a word, this is usually done by adding an asterisk to the end of the root of a word.</a:t>
            </a:r>
            <a:r>
              <a:rPr lang="en-US" sz="2800" dirty="0" smtClean="0"/>
              <a:t/>
            </a:r>
            <a:br>
              <a:rPr lang="en-US" sz="2800" dirty="0" smtClean="0"/>
            </a:br>
            <a:r>
              <a:rPr lang="en-US" sz="2800" b="0" i="0" dirty="0" smtClean="0">
                <a:solidFill>
                  <a:srgbClr val="000000"/>
                </a:solidFill>
                <a:effectLst/>
                <a:latin typeface="arial" panose="020B0604020202020204" pitchFamily="34" charset="0"/>
              </a:rPr>
              <a:t>For example:</a:t>
            </a:r>
            <a:r>
              <a:rPr lang="en-US" sz="2800" dirty="0" smtClean="0"/>
              <a:t/>
            </a:r>
            <a:br>
              <a:rPr lang="en-US" sz="2800" dirty="0" smtClean="0"/>
            </a:br>
            <a:r>
              <a:rPr lang="en-US" sz="2800" b="0" i="0" dirty="0" smtClean="0">
                <a:solidFill>
                  <a:srgbClr val="0070C0"/>
                </a:solidFill>
                <a:effectLst/>
                <a:latin typeface="arial" panose="020B0604020202020204" pitchFamily="34" charset="0"/>
              </a:rPr>
              <a:t>Child</a:t>
            </a:r>
            <a:r>
              <a:rPr lang="en-US" sz="2800" b="1" i="0" dirty="0" smtClean="0">
                <a:solidFill>
                  <a:srgbClr val="0070C0"/>
                </a:solidFill>
                <a:effectLst/>
                <a:latin typeface="arial" panose="020B0604020202020204" pitchFamily="34" charset="0"/>
              </a:rPr>
              <a:t>*</a:t>
            </a:r>
            <a:r>
              <a:rPr lang="en-US" sz="2800" b="0" i="0" dirty="0" smtClean="0">
                <a:solidFill>
                  <a:srgbClr val="0070C0"/>
                </a:solidFill>
                <a:effectLst/>
                <a:latin typeface="arial" panose="020B0604020202020204" pitchFamily="34" charset="0"/>
              </a:rPr>
              <a:t> </a:t>
            </a:r>
            <a:r>
              <a:rPr lang="en-US" sz="2800" b="0" i="0" dirty="0" smtClean="0">
                <a:solidFill>
                  <a:srgbClr val="000000"/>
                </a:solidFill>
                <a:effectLst/>
                <a:latin typeface="arial" panose="020B0604020202020204" pitchFamily="34" charset="0"/>
              </a:rPr>
              <a:t>= children, children’s, child’s, childhood</a:t>
            </a:r>
          </a:p>
          <a:p>
            <a:endParaRPr lang="en-US" altLang="en-US" sz="2800" dirty="0" smtClean="0"/>
          </a:p>
          <a:p>
            <a:r>
              <a:rPr lang="en-US" altLang="en-US" sz="2400" dirty="0" smtClean="0"/>
              <a:t>Special Character that can be appended to the root of a word so you can search for all possible endings to that root</a:t>
            </a:r>
          </a:p>
          <a:p>
            <a:r>
              <a:rPr lang="en-US" altLang="en-US" sz="2400" dirty="0" smtClean="0"/>
              <a:t>Good for variant spellings and common root words</a:t>
            </a:r>
          </a:p>
          <a:p>
            <a:r>
              <a:rPr lang="en-US" altLang="en-US" sz="2400" dirty="0" smtClean="0"/>
              <a:t>Example</a:t>
            </a:r>
          </a:p>
          <a:p>
            <a:pPr lvl="1"/>
            <a:r>
              <a:rPr lang="en-US" altLang="en-US" sz="2400" dirty="0" smtClean="0">
                <a:solidFill>
                  <a:srgbClr val="0070C0"/>
                </a:solidFill>
              </a:rPr>
              <a:t>rocket* </a:t>
            </a:r>
            <a:r>
              <a:rPr lang="en-US" altLang="en-US" sz="2400" dirty="0" smtClean="0"/>
              <a:t>will yield rocket, rockets, rocketry </a:t>
            </a:r>
          </a:p>
          <a:p>
            <a:pPr lvl="1"/>
            <a:r>
              <a:rPr lang="en-US" altLang="en-US" sz="2400" dirty="0" err="1" smtClean="0">
                <a:solidFill>
                  <a:srgbClr val="0070C0"/>
                </a:solidFill>
              </a:rPr>
              <a:t>psycholog</a:t>
            </a:r>
            <a:r>
              <a:rPr lang="en-US" altLang="en-US" sz="2400" dirty="0" smtClean="0">
                <a:solidFill>
                  <a:srgbClr val="0070C0"/>
                </a:solidFill>
              </a:rPr>
              <a:t>* </a:t>
            </a:r>
            <a:r>
              <a:rPr lang="en-US" altLang="en-US" sz="2400" dirty="0" smtClean="0"/>
              <a:t>= psychology, psychological, psychologist</a:t>
            </a:r>
          </a:p>
          <a:p>
            <a:pPr lvl="1"/>
            <a:r>
              <a:rPr lang="en-US" altLang="en-US" sz="2400" dirty="0" err="1" smtClean="0">
                <a:solidFill>
                  <a:srgbClr val="0070C0"/>
                </a:solidFill>
              </a:rPr>
              <a:t>colo</a:t>
            </a:r>
            <a:r>
              <a:rPr lang="en-US" altLang="en-US" sz="2400" dirty="0" smtClean="0">
                <a:solidFill>
                  <a:srgbClr val="0070C0"/>
                </a:solidFill>
              </a:rPr>
              <a:t>*r</a:t>
            </a:r>
            <a:r>
              <a:rPr lang="en-US" altLang="en-US" sz="2400" dirty="0" smtClean="0"/>
              <a:t> = color and </a:t>
            </a:r>
            <a:r>
              <a:rPr lang="en-US" altLang="en-US" sz="2400" dirty="0" err="1" smtClean="0"/>
              <a:t>colour</a:t>
            </a:r>
            <a:endParaRPr lang="en-US" altLang="en-US" sz="2400" dirty="0" smtClean="0"/>
          </a:p>
          <a:p>
            <a:endParaRPr lang="en-US" sz="2800" b="0" i="0" dirty="0">
              <a:solidFill>
                <a:srgbClr val="000000"/>
              </a:solidFill>
              <a:effectLst/>
              <a:latin typeface="Lora"/>
            </a:endParaRPr>
          </a:p>
        </p:txBody>
      </p:sp>
    </p:spTree>
    <p:extLst>
      <p:ext uri="{BB962C8B-B14F-4D97-AF65-F5344CB8AC3E}">
        <p14:creationId xmlns:p14="http://schemas.microsoft.com/office/powerpoint/2010/main" val="377385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958026"/>
            <a:ext cx="6096000" cy="5632311"/>
          </a:xfrm>
          <a:prstGeom prst="rect">
            <a:avLst/>
          </a:prstGeom>
        </p:spPr>
        <p:txBody>
          <a:bodyPr>
            <a:spAutoFit/>
          </a:bodyPr>
          <a:lstStyle/>
          <a:p>
            <a:r>
              <a:rPr lang="en-US" sz="3600" b="1" i="0" dirty="0" smtClean="0">
                <a:solidFill>
                  <a:srgbClr val="000000"/>
                </a:solidFill>
                <a:effectLst/>
                <a:latin typeface="arial" panose="020B0604020202020204" pitchFamily="34" charset="0"/>
              </a:rPr>
              <a:t>Wildcards</a:t>
            </a:r>
            <a:r>
              <a:rPr lang="en-US" sz="3600" b="0" i="0" dirty="0" smtClean="0">
                <a:solidFill>
                  <a:srgbClr val="000000"/>
                </a:solidFill>
                <a:effectLst/>
                <a:latin typeface="arial" panose="020B0604020202020204" pitchFamily="34" charset="0"/>
              </a:rPr>
              <a:t> are useful when multiple spellings of a word can affect your search. Remember, the symbol of the wildcard may change depending on which database you use.</a:t>
            </a:r>
            <a:r>
              <a:rPr lang="en-US" sz="3600" dirty="0" smtClean="0"/>
              <a:t/>
            </a:r>
            <a:br>
              <a:rPr lang="en-US" sz="3600" dirty="0" smtClean="0"/>
            </a:br>
            <a:r>
              <a:rPr lang="en-US" sz="3600" b="0" i="0" dirty="0" smtClean="0">
                <a:solidFill>
                  <a:srgbClr val="000000"/>
                </a:solidFill>
                <a:effectLst/>
                <a:latin typeface="arial" panose="020B0604020202020204" pitchFamily="34" charset="0"/>
              </a:rPr>
              <a:t>For example:</a:t>
            </a:r>
            <a:r>
              <a:rPr lang="en-US" sz="3600" dirty="0" smtClean="0"/>
              <a:t/>
            </a:r>
            <a:br>
              <a:rPr lang="en-US" sz="3600" dirty="0" smtClean="0"/>
            </a:br>
            <a:r>
              <a:rPr lang="en-US" sz="3600" b="0" i="0" dirty="0" err="1" smtClean="0">
                <a:solidFill>
                  <a:srgbClr val="000000"/>
                </a:solidFill>
                <a:effectLst/>
                <a:latin typeface="arial" panose="020B0604020202020204" pitchFamily="34" charset="0"/>
              </a:rPr>
              <a:t>coloni</a:t>
            </a:r>
            <a:r>
              <a:rPr lang="en-US" sz="3600" b="1" i="0" dirty="0" err="1" smtClean="0">
                <a:solidFill>
                  <a:srgbClr val="000000"/>
                </a:solidFill>
                <a:effectLst/>
                <a:latin typeface="arial" panose="020B0604020202020204" pitchFamily="34" charset="0"/>
              </a:rPr>
              <a:t>?</a:t>
            </a:r>
            <a:r>
              <a:rPr lang="en-US" sz="3600" b="0" i="0" dirty="0" err="1" smtClean="0">
                <a:solidFill>
                  <a:srgbClr val="000000"/>
                </a:solidFill>
                <a:effectLst/>
                <a:latin typeface="arial" panose="020B0604020202020204" pitchFamily="34" charset="0"/>
              </a:rPr>
              <a:t>e</a:t>
            </a:r>
            <a:r>
              <a:rPr lang="en-US" sz="3600" b="0" i="0" dirty="0" smtClean="0">
                <a:solidFill>
                  <a:srgbClr val="000000"/>
                </a:solidFill>
                <a:effectLst/>
                <a:latin typeface="arial" panose="020B0604020202020204" pitchFamily="34" charset="0"/>
              </a:rPr>
              <a:t> = </a:t>
            </a:r>
            <a:r>
              <a:rPr lang="en-US" sz="3600" b="0" i="0" dirty="0" err="1" smtClean="0">
                <a:solidFill>
                  <a:srgbClr val="000000"/>
                </a:solidFill>
                <a:effectLst/>
                <a:latin typeface="arial" panose="020B0604020202020204" pitchFamily="34" charset="0"/>
              </a:rPr>
              <a:t>colonise</a:t>
            </a:r>
            <a:r>
              <a:rPr lang="en-US" sz="3600" b="0" i="0" dirty="0" smtClean="0">
                <a:solidFill>
                  <a:srgbClr val="000000"/>
                </a:solidFill>
                <a:effectLst/>
                <a:latin typeface="arial" panose="020B0604020202020204" pitchFamily="34" charset="0"/>
              </a:rPr>
              <a:t>, colonize</a:t>
            </a:r>
            <a:endParaRPr lang="en-US" sz="3600" b="0" i="0" dirty="0" smtClean="0">
              <a:solidFill>
                <a:srgbClr val="000000"/>
              </a:solidFill>
              <a:effectLst/>
              <a:latin typeface="Lora"/>
            </a:endParaRPr>
          </a:p>
          <a:p>
            <a:r>
              <a:rPr lang="en-US" sz="3600" b="0" i="0" dirty="0" smtClean="0">
                <a:solidFill>
                  <a:srgbClr val="000000"/>
                </a:solidFill>
                <a:effectLst/>
                <a:latin typeface="arial" panose="020B0604020202020204" pitchFamily="34" charset="0"/>
              </a:rPr>
              <a:t> </a:t>
            </a:r>
            <a:r>
              <a:rPr lang="en-US" sz="3600" b="0" i="0" dirty="0" err="1" smtClean="0">
                <a:solidFill>
                  <a:srgbClr val="000000"/>
                </a:solidFill>
                <a:effectLst/>
                <a:latin typeface="arial" panose="020B0604020202020204" pitchFamily="34" charset="0"/>
              </a:rPr>
              <a:t>Wom</a:t>
            </a:r>
            <a:r>
              <a:rPr lang="en-US" sz="3600" b="1" i="0" dirty="0" err="1" smtClean="0">
                <a:solidFill>
                  <a:srgbClr val="000000"/>
                </a:solidFill>
                <a:effectLst/>
                <a:latin typeface="arial" panose="020B0604020202020204" pitchFamily="34" charset="0"/>
              </a:rPr>
              <a:t>!</a:t>
            </a:r>
            <a:r>
              <a:rPr lang="en-US" sz="3600" b="0" i="0" dirty="0" err="1" smtClean="0">
                <a:solidFill>
                  <a:srgbClr val="000000"/>
                </a:solidFill>
                <a:effectLst/>
                <a:latin typeface="arial" panose="020B0604020202020204" pitchFamily="34" charset="0"/>
              </a:rPr>
              <a:t>n</a:t>
            </a:r>
            <a:r>
              <a:rPr lang="en-US" sz="3600" b="0" i="0" dirty="0" smtClean="0">
                <a:solidFill>
                  <a:srgbClr val="000000"/>
                </a:solidFill>
                <a:effectLst/>
                <a:latin typeface="arial" panose="020B0604020202020204" pitchFamily="34" charset="0"/>
              </a:rPr>
              <a:t> = woman, women</a:t>
            </a:r>
            <a:endParaRPr lang="en-US" sz="3600" b="0" i="0" dirty="0">
              <a:solidFill>
                <a:srgbClr val="000000"/>
              </a:solidFill>
              <a:effectLst/>
              <a:latin typeface="Lora"/>
            </a:endParaRPr>
          </a:p>
        </p:txBody>
      </p:sp>
    </p:spTree>
    <p:extLst>
      <p:ext uri="{BB962C8B-B14F-4D97-AF65-F5344CB8AC3E}">
        <p14:creationId xmlns:p14="http://schemas.microsoft.com/office/powerpoint/2010/main" val="464320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sp>
        <p:nvSpPr>
          <p:cNvPr id="3" name="Content Placeholder 2"/>
          <p:cNvSpPr>
            <a:spLocks noGrp="1"/>
          </p:cNvSpPr>
          <p:nvPr>
            <p:ph idx="1"/>
          </p:nvPr>
        </p:nvSpPr>
        <p:spPr/>
        <p:txBody>
          <a:bodyPr/>
          <a:lstStyle/>
          <a:p>
            <a:r>
              <a:rPr lang="en-US" b="1" dirty="0" smtClean="0"/>
              <a:t>(</a:t>
            </a:r>
            <a:r>
              <a:rPr lang="en-US" b="1" dirty="0"/>
              <a:t>children OR kids) AND nutrition</a:t>
            </a:r>
            <a:r>
              <a:rPr lang="en-US" dirty="0"/>
              <a:t/>
            </a:r>
            <a:br>
              <a:rPr lang="en-US" dirty="0"/>
            </a:br>
            <a:r>
              <a:rPr lang="en-US" dirty="0"/>
              <a:t>Notice that the OR links two synonyms</a:t>
            </a:r>
          </a:p>
          <a:p>
            <a:r>
              <a:rPr lang="en-US" dirty="0"/>
              <a:t/>
            </a:r>
            <a:br>
              <a:rPr lang="en-US" dirty="0"/>
            </a:br>
            <a:r>
              <a:rPr lang="en-US" b="1" dirty="0"/>
              <a:t>(elderly OR "older adults") AND (computers OR technology)</a:t>
            </a:r>
            <a:r>
              <a:rPr lang="en-US" dirty="0"/>
              <a:t/>
            </a:r>
            <a:br>
              <a:rPr lang="en-US" dirty="0"/>
            </a:br>
            <a:r>
              <a:rPr lang="en-US" dirty="0"/>
              <a:t>You can use two or more sets of parentheses</a:t>
            </a:r>
          </a:p>
          <a:p>
            <a:r>
              <a:rPr lang="en-US" dirty="0"/>
              <a:t/>
            </a:r>
            <a:br>
              <a:rPr lang="en-US" dirty="0"/>
            </a:br>
            <a:r>
              <a:rPr lang="en-US" b="1" dirty="0"/>
              <a:t>((teenager OR teen OR adolescent) AND media) NOT television</a:t>
            </a:r>
            <a:r>
              <a:rPr lang="en-US" dirty="0"/>
              <a:t/>
            </a:r>
            <a:br>
              <a:rPr lang="en-US" dirty="0"/>
            </a:br>
            <a:r>
              <a:rPr lang="en-US" dirty="0"/>
              <a:t>You can also use parentheses within parentheses. </a:t>
            </a:r>
          </a:p>
          <a:p>
            <a:endParaRPr lang="en-US" dirty="0"/>
          </a:p>
        </p:txBody>
      </p:sp>
    </p:spTree>
    <p:extLst>
      <p:ext uri="{BB962C8B-B14F-4D97-AF65-F5344CB8AC3E}">
        <p14:creationId xmlns:p14="http://schemas.microsoft.com/office/powerpoint/2010/main" val="355513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is?</a:t>
            </a:r>
            <a:endParaRPr lang="en-US" dirty="0"/>
          </a:p>
        </p:txBody>
      </p:sp>
      <p:sp>
        <p:nvSpPr>
          <p:cNvPr id="3" name="Content Placeholder 2"/>
          <p:cNvSpPr>
            <a:spLocks noGrp="1"/>
          </p:cNvSpPr>
          <p:nvPr>
            <p:ph idx="1"/>
          </p:nvPr>
        </p:nvSpPr>
        <p:spPr/>
        <p:txBody>
          <a:bodyPr/>
          <a:lstStyle/>
          <a:p>
            <a:r>
              <a:rPr lang="en-US" dirty="0"/>
              <a:t>Boolean Logic is Algebra that works with logical rather than numeric relationships.</a:t>
            </a:r>
          </a:p>
          <a:p>
            <a:r>
              <a:rPr lang="en-US" dirty="0"/>
              <a:t>Boolean algebra was introduced in 1854 by George Boole</a:t>
            </a:r>
          </a:p>
          <a:p>
            <a:r>
              <a:rPr lang="en-US" dirty="0"/>
              <a:t>Boole devised a mathematical language to deal with questions of logic.</a:t>
            </a:r>
          </a:p>
          <a:p>
            <a:r>
              <a:rPr lang="en-US" dirty="0"/>
              <a:t>Boole is now considered the father of modern information technology</a:t>
            </a:r>
          </a:p>
          <a:p>
            <a:endParaRPr lang="en-US" dirty="0"/>
          </a:p>
        </p:txBody>
      </p:sp>
      <p:sp>
        <p:nvSpPr>
          <p:cNvPr id="5" name="TextBox 4"/>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spTree>
    <p:extLst>
      <p:ext uri="{BB962C8B-B14F-4D97-AF65-F5344CB8AC3E}">
        <p14:creationId xmlns:p14="http://schemas.microsoft.com/office/powerpoint/2010/main" val="138377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Algebra comes from the Arabic </a:t>
            </a:r>
            <a:r>
              <a:rPr lang="en-US" i="1" dirty="0"/>
              <a:t>al-</a:t>
            </a:r>
            <a:r>
              <a:rPr lang="en-US" i="1" dirty="0" err="1"/>
              <a:t>jebr</a:t>
            </a:r>
            <a:r>
              <a:rPr lang="en-US" dirty="0"/>
              <a:t> meaning "reunion of broken parts" (</a:t>
            </a:r>
            <a:r>
              <a:rPr lang="en-US" dirty="0" err="1"/>
              <a:t>jebr</a:t>
            </a:r>
            <a:r>
              <a:rPr lang="en-US" dirty="0"/>
              <a:t> can be pronounced either </a:t>
            </a:r>
            <a:r>
              <a:rPr lang="en-US" dirty="0" err="1"/>
              <a:t>gobre</a:t>
            </a:r>
            <a:r>
              <a:rPr lang="en-US" dirty="0"/>
              <a:t> or </a:t>
            </a:r>
            <a:r>
              <a:rPr lang="en-US" dirty="0" err="1"/>
              <a:t>jobre</a:t>
            </a:r>
            <a:r>
              <a:rPr lang="en-US" dirty="0"/>
              <a:t>)</a:t>
            </a:r>
          </a:p>
          <a:p>
            <a:r>
              <a:rPr lang="en-US" dirty="0"/>
              <a:t>Algebra uses letter to represent unknown number</a:t>
            </a:r>
          </a:p>
          <a:p>
            <a:r>
              <a:rPr lang="en-US" dirty="0"/>
              <a:t>In Algebra variables like x and y = numerical values</a:t>
            </a:r>
          </a:p>
          <a:p>
            <a:pPr lvl="1"/>
            <a:r>
              <a:rPr lang="en-US" dirty="0"/>
              <a:t>for example x + 4 = 8</a:t>
            </a:r>
          </a:p>
          <a:p>
            <a:r>
              <a:rPr lang="en-US" dirty="0"/>
              <a:t>Boolean Logic is a form of algebra in which the variables have a logical value of TRUE or FALSE.</a:t>
            </a:r>
          </a:p>
          <a:p>
            <a:r>
              <a:rPr lang="en-US" dirty="0"/>
              <a:t>In Boolean algebra x and y = classes of objects</a:t>
            </a:r>
          </a:p>
          <a:p>
            <a:pPr lvl="1"/>
            <a:r>
              <a:rPr lang="en-US" dirty="0"/>
              <a:t>for example x = triangles and y = circles</a:t>
            </a:r>
          </a:p>
          <a:p>
            <a:endParaRPr lang="en-US" dirty="0"/>
          </a:p>
        </p:txBody>
      </p:sp>
      <p:pic>
        <p:nvPicPr>
          <p:cNvPr id="2055" name="Picture 7" descr="https://libapps.s3.amazonaws.com/accounts/14698/images/Trianl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900" y="5911937"/>
            <a:ext cx="628650" cy="5048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pic>
        <p:nvPicPr>
          <p:cNvPr id="2057" name="Picture 9" descr="https://libapps.s3.amazonaws.com/accounts/14698/images/Cir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612" y="5839726"/>
            <a:ext cx="619125" cy="62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8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Operators</a:t>
            </a:r>
          </a:p>
        </p:txBody>
      </p:sp>
      <p:sp>
        <p:nvSpPr>
          <p:cNvPr id="3" name="Content Placeholder 2"/>
          <p:cNvSpPr>
            <a:spLocks noGrp="1"/>
          </p:cNvSpPr>
          <p:nvPr>
            <p:ph idx="1"/>
          </p:nvPr>
        </p:nvSpPr>
        <p:spPr/>
        <p:txBody>
          <a:bodyPr>
            <a:normAutofit lnSpcReduction="10000"/>
          </a:bodyPr>
          <a:lstStyle/>
          <a:p>
            <a:r>
              <a:rPr lang="en-US" b="1" dirty="0"/>
              <a:t>AND</a:t>
            </a:r>
            <a:r>
              <a:rPr lang="en-US" dirty="0"/>
              <a:t> = Can be thought of as </a:t>
            </a:r>
            <a:r>
              <a:rPr lang="en-US" b="1" dirty="0"/>
              <a:t>BOTH</a:t>
            </a:r>
            <a:r>
              <a:rPr lang="en-US" dirty="0"/>
              <a:t>.  It requires that both or all objects (search terms) be present in the results.  In online searching AND serves to narrow the search and is used for combining differing concepts.</a:t>
            </a:r>
          </a:p>
          <a:p>
            <a:r>
              <a:rPr lang="en-US" b="1" dirty="0"/>
              <a:t>OR</a:t>
            </a:r>
            <a:r>
              <a:rPr lang="en-US" dirty="0"/>
              <a:t> = Can be thought of as </a:t>
            </a:r>
            <a:r>
              <a:rPr lang="en-US" b="1" dirty="0"/>
              <a:t>EITHER</a:t>
            </a:r>
            <a:r>
              <a:rPr lang="en-US" dirty="0"/>
              <a:t>.  It is used to find either one term or another.  In online searching OR serves to broaden a search and is used to search synonymous or closely related terms.</a:t>
            </a:r>
          </a:p>
          <a:p>
            <a:r>
              <a:rPr lang="en-US" b="1" dirty="0"/>
              <a:t>NOT</a:t>
            </a:r>
            <a:r>
              <a:rPr lang="en-US" dirty="0"/>
              <a:t> = Can be thought of as </a:t>
            </a:r>
            <a:r>
              <a:rPr lang="en-US" b="1" dirty="0"/>
              <a:t>AND NOT</a:t>
            </a:r>
            <a:r>
              <a:rPr lang="en-US" dirty="0"/>
              <a:t>.  It is used to eliminate records.  In online searching it serves to narrow a search.  Exercise caution when using the Boolean NOT as needed concepts may be eliminated unintentionally.</a:t>
            </a:r>
          </a:p>
          <a:p>
            <a:endParaRPr lang="en-US" dirty="0"/>
          </a:p>
        </p:txBody>
      </p:sp>
      <p:sp>
        <p:nvSpPr>
          <p:cNvPr id="4" name="TextBox 3"/>
          <p:cNvSpPr txBox="1"/>
          <p:nvPr/>
        </p:nvSpPr>
        <p:spPr>
          <a:xfrm>
            <a:off x="103031" y="6488668"/>
            <a:ext cx="3423245" cy="276999"/>
          </a:xfrm>
          <a:prstGeom prst="rect">
            <a:avLst/>
          </a:prstGeom>
          <a:noFill/>
        </p:spPr>
        <p:txBody>
          <a:bodyPr wrap="none" rtlCol="0">
            <a:spAutoFit/>
          </a:bodyPr>
          <a:lstStyle/>
          <a:p>
            <a:r>
              <a:rPr lang="en-US" sz="1200" dirty="0" smtClean="0"/>
              <a:t>Source: https://masters.libguides.com/booleanlogic</a:t>
            </a:r>
            <a:endParaRPr lang="en-US" sz="1200" dirty="0"/>
          </a:p>
        </p:txBody>
      </p:sp>
    </p:spTree>
    <p:extLst>
      <p:ext uri="{BB962C8B-B14F-4D97-AF65-F5344CB8AC3E}">
        <p14:creationId xmlns:p14="http://schemas.microsoft.com/office/powerpoint/2010/main" val="309583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a:t>
            </a:r>
            <a:endParaRPr lang="en-US" dirty="0"/>
          </a:p>
        </p:txBody>
      </p:sp>
      <p:pic>
        <p:nvPicPr>
          <p:cNvPr id="3074" name="Picture 2" descr="Boolean Operato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7742" y="1996517"/>
            <a:ext cx="5202490" cy="39496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oolea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867" y="1996517"/>
            <a:ext cx="5219934" cy="394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9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Venn Diagram                       Set Theory</a:t>
            </a:r>
            <a:endParaRPr lang="en-US" dirty="0"/>
          </a:p>
        </p:txBody>
      </p:sp>
      <p:pic>
        <p:nvPicPr>
          <p:cNvPr id="5122" name="Picture 2" descr="Boolean Log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1895" y="2202094"/>
            <a:ext cx="5203323" cy="390249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oolean Lo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433" y="2202094"/>
            <a:ext cx="5203321" cy="390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42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used at Online Searching</a:t>
            </a:r>
            <a:endParaRPr lang="en-US" dirty="0"/>
          </a:p>
        </p:txBody>
      </p:sp>
      <p:pic>
        <p:nvPicPr>
          <p:cNvPr id="5" name="Picture 4"/>
          <p:cNvPicPr>
            <a:picLocks noChangeAspect="1"/>
          </p:cNvPicPr>
          <p:nvPr/>
        </p:nvPicPr>
        <p:blipFill>
          <a:blip r:embed="rId2"/>
          <a:stretch>
            <a:fillRect/>
          </a:stretch>
        </p:blipFill>
        <p:spPr>
          <a:xfrm>
            <a:off x="552450" y="1690688"/>
            <a:ext cx="11639550" cy="2962275"/>
          </a:xfrm>
          <a:prstGeom prst="rect">
            <a:avLst/>
          </a:prstGeom>
        </p:spPr>
      </p:pic>
      <p:pic>
        <p:nvPicPr>
          <p:cNvPr id="6" name="Picture 5"/>
          <p:cNvPicPr>
            <a:picLocks noChangeAspect="1"/>
          </p:cNvPicPr>
          <p:nvPr/>
        </p:nvPicPr>
        <p:blipFill>
          <a:blip r:embed="rId3"/>
          <a:stretch>
            <a:fillRect/>
          </a:stretch>
        </p:blipFill>
        <p:spPr>
          <a:xfrm>
            <a:off x="5318975" y="4656706"/>
            <a:ext cx="1815922" cy="2201294"/>
          </a:xfrm>
          <a:prstGeom prst="rect">
            <a:avLst/>
          </a:prstGeom>
        </p:spPr>
      </p:pic>
      <p:cxnSp>
        <p:nvCxnSpPr>
          <p:cNvPr id="8" name="Straight Arrow Connector 7"/>
          <p:cNvCxnSpPr/>
          <p:nvPr/>
        </p:nvCxnSpPr>
        <p:spPr>
          <a:xfrm>
            <a:off x="1506828" y="3992451"/>
            <a:ext cx="3631842" cy="181592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59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Understanding Boolean Logic - Raymond H. Center Library - LibGuides at  Trinity College (F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6068" y="221344"/>
            <a:ext cx="8448540" cy="6336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95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a:t>
            </a:r>
            <a:endParaRPr lang="en-US" dirty="0"/>
          </a:p>
        </p:txBody>
      </p:sp>
      <p:sp>
        <p:nvSpPr>
          <p:cNvPr id="3" name="Content Placeholder 2"/>
          <p:cNvSpPr>
            <a:spLocks noGrp="1"/>
          </p:cNvSpPr>
          <p:nvPr>
            <p:ph idx="1"/>
          </p:nvPr>
        </p:nvSpPr>
        <p:spPr>
          <a:xfrm>
            <a:off x="838200" y="1825625"/>
            <a:ext cx="6283817" cy="4351338"/>
          </a:xfrm>
        </p:spPr>
        <p:txBody>
          <a:bodyPr>
            <a:normAutofit fontScale="77500" lnSpcReduction="20000"/>
          </a:bodyPr>
          <a:lstStyle/>
          <a:p>
            <a:r>
              <a:rPr lang="en-US" b="1" dirty="0"/>
              <a:t>AND</a:t>
            </a:r>
            <a:r>
              <a:rPr lang="en-US" dirty="0"/>
              <a:t> is used to narrow down your search.  When you add AND between two or more search terms, your search results will include </a:t>
            </a:r>
            <a:r>
              <a:rPr lang="en-US" u="sng" dirty="0"/>
              <a:t>all</a:t>
            </a:r>
            <a:r>
              <a:rPr lang="en-US" dirty="0"/>
              <a:t> of your search terms.</a:t>
            </a:r>
          </a:p>
          <a:p>
            <a:r>
              <a:rPr lang="en-US" dirty="0"/>
              <a:t>The blue area in the illustration to the right represents the results that would be returned for the search </a:t>
            </a:r>
            <a:r>
              <a:rPr lang="en-US" b="1" dirty="0"/>
              <a:t>Pacific AND Whale</a:t>
            </a:r>
            <a:r>
              <a:rPr lang="en-US" dirty="0"/>
              <a:t>. All the articles will have both terms.</a:t>
            </a:r>
          </a:p>
          <a:p>
            <a:r>
              <a:rPr lang="en-US" dirty="0"/>
              <a:t>Lets take a closer look.</a:t>
            </a:r>
          </a:p>
          <a:p>
            <a:r>
              <a:rPr lang="en-US" dirty="0"/>
              <a:t>In the database, </a:t>
            </a:r>
            <a:r>
              <a:rPr lang="en-US" dirty="0">
                <a:hlinkClick r:id="rId2"/>
              </a:rPr>
              <a:t>Web of Science</a:t>
            </a:r>
            <a:r>
              <a:rPr lang="en-US" dirty="0"/>
              <a:t>, the searches for Pacific, Whale, and Pacific AND Whale break down like this:</a:t>
            </a:r>
          </a:p>
          <a:p>
            <a:r>
              <a:rPr lang="en-US" dirty="0">
                <a:solidFill>
                  <a:srgbClr val="00B0F0"/>
                </a:solidFill>
              </a:rPr>
              <a:t>Pacific = 169,593 results</a:t>
            </a:r>
            <a:br>
              <a:rPr lang="en-US" dirty="0">
                <a:solidFill>
                  <a:srgbClr val="00B0F0"/>
                </a:solidFill>
              </a:rPr>
            </a:br>
            <a:r>
              <a:rPr lang="en-US" dirty="0">
                <a:solidFill>
                  <a:srgbClr val="00B0F0"/>
                </a:solidFill>
              </a:rPr>
              <a:t>Whale = 17,686 results</a:t>
            </a:r>
            <a:br>
              <a:rPr lang="en-US" dirty="0">
                <a:solidFill>
                  <a:srgbClr val="00B0F0"/>
                </a:solidFill>
              </a:rPr>
            </a:br>
            <a:r>
              <a:rPr lang="en-US" b="1" dirty="0">
                <a:solidFill>
                  <a:srgbClr val="00B0F0"/>
                </a:solidFill>
              </a:rPr>
              <a:t>Pacific AND Whale =1,945 results</a:t>
            </a:r>
            <a:endParaRPr lang="en-US" dirty="0">
              <a:solidFill>
                <a:srgbClr val="00B0F0"/>
              </a:solidFill>
            </a:endParaRPr>
          </a:p>
          <a:p>
            <a:endParaRPr lang="en-US" dirty="0"/>
          </a:p>
        </p:txBody>
      </p:sp>
      <p:pic>
        <p:nvPicPr>
          <p:cNvPr id="23554" name="Picture 2" descr="Venn diagram with pacific in left circle and whale in right cir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2540" y="2607211"/>
            <a:ext cx="4307323" cy="3420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6581001"/>
            <a:ext cx="6096000" cy="276999"/>
          </a:xfrm>
          <a:prstGeom prst="rect">
            <a:avLst/>
          </a:prstGeom>
        </p:spPr>
        <p:txBody>
          <a:bodyPr>
            <a:spAutoFit/>
          </a:bodyPr>
          <a:lstStyle/>
          <a:p>
            <a:r>
              <a:rPr lang="en-US" sz="1200" dirty="0" smtClean="0"/>
              <a:t>Source: https://guides.library.manoa.hawaii.edu/c.php?g=105358&amp;p=683949</a:t>
            </a:r>
            <a:endParaRPr lang="en-US" sz="1200" dirty="0"/>
          </a:p>
        </p:txBody>
      </p:sp>
    </p:spTree>
    <p:extLst>
      <p:ext uri="{BB962C8B-B14F-4D97-AF65-F5344CB8AC3E}">
        <p14:creationId xmlns:p14="http://schemas.microsoft.com/office/powerpoint/2010/main" val="10420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148</Words>
  <Application>Microsoft Office PowerPoint</Application>
  <PresentationFormat>Widescreen</PresentationFormat>
  <Paragraphs>75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Lora</vt:lpstr>
      <vt:lpstr>Arial</vt:lpstr>
      <vt:lpstr>Arial</vt:lpstr>
      <vt:lpstr>Calibri</vt:lpstr>
      <vt:lpstr>Calibri Light</vt:lpstr>
      <vt:lpstr>Office Theme</vt:lpstr>
      <vt:lpstr>Boolean Logic</vt:lpstr>
      <vt:lpstr>What it is?</vt:lpstr>
      <vt:lpstr>Cont’</vt:lpstr>
      <vt:lpstr>Boolean Operators</vt:lpstr>
      <vt:lpstr>Boolean Operator</vt:lpstr>
      <vt:lpstr>    Venn Diagram                       Set Theory</vt:lpstr>
      <vt:lpstr>Boolean used at Online Searching</vt:lpstr>
      <vt:lpstr>PowerPoint Presentation</vt:lpstr>
      <vt:lpstr>Example AND</vt:lpstr>
      <vt:lpstr>Example OR</vt:lpstr>
      <vt:lpstr>Example</vt:lpstr>
      <vt:lpstr>PowerPoint Presentation</vt:lpstr>
      <vt:lpstr>Boolean Logic</vt:lpstr>
      <vt:lpstr>Using Parentheses </vt:lpstr>
      <vt:lpstr>PowerPoint Presentation</vt:lpstr>
      <vt:lpstr>PowerPoint Presentation</vt:lpstr>
      <vt:lpstr>PowerPoint Presentation</vt:lpstr>
      <vt:lpstr>PowerPoint Presentation</vt:lpstr>
      <vt:lpstr>more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Logic</dc:title>
  <dc:creator>LQ</dc:creator>
  <cp:lastModifiedBy>LQ</cp:lastModifiedBy>
  <cp:revision>15</cp:revision>
  <dcterms:created xsi:type="dcterms:W3CDTF">2020-09-28T07:02:17Z</dcterms:created>
  <dcterms:modified xsi:type="dcterms:W3CDTF">2020-09-28T08:34:32Z</dcterms:modified>
</cp:coreProperties>
</file>