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0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7E2FE8F-21B2-470A-AF40-B013BB6E25BF}" type="datetimeFigureOut">
              <a:rPr lang="id-ID" smtClean="0"/>
              <a:pPr/>
              <a:t>24/09/2020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BC49C7-045D-444A-84EF-BB4D9D1BDCA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2FE8F-21B2-470A-AF40-B013BB6E25BF}" type="datetimeFigureOut">
              <a:rPr lang="id-ID" smtClean="0"/>
              <a:pPr/>
              <a:t>24/09/2020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BC49C7-045D-444A-84EF-BB4D9D1BDCA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2FE8F-21B2-470A-AF40-B013BB6E25BF}" type="datetimeFigureOut">
              <a:rPr lang="id-ID" smtClean="0"/>
              <a:pPr/>
              <a:t>24/09/2020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BC49C7-045D-444A-84EF-BB4D9D1BDCA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2FE8F-21B2-470A-AF40-B013BB6E25BF}" type="datetimeFigureOut">
              <a:rPr lang="id-ID" smtClean="0"/>
              <a:pPr/>
              <a:t>24/09/2020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BC49C7-045D-444A-84EF-BB4D9D1BDCA8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2FE8F-21B2-470A-AF40-B013BB6E25BF}" type="datetimeFigureOut">
              <a:rPr lang="id-ID" smtClean="0"/>
              <a:pPr/>
              <a:t>24/09/2020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BC49C7-045D-444A-84EF-BB4D9D1BDCA8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2FE8F-21B2-470A-AF40-B013BB6E25BF}" type="datetimeFigureOut">
              <a:rPr lang="id-ID" smtClean="0"/>
              <a:pPr/>
              <a:t>24/09/2020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BC49C7-045D-444A-84EF-BB4D9D1BDCA8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2FE8F-21B2-470A-AF40-B013BB6E25BF}" type="datetimeFigureOut">
              <a:rPr lang="id-ID" smtClean="0"/>
              <a:pPr/>
              <a:t>24/09/2020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BC49C7-045D-444A-84EF-BB4D9D1BDCA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2FE8F-21B2-470A-AF40-B013BB6E25BF}" type="datetimeFigureOut">
              <a:rPr lang="id-ID" smtClean="0"/>
              <a:pPr/>
              <a:t>24/09/2020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BC49C7-045D-444A-84EF-BB4D9D1BDCA8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2FE8F-21B2-470A-AF40-B013BB6E25BF}" type="datetimeFigureOut">
              <a:rPr lang="id-ID" smtClean="0"/>
              <a:pPr/>
              <a:t>24/09/2020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BC49C7-045D-444A-84EF-BB4D9D1BDCA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7E2FE8F-21B2-470A-AF40-B013BB6E25BF}" type="datetimeFigureOut">
              <a:rPr lang="id-ID" smtClean="0"/>
              <a:pPr/>
              <a:t>24/09/2020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BC49C7-045D-444A-84EF-BB4D9D1BDCA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7E2FE8F-21B2-470A-AF40-B013BB6E25BF}" type="datetimeFigureOut">
              <a:rPr lang="id-ID" smtClean="0"/>
              <a:pPr/>
              <a:t>24/09/2020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BC49C7-045D-444A-84EF-BB4D9D1BDCA8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7E2FE8F-21B2-470A-AF40-B013BB6E25BF}" type="datetimeFigureOut">
              <a:rPr lang="id-ID" smtClean="0"/>
              <a:pPr/>
              <a:t>24/09/2020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ABC49C7-045D-444A-84EF-BB4D9D1BDCA8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Pembuatan Judul, Latar Belakang, dan Rumusan Masalah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05953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produktivitas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pustakawan</a:t>
            </a:r>
            <a:r>
              <a:rPr lang="en-US" dirty="0" smtClean="0"/>
              <a:t> </a:t>
            </a:r>
            <a:r>
              <a:rPr lang="en-US" dirty="0" err="1" smtClean="0"/>
              <a:t>golongan</a:t>
            </a:r>
            <a:r>
              <a:rPr lang="en-US" dirty="0" smtClean="0"/>
              <a:t> I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golongan</a:t>
            </a:r>
            <a:r>
              <a:rPr lang="en-US" dirty="0" smtClean="0"/>
              <a:t> II?</a:t>
            </a:r>
          </a:p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disampaikan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politisi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Komparatif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motivasi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prestasi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kalangan</a:t>
            </a:r>
            <a:r>
              <a:rPr lang="en-US" dirty="0" smtClean="0"/>
              <a:t> </a:t>
            </a:r>
            <a:r>
              <a:rPr lang="en-US" dirty="0" err="1" smtClean="0"/>
              <a:t>pustakawan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kepuasan</a:t>
            </a:r>
            <a:r>
              <a:rPr lang="en-US" dirty="0" smtClean="0"/>
              <a:t> </a:t>
            </a:r>
            <a:r>
              <a:rPr lang="en-US" dirty="0" err="1" smtClean="0"/>
              <a:t>pemustaka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Asosiatif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Judul mengandung unsur permasalahan</a:t>
            </a:r>
          </a:p>
          <a:p>
            <a:r>
              <a:rPr lang="id-ID" dirty="0" smtClean="0"/>
              <a:t>Berbasis teori</a:t>
            </a:r>
          </a:p>
          <a:p>
            <a:r>
              <a:rPr lang="id-ID" dirty="0" smtClean="0"/>
              <a:t>Memiliki Variabel</a:t>
            </a:r>
          </a:p>
          <a:p>
            <a:r>
              <a:rPr lang="id-ID" dirty="0" smtClean="0"/>
              <a:t>Memiliki asumsi teoritik (terutama eksplanatif)</a:t>
            </a:r>
          </a:p>
          <a:p>
            <a:r>
              <a:rPr lang="id-ID" dirty="0" smtClean="0"/>
              <a:t>(NB: sesuaikan dengan bidang kajian/keilmuan dari Ilmu Informasi dan Perpustakaan)</a:t>
            </a:r>
          </a:p>
          <a:p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Syarat Judul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3020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Tidak berbasis masalah</a:t>
            </a:r>
          </a:p>
          <a:p>
            <a:r>
              <a:rPr lang="id-ID" dirty="0" smtClean="0"/>
              <a:t>Tidak berbasis teori</a:t>
            </a:r>
          </a:p>
          <a:p>
            <a:r>
              <a:rPr lang="id-ID" dirty="0" smtClean="0"/>
              <a:t>Tidak ada variabel yg hendak diukur/diteliti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Yang salah: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38083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 smtClean="0"/>
              <a:t>Perhatikan lead paragraf...</a:t>
            </a:r>
          </a:p>
          <a:p>
            <a:pPr lvl="1"/>
            <a:r>
              <a:rPr lang="id-ID" dirty="0" smtClean="0"/>
              <a:t>Memberi pagar terhadap bahasan dalam LBM</a:t>
            </a:r>
          </a:p>
          <a:p>
            <a:pPr lvl="1"/>
            <a:r>
              <a:rPr lang="id-ID" dirty="0" smtClean="0"/>
              <a:t>Sesuaikan dengan kata kunci</a:t>
            </a:r>
          </a:p>
          <a:p>
            <a:r>
              <a:rPr lang="id-ID" dirty="0" smtClean="0"/>
              <a:t>Antar paragraf harus membentuk suatu kesatuan yang halus (</a:t>
            </a:r>
            <a:r>
              <a:rPr lang="id-ID" i="1" dirty="0" smtClean="0"/>
              <a:t>smooth</a:t>
            </a:r>
            <a:r>
              <a:rPr lang="id-ID" dirty="0" smtClean="0"/>
              <a:t>).</a:t>
            </a:r>
          </a:p>
          <a:p>
            <a:r>
              <a:rPr lang="id-ID" dirty="0" smtClean="0"/>
              <a:t>Tidak boleh ada kata “harus/seharusnya”, “wajib”, “seyogyanya” (sifatnya normatif)</a:t>
            </a:r>
          </a:p>
          <a:p>
            <a:r>
              <a:rPr lang="id-ID" dirty="0" smtClean="0"/>
              <a:t>Tidak definitif (definisi dari konsep/teori, masuk ruang tinjauan teoritik)</a:t>
            </a:r>
          </a:p>
          <a:p>
            <a:r>
              <a:rPr lang="id-ID" dirty="0" smtClean="0"/>
              <a:t>Periodisasi/sejarah </a:t>
            </a:r>
            <a:r>
              <a:rPr lang="id-ID" dirty="0" smtClean="0">
                <a:sym typeface="Wingdings" pitchFamily="2" charset="2"/>
              </a:rPr>
              <a:t> masuk Bab II (Gambaran Umum)</a:t>
            </a:r>
          </a:p>
          <a:p>
            <a:r>
              <a:rPr lang="id-ID" dirty="0" smtClean="0">
                <a:sym typeface="Wingdings" pitchFamily="2" charset="2"/>
              </a:rPr>
              <a:t>Gambar atau Tabel sebagai data pendukung lebih baik dideskripsikan</a:t>
            </a:r>
          </a:p>
          <a:p>
            <a:r>
              <a:rPr lang="id-ID" dirty="0" smtClean="0">
                <a:sym typeface="Wingdings" pitchFamily="2" charset="2"/>
              </a:rPr>
              <a:t>Jangan lupa mencantumkan sumber</a:t>
            </a:r>
            <a:r>
              <a:rPr lang="id-ID" dirty="0" smtClean="0"/>
              <a:t> pada data pendukung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91218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Bila eksplanatif, variabel Y menjadi paragraf pembuka (akibat). </a:t>
            </a:r>
          </a:p>
          <a:p>
            <a:r>
              <a:rPr lang="id-ID" dirty="0" smtClean="0"/>
              <a:t>Variabel X (sebab) menjelaskan terjadinya var Y. 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14570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ight Arrow Callout 3"/>
          <p:cNvSpPr/>
          <p:nvPr/>
        </p:nvSpPr>
        <p:spPr>
          <a:xfrm>
            <a:off x="683568" y="1988840"/>
            <a:ext cx="2664296" cy="2880320"/>
          </a:xfrm>
          <a:prstGeom prst="rightArrowCallout">
            <a:avLst>
              <a:gd name="adj1" fmla="val 21473"/>
              <a:gd name="adj2" fmla="val 15594"/>
              <a:gd name="adj3" fmla="val 23236"/>
              <a:gd name="adj4" fmla="val 679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id-ID" dirty="0" smtClean="0">
                <a:solidFill>
                  <a:schemeClr val="tx1"/>
                </a:solidFill>
              </a:rPr>
              <a:t>Gejala,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 smtClean="0">
                <a:solidFill>
                  <a:schemeClr val="tx1"/>
                </a:solidFill>
              </a:rPr>
              <a:t>Fakta,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 smtClean="0">
                <a:solidFill>
                  <a:schemeClr val="tx1"/>
                </a:solidFill>
              </a:rPr>
              <a:t>Fenomena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67944" y="1988840"/>
            <a:ext cx="4104456" cy="288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id-ID" dirty="0" smtClean="0">
                <a:solidFill>
                  <a:schemeClr val="tx1"/>
                </a:solidFill>
              </a:rPr>
              <a:t>Data primer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 smtClean="0">
                <a:solidFill>
                  <a:schemeClr val="tx1"/>
                </a:solidFill>
              </a:rPr>
              <a:t>Data sekunder</a:t>
            </a:r>
          </a:p>
          <a:p>
            <a:r>
              <a:rPr lang="id-ID" b="1" dirty="0" smtClean="0">
                <a:solidFill>
                  <a:srgbClr val="FF0000"/>
                </a:solidFill>
              </a:rPr>
              <a:t>(Cat: sumber data dari sumber yg dpt dipercaya, valid)  bukan dari blog. </a:t>
            </a:r>
            <a:endParaRPr lang="id-ID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75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Urgensi dan signifikansi (pentingnya diteliti, mengapa diteliti)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241440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514395"/>
          </a:xfrm>
        </p:spPr>
        <p:txBody>
          <a:bodyPr/>
          <a:lstStyle/>
          <a:p>
            <a:r>
              <a:rPr lang="id-ID" dirty="0" smtClean="0"/>
              <a:t>Sinkron dengan LBM</a:t>
            </a:r>
          </a:p>
          <a:p>
            <a:r>
              <a:rPr lang="id-ID" dirty="0" smtClean="0"/>
              <a:t>Memiliki rujukan teoritik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8864" y="116632"/>
            <a:ext cx="8229600" cy="1143000"/>
          </a:xfrm>
        </p:spPr>
        <p:txBody>
          <a:bodyPr/>
          <a:lstStyle/>
          <a:p>
            <a:r>
              <a:rPr lang="id-ID" dirty="0" smtClean="0"/>
              <a:t>Rumusan Masalah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196752"/>
            <a:ext cx="7416824" cy="92333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Masalah</a:t>
            </a:r>
            <a:r>
              <a:rPr lang="en-US" dirty="0" smtClean="0"/>
              <a:t>: </a:t>
            </a:r>
            <a:r>
              <a:rPr lang="en-US" dirty="0" err="1" smtClean="0"/>
              <a:t>kesenjangan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endParaRPr lang="en-US" dirty="0" smtClean="0"/>
          </a:p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: </a:t>
            </a:r>
            <a:r>
              <a:rPr lang="en-US" dirty="0" err="1" smtClean="0"/>
              <a:t>pertanyaan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jawabannya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31640" y="3933056"/>
            <a:ext cx="9361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RQ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55776" y="3933056"/>
            <a:ext cx="9361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Theory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707904" y="3933056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Hypothesis</a:t>
            </a:r>
            <a:endParaRPr lang="en-US" sz="1500" dirty="0"/>
          </a:p>
        </p:txBody>
      </p:sp>
      <p:sp>
        <p:nvSpPr>
          <p:cNvPr id="8" name="Rectangle 7"/>
          <p:cNvSpPr/>
          <p:nvPr/>
        </p:nvSpPr>
        <p:spPr>
          <a:xfrm>
            <a:off x="5220072" y="3933056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Data Collection</a:t>
            </a:r>
            <a:endParaRPr lang="en-US" sz="1500" dirty="0"/>
          </a:p>
        </p:txBody>
      </p:sp>
      <p:sp>
        <p:nvSpPr>
          <p:cNvPr id="9" name="Rectangle 8"/>
          <p:cNvSpPr/>
          <p:nvPr/>
        </p:nvSpPr>
        <p:spPr>
          <a:xfrm>
            <a:off x="6660232" y="3933056"/>
            <a:ext cx="11521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Data Analysis</a:t>
            </a:r>
            <a:endParaRPr lang="en-US" sz="1500" dirty="0"/>
          </a:p>
        </p:txBody>
      </p:sp>
      <p:sp>
        <p:nvSpPr>
          <p:cNvPr id="10" name="Rectangle 9"/>
          <p:cNvSpPr/>
          <p:nvPr/>
        </p:nvSpPr>
        <p:spPr>
          <a:xfrm>
            <a:off x="5580112" y="5229200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Summary and Recommendation</a:t>
            </a:r>
            <a:endParaRPr lang="en-US" sz="1500" dirty="0"/>
          </a:p>
        </p:txBody>
      </p:sp>
      <p:sp>
        <p:nvSpPr>
          <p:cNvPr id="15" name="Curved Left Arrow 14"/>
          <p:cNvSpPr/>
          <p:nvPr/>
        </p:nvSpPr>
        <p:spPr>
          <a:xfrm rot="16200000">
            <a:off x="2249742" y="3230978"/>
            <a:ext cx="432048" cy="828092"/>
          </a:xfrm>
          <a:prstGeom prst="curvedLeftArrow">
            <a:avLst>
              <a:gd name="adj1" fmla="val 25000"/>
              <a:gd name="adj2" fmla="val 75000"/>
              <a:gd name="adj3" fmla="val 25000"/>
            </a:avLst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Left Arrow 16"/>
          <p:cNvSpPr/>
          <p:nvPr/>
        </p:nvSpPr>
        <p:spPr>
          <a:xfrm rot="16200000">
            <a:off x="3401870" y="3230978"/>
            <a:ext cx="432048" cy="828092"/>
          </a:xfrm>
          <a:prstGeom prst="curvedLeftArrow">
            <a:avLst>
              <a:gd name="adj1" fmla="val 25000"/>
              <a:gd name="adj2" fmla="val 75000"/>
              <a:gd name="adj3" fmla="val 25000"/>
            </a:avLst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Left Arrow 17"/>
          <p:cNvSpPr/>
          <p:nvPr/>
        </p:nvSpPr>
        <p:spPr>
          <a:xfrm rot="16200000">
            <a:off x="4914038" y="3230978"/>
            <a:ext cx="432048" cy="828092"/>
          </a:xfrm>
          <a:prstGeom prst="curvedLeftArrow">
            <a:avLst>
              <a:gd name="adj1" fmla="val 25000"/>
              <a:gd name="adj2" fmla="val 75000"/>
              <a:gd name="adj3" fmla="val 25000"/>
            </a:avLst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Left Arrow 18"/>
          <p:cNvSpPr/>
          <p:nvPr/>
        </p:nvSpPr>
        <p:spPr>
          <a:xfrm rot="16200000">
            <a:off x="6426206" y="3230978"/>
            <a:ext cx="432048" cy="828092"/>
          </a:xfrm>
          <a:prstGeom prst="curvedLeftArrow">
            <a:avLst>
              <a:gd name="adj1" fmla="val 25000"/>
              <a:gd name="adj2" fmla="val 75000"/>
              <a:gd name="adj3" fmla="val 25000"/>
            </a:avLst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7020272" y="4797152"/>
            <a:ext cx="216024" cy="36004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0" idx="1"/>
          </p:cNvCxnSpPr>
          <p:nvPr/>
        </p:nvCxnSpPr>
        <p:spPr>
          <a:xfrm flipH="1" flipV="1">
            <a:off x="1835696" y="5589240"/>
            <a:ext cx="3744416" cy="360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5" idx="2"/>
          </p:cNvCxnSpPr>
          <p:nvPr/>
        </p:nvCxnSpPr>
        <p:spPr>
          <a:xfrm flipV="1">
            <a:off x="1799692" y="472514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987824" y="472514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211960" y="472514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868144" y="465313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3580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pustakawan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pemustaka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kalangan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Deskriptif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309</TotalTime>
  <Words>304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Pembuatan Judul, Latar Belakang, dan Rumusan Masalah</vt:lpstr>
      <vt:lpstr>Syarat Judul</vt:lpstr>
      <vt:lpstr>Yang salah:</vt:lpstr>
      <vt:lpstr>Latar Belakang</vt:lpstr>
      <vt:lpstr>Slide 5</vt:lpstr>
      <vt:lpstr>Slide 6</vt:lpstr>
      <vt:lpstr>Slide 7</vt:lpstr>
      <vt:lpstr>Rumusan Masalah</vt:lpstr>
      <vt:lpstr>Rumusan Masalah Deskriptif</vt:lpstr>
      <vt:lpstr>Rumusan Masalah Komparatif</vt:lpstr>
      <vt:lpstr>Rumusan Masalah Asosiatif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Pembuatan Judul</dc:title>
  <dc:creator>ismail - [2010]</dc:creator>
  <cp:lastModifiedBy>asus</cp:lastModifiedBy>
  <cp:revision>15</cp:revision>
  <dcterms:created xsi:type="dcterms:W3CDTF">2015-09-29T03:28:34Z</dcterms:created>
  <dcterms:modified xsi:type="dcterms:W3CDTF">2020-09-24T05:11:31Z</dcterms:modified>
</cp:coreProperties>
</file>