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257" r:id="rId3"/>
    <p:sldId id="259" r:id="rId4"/>
    <p:sldId id="286" r:id="rId5"/>
    <p:sldId id="288" r:id="rId6"/>
    <p:sldId id="287" r:id="rId7"/>
    <p:sldId id="291" r:id="rId8"/>
    <p:sldId id="289" r:id="rId9"/>
    <p:sldId id="29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92" r:id="rId19"/>
    <p:sldId id="271" r:id="rId20"/>
    <p:sldId id="272" r:id="rId21"/>
    <p:sldId id="273" r:id="rId22"/>
    <p:sldId id="274" r:id="rId23"/>
    <p:sldId id="275" r:id="rId24"/>
    <p:sldId id="277" r:id="rId25"/>
    <p:sldId id="276" r:id="rId26"/>
    <p:sldId id="278" r:id="rId27"/>
    <p:sldId id="279" r:id="rId28"/>
    <p:sldId id="280" r:id="rId29"/>
    <p:sldId id="281" r:id="rId30"/>
    <p:sldId id="282" r:id="rId31"/>
    <p:sldId id="285" r:id="rId32"/>
    <p:sldId id="283" r:id="rId33"/>
    <p:sldId id="284" r:id="rId3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5" d="100"/>
          <a:sy n="65" d="100"/>
        </p:scale>
        <p:origin x="-15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82FC3-B480-47BD-99CD-21497440DAC9}" type="datetimeFigureOut">
              <a:rPr lang="id-ID" smtClean="0"/>
              <a:t>23/09/2020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303CD-DDEF-4BED-B121-C4437E64408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8476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03CD-DDEF-4BED-B121-C4437E644083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320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56BE017-1F7D-476F-9806-3082D8171382}" type="datetimeFigureOut">
              <a:rPr lang="id-ID" smtClean="0"/>
              <a:t>23/09/2020</a:t>
            </a:fld>
            <a:endParaRPr lang="id-ID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9A64B2A-7420-413E-8316-3A314079B06A}" type="slidenum">
              <a:rPr lang="id-ID" smtClean="0"/>
              <a:t>‹#›</a:t>
            </a:fld>
            <a:endParaRPr lang="id-ID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017-1F7D-476F-9806-3082D8171382}" type="datetimeFigureOut">
              <a:rPr lang="id-ID" smtClean="0"/>
              <a:t>23/09/2020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B2A-7420-413E-8316-3A314079B06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017-1F7D-476F-9806-3082D8171382}" type="datetimeFigureOut">
              <a:rPr lang="id-ID" smtClean="0"/>
              <a:t>23/09/2020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B2A-7420-413E-8316-3A314079B06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017-1F7D-476F-9806-3082D8171382}" type="datetimeFigureOut">
              <a:rPr lang="id-ID" smtClean="0"/>
              <a:t>23/09/2020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B2A-7420-413E-8316-3A314079B06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017-1F7D-476F-9806-3082D8171382}" type="datetimeFigureOut">
              <a:rPr lang="id-ID" smtClean="0"/>
              <a:t>23/09/2020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B2A-7420-413E-8316-3A314079B06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017-1F7D-476F-9806-3082D8171382}" type="datetimeFigureOut">
              <a:rPr lang="id-ID" smtClean="0"/>
              <a:t>23/09/2020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B2A-7420-413E-8316-3A314079B06A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017-1F7D-476F-9806-3082D8171382}" type="datetimeFigureOut">
              <a:rPr lang="id-ID" smtClean="0"/>
              <a:t>23/09/2020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B2A-7420-413E-8316-3A314079B06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017-1F7D-476F-9806-3082D8171382}" type="datetimeFigureOut">
              <a:rPr lang="id-ID" smtClean="0"/>
              <a:t>23/09/2020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B2A-7420-413E-8316-3A314079B06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017-1F7D-476F-9806-3082D8171382}" type="datetimeFigureOut">
              <a:rPr lang="id-ID" smtClean="0"/>
              <a:t>23/09/2020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B2A-7420-413E-8316-3A314079B06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017-1F7D-476F-9806-3082D8171382}" type="datetimeFigureOut">
              <a:rPr lang="id-ID" smtClean="0"/>
              <a:t>23/09/2020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B2A-7420-413E-8316-3A314079B06A}" type="slidenum">
              <a:rPr lang="id-ID" smtClean="0"/>
              <a:t>‹#›</a:t>
            </a:fld>
            <a:endParaRPr lang="id-ID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017-1F7D-476F-9806-3082D8171382}" type="datetimeFigureOut">
              <a:rPr lang="id-ID" smtClean="0"/>
              <a:t>23/09/2020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B2A-7420-413E-8316-3A314079B06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56BE017-1F7D-476F-9806-3082D8171382}" type="datetimeFigureOut">
              <a:rPr lang="id-ID" smtClean="0"/>
              <a:t>23/09/2020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9A64B2A-7420-413E-8316-3A314079B06A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Karya semi Ilmiah (Populer)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4248" y="5085184"/>
            <a:ext cx="968152" cy="504056"/>
          </a:xfrm>
        </p:spPr>
        <p:txBody>
          <a:bodyPr>
            <a:normAutofit fontScale="85000" lnSpcReduction="10000"/>
          </a:bodyPr>
          <a:lstStyle/>
          <a:p>
            <a:r>
              <a:rPr lang="id-ID" dirty="0" smtClean="0"/>
              <a:t>By: Mutia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591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43608" y="1484784"/>
            <a:ext cx="7056784" cy="4347691"/>
          </a:xfrm>
        </p:spPr>
        <p:txBody>
          <a:bodyPr>
            <a:normAutofit/>
          </a:bodyPr>
          <a:lstStyle/>
          <a:p>
            <a:r>
              <a:rPr lang="id-ID" dirty="0" smtClean="0"/>
              <a:t>elemen teks</a:t>
            </a:r>
          </a:p>
          <a:p>
            <a:r>
              <a:rPr lang="id-ID" dirty="0" smtClean="0"/>
              <a:t>elemen visual</a:t>
            </a:r>
          </a:p>
          <a:p>
            <a:r>
              <a:rPr lang="id-ID" i="1" dirty="0" smtClean="0"/>
              <a:t>invisible </a:t>
            </a:r>
            <a:r>
              <a:rPr lang="id-ID" i="1" dirty="0"/>
              <a:t>element </a:t>
            </a:r>
            <a:endParaRPr lang="id-ID" i="1" dirty="0" smtClean="0"/>
          </a:p>
          <a:p>
            <a:endParaRPr lang="id-ID" dirty="0"/>
          </a:p>
          <a:p>
            <a:pPr>
              <a:buFont typeface="Wingdings" pitchFamily="2" charset="2"/>
              <a:buChar char="Ø"/>
            </a:pPr>
            <a:r>
              <a:rPr lang="id-ID" dirty="0"/>
              <a:t>untuk menyampaikan informasi dengan lengkap dan tepat, serta </a:t>
            </a:r>
            <a:r>
              <a:rPr lang="id-ID" dirty="0">
                <a:solidFill>
                  <a:srgbClr val="FF0000"/>
                </a:solidFill>
              </a:rPr>
              <a:t>kenyamanan</a:t>
            </a:r>
            <a:r>
              <a:rPr lang="id-ID" dirty="0"/>
              <a:t> dalam membaca termasuk kemudahan mencari informasi yang dibutuhkan dan </a:t>
            </a:r>
            <a:r>
              <a:rPr lang="id-ID" dirty="0" smtClean="0">
                <a:solidFill>
                  <a:srgbClr val="FF0000"/>
                </a:solidFill>
              </a:rPr>
              <a:t>estetika</a:t>
            </a:r>
            <a:r>
              <a:rPr lang="id-ID" dirty="0" smtClean="0"/>
              <a:t>. 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27113"/>
            <a:ext cx="7024688" cy="889000"/>
          </a:xfrm>
        </p:spPr>
        <p:txBody>
          <a:bodyPr>
            <a:normAutofit fontScale="90000"/>
          </a:bodyPr>
          <a:lstStyle/>
          <a:p>
            <a:r>
              <a:rPr lang="id-ID" dirty="0"/>
              <a:t/>
            </a:r>
            <a:br>
              <a:rPr lang="id-ID" dirty="0"/>
            </a:b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6663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/>
            </a:r>
            <a:br>
              <a:rPr lang="id-ID" dirty="0"/>
            </a:br>
            <a:r>
              <a:rPr lang="id-ID" dirty="0"/>
              <a:t/>
            </a:r>
            <a:br>
              <a:rPr lang="id-ID" dirty="0"/>
            </a:br>
            <a:r>
              <a:rPr lang="id-ID" b="1" dirty="0"/>
              <a:t>Elemen </a:t>
            </a:r>
            <a:r>
              <a:rPr lang="id-ID" b="1" dirty="0" smtClean="0"/>
              <a:t>teks: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id-ID" dirty="0" smtClean="0"/>
              <a:t>1. Judul </a:t>
            </a:r>
            <a:r>
              <a:rPr lang="id-ID" dirty="0"/>
              <a:t>(</a:t>
            </a:r>
            <a:r>
              <a:rPr lang="id-ID" i="1" dirty="0" smtClean="0"/>
              <a:t>Head/Headline</a:t>
            </a:r>
            <a:r>
              <a:rPr lang="id-ID" dirty="0" smtClean="0"/>
              <a:t>): 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Terdiri atas beberapa </a:t>
            </a:r>
            <a:r>
              <a:rPr lang="id-ID" dirty="0"/>
              <a:t>kata </a:t>
            </a:r>
            <a:r>
              <a:rPr lang="id-ID" dirty="0" smtClean="0"/>
              <a:t>singkat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berukuran besar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jenis </a:t>
            </a:r>
            <a:r>
              <a:rPr lang="id-ID" dirty="0"/>
              <a:t>huruf </a:t>
            </a:r>
            <a:r>
              <a:rPr lang="id-ID" dirty="0" smtClean="0"/>
              <a:t>harus menarik (estetika)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dekoratif 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tidak </a:t>
            </a:r>
            <a:r>
              <a:rPr lang="id-ID" dirty="0"/>
              <a:t>terlalu formal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6857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9"/>
            <a:ext cx="784887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64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626" cy="720080"/>
          </a:xfrm>
        </p:spPr>
        <p:txBody>
          <a:bodyPr>
            <a:normAutofit/>
          </a:bodyPr>
          <a:lstStyle/>
          <a:p>
            <a:r>
              <a:rPr lang="id-ID" i="1" dirty="0" smtClean="0"/>
              <a:t>2. Deck: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628800"/>
            <a:ext cx="7344816" cy="4635877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id-ID" dirty="0" smtClean="0"/>
              <a:t>gambaran </a:t>
            </a:r>
            <a:r>
              <a:rPr lang="id-ID" dirty="0"/>
              <a:t>singkat tentang topik yang dibicarakan pada isi tulisan (</a:t>
            </a:r>
            <a:r>
              <a:rPr lang="id-ID" i="1" dirty="0" smtClean="0">
                <a:solidFill>
                  <a:srgbClr val="FF0000"/>
                </a:solidFill>
              </a:rPr>
              <a:t>bodytext</a:t>
            </a:r>
            <a:r>
              <a:rPr lang="id-ID" dirty="0" smtClean="0"/>
              <a:t>)</a:t>
            </a:r>
          </a:p>
          <a:p>
            <a:r>
              <a:rPr lang="id-ID" dirty="0" smtClean="0"/>
              <a:t>biasanya ada di antara </a:t>
            </a:r>
            <a:r>
              <a:rPr lang="id-ID" dirty="0"/>
              <a:t>judul </a:t>
            </a:r>
            <a:r>
              <a:rPr lang="id-ID" dirty="0" smtClean="0"/>
              <a:t>dan </a:t>
            </a:r>
            <a:r>
              <a:rPr lang="id-ID" dirty="0" smtClean="0"/>
              <a:t>isi </a:t>
            </a:r>
            <a:endParaRPr lang="id-ID" dirty="0" smtClean="0"/>
          </a:p>
          <a:p>
            <a:r>
              <a:rPr lang="id-ID" dirty="0" smtClean="0"/>
              <a:t>sebagai pengantar,sebelum membaca </a:t>
            </a:r>
            <a:r>
              <a:rPr lang="id-ID" dirty="0"/>
              <a:t>isi </a:t>
            </a:r>
            <a:r>
              <a:rPr lang="id-ID" dirty="0" smtClean="0"/>
              <a:t>tulisan </a:t>
            </a:r>
            <a:endParaRPr lang="id-ID" dirty="0" smtClean="0"/>
          </a:p>
          <a:p>
            <a:r>
              <a:rPr lang="id-ID" dirty="0" smtClean="0"/>
              <a:t>ukuran </a:t>
            </a:r>
            <a:r>
              <a:rPr lang="id-ID" dirty="0"/>
              <a:t>hurufnya lebih kecil dari judul tapi tidak sekecil huruf pada </a:t>
            </a:r>
            <a:r>
              <a:rPr lang="id-ID" dirty="0" smtClean="0"/>
              <a:t>isi</a:t>
            </a:r>
          </a:p>
          <a:p>
            <a:r>
              <a:rPr lang="id-ID" dirty="0" smtClean="0"/>
              <a:t>jenis </a:t>
            </a:r>
            <a:r>
              <a:rPr lang="id-ID" dirty="0"/>
              <a:t>huruf yang digunakan berbeda dengan </a:t>
            </a:r>
            <a:r>
              <a:rPr lang="id-ID" dirty="0" smtClean="0"/>
              <a:t>judul</a:t>
            </a:r>
          </a:p>
          <a:p>
            <a:r>
              <a:rPr lang="id-ID" dirty="0" smtClean="0"/>
              <a:t>dapat </a:t>
            </a:r>
            <a:r>
              <a:rPr lang="id-ID" dirty="0"/>
              <a:t>menggunakan jenis huruf yang sama tetapi warna </a:t>
            </a:r>
            <a:r>
              <a:rPr lang="id-ID" i="1" dirty="0"/>
              <a:t>deck </a:t>
            </a:r>
            <a:r>
              <a:rPr lang="id-ID" dirty="0"/>
              <a:t>dibedakan dengan judul dan isi tulisan </a:t>
            </a:r>
            <a:endParaRPr lang="id-ID" dirty="0" smtClean="0"/>
          </a:p>
          <a:p>
            <a:r>
              <a:rPr lang="id-ID" dirty="0" smtClean="0"/>
              <a:t>dipengaruhi </a:t>
            </a:r>
            <a:r>
              <a:rPr lang="id-ID" dirty="0"/>
              <a:t>oleh luas area halaman yang tersedia dan panjang pendeknya </a:t>
            </a:r>
            <a:r>
              <a:rPr lang="id-ID" dirty="0" smtClean="0"/>
              <a:t>artikel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3325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3. Isi (</a:t>
            </a:r>
            <a:r>
              <a:rPr lang="id-ID" i="1" dirty="0" smtClean="0"/>
              <a:t>bodytext):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dirty="0"/>
          </a:p>
          <a:p>
            <a:r>
              <a:rPr lang="id-ID" dirty="0" smtClean="0"/>
              <a:t>Keberhasilan </a:t>
            </a:r>
            <a:r>
              <a:rPr lang="id-ID" i="1" dirty="0" smtClean="0"/>
              <a:t>bodytext </a:t>
            </a:r>
            <a:r>
              <a:rPr lang="id-ID" dirty="0"/>
              <a:t>ditentukan oleh </a:t>
            </a:r>
            <a:r>
              <a:rPr lang="id-ID" dirty="0" smtClean="0"/>
              <a:t>judul, </a:t>
            </a:r>
            <a:r>
              <a:rPr lang="id-ID" i="1" dirty="0" smtClean="0"/>
              <a:t>deck dan </a:t>
            </a:r>
            <a:r>
              <a:rPr lang="id-ID" dirty="0"/>
              <a:t>gaya penulisan </a:t>
            </a:r>
            <a:r>
              <a:rPr lang="id-ID" dirty="0" smtClean="0"/>
              <a:t>yang menarik</a:t>
            </a:r>
          </a:p>
        </p:txBody>
      </p:sp>
    </p:spTree>
    <p:extLst>
      <p:ext uri="{BB962C8B-B14F-4D97-AF65-F5344CB8AC3E}">
        <p14:creationId xmlns:p14="http://schemas.microsoft.com/office/powerpoint/2010/main" val="46277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4. Caption: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dirty="0"/>
          </a:p>
          <a:p>
            <a:r>
              <a:rPr lang="id-ID" dirty="0" smtClean="0"/>
              <a:t>keterangan </a:t>
            </a:r>
            <a:r>
              <a:rPr lang="id-ID" dirty="0"/>
              <a:t>yang menyertai elemen </a:t>
            </a:r>
            <a:r>
              <a:rPr lang="id-ID" dirty="0" smtClean="0"/>
              <a:t>visual</a:t>
            </a:r>
          </a:p>
          <a:p>
            <a:r>
              <a:rPr lang="id-ID" dirty="0" smtClean="0"/>
              <a:t>dicetak </a:t>
            </a:r>
            <a:r>
              <a:rPr lang="id-ID" dirty="0"/>
              <a:t>dalam ukuran kecil </a:t>
            </a:r>
            <a:endParaRPr lang="id-ID" dirty="0" smtClean="0"/>
          </a:p>
          <a:p>
            <a:r>
              <a:rPr lang="id-ID" dirty="0" smtClean="0"/>
              <a:t>dibedakan </a:t>
            </a:r>
            <a:r>
              <a:rPr lang="id-ID" dirty="0"/>
              <a:t>gaya atau jenis hurufnya dengan </a:t>
            </a:r>
            <a:r>
              <a:rPr lang="id-ID" i="1" dirty="0"/>
              <a:t>bodytext </a:t>
            </a:r>
            <a:r>
              <a:rPr lang="id-ID" dirty="0"/>
              <a:t>dan elemen teks lainnya.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8591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68760"/>
            <a:ext cx="7407703" cy="525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8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5. Callouts: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  <a:p>
            <a:r>
              <a:rPr lang="id-ID" dirty="0" smtClean="0"/>
              <a:t>merupakan </a:t>
            </a:r>
            <a:r>
              <a:rPr lang="id-ID" dirty="0"/>
              <a:t>keterangan yang menyertai elemen </a:t>
            </a:r>
            <a:r>
              <a:rPr lang="id-ID" dirty="0" smtClean="0"/>
              <a:t>visual</a:t>
            </a:r>
            <a:endParaRPr lang="id-ID" i="1" dirty="0"/>
          </a:p>
          <a:p>
            <a:r>
              <a:rPr lang="id-ID" dirty="0" smtClean="0"/>
              <a:t>ditulis </a:t>
            </a:r>
            <a:r>
              <a:rPr lang="id-ID" dirty="0"/>
              <a:t>dalam suatu bidang atau memiliki garis-garis yang menghubungkannya dengan bagian-bagian dari elemen visualnya.</a:t>
            </a:r>
          </a:p>
        </p:txBody>
      </p:sp>
    </p:spTree>
    <p:extLst>
      <p:ext uri="{BB962C8B-B14F-4D97-AF65-F5344CB8AC3E}">
        <p14:creationId xmlns:p14="http://schemas.microsoft.com/office/powerpoint/2010/main" val="152771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8" y="1268760"/>
            <a:ext cx="5964237" cy="456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10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i="1" dirty="0" smtClean="0"/>
              <a:t>6. Initial Caps: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id-ID" dirty="0"/>
          </a:p>
          <a:p>
            <a:r>
              <a:rPr lang="id-ID" dirty="0" smtClean="0"/>
              <a:t>huruf </a:t>
            </a:r>
            <a:r>
              <a:rPr lang="id-ID" dirty="0"/>
              <a:t>awal yang berukuran besar dari kata pertama pada </a:t>
            </a:r>
            <a:r>
              <a:rPr lang="id-ID" dirty="0" smtClean="0"/>
              <a:t>paragraf</a:t>
            </a:r>
          </a:p>
          <a:p>
            <a:r>
              <a:rPr lang="id-ID" dirty="0" smtClean="0"/>
              <a:t>bersifat estetis</a:t>
            </a:r>
          </a:p>
          <a:p>
            <a:r>
              <a:rPr lang="id-ID" dirty="0" smtClean="0"/>
              <a:t>hanya </a:t>
            </a:r>
            <a:r>
              <a:rPr lang="id-ID" dirty="0"/>
              <a:t>terdapat satu initial caps di dalam satu naskah. </a:t>
            </a:r>
          </a:p>
        </p:txBody>
      </p:sp>
    </p:spTree>
    <p:extLst>
      <p:ext uri="{BB962C8B-B14F-4D97-AF65-F5344CB8AC3E}">
        <p14:creationId xmlns:p14="http://schemas.microsoft.com/office/powerpoint/2010/main" val="15883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Definisi: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id-ID" sz="3200" dirty="0" smtClean="0"/>
              <a:t>Karya tulis yang berpedoman pada standar ilmiah, namun disajikan dengan  menggunakan </a:t>
            </a:r>
            <a:r>
              <a:rPr lang="id-ID" sz="3200" dirty="0" smtClean="0">
                <a:solidFill>
                  <a:srgbClr val="FF0000"/>
                </a:solidFill>
              </a:rPr>
              <a:t>bahasa</a:t>
            </a:r>
            <a:r>
              <a:rPr lang="id-ID" sz="3200" dirty="0" smtClean="0"/>
              <a:t> yang populer (umum) sehingga mudah dipahami oleh masyarakat dan menarik untuk dibaca.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6642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7200799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87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7. Indent: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  <a:p>
            <a:r>
              <a:rPr lang="id-ID" dirty="0" smtClean="0"/>
              <a:t>baris </a:t>
            </a:r>
            <a:r>
              <a:rPr lang="id-ID" dirty="0"/>
              <a:t>pertama paragraf yang menjorok masuk ke </a:t>
            </a:r>
            <a:r>
              <a:rPr lang="id-ID" dirty="0" smtClean="0"/>
              <a:t>dalam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1606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8. Lead line: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  <a:p>
            <a:r>
              <a:rPr lang="id-ID" dirty="0" smtClean="0"/>
              <a:t>beberapa </a:t>
            </a:r>
            <a:r>
              <a:rPr lang="id-ID" dirty="0"/>
              <a:t>kata pertama atau seluruh kata di baris paling awal pada tiap paragraf. </a:t>
            </a:r>
            <a:endParaRPr lang="id-ID" dirty="0" smtClean="0"/>
          </a:p>
          <a:p>
            <a:r>
              <a:rPr lang="id-ID" dirty="0" smtClean="0"/>
              <a:t>Cara </a:t>
            </a:r>
            <a:r>
              <a:rPr lang="id-ID" dirty="0"/>
              <a:t>membedakan </a:t>
            </a:r>
            <a:r>
              <a:rPr lang="id-ID" i="1" dirty="0"/>
              <a:t>lead line </a:t>
            </a:r>
            <a:r>
              <a:rPr lang="id-ID" dirty="0"/>
              <a:t>adalah dengan melihat atribut hurufnya, bisa berupa jenis huruf, </a:t>
            </a:r>
            <a:r>
              <a:rPr lang="id-ID" dirty="0" smtClean="0"/>
              <a:t>atau </a:t>
            </a:r>
            <a:r>
              <a:rPr lang="id-ID" dirty="0"/>
              <a:t>ukuran huruf.</a:t>
            </a:r>
          </a:p>
        </p:txBody>
      </p:sp>
    </p:spTree>
    <p:extLst>
      <p:ext uri="{BB962C8B-B14F-4D97-AF65-F5344CB8AC3E}">
        <p14:creationId xmlns:p14="http://schemas.microsoft.com/office/powerpoint/2010/main" val="12940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i="1" dirty="0" smtClean="0"/>
              <a:t>9. Header dan Footer: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  <a:p>
            <a:r>
              <a:rPr lang="id-ID" i="1" dirty="0" smtClean="0"/>
              <a:t>Header:</a:t>
            </a:r>
            <a:r>
              <a:rPr lang="id-ID" dirty="0" smtClean="0"/>
              <a:t> </a:t>
            </a:r>
            <a:r>
              <a:rPr lang="id-ID" dirty="0"/>
              <a:t>area diantara sisi atas kertas dan margin atas. </a:t>
            </a:r>
            <a:endParaRPr lang="id-ID" dirty="0" smtClean="0"/>
          </a:p>
          <a:p>
            <a:r>
              <a:rPr lang="id-ID" i="1" dirty="0" smtClean="0"/>
              <a:t>Footer:</a:t>
            </a:r>
            <a:r>
              <a:rPr lang="id-ID" dirty="0" smtClean="0"/>
              <a:t> </a:t>
            </a:r>
            <a:r>
              <a:rPr lang="id-ID" dirty="0"/>
              <a:t>area diantara sisi bawah kertas dan margin bawah. </a:t>
            </a:r>
            <a:endParaRPr lang="id-ID" dirty="0" smtClean="0"/>
          </a:p>
          <a:p>
            <a:r>
              <a:rPr lang="id-ID" i="1" dirty="0" smtClean="0"/>
              <a:t>Header </a:t>
            </a:r>
            <a:r>
              <a:rPr lang="id-ID" dirty="0"/>
              <a:t>dan </a:t>
            </a:r>
            <a:r>
              <a:rPr lang="id-ID" i="1" dirty="0"/>
              <a:t>Footer </a:t>
            </a:r>
            <a:r>
              <a:rPr lang="id-ID" dirty="0"/>
              <a:t>bisa berisi </a:t>
            </a:r>
            <a:r>
              <a:rPr lang="id-ID" i="1" dirty="0"/>
              <a:t>Running head</a:t>
            </a:r>
            <a:r>
              <a:rPr lang="id-ID" dirty="0"/>
              <a:t>, </a:t>
            </a:r>
            <a:r>
              <a:rPr lang="id-ID" i="1" dirty="0"/>
              <a:t>Footnote</a:t>
            </a:r>
            <a:r>
              <a:rPr lang="id-ID" dirty="0"/>
              <a:t>, nomor halaman, dan informasi lainnya.</a:t>
            </a:r>
          </a:p>
        </p:txBody>
      </p:sp>
    </p:spTree>
    <p:extLst>
      <p:ext uri="{BB962C8B-B14F-4D97-AF65-F5344CB8AC3E}">
        <p14:creationId xmlns:p14="http://schemas.microsoft.com/office/powerpoint/2010/main" val="33973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10. Running head: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  <a:p>
            <a:r>
              <a:rPr lang="id-ID" dirty="0" smtClean="0"/>
              <a:t>merupakan </a:t>
            </a:r>
            <a:r>
              <a:rPr lang="id-ID" dirty="0"/>
              <a:t>judul buku, bab atau topik yang sedang dibaca, nama pengarang atau informasi lainnya yang berulang-ulang ada pada tiap halaman dan posisinya tidak berubah. </a:t>
            </a:r>
            <a:endParaRPr lang="id-ID" dirty="0" smtClean="0"/>
          </a:p>
          <a:p>
            <a:r>
              <a:rPr lang="id-ID" i="1" dirty="0" smtClean="0"/>
              <a:t>Running head: </a:t>
            </a:r>
            <a:r>
              <a:rPr lang="id-ID" dirty="0" smtClean="0"/>
              <a:t>ditempatkan </a:t>
            </a:r>
            <a:r>
              <a:rPr lang="id-ID" dirty="0"/>
              <a:t>di </a:t>
            </a:r>
            <a:r>
              <a:rPr lang="id-ID" i="1" dirty="0"/>
              <a:t>header </a:t>
            </a:r>
            <a:r>
              <a:rPr lang="id-ID" dirty="0"/>
              <a:t>atau </a:t>
            </a:r>
            <a:r>
              <a:rPr lang="id-ID" i="1" dirty="0"/>
              <a:t>footer</a:t>
            </a:r>
            <a:r>
              <a:rPr lang="id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15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92696"/>
            <a:ext cx="6408711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15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11. Nomor halaman: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  <a:p>
            <a:r>
              <a:rPr lang="id-ID" dirty="0" smtClean="0"/>
              <a:t>untuk </a:t>
            </a:r>
            <a:r>
              <a:rPr lang="id-ID" dirty="0"/>
              <a:t>memudahkan pembaca mengingat lokasi </a:t>
            </a:r>
            <a:r>
              <a:rPr lang="id-ID" dirty="0" smtClean="0"/>
              <a:t>tulisan.</a:t>
            </a:r>
          </a:p>
          <a:p>
            <a:r>
              <a:rPr lang="id-ID" dirty="0" smtClean="0"/>
              <a:t>lebih </a:t>
            </a:r>
            <a:r>
              <a:rPr lang="id-ID" dirty="0"/>
              <a:t>baik bila disertai dengan daftar isi </a:t>
            </a:r>
            <a:r>
              <a:rPr lang="id-ID" dirty="0" smtClean="0"/>
              <a:t>(</a:t>
            </a:r>
            <a:r>
              <a:rPr lang="id-ID" i="1" dirty="0" smtClean="0"/>
              <a:t>index)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174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elemen visual: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272924" cy="3913660"/>
          </a:xfrm>
        </p:spPr>
        <p:txBody>
          <a:bodyPr>
            <a:normAutofit/>
          </a:bodyPr>
          <a:lstStyle/>
          <a:p>
            <a:r>
              <a:rPr lang="id-ID" dirty="0" smtClean="0"/>
              <a:t>semua </a:t>
            </a:r>
            <a:r>
              <a:rPr lang="id-ID" dirty="0"/>
              <a:t>elemen bukan teks yang </a:t>
            </a:r>
            <a:r>
              <a:rPr lang="id-ID" dirty="0" smtClean="0"/>
              <a:t> ada </a:t>
            </a:r>
            <a:r>
              <a:rPr lang="id-ID" dirty="0"/>
              <a:t>dalam sebuah </a:t>
            </a:r>
            <a:r>
              <a:rPr lang="id-ID" i="1" dirty="0" smtClean="0"/>
              <a:t>layout:</a:t>
            </a:r>
            <a:endParaRPr lang="id-ID" dirty="0"/>
          </a:p>
          <a:p>
            <a:pPr marL="525780" indent="-457200">
              <a:buAutoNum type="arabicPeriod"/>
            </a:pPr>
            <a:r>
              <a:rPr lang="id-ID" dirty="0" smtClean="0">
                <a:solidFill>
                  <a:srgbClr val="FF0000"/>
                </a:solidFill>
              </a:rPr>
              <a:t>Foto</a:t>
            </a:r>
            <a:r>
              <a:rPr lang="id-ID" dirty="0" smtClean="0"/>
              <a:t>: memberi </a:t>
            </a:r>
            <a:r>
              <a:rPr lang="id-ID" dirty="0"/>
              <a:t>kesan </a:t>
            </a:r>
            <a:r>
              <a:rPr lang="id-ID" dirty="0" smtClean="0"/>
              <a:t>”</a:t>
            </a:r>
            <a:r>
              <a:rPr lang="id-ID" dirty="0"/>
              <a:t>dapat </a:t>
            </a:r>
            <a:r>
              <a:rPr lang="id-ID" dirty="0" smtClean="0"/>
              <a:t>dipercaya”</a:t>
            </a:r>
          </a:p>
          <a:p>
            <a:pPr marL="525780" indent="-457200">
              <a:buAutoNum type="arabicPeriod"/>
            </a:pPr>
            <a:r>
              <a:rPr lang="sv-SE" i="1" dirty="0" smtClean="0">
                <a:solidFill>
                  <a:srgbClr val="FF0000"/>
                </a:solidFill>
              </a:rPr>
              <a:t>Artworks</a:t>
            </a:r>
            <a:r>
              <a:rPr lang="id-ID" i="1" dirty="0" smtClean="0"/>
              <a:t>:</a:t>
            </a:r>
            <a:r>
              <a:rPr lang="sv-SE" dirty="0" smtClean="0"/>
              <a:t> </a:t>
            </a:r>
            <a:r>
              <a:rPr lang="sv-SE" dirty="0"/>
              <a:t>semua jenis karya seni bukan fotografi </a:t>
            </a:r>
            <a:r>
              <a:rPr lang="id-ID" dirty="0" smtClean="0"/>
              <a:t>(</a:t>
            </a:r>
            <a:r>
              <a:rPr lang="sv-SE" dirty="0" smtClean="0"/>
              <a:t>ilustrasi</a:t>
            </a:r>
            <a:r>
              <a:rPr lang="sv-SE" dirty="0"/>
              <a:t>, kartun, </a:t>
            </a:r>
            <a:r>
              <a:rPr lang="sv-SE" dirty="0" smtClean="0"/>
              <a:t>sketsa</a:t>
            </a:r>
            <a:r>
              <a:rPr lang="id-ID" dirty="0" smtClean="0"/>
              <a:t>)</a:t>
            </a:r>
          </a:p>
          <a:p>
            <a:pPr marL="525780" indent="-457200">
              <a:buAutoNum type="arabicPeriod"/>
            </a:pPr>
            <a:r>
              <a:rPr lang="id-ID" i="1" dirty="0" smtClean="0">
                <a:solidFill>
                  <a:srgbClr val="FF0000"/>
                </a:solidFill>
              </a:rPr>
              <a:t>Informational graphic (infographic</a:t>
            </a:r>
            <a:r>
              <a:rPr lang="id-ID" i="1" dirty="0" smtClean="0"/>
              <a:t>): </a:t>
            </a:r>
            <a:r>
              <a:rPr lang="id-ID" dirty="0" smtClean="0"/>
              <a:t>fakta dan data </a:t>
            </a:r>
            <a:r>
              <a:rPr lang="id-ID" dirty="0"/>
              <a:t>statistik dari hasil survey </a:t>
            </a:r>
            <a:r>
              <a:rPr lang="id-ID" dirty="0" smtClean="0"/>
              <a:t>(penelitian) </a:t>
            </a:r>
            <a:r>
              <a:rPr lang="id-ID" dirty="0"/>
              <a:t>yang disajikan dalam bentuk </a:t>
            </a:r>
            <a:r>
              <a:rPr lang="id-ID" dirty="0" smtClean="0"/>
              <a:t>grafik, </a:t>
            </a:r>
            <a:r>
              <a:rPr lang="id-ID" dirty="0"/>
              <a:t>diagram, tabel, </a:t>
            </a:r>
            <a:r>
              <a:rPr lang="id-ID" dirty="0" smtClean="0"/>
              <a:t>atau peta </a:t>
            </a:r>
            <a:r>
              <a:rPr lang="sv-SE" dirty="0" smtClean="0"/>
              <a:t> </a:t>
            </a:r>
            <a:r>
              <a:rPr lang="id-ID" dirty="0" smtClean="0"/>
              <a:t> 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778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2"/>
            <a:ext cx="6777317" cy="427583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id-ID" dirty="0" smtClean="0"/>
              <a:t>4. </a:t>
            </a:r>
            <a:r>
              <a:rPr lang="id-ID" dirty="0" smtClean="0">
                <a:solidFill>
                  <a:srgbClr val="FF0000"/>
                </a:solidFill>
              </a:rPr>
              <a:t>garis</a:t>
            </a:r>
            <a:r>
              <a:rPr lang="id-ID" dirty="0" smtClean="0"/>
              <a:t>: </a:t>
            </a:r>
            <a:r>
              <a:rPr lang="id-ID" dirty="0"/>
              <a:t>mempunyai sifat yang fungsional antara lain membagi suatu area, penyeimbang berat, dan sebagai elemen pengikat sistem desain </a:t>
            </a:r>
            <a:r>
              <a:rPr lang="id-ID" dirty="0" smtClean="0"/>
              <a:t>agar terjaga </a:t>
            </a:r>
            <a:r>
              <a:rPr lang="id-ID" dirty="0"/>
              <a:t>kesatuannya </a:t>
            </a:r>
            <a:endParaRPr lang="id-ID" dirty="0" smtClean="0"/>
          </a:p>
          <a:p>
            <a:pPr marL="68580" indent="0">
              <a:buNone/>
            </a:pPr>
            <a:endParaRPr lang="id-ID" dirty="0"/>
          </a:p>
          <a:p>
            <a:pPr marL="68580" indent="0">
              <a:buNone/>
            </a:pPr>
            <a:r>
              <a:rPr lang="id-ID" dirty="0" smtClean="0"/>
              <a:t>5. </a:t>
            </a:r>
            <a:r>
              <a:rPr lang="sv-SE" dirty="0" smtClean="0">
                <a:solidFill>
                  <a:srgbClr val="FF0000"/>
                </a:solidFill>
              </a:rPr>
              <a:t>Kotak</a:t>
            </a:r>
            <a:r>
              <a:rPr lang="id-ID" dirty="0" smtClean="0"/>
              <a:t>: </a:t>
            </a:r>
            <a:r>
              <a:rPr lang="sv-SE" dirty="0" smtClean="0"/>
              <a:t>biasanya </a:t>
            </a:r>
            <a:r>
              <a:rPr lang="sv-SE" dirty="0"/>
              <a:t>berisi tulisan yang bersifat tambahan dari tulisan utama. Bila letaknya dipinggir halaman disebut dengan </a:t>
            </a:r>
            <a:r>
              <a:rPr lang="sv-SE" i="1" dirty="0"/>
              <a:t>sidebar</a:t>
            </a:r>
            <a:r>
              <a:rPr lang="sv-SE" dirty="0"/>
              <a:t>. </a:t>
            </a:r>
            <a:r>
              <a:rPr lang="id-ID" dirty="0" smtClean="0"/>
              <a:t>Elemen </a:t>
            </a:r>
            <a:r>
              <a:rPr lang="id-ID" dirty="0"/>
              <a:t>visual </a:t>
            </a:r>
            <a:r>
              <a:rPr lang="id-ID" dirty="0" smtClean="0"/>
              <a:t>sering </a:t>
            </a:r>
            <a:r>
              <a:rPr lang="id-ID" dirty="0"/>
              <a:t>diberi kotak </a:t>
            </a:r>
            <a:r>
              <a:rPr lang="id-ID" dirty="0" smtClean="0"/>
              <a:t>agar terlihat </a:t>
            </a:r>
            <a:r>
              <a:rPr lang="id-ID" dirty="0"/>
              <a:t>lebih rapi. </a:t>
            </a:r>
          </a:p>
          <a:p>
            <a:pPr marL="68580" indent="0">
              <a:buNone/>
            </a:pPr>
            <a:endParaRPr lang="id-ID" dirty="0" smtClean="0"/>
          </a:p>
          <a:p>
            <a:pPr marL="68580" indent="0">
              <a:buNone/>
            </a:pPr>
            <a:endParaRPr lang="id-ID" dirty="0"/>
          </a:p>
          <a:p>
            <a:pPr marL="6858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6254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id-ID" dirty="0" smtClean="0"/>
              <a:t>6. </a:t>
            </a:r>
            <a:r>
              <a:rPr lang="id-ID" i="1" dirty="0" smtClean="0">
                <a:solidFill>
                  <a:srgbClr val="FF0000"/>
                </a:solidFill>
              </a:rPr>
              <a:t>Point:</a:t>
            </a:r>
            <a:r>
              <a:rPr lang="id-ID" dirty="0" smtClean="0"/>
              <a:t> </a:t>
            </a:r>
            <a:r>
              <a:rPr lang="id-ID" dirty="0"/>
              <a:t>suatu daftar atau </a:t>
            </a:r>
            <a:r>
              <a:rPr lang="id-ID" i="1" dirty="0"/>
              <a:t>list </a:t>
            </a:r>
            <a:r>
              <a:rPr lang="id-ID" dirty="0"/>
              <a:t>yang mempunyai beberapa baris berurutan kebawah, biasanya di depan tiap barisnya diberi penanda berupa angka (</a:t>
            </a:r>
            <a:r>
              <a:rPr lang="id-ID" i="1" dirty="0"/>
              <a:t>numbering</a:t>
            </a:r>
            <a:r>
              <a:rPr lang="id-ID" dirty="0"/>
              <a:t>) atau simbol (</a:t>
            </a:r>
            <a:r>
              <a:rPr lang="id-ID" i="1" dirty="0"/>
              <a:t>digbats</a:t>
            </a:r>
            <a:r>
              <a:rPr lang="id-ID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56173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Karakteristik</a:t>
            </a:r>
            <a:r>
              <a:rPr lang="id-ID" dirty="0" smtClean="0"/>
              <a:t> </a:t>
            </a:r>
            <a:r>
              <a:rPr lang="sv-SE" dirty="0" smtClean="0"/>
              <a:t>Kar</a:t>
            </a:r>
            <a:r>
              <a:rPr lang="id-ID" dirty="0" smtClean="0"/>
              <a:t>ya semi </a:t>
            </a:r>
            <a:r>
              <a:rPr lang="sv-SE" dirty="0" smtClean="0"/>
              <a:t>ilmiah </a:t>
            </a:r>
            <a:r>
              <a:rPr lang="id-ID" dirty="0" smtClean="0"/>
              <a:t>(</a:t>
            </a:r>
            <a:r>
              <a:rPr lang="sv-SE" dirty="0" smtClean="0"/>
              <a:t>populer</a:t>
            </a:r>
            <a:r>
              <a:rPr lang="id-ID" dirty="0" smtClean="0"/>
              <a:t>):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852936"/>
            <a:ext cx="6705193" cy="297969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it-IT" dirty="0" smtClean="0"/>
              <a:t>berada </a:t>
            </a:r>
            <a:r>
              <a:rPr lang="it-IT" dirty="0" smtClean="0"/>
              <a:t>diantara </a:t>
            </a:r>
            <a:r>
              <a:rPr lang="it-IT" dirty="0"/>
              <a:t>ilmiah dan </a:t>
            </a:r>
            <a:r>
              <a:rPr lang="id-ID" dirty="0" smtClean="0"/>
              <a:t>tidak </a:t>
            </a:r>
            <a:r>
              <a:rPr lang="it-IT" dirty="0" smtClean="0"/>
              <a:t>ilmiah</a:t>
            </a:r>
            <a:r>
              <a:rPr lang="id-ID" dirty="0" smtClean="0"/>
              <a:t> namun </a:t>
            </a:r>
            <a:r>
              <a:rPr lang="id-ID" dirty="0" smtClean="0"/>
              <a:t>mencantumkan </a:t>
            </a:r>
            <a:r>
              <a:rPr lang="id-ID" dirty="0"/>
              <a:t>sumber rujukan. </a:t>
            </a:r>
          </a:p>
          <a:p>
            <a:pPr marL="68580" indent="0">
              <a:buNone/>
            </a:pPr>
            <a:endParaRPr lang="id-ID" dirty="0" smtClean="0"/>
          </a:p>
          <a:p>
            <a:pPr>
              <a:buFont typeface="Wingdings" pitchFamily="2" charset="2"/>
              <a:buChar char="ü"/>
            </a:pPr>
            <a:r>
              <a:rPr lang="id-ID" dirty="0" smtClean="0"/>
              <a:t>Biasanya </a:t>
            </a:r>
            <a:r>
              <a:rPr lang="id-ID" dirty="0"/>
              <a:t>tulisan dimuat dalam media massa </a:t>
            </a:r>
            <a:r>
              <a:rPr lang="id-ID" dirty="0" smtClean="0"/>
              <a:t>(</a:t>
            </a:r>
            <a:r>
              <a:rPr lang="en-US" dirty="0" err="1" smtClean="0"/>
              <a:t>jurnal</a:t>
            </a:r>
            <a:r>
              <a:rPr lang="en-US" dirty="0" smtClean="0"/>
              <a:t>, </a:t>
            </a:r>
            <a:r>
              <a:rPr lang="id-ID" dirty="0" smtClean="0"/>
              <a:t>surat </a:t>
            </a:r>
            <a:r>
              <a:rPr lang="id-ID" dirty="0"/>
              <a:t>kabar, majalah).</a:t>
            </a:r>
          </a:p>
          <a:p>
            <a:pPr>
              <a:buFont typeface="Arial" charset="0"/>
              <a:buNone/>
            </a:pPr>
            <a:endParaRPr lang="id-ID" dirty="0" smtClean="0"/>
          </a:p>
          <a:p>
            <a:pPr>
              <a:buFont typeface="Arial" charset="0"/>
              <a:buNone/>
            </a:pPr>
            <a:endParaRPr lang="it-IT" dirty="0"/>
          </a:p>
          <a:p>
            <a:r>
              <a:rPr lang="id-ID" dirty="0"/>
              <a:t>Contoh: </a:t>
            </a:r>
            <a:r>
              <a:rPr lang="id-ID" b="1" dirty="0">
                <a:solidFill>
                  <a:srgbClr val="FF0000"/>
                </a:solidFill>
              </a:rPr>
              <a:t>artikel, editorial, </a:t>
            </a:r>
            <a:r>
              <a:rPr lang="id-ID" b="1" dirty="0" smtClean="0">
                <a:solidFill>
                  <a:srgbClr val="FF0000"/>
                </a:solidFill>
              </a:rPr>
              <a:t>opini</a:t>
            </a:r>
            <a:endParaRPr lang="id-ID" b="1" dirty="0">
              <a:solidFill>
                <a:srgbClr val="FF0000"/>
              </a:solidFill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99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i="1" dirty="0"/>
              <a:t>Invisible </a:t>
            </a:r>
            <a:r>
              <a:rPr lang="id-ID" b="1" i="1" dirty="0" smtClean="0"/>
              <a:t>element: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endParaRPr lang="id-ID" dirty="0"/>
          </a:p>
          <a:p>
            <a:r>
              <a:rPr lang="id-ID" dirty="0" smtClean="0"/>
              <a:t>merupakan </a:t>
            </a:r>
            <a:r>
              <a:rPr lang="id-ID" dirty="0"/>
              <a:t>fondasi atau kerangka yang berfungsi sebagai acuan penempatan semua elemen </a:t>
            </a:r>
            <a:r>
              <a:rPr lang="id-ID" i="1" dirty="0"/>
              <a:t>layout </a:t>
            </a:r>
            <a:r>
              <a:rPr lang="id-ID" dirty="0" smtClean="0"/>
              <a:t>lainnya, yaitu:</a:t>
            </a:r>
          </a:p>
          <a:p>
            <a:pPr marL="525780" indent="-457200">
              <a:buFont typeface="+mj-lt"/>
              <a:buAutoNum type="arabicPeriod"/>
            </a:pPr>
            <a:r>
              <a:rPr lang="id-ID" i="1" dirty="0" smtClean="0"/>
              <a:t>Margin </a:t>
            </a:r>
          </a:p>
          <a:p>
            <a:pPr marL="525780" indent="-457200">
              <a:buFont typeface="+mj-lt"/>
              <a:buAutoNum type="arabicPeriod"/>
            </a:pPr>
            <a:r>
              <a:rPr lang="id-ID" i="1" dirty="0" smtClean="0"/>
              <a:t>Grid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4749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48880"/>
            <a:ext cx="2800056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Contoh jurnal:</a:t>
            </a:r>
            <a:endParaRPr lang="id-ID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06228"/>
            <a:ext cx="2483371" cy="334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65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Silahkan baca: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Dalman, Menulis Karya Ilmiah, Jakarta: Rajawali Pers, 2012.</a:t>
            </a:r>
          </a:p>
          <a:p>
            <a:pPr marL="68580" indent="0">
              <a:buNone/>
            </a:pPr>
            <a:endParaRPr lang="id-ID" dirty="0" smtClean="0"/>
          </a:p>
          <a:p>
            <a:r>
              <a:rPr lang="en-US" b="1" dirty="0" err="1" smtClean="0"/>
              <a:t>Sebagian</a:t>
            </a:r>
            <a:r>
              <a:rPr lang="en-US" b="1" dirty="0" smtClean="0"/>
              <a:t> </a:t>
            </a:r>
            <a:r>
              <a:rPr lang="en-US" b="1" dirty="0" err="1" smtClean="0"/>
              <a:t>isi</a:t>
            </a:r>
            <a:r>
              <a:rPr lang="en-US" b="1" dirty="0" smtClean="0"/>
              <a:t> m</a:t>
            </a:r>
            <a:r>
              <a:rPr lang="id-ID" b="1" dirty="0" smtClean="0"/>
              <a:t>ateri ppt ini diakses dari: </a:t>
            </a:r>
            <a:r>
              <a:rPr lang="id-ID" sz="1800" dirty="0" smtClean="0"/>
              <a:t>http</a:t>
            </a:r>
            <a:r>
              <a:rPr lang="id-ID" sz="1800" dirty="0"/>
              <a:t>://file.upi.edu/Direktori/FPTK/JUR._PEND._KESEJAHTERAAN_KELUARGA/197101101998022-WINWIN_WIANA/KARYA_TULIS_ILMIAH_POPULER_.pdf</a:t>
            </a:r>
          </a:p>
        </p:txBody>
      </p:sp>
    </p:spTree>
    <p:extLst>
      <p:ext uri="{BB962C8B-B14F-4D97-AF65-F5344CB8AC3E}">
        <p14:creationId xmlns:p14="http://schemas.microsoft.com/office/powerpoint/2010/main" val="369376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3848" y="3284984"/>
            <a:ext cx="4616961" cy="2547645"/>
          </a:xfrm>
        </p:spPr>
        <p:txBody>
          <a:bodyPr/>
          <a:lstStyle/>
          <a:p>
            <a:r>
              <a:rPr lang="id-ID" dirty="0" smtClean="0"/>
              <a:t>Terima 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6176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id-ID" dirty="0" smtClean="0"/>
              <a:t>Perbedaannya: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/>
              <a:t>Artikel:</a:t>
            </a:r>
            <a:r>
              <a:rPr lang="id-ID" dirty="0"/>
              <a:t> ditulis berdasarkan fakta </a:t>
            </a:r>
            <a:r>
              <a:rPr lang="id-ID" dirty="0" smtClean="0"/>
              <a:t>dan </a:t>
            </a:r>
            <a:r>
              <a:rPr lang="id-ID" dirty="0"/>
              <a:t>topik yang disesuaikan dengan kebutuhan pembaca </a:t>
            </a:r>
            <a:r>
              <a:rPr lang="id-ID" dirty="0" smtClean="0"/>
              <a:t>. </a:t>
            </a:r>
          </a:p>
          <a:p>
            <a:endParaRPr lang="id-ID" dirty="0"/>
          </a:p>
          <a:p>
            <a:r>
              <a:rPr lang="id-ID" dirty="0" smtClean="0"/>
              <a:t>Terdiri atas </a:t>
            </a:r>
            <a:r>
              <a:rPr lang="id-ID" b="1" dirty="0" smtClean="0"/>
              <a:t>artikel </a:t>
            </a:r>
            <a:r>
              <a:rPr lang="id-ID" b="1" dirty="0"/>
              <a:t>hasil </a:t>
            </a:r>
            <a:r>
              <a:rPr lang="id-ID" b="1" dirty="0" smtClean="0"/>
              <a:t>penelitian</a:t>
            </a:r>
            <a:r>
              <a:rPr lang="id-ID" b="1" dirty="0"/>
              <a:t> </a:t>
            </a:r>
            <a:r>
              <a:rPr lang="id-ID" dirty="0"/>
              <a:t>dan</a:t>
            </a:r>
            <a:r>
              <a:rPr lang="id-ID" b="1" dirty="0"/>
              <a:t> artikel hasil pemikiran</a:t>
            </a:r>
            <a:r>
              <a:rPr lang="id-ID" b="1" dirty="0" smtClean="0"/>
              <a:t>.</a:t>
            </a:r>
          </a:p>
          <a:p>
            <a:pPr marL="68580" indent="0">
              <a:buNone/>
            </a:pPr>
            <a:r>
              <a:rPr lang="id-ID" b="1" dirty="0" smtClean="0"/>
              <a:t> </a:t>
            </a:r>
            <a:r>
              <a:rPr lang="id-ID" b="1" dirty="0"/>
              <a:t> 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31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id-ID" b="1" dirty="0"/>
              <a:t>Ciri-ciri artikel: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204864"/>
            <a:ext cx="6777317" cy="3672408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ditulis singkat</a:t>
            </a:r>
            <a:r>
              <a:rPr lang="id-ID" dirty="0"/>
              <a:t>, padat, jelas, dan dibahas dengan lengkap dan tuntas</a:t>
            </a:r>
          </a:p>
          <a:p>
            <a:r>
              <a:rPr lang="id-ID" dirty="0"/>
              <a:t>bersumber dari </a:t>
            </a:r>
            <a:r>
              <a:rPr lang="id-ID" dirty="0" smtClean="0"/>
              <a:t>fakta</a:t>
            </a:r>
            <a:r>
              <a:rPr lang="id-ID" dirty="0"/>
              <a:t>/</a:t>
            </a:r>
            <a:r>
              <a:rPr lang="id-ID" dirty="0" smtClean="0"/>
              <a:t>faktual</a:t>
            </a:r>
            <a:endParaRPr lang="id-ID" dirty="0"/>
          </a:p>
          <a:p>
            <a:r>
              <a:rPr lang="id-ID" dirty="0" smtClean="0"/>
              <a:t>Tidak plagiat </a:t>
            </a:r>
          </a:p>
          <a:p>
            <a:r>
              <a:rPr lang="id-ID" dirty="0" smtClean="0"/>
              <a:t>isi </a:t>
            </a:r>
            <a:r>
              <a:rPr lang="id-ID" dirty="0"/>
              <a:t>sesuai fakta yang didapat dari </a:t>
            </a:r>
            <a:r>
              <a:rPr lang="id-ID" dirty="0" smtClean="0"/>
              <a:t>referensi/narasumber</a:t>
            </a:r>
          </a:p>
          <a:p>
            <a:r>
              <a:rPr lang="id-ID" dirty="0" smtClean="0"/>
              <a:t>topik disesuaikan dengan fokus kajian lembaga yang akan mempublikasikan artikel tersebut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2923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961176"/>
          </a:xfrm>
        </p:spPr>
        <p:txBody>
          <a:bodyPr/>
          <a:lstStyle/>
          <a:p>
            <a:r>
              <a:rPr lang="id-ID" dirty="0" smtClean="0"/>
              <a:t>Lanjutan: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Editorial: </a:t>
            </a:r>
            <a:r>
              <a:rPr lang="id-ID" dirty="0"/>
              <a:t>ditulis berdasarkan topik yang sedang hangat </a:t>
            </a:r>
            <a:r>
              <a:rPr lang="id-ID" dirty="0" smtClean="0"/>
              <a:t>diperbincangkan, berupa pendapat </a:t>
            </a:r>
            <a:r>
              <a:rPr lang="id-ID" dirty="0"/>
              <a:t>atau pandangan redaksi </a:t>
            </a:r>
            <a:r>
              <a:rPr lang="id-ID" dirty="0" smtClean="0"/>
              <a:t>mass media terhadap </a:t>
            </a:r>
            <a:r>
              <a:rPr lang="id-ID" dirty="0"/>
              <a:t>suatu peristiwa yang sedang </a:t>
            </a:r>
            <a:r>
              <a:rPr lang="id-ID" dirty="0" smtClean="0"/>
              <a:t>hangat diperbincangkan saat </a:t>
            </a:r>
            <a:r>
              <a:rPr lang="id-ID" dirty="0"/>
              <a:t>itu. </a:t>
            </a:r>
            <a:endParaRPr lang="id-ID" dirty="0" smtClean="0"/>
          </a:p>
          <a:p>
            <a:r>
              <a:rPr lang="id-ID" dirty="0" smtClean="0"/>
              <a:t>Penulis  tetap melengkapi </a:t>
            </a:r>
            <a:r>
              <a:rPr lang="id-ID" dirty="0"/>
              <a:t>pendapatnya dengan fakta, bukti, dan argumentasi yang logis.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774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r>
              <a:rPr lang="id-ID" dirty="0" smtClean="0"/>
              <a:t>Contoh:</a:t>
            </a:r>
            <a:endParaRPr lang="id-ID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881" y="2276872"/>
            <a:ext cx="5429250" cy="343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12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89168"/>
          </a:xfrm>
        </p:spPr>
        <p:txBody>
          <a:bodyPr/>
          <a:lstStyle/>
          <a:p>
            <a:r>
              <a:rPr lang="id-ID" dirty="0" smtClean="0"/>
              <a:t>Opini:</a:t>
            </a:r>
            <a:endParaRPr lang="id-ID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2276872"/>
            <a:ext cx="554461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83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19672" y="1027112"/>
            <a:ext cx="5405016" cy="2185863"/>
          </a:xfrm>
        </p:spPr>
        <p:txBody>
          <a:bodyPr>
            <a:normAutofit fontScale="90000"/>
          </a:bodyPr>
          <a:lstStyle/>
          <a:p>
            <a:r>
              <a:rPr lang="id-ID" b="1" i="1" dirty="0" smtClean="0"/>
              <a:t/>
            </a:r>
            <a:br>
              <a:rPr lang="id-ID" b="1" i="1" dirty="0" smtClean="0"/>
            </a:br>
            <a:r>
              <a:rPr lang="id-ID" b="1" i="1" dirty="0"/>
              <a:t/>
            </a:r>
            <a:br>
              <a:rPr lang="id-ID" b="1" i="1" dirty="0"/>
            </a:br>
            <a:r>
              <a:rPr lang="fi-FI" b="1" i="1" dirty="0" smtClean="0"/>
              <a:t>Layout </a:t>
            </a:r>
            <a:r>
              <a:rPr lang="fi-FI" b="1" dirty="0"/>
              <a:t>Karya Ilmiah Populer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158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1305</TotalTime>
  <Words>721</Words>
  <Application>Microsoft Office PowerPoint</Application>
  <PresentationFormat>On-screen Show (4:3)</PresentationFormat>
  <Paragraphs>108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Austin</vt:lpstr>
      <vt:lpstr>Karya semi Ilmiah (Populer)</vt:lpstr>
      <vt:lpstr>Definisi:</vt:lpstr>
      <vt:lpstr>Karakteristik Karya semi ilmiah (populer):</vt:lpstr>
      <vt:lpstr>Perbedaannya:</vt:lpstr>
      <vt:lpstr>Ciri-ciri artikel:</vt:lpstr>
      <vt:lpstr>Lanjutan:</vt:lpstr>
      <vt:lpstr>Contoh:</vt:lpstr>
      <vt:lpstr>Opini:</vt:lpstr>
      <vt:lpstr>  Layout Karya Ilmiah Populer</vt:lpstr>
      <vt:lpstr>  </vt:lpstr>
      <vt:lpstr>  Elemen teks: </vt:lpstr>
      <vt:lpstr>PowerPoint Presentation</vt:lpstr>
      <vt:lpstr>2. Deck: </vt:lpstr>
      <vt:lpstr>3. Isi (bodytext):</vt:lpstr>
      <vt:lpstr>4. Caption:</vt:lpstr>
      <vt:lpstr>PowerPoint Presentation</vt:lpstr>
      <vt:lpstr>5. Callouts:</vt:lpstr>
      <vt:lpstr>PowerPoint Presentation</vt:lpstr>
      <vt:lpstr>6. Initial Caps: </vt:lpstr>
      <vt:lpstr>PowerPoint Presentation</vt:lpstr>
      <vt:lpstr>7. Indent:</vt:lpstr>
      <vt:lpstr>8. Lead line:</vt:lpstr>
      <vt:lpstr>9. Header dan Footer:</vt:lpstr>
      <vt:lpstr>10. Running head:</vt:lpstr>
      <vt:lpstr>PowerPoint Presentation</vt:lpstr>
      <vt:lpstr>11. Nomor halaman:</vt:lpstr>
      <vt:lpstr>elemen visual:</vt:lpstr>
      <vt:lpstr>PowerPoint Presentation</vt:lpstr>
      <vt:lpstr>PowerPoint Presentation</vt:lpstr>
      <vt:lpstr>Invisible element: </vt:lpstr>
      <vt:lpstr>Contoh jurnal:</vt:lpstr>
      <vt:lpstr>Silahkan baca: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Karya Ilmiah Populer</dc:title>
  <dc:creator>Ridho 2014</dc:creator>
  <cp:lastModifiedBy>Windows User</cp:lastModifiedBy>
  <cp:revision>38</cp:revision>
  <dcterms:created xsi:type="dcterms:W3CDTF">2014-03-11T15:03:36Z</dcterms:created>
  <dcterms:modified xsi:type="dcterms:W3CDTF">2020-09-23T09:41:46Z</dcterms:modified>
</cp:coreProperties>
</file>