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Fjalla One"/>
      <p:regular r:id="rId19"/>
    </p:embeddedFont>
    <p:embeddedFont>
      <p:font typeface="Barlow Semi Condensed Medium"/>
      <p:regular r:id="rId20"/>
      <p:bold r:id="rId21"/>
      <p:italic r:id="rId22"/>
      <p:boldItalic r:id="rId23"/>
    </p:embeddedFont>
    <p:embeddedFont>
      <p:font typeface="Proxima Nova Semibold"/>
      <p:regular r:id="rId24"/>
      <p:bold r:id="rId25"/>
      <p:boldItalic r:id="rId26"/>
    </p:embeddedFont>
    <p:embeddedFont>
      <p:font typeface="Barlow Semi Condense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Medium-regular.fntdata"/><Relationship Id="rId22" Type="http://schemas.openxmlformats.org/officeDocument/2006/relationships/font" Target="fonts/BarlowSemiCondensedMedium-italic.fntdata"/><Relationship Id="rId21" Type="http://schemas.openxmlformats.org/officeDocument/2006/relationships/font" Target="fonts/BarlowSemiCondensedMedium-bold.fntdata"/><Relationship Id="rId24" Type="http://schemas.openxmlformats.org/officeDocument/2006/relationships/font" Target="fonts/ProximaNovaSemibold-regular.fntdata"/><Relationship Id="rId23" Type="http://schemas.openxmlformats.org/officeDocument/2006/relationships/font" Target="fonts/BarlowSemiCondensed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roximaNovaSemibold-boldItalic.fntdata"/><Relationship Id="rId25" Type="http://schemas.openxmlformats.org/officeDocument/2006/relationships/font" Target="fonts/ProximaNovaSemibold-bold.fntdata"/><Relationship Id="rId28" Type="http://schemas.openxmlformats.org/officeDocument/2006/relationships/font" Target="fonts/BarlowSemiCondensed-bold.fntdata"/><Relationship Id="rId27" Type="http://schemas.openxmlformats.org/officeDocument/2006/relationships/font" Target="fonts/BarlowSemi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SemiCondense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BarlowSemiCondense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FjallaOne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f650cbe011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f650cbe011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f650cbe011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f650cbe011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faa8e150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1" name="Google Shape;2151;gfaa8e150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gf650cbe011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7" name="Google Shape;2157;gf650cbe011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8714a43093_5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8714a43093_5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86fa6133bc_4_20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86fa6133bc_4_20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684" name="Google Shape;1684;p3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4" name="Google Shape;1884;p35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Automobile</a:t>
            </a:r>
            <a:endParaRPr sz="5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Company</a:t>
            </a:r>
            <a:endParaRPr sz="5000"/>
          </a:p>
        </p:txBody>
      </p:sp>
      <p:sp>
        <p:nvSpPr>
          <p:cNvPr id="1885" name="Google Shape;1885;p35"/>
          <p:cNvSpPr txBox="1"/>
          <p:nvPr>
            <p:ph idx="1" type="subTitle"/>
          </p:nvPr>
        </p:nvSpPr>
        <p:spPr>
          <a:xfrm>
            <a:off x="4883725" y="3721600"/>
            <a:ext cx="3629100" cy="13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6"/>
                </a:solidFill>
              </a:rPr>
              <a:t>Database Design Phase 3</a:t>
            </a:r>
            <a:endParaRPr sz="2200">
              <a:solidFill>
                <a:schemeClr val="accent6"/>
              </a:solidFill>
            </a:endParaRPr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Prototype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0" name="Google Shape;1890;p36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1" name="Google Shape;1891;p36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6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6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6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6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6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6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6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6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6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6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6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6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6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6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6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6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6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6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6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6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6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6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6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6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6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6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6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6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6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6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6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6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6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6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6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6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6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6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6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6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6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6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6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6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6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6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6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6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6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6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6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6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6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6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6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6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6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6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6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6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6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6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6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6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6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6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6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6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6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6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6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6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6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6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6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6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6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6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6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6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6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6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6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6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6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6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6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6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6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6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6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6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6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6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6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6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6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6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6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6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6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6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6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6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6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6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6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6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6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6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6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6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6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6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6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6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6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6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6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6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6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6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6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6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6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6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6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6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6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6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6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6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6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6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6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6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6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6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6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6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6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6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6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6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6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6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6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6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6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6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6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6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6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6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6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6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6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6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0" name="Google Shape;2100;p36"/>
          <p:cNvGrpSpPr/>
          <p:nvPr/>
        </p:nvGrpSpPr>
        <p:grpSpPr>
          <a:xfrm>
            <a:off x="515372" y="1269398"/>
            <a:ext cx="635100" cy="734640"/>
            <a:chOff x="731647" y="573573"/>
            <a:chExt cx="635100" cy="734640"/>
          </a:xfrm>
        </p:grpSpPr>
        <p:grpSp>
          <p:nvGrpSpPr>
            <p:cNvPr id="2101" name="Google Shape;2101;p36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2" name="Google Shape;2102;p36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36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4" name="Google Shape;2104;p36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5" name="Google Shape;2105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6" name="Google Shape;2106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7" name="Google Shape;2107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8" name="Google Shape;2108;p36"/>
          <p:cNvGrpSpPr/>
          <p:nvPr/>
        </p:nvGrpSpPr>
        <p:grpSpPr>
          <a:xfrm>
            <a:off x="515372" y="2346285"/>
            <a:ext cx="635100" cy="733490"/>
            <a:chOff x="731647" y="1650460"/>
            <a:chExt cx="635100" cy="733490"/>
          </a:xfrm>
        </p:grpSpPr>
        <p:grpSp>
          <p:nvGrpSpPr>
            <p:cNvPr id="2109" name="Google Shape;2109;p36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0" name="Google Shape;2110;p36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36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2" name="Google Shape;2112;p36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3" name="Google Shape;2113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4" name="Google Shape;2114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5" name="Google Shape;2115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6" name="Google Shape;2116;p36"/>
          <p:cNvGrpSpPr/>
          <p:nvPr/>
        </p:nvGrpSpPr>
        <p:grpSpPr>
          <a:xfrm>
            <a:off x="515372" y="3424102"/>
            <a:ext cx="635100" cy="734984"/>
            <a:chOff x="731647" y="2728277"/>
            <a:chExt cx="635100" cy="734984"/>
          </a:xfrm>
        </p:grpSpPr>
        <p:grpSp>
          <p:nvGrpSpPr>
            <p:cNvPr id="2117" name="Google Shape;2117;p36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8" name="Google Shape;2118;p36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36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0" name="Google Shape;2120;p36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1" name="Google Shape;2121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2" name="Google Shape;2122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3" name="Google Shape;2123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4" name="Google Shape;2124;p36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25" name="Google Shape;2125;p36"/>
          <p:cNvSpPr txBox="1"/>
          <p:nvPr>
            <p:ph idx="2" type="subTitle"/>
          </p:nvPr>
        </p:nvSpPr>
        <p:spPr>
          <a:xfrm>
            <a:off x="1447933" y="1409057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36"/>
          <p:cNvSpPr txBox="1"/>
          <p:nvPr>
            <p:ph idx="1" type="subTitle"/>
          </p:nvPr>
        </p:nvSpPr>
        <p:spPr>
          <a:xfrm>
            <a:off x="1447925" y="1269400"/>
            <a:ext cx="3614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</a:t>
            </a:r>
            <a:r>
              <a:rPr lang="en"/>
              <a:t>Entity Relationship Diagram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36"/>
          <p:cNvSpPr txBox="1"/>
          <p:nvPr>
            <p:ph idx="3" type="subTitle"/>
          </p:nvPr>
        </p:nvSpPr>
        <p:spPr>
          <a:xfrm>
            <a:off x="1477174" y="2194025"/>
            <a:ext cx="28230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Presentation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36"/>
          <p:cNvSpPr txBox="1"/>
          <p:nvPr>
            <p:ph idx="4" type="subTitle"/>
          </p:nvPr>
        </p:nvSpPr>
        <p:spPr>
          <a:xfrm>
            <a:off x="1447933" y="2488049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Presentation of the Login/Signup,  Guest and User/Customer 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29" name="Google Shape;2129;p36"/>
          <p:cNvSpPr txBox="1"/>
          <p:nvPr>
            <p:ph idx="5" type="subTitle"/>
          </p:nvPr>
        </p:nvSpPr>
        <p:spPr>
          <a:xfrm>
            <a:off x="1447924" y="3283575"/>
            <a:ext cx="28815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Presentation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0" name="Google Shape;2130;p36"/>
          <p:cNvSpPr txBox="1"/>
          <p:nvPr>
            <p:ph idx="6" type="subTitle"/>
          </p:nvPr>
        </p:nvSpPr>
        <p:spPr>
          <a:xfrm>
            <a:off x="1447933" y="3567041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Presentation of the Admin View</a:t>
            </a:r>
            <a:endParaRPr/>
          </a:p>
        </p:txBody>
      </p:sp>
      <p:sp>
        <p:nvSpPr>
          <p:cNvPr id="2131" name="Google Shape;2131;p36"/>
          <p:cNvSpPr txBox="1"/>
          <p:nvPr>
            <p:ph idx="9" type="title"/>
          </p:nvPr>
        </p:nvSpPr>
        <p:spPr>
          <a:xfrm>
            <a:off x="597541" y="141820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2" name="Google Shape;2132;p36"/>
          <p:cNvSpPr txBox="1"/>
          <p:nvPr>
            <p:ph idx="13" type="title"/>
          </p:nvPr>
        </p:nvSpPr>
        <p:spPr>
          <a:xfrm>
            <a:off x="597541" y="2497193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3" name="Google Shape;2133;p36"/>
          <p:cNvSpPr txBox="1"/>
          <p:nvPr>
            <p:ph idx="14" type="title"/>
          </p:nvPr>
        </p:nvSpPr>
        <p:spPr>
          <a:xfrm>
            <a:off x="597541" y="3576185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34" name="Google Shape;2134;p36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35" name="Google Shape;2135;p36"/>
          <p:cNvSpPr txBox="1"/>
          <p:nvPr>
            <p:ph idx="3" type="subTitle"/>
          </p:nvPr>
        </p:nvSpPr>
        <p:spPr>
          <a:xfrm>
            <a:off x="1447924" y="1505050"/>
            <a:ext cx="28230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Schema Diagram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37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Updated ER &amp; Schema </a:t>
            </a:r>
            <a:r>
              <a:rPr lang="en" sz="2900"/>
              <a:t>Diagram</a:t>
            </a:r>
            <a:endParaRPr sz="2900"/>
          </a:p>
        </p:txBody>
      </p:sp>
      <p:sp>
        <p:nvSpPr>
          <p:cNvPr id="2141" name="Google Shape;2141;p37"/>
          <p:cNvSpPr txBox="1"/>
          <p:nvPr>
            <p:ph idx="2" type="title"/>
          </p:nvPr>
        </p:nvSpPr>
        <p:spPr>
          <a:xfrm>
            <a:off x="3011850" y="116131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2" name="Google Shape;2142;p37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of the Improved Entity Relationship Diagram &amp; Schema Diagram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38"/>
          <p:cNvSpPr txBox="1"/>
          <p:nvPr>
            <p:ph type="title"/>
          </p:nvPr>
        </p:nvSpPr>
        <p:spPr>
          <a:xfrm>
            <a:off x="2208150" y="131448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2148" name="Google Shape;21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175" y="704150"/>
            <a:ext cx="7251649" cy="432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39"/>
          <p:cNvSpPr txBox="1"/>
          <p:nvPr>
            <p:ph type="title"/>
          </p:nvPr>
        </p:nvSpPr>
        <p:spPr>
          <a:xfrm>
            <a:off x="2208150" y="103223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DIAGRAM</a:t>
            </a:r>
            <a:endParaRPr/>
          </a:p>
        </p:txBody>
      </p:sp>
      <p:pic>
        <p:nvPicPr>
          <p:cNvPr id="2154" name="Google Shape;21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862" y="611200"/>
            <a:ext cx="5090276" cy="446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40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Website Presentation</a:t>
            </a:r>
            <a:endParaRPr sz="2300"/>
          </a:p>
        </p:txBody>
      </p:sp>
      <p:sp>
        <p:nvSpPr>
          <p:cNvPr id="2160" name="Google Shape;2160;p40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61" name="Google Shape;2161;p40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Presentation of the Login/Signup,  Guest and User/Customer 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41"/>
          <p:cNvSpPr txBox="1"/>
          <p:nvPr>
            <p:ph type="title"/>
          </p:nvPr>
        </p:nvSpPr>
        <p:spPr>
          <a:xfrm>
            <a:off x="2423400" y="2231125"/>
            <a:ext cx="42972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Website Presentation</a:t>
            </a:r>
            <a:endParaRPr sz="4600"/>
          </a:p>
        </p:txBody>
      </p:sp>
      <p:sp>
        <p:nvSpPr>
          <p:cNvPr id="2167" name="Google Shape;2167;p41"/>
          <p:cNvSpPr txBox="1"/>
          <p:nvPr>
            <p:ph idx="2" type="title"/>
          </p:nvPr>
        </p:nvSpPr>
        <p:spPr>
          <a:xfrm>
            <a:off x="2973225" y="116131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68" name="Google Shape;2168;p41"/>
          <p:cNvSpPr txBox="1"/>
          <p:nvPr>
            <p:ph idx="1" type="subTitle"/>
          </p:nvPr>
        </p:nvSpPr>
        <p:spPr>
          <a:xfrm>
            <a:off x="3261650" y="295918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Presentation of the Admin 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42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174" name="Google Shape;2174;p42"/>
          <p:cNvSpPr txBox="1"/>
          <p:nvPr>
            <p:ph idx="1" type="subTitle"/>
          </p:nvPr>
        </p:nvSpPr>
        <p:spPr>
          <a:xfrm>
            <a:off x="3017525" y="1709924"/>
            <a:ext cx="3099900" cy="17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Presented by: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Alondra Andal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Shaina Bess Medina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Elizabeth Chua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75" name="Google Shape;2175;p42"/>
          <p:cNvSpPr txBox="1"/>
          <p:nvPr>
            <p:ph idx="4294967295" type="subTitle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0" name="Google Shape;2180;p4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