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0" r:id="rId2"/>
    <p:sldId id="292" r:id="rId3"/>
    <p:sldId id="280" r:id="rId4"/>
    <p:sldId id="323" r:id="rId5"/>
    <p:sldId id="317" r:id="rId6"/>
    <p:sldId id="321" r:id="rId7"/>
    <p:sldId id="325" r:id="rId8"/>
    <p:sldId id="314" r:id="rId9"/>
    <p:sldId id="290" r:id="rId10"/>
    <p:sldId id="304" r:id="rId11"/>
    <p:sldId id="300" r:id="rId12"/>
    <p:sldId id="272" r:id="rId13"/>
    <p:sldId id="326" r:id="rId14"/>
    <p:sldId id="315" r:id="rId15"/>
    <p:sldId id="276" r:id="rId16"/>
    <p:sldId id="329" r:id="rId17"/>
    <p:sldId id="332" r:id="rId18"/>
    <p:sldId id="293" r:id="rId19"/>
    <p:sldId id="333" r:id="rId20"/>
    <p:sldId id="331" r:id="rId21"/>
    <p:sldId id="336" r:id="rId22"/>
    <p:sldId id="349" r:id="rId23"/>
    <p:sldId id="350" r:id="rId24"/>
    <p:sldId id="352" r:id="rId25"/>
    <p:sldId id="354" r:id="rId26"/>
    <p:sldId id="355" r:id="rId27"/>
    <p:sldId id="366" r:id="rId28"/>
    <p:sldId id="36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5FE517-C240-43C7-9FE5-FC842B50FFDB}">
          <p14:sldIdLst>
            <p14:sldId id="260"/>
            <p14:sldId id="292"/>
            <p14:sldId id="280"/>
          </p14:sldIdLst>
        </p14:section>
        <p14:section name="What is BIA" id="{D78FA20A-58B6-4238-B619-2A5015FAD5F2}">
          <p14:sldIdLst>
            <p14:sldId id="323"/>
            <p14:sldId id="317"/>
            <p14:sldId id="321"/>
            <p14:sldId id="325"/>
          </p14:sldIdLst>
        </p14:section>
        <p14:section name="Role of BIA" id="{E4D8AEFF-84BC-442F-A460-AB49FD6A744D}">
          <p14:sldIdLst>
            <p14:sldId id="314"/>
            <p14:sldId id="290"/>
          </p14:sldIdLst>
        </p14:section>
        <p14:section name="Components of BIA" id="{EC7B554C-4CB3-4681-A3E7-24EFA036D791}">
          <p14:sldIdLst>
            <p14:sldId id="304"/>
            <p14:sldId id="300"/>
            <p14:sldId id="272"/>
            <p14:sldId id="326"/>
            <p14:sldId id="315"/>
            <p14:sldId id="276"/>
            <p14:sldId id="329"/>
            <p14:sldId id="332"/>
            <p14:sldId id="293"/>
            <p14:sldId id="333"/>
            <p14:sldId id="331"/>
            <p14:sldId id="336"/>
            <p14:sldId id="349"/>
            <p14:sldId id="350"/>
            <p14:sldId id="352"/>
            <p14:sldId id="354"/>
            <p14:sldId id="355"/>
            <p14:sldId id="366"/>
            <p14:sldId id="3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becca Raciborski" initials="RR" lastIdx="1" clrIdx="0">
    <p:extLst>
      <p:ext uri="{19B8F6BF-5375-455C-9EA6-DF929625EA0E}">
        <p15:presenceInfo xmlns:p15="http://schemas.microsoft.com/office/powerpoint/2012/main" userId="b56efb7ef5ead8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5" autoAdjust="0"/>
    <p:restoredTop sz="85908" autoAdjust="0"/>
  </p:normalViewPr>
  <p:slideViewPr>
    <p:cSldViewPr snapToGrid="0">
      <p:cViewPr varScale="1">
        <p:scale>
          <a:sx n="86" d="100"/>
          <a:sy n="86" d="100"/>
        </p:scale>
        <p:origin x="11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becca Raciborski" userId="b56efb7ef5ead89e" providerId="LiveId" clId="{FD5F3A04-1581-4633-A885-D02571AD802C}"/>
    <pc:docChg chg="undo custSel modSld">
      <pc:chgData name="Rebecca Raciborski" userId="b56efb7ef5ead89e" providerId="LiveId" clId="{FD5F3A04-1581-4633-A885-D02571AD802C}" dt="2023-06-26T04:10:42.048" v="197" actId="207"/>
      <pc:docMkLst>
        <pc:docMk/>
      </pc:docMkLst>
      <pc:sldChg chg="modSp mod">
        <pc:chgData name="Rebecca Raciborski" userId="b56efb7ef5ead89e" providerId="LiveId" clId="{FD5F3A04-1581-4633-A885-D02571AD802C}" dt="2023-06-26T04:04:52.309" v="191" actId="20577"/>
        <pc:sldMkLst>
          <pc:docMk/>
          <pc:sldMk cId="3712636480" sldId="272"/>
        </pc:sldMkLst>
        <pc:spChg chg="mod">
          <ac:chgData name="Rebecca Raciborski" userId="b56efb7ef5ead89e" providerId="LiveId" clId="{FD5F3A04-1581-4633-A885-D02571AD802C}" dt="2023-06-26T04:04:52.309" v="191" actId="20577"/>
          <ac:spMkLst>
            <pc:docMk/>
            <pc:sldMk cId="3712636480" sldId="272"/>
            <ac:spMk id="3" creationId="{2CD388CC-B774-1342-B450-A00ABEC67C4D}"/>
          </ac:spMkLst>
        </pc:spChg>
      </pc:sldChg>
      <pc:sldChg chg="modSp mod">
        <pc:chgData name="Rebecca Raciborski" userId="b56efb7ef5ead89e" providerId="LiveId" clId="{FD5F3A04-1581-4633-A885-D02571AD802C}" dt="2023-06-26T03:52:21.084" v="178" actId="20577"/>
        <pc:sldMkLst>
          <pc:docMk/>
          <pc:sldMk cId="2494702997" sldId="290"/>
        </pc:sldMkLst>
        <pc:spChg chg="mod">
          <ac:chgData name="Rebecca Raciborski" userId="b56efb7ef5ead89e" providerId="LiveId" clId="{FD5F3A04-1581-4633-A885-D02571AD802C}" dt="2023-06-26T03:52:21.084" v="178" actId="20577"/>
          <ac:spMkLst>
            <pc:docMk/>
            <pc:sldMk cId="2494702997" sldId="290"/>
            <ac:spMk id="3" creationId="{5310ECD8-DE19-3D7F-C0C8-E500A0B2531E}"/>
          </ac:spMkLst>
        </pc:spChg>
      </pc:sldChg>
      <pc:sldChg chg="modSp mod">
        <pc:chgData name="Rebecca Raciborski" userId="b56efb7ef5ead89e" providerId="LiveId" clId="{FD5F3A04-1581-4633-A885-D02571AD802C}" dt="2023-06-26T03:41:08.338" v="69" actId="313"/>
        <pc:sldMkLst>
          <pc:docMk/>
          <pc:sldMk cId="4052054996" sldId="291"/>
        </pc:sldMkLst>
        <pc:spChg chg="mod">
          <ac:chgData name="Rebecca Raciborski" userId="b56efb7ef5ead89e" providerId="LiveId" clId="{FD5F3A04-1581-4633-A885-D02571AD802C}" dt="2023-06-26T03:41:08.338" v="69" actId="313"/>
          <ac:spMkLst>
            <pc:docMk/>
            <pc:sldMk cId="4052054996" sldId="291"/>
            <ac:spMk id="7" creationId="{A107DFB9-BC02-BA61-D2A0-04774467E541}"/>
          </ac:spMkLst>
        </pc:spChg>
      </pc:sldChg>
      <pc:sldChg chg="modSp mod delCm">
        <pc:chgData name="Rebecca Raciborski" userId="b56efb7ef5ead89e" providerId="LiveId" clId="{FD5F3A04-1581-4633-A885-D02571AD802C}" dt="2023-06-26T03:35:34.747" v="68" actId="20577"/>
        <pc:sldMkLst>
          <pc:docMk/>
          <pc:sldMk cId="3669505472" sldId="292"/>
        </pc:sldMkLst>
        <pc:spChg chg="mod">
          <ac:chgData name="Rebecca Raciborski" userId="b56efb7ef5ead89e" providerId="LiveId" clId="{FD5F3A04-1581-4633-A885-D02571AD802C}" dt="2023-06-26T03:35:34.747" v="68" actId="20577"/>
          <ac:spMkLst>
            <pc:docMk/>
            <pc:sldMk cId="3669505472" sldId="292"/>
            <ac:spMk id="3" creationId="{46DCFF4E-7520-5938-C5F6-C530B34EB9ED}"/>
          </ac:spMkLst>
        </pc:spChg>
      </pc:sldChg>
      <pc:sldChg chg="modSp mod">
        <pc:chgData name="Rebecca Raciborski" userId="b56efb7ef5ead89e" providerId="LiveId" clId="{FD5F3A04-1581-4633-A885-D02571AD802C}" dt="2023-06-26T03:51:18.954" v="95" actId="20577"/>
        <pc:sldMkLst>
          <pc:docMk/>
          <pc:sldMk cId="2325301010" sldId="314"/>
        </pc:sldMkLst>
        <pc:spChg chg="mod">
          <ac:chgData name="Rebecca Raciborski" userId="b56efb7ef5ead89e" providerId="LiveId" clId="{FD5F3A04-1581-4633-A885-D02571AD802C}" dt="2023-06-26T03:51:18.954" v="95" actId="20577"/>
          <ac:spMkLst>
            <pc:docMk/>
            <pc:sldMk cId="2325301010" sldId="314"/>
            <ac:spMk id="2" creationId="{365943CB-B357-A0C8-D983-E7061B1BB774}"/>
          </ac:spMkLst>
        </pc:spChg>
      </pc:sldChg>
      <pc:sldChg chg="modSp mod">
        <pc:chgData name="Rebecca Raciborski" userId="b56efb7ef5ead89e" providerId="LiveId" clId="{FD5F3A04-1581-4633-A885-D02571AD802C}" dt="2023-06-26T04:09:09.124" v="195" actId="113"/>
        <pc:sldMkLst>
          <pc:docMk/>
          <pc:sldMk cId="3676154679" sldId="326"/>
        </pc:sldMkLst>
        <pc:spChg chg="mod">
          <ac:chgData name="Rebecca Raciborski" userId="b56efb7ef5ead89e" providerId="LiveId" clId="{FD5F3A04-1581-4633-A885-D02571AD802C}" dt="2023-06-26T04:09:09.124" v="195" actId="113"/>
          <ac:spMkLst>
            <pc:docMk/>
            <pc:sldMk cId="3676154679" sldId="326"/>
            <ac:spMk id="3" creationId="{CC429179-F252-9777-0C04-FCDAFB1A93FA}"/>
          </ac:spMkLst>
        </pc:spChg>
      </pc:sldChg>
      <pc:sldChg chg="modSp mod">
        <pc:chgData name="Rebecca Raciborski" userId="b56efb7ef5ead89e" providerId="LiveId" clId="{FD5F3A04-1581-4633-A885-D02571AD802C}" dt="2023-06-26T03:41:10.940" v="70" actId="313"/>
        <pc:sldMkLst>
          <pc:docMk/>
          <pc:sldMk cId="598343687" sldId="332"/>
        </pc:sldMkLst>
        <pc:spChg chg="mod">
          <ac:chgData name="Rebecca Raciborski" userId="b56efb7ef5ead89e" providerId="LiveId" clId="{FD5F3A04-1581-4633-A885-D02571AD802C}" dt="2023-06-26T03:41:10.940" v="70" actId="313"/>
          <ac:spMkLst>
            <pc:docMk/>
            <pc:sldMk cId="598343687" sldId="332"/>
            <ac:spMk id="7" creationId="{A107DFB9-BC02-BA61-D2A0-04774467E541}"/>
          </ac:spMkLst>
        </pc:spChg>
      </pc:sldChg>
      <pc:sldChg chg="modSp mod">
        <pc:chgData name="Rebecca Raciborski" userId="b56efb7ef5ead89e" providerId="LiveId" clId="{FD5F3A04-1581-4633-A885-D02571AD802C}" dt="2023-06-26T04:10:42.048" v="197" actId="207"/>
        <pc:sldMkLst>
          <pc:docMk/>
          <pc:sldMk cId="2266029623" sldId="355"/>
        </pc:sldMkLst>
        <pc:spChg chg="mod">
          <ac:chgData name="Rebecca Raciborski" userId="b56efb7ef5ead89e" providerId="LiveId" clId="{FD5F3A04-1581-4633-A885-D02571AD802C}" dt="2023-06-26T04:10:42.048" v="197" actId="207"/>
          <ac:spMkLst>
            <pc:docMk/>
            <pc:sldMk cId="2266029623" sldId="355"/>
            <ac:spMk id="3" creationId="{7BBEFB6A-8AE8-3D0D-EA12-2415AF47E0C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FF6ACC-05BC-4AE0-BA8D-EF0511A6B85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1FFAD06-5F9A-4D39-8D0A-4EA3D45D3EB0}">
      <dgm:prSet phldrT="[Text]"/>
      <dgm:spPr/>
      <dgm:t>
        <a:bodyPr/>
        <a:lstStyle/>
        <a:p>
          <a:r>
            <a:rPr lang="en-US" dirty="0"/>
            <a:t>New treatment is developed</a:t>
          </a:r>
        </a:p>
      </dgm:t>
    </dgm:pt>
    <dgm:pt modelId="{F657B2A5-1108-48AD-A7D4-077024C77C3D}" type="parTrans" cxnId="{FEE88B9A-510A-45EC-8666-002172E9DF5E}">
      <dgm:prSet/>
      <dgm:spPr/>
      <dgm:t>
        <a:bodyPr/>
        <a:lstStyle/>
        <a:p>
          <a:endParaRPr lang="en-US"/>
        </a:p>
      </dgm:t>
    </dgm:pt>
    <dgm:pt modelId="{EDA69884-624E-4478-8765-4DE51665A205}" type="sibTrans" cxnId="{FEE88B9A-510A-45EC-8666-002172E9DF5E}">
      <dgm:prSet/>
      <dgm:spPr/>
      <dgm:t>
        <a:bodyPr/>
        <a:lstStyle/>
        <a:p>
          <a:endParaRPr lang="en-US"/>
        </a:p>
      </dgm:t>
    </dgm:pt>
    <dgm:pt modelId="{E08914B5-6054-4717-B8C7-2CD8CF6A5E6A}">
      <dgm:prSet phldrT="[Text]"/>
      <dgm:spPr/>
      <dgm:t>
        <a:bodyPr/>
        <a:lstStyle/>
        <a:p>
          <a:r>
            <a:rPr lang="en-US" dirty="0"/>
            <a:t>Treatment is shown to be efficacious/effective</a:t>
          </a:r>
        </a:p>
      </dgm:t>
    </dgm:pt>
    <dgm:pt modelId="{F394ADDC-4B7D-4731-90EC-C5286C8FF47E}" type="parTrans" cxnId="{2C909002-2259-4EC4-B505-25D6A2919684}">
      <dgm:prSet/>
      <dgm:spPr/>
      <dgm:t>
        <a:bodyPr/>
        <a:lstStyle/>
        <a:p>
          <a:endParaRPr lang="en-US"/>
        </a:p>
      </dgm:t>
    </dgm:pt>
    <dgm:pt modelId="{E6429431-7D86-454F-AC83-8CFF93A1827D}" type="sibTrans" cxnId="{2C909002-2259-4EC4-B505-25D6A2919684}">
      <dgm:prSet/>
      <dgm:spPr/>
      <dgm:t>
        <a:bodyPr/>
        <a:lstStyle/>
        <a:p>
          <a:endParaRPr lang="en-US"/>
        </a:p>
      </dgm:t>
    </dgm:pt>
    <dgm:pt modelId="{DDE8F399-E334-4C20-BDF4-3F4660BF7A54}">
      <dgm:prSet phldrT="[Text]"/>
      <dgm:spPr/>
      <dgm:t>
        <a:bodyPr/>
        <a:lstStyle/>
        <a:p>
          <a:r>
            <a:rPr lang="en-US" dirty="0"/>
            <a:t>VHA decides to cover the new treatment </a:t>
          </a:r>
        </a:p>
      </dgm:t>
    </dgm:pt>
    <dgm:pt modelId="{48EFF80F-8751-4774-BE5A-6B7A8CBEA157}" type="parTrans" cxnId="{61A91B31-9619-44AF-A569-B57E0FDE1B75}">
      <dgm:prSet/>
      <dgm:spPr/>
      <dgm:t>
        <a:bodyPr/>
        <a:lstStyle/>
        <a:p>
          <a:endParaRPr lang="en-US"/>
        </a:p>
      </dgm:t>
    </dgm:pt>
    <dgm:pt modelId="{7C579168-A211-4A18-80B1-BA16EB26F272}" type="sibTrans" cxnId="{61A91B31-9619-44AF-A569-B57E0FDE1B75}">
      <dgm:prSet/>
      <dgm:spPr/>
      <dgm:t>
        <a:bodyPr/>
        <a:lstStyle/>
        <a:p>
          <a:endParaRPr lang="en-US"/>
        </a:p>
      </dgm:t>
    </dgm:pt>
    <dgm:pt modelId="{D264ADBA-D7E8-443E-83A7-594488FC9064}">
      <dgm:prSet phldrT="[Text]"/>
      <dgm:spPr/>
      <dgm:t>
        <a:bodyPr/>
        <a:lstStyle/>
        <a:p>
          <a:r>
            <a:rPr lang="en-US" dirty="0"/>
            <a:t>Treatment is adopted by providers into routine care</a:t>
          </a:r>
        </a:p>
      </dgm:t>
    </dgm:pt>
    <dgm:pt modelId="{C4B2738A-B951-474B-A1DF-2F1602AFCAB8}" type="parTrans" cxnId="{E6BE3F43-1AAC-4507-8A37-8D4A4AC93D75}">
      <dgm:prSet/>
      <dgm:spPr/>
      <dgm:t>
        <a:bodyPr/>
        <a:lstStyle/>
        <a:p>
          <a:endParaRPr lang="en-US"/>
        </a:p>
      </dgm:t>
    </dgm:pt>
    <dgm:pt modelId="{37D80A6C-8AC6-45BF-AC1F-66929E4816C1}" type="sibTrans" cxnId="{E6BE3F43-1AAC-4507-8A37-8D4A4AC93D75}">
      <dgm:prSet/>
      <dgm:spPr/>
      <dgm:t>
        <a:bodyPr/>
        <a:lstStyle/>
        <a:p>
          <a:endParaRPr lang="en-US"/>
        </a:p>
      </dgm:t>
    </dgm:pt>
    <dgm:pt modelId="{67A2A76A-7128-4AAB-AD3C-FE380CF40C57}" type="pres">
      <dgm:prSet presAssocID="{3FFF6ACC-05BC-4AE0-BA8D-EF0511A6B855}" presName="CompostProcess" presStyleCnt="0">
        <dgm:presLayoutVars>
          <dgm:dir/>
          <dgm:resizeHandles val="exact"/>
        </dgm:presLayoutVars>
      </dgm:prSet>
      <dgm:spPr/>
    </dgm:pt>
    <dgm:pt modelId="{C5F2C2F5-F645-4DC7-B1AD-DEB8BD1ECAD0}" type="pres">
      <dgm:prSet presAssocID="{3FFF6ACC-05BC-4AE0-BA8D-EF0511A6B855}" presName="arrow" presStyleLbl="bgShp" presStyleIdx="0" presStyleCnt="1"/>
      <dgm:spPr/>
    </dgm:pt>
    <dgm:pt modelId="{F548C374-F3C5-469A-8E97-C0A6905C3DB0}" type="pres">
      <dgm:prSet presAssocID="{3FFF6ACC-05BC-4AE0-BA8D-EF0511A6B855}" presName="linearProcess" presStyleCnt="0"/>
      <dgm:spPr/>
    </dgm:pt>
    <dgm:pt modelId="{55F84095-A7F3-4D1B-9B33-1D745922959E}" type="pres">
      <dgm:prSet presAssocID="{21FFAD06-5F9A-4D39-8D0A-4EA3D45D3EB0}" presName="textNode" presStyleLbl="node1" presStyleIdx="0" presStyleCnt="4">
        <dgm:presLayoutVars>
          <dgm:bulletEnabled val="1"/>
        </dgm:presLayoutVars>
      </dgm:prSet>
      <dgm:spPr/>
    </dgm:pt>
    <dgm:pt modelId="{ECF03338-0EE6-4A15-AD93-F10214993983}" type="pres">
      <dgm:prSet presAssocID="{EDA69884-624E-4478-8765-4DE51665A205}" presName="sibTrans" presStyleCnt="0"/>
      <dgm:spPr/>
    </dgm:pt>
    <dgm:pt modelId="{33E37BD7-8DF8-48BE-A96D-0BCA1C9BF9FA}" type="pres">
      <dgm:prSet presAssocID="{E08914B5-6054-4717-B8C7-2CD8CF6A5E6A}" presName="textNode" presStyleLbl="node1" presStyleIdx="1" presStyleCnt="4">
        <dgm:presLayoutVars>
          <dgm:bulletEnabled val="1"/>
        </dgm:presLayoutVars>
      </dgm:prSet>
      <dgm:spPr/>
    </dgm:pt>
    <dgm:pt modelId="{64FD9A29-C821-48BA-83C5-E33A8A937590}" type="pres">
      <dgm:prSet presAssocID="{E6429431-7D86-454F-AC83-8CFF93A1827D}" presName="sibTrans" presStyleCnt="0"/>
      <dgm:spPr/>
    </dgm:pt>
    <dgm:pt modelId="{8AD9CD50-7C81-448D-8583-D3D419D7BD8A}" type="pres">
      <dgm:prSet presAssocID="{DDE8F399-E334-4C20-BDF4-3F4660BF7A54}" presName="textNode" presStyleLbl="node1" presStyleIdx="2" presStyleCnt="4">
        <dgm:presLayoutVars>
          <dgm:bulletEnabled val="1"/>
        </dgm:presLayoutVars>
      </dgm:prSet>
      <dgm:spPr/>
    </dgm:pt>
    <dgm:pt modelId="{CCCAA786-DB53-4FBF-ABC3-FF8CA98BA0D0}" type="pres">
      <dgm:prSet presAssocID="{7C579168-A211-4A18-80B1-BA16EB26F272}" presName="sibTrans" presStyleCnt="0"/>
      <dgm:spPr/>
    </dgm:pt>
    <dgm:pt modelId="{30DF5D29-8895-4447-A937-5EEC379BF024}" type="pres">
      <dgm:prSet presAssocID="{D264ADBA-D7E8-443E-83A7-594488FC9064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2C909002-2259-4EC4-B505-25D6A2919684}" srcId="{3FFF6ACC-05BC-4AE0-BA8D-EF0511A6B855}" destId="{E08914B5-6054-4717-B8C7-2CD8CF6A5E6A}" srcOrd="1" destOrd="0" parTransId="{F394ADDC-4B7D-4731-90EC-C5286C8FF47E}" sibTransId="{E6429431-7D86-454F-AC83-8CFF93A1827D}"/>
    <dgm:cxn modelId="{61A91B31-9619-44AF-A569-B57E0FDE1B75}" srcId="{3FFF6ACC-05BC-4AE0-BA8D-EF0511A6B855}" destId="{DDE8F399-E334-4C20-BDF4-3F4660BF7A54}" srcOrd="2" destOrd="0" parTransId="{48EFF80F-8751-4774-BE5A-6B7A8CBEA157}" sibTransId="{7C579168-A211-4A18-80B1-BA16EB26F272}"/>
    <dgm:cxn modelId="{FF0A1B61-BBDF-4AB3-9BAD-992D4381BF4E}" type="presOf" srcId="{D264ADBA-D7E8-443E-83A7-594488FC9064}" destId="{30DF5D29-8895-4447-A937-5EEC379BF024}" srcOrd="0" destOrd="0" presId="urn:microsoft.com/office/officeart/2005/8/layout/hProcess9"/>
    <dgm:cxn modelId="{E6BE3F43-1AAC-4507-8A37-8D4A4AC93D75}" srcId="{3FFF6ACC-05BC-4AE0-BA8D-EF0511A6B855}" destId="{D264ADBA-D7E8-443E-83A7-594488FC9064}" srcOrd="3" destOrd="0" parTransId="{C4B2738A-B951-474B-A1DF-2F1602AFCAB8}" sibTransId="{37D80A6C-8AC6-45BF-AC1F-66929E4816C1}"/>
    <dgm:cxn modelId="{D9C38565-3CE0-4341-9F01-79CBEB7DB5A5}" type="presOf" srcId="{E08914B5-6054-4717-B8C7-2CD8CF6A5E6A}" destId="{33E37BD7-8DF8-48BE-A96D-0BCA1C9BF9FA}" srcOrd="0" destOrd="0" presId="urn:microsoft.com/office/officeart/2005/8/layout/hProcess9"/>
    <dgm:cxn modelId="{4A838F8F-B7DA-4EFE-B365-DC722AB1E8B3}" type="presOf" srcId="{3FFF6ACC-05BC-4AE0-BA8D-EF0511A6B855}" destId="{67A2A76A-7128-4AAB-AD3C-FE380CF40C57}" srcOrd="0" destOrd="0" presId="urn:microsoft.com/office/officeart/2005/8/layout/hProcess9"/>
    <dgm:cxn modelId="{FEE88B9A-510A-45EC-8666-002172E9DF5E}" srcId="{3FFF6ACC-05BC-4AE0-BA8D-EF0511A6B855}" destId="{21FFAD06-5F9A-4D39-8D0A-4EA3D45D3EB0}" srcOrd="0" destOrd="0" parTransId="{F657B2A5-1108-48AD-A7D4-077024C77C3D}" sibTransId="{EDA69884-624E-4478-8765-4DE51665A205}"/>
    <dgm:cxn modelId="{287498EF-4DCC-4A3D-AB3F-5B6A9370DA5D}" type="presOf" srcId="{DDE8F399-E334-4C20-BDF4-3F4660BF7A54}" destId="{8AD9CD50-7C81-448D-8583-D3D419D7BD8A}" srcOrd="0" destOrd="0" presId="urn:microsoft.com/office/officeart/2005/8/layout/hProcess9"/>
    <dgm:cxn modelId="{E9BF14FC-50B4-49AC-906B-1B320291428C}" type="presOf" srcId="{21FFAD06-5F9A-4D39-8D0A-4EA3D45D3EB0}" destId="{55F84095-A7F3-4D1B-9B33-1D745922959E}" srcOrd="0" destOrd="0" presId="urn:microsoft.com/office/officeart/2005/8/layout/hProcess9"/>
    <dgm:cxn modelId="{AC7C154F-9309-4CCC-8EF1-7855727686DF}" type="presParOf" srcId="{67A2A76A-7128-4AAB-AD3C-FE380CF40C57}" destId="{C5F2C2F5-F645-4DC7-B1AD-DEB8BD1ECAD0}" srcOrd="0" destOrd="0" presId="urn:microsoft.com/office/officeart/2005/8/layout/hProcess9"/>
    <dgm:cxn modelId="{6A9666D7-6EDD-43E2-A096-413DAA669318}" type="presParOf" srcId="{67A2A76A-7128-4AAB-AD3C-FE380CF40C57}" destId="{F548C374-F3C5-469A-8E97-C0A6905C3DB0}" srcOrd="1" destOrd="0" presId="urn:microsoft.com/office/officeart/2005/8/layout/hProcess9"/>
    <dgm:cxn modelId="{209CFB67-462E-4BBD-954C-61A2E0AD55B3}" type="presParOf" srcId="{F548C374-F3C5-469A-8E97-C0A6905C3DB0}" destId="{55F84095-A7F3-4D1B-9B33-1D745922959E}" srcOrd="0" destOrd="0" presId="urn:microsoft.com/office/officeart/2005/8/layout/hProcess9"/>
    <dgm:cxn modelId="{FE6DE1C1-EA56-4794-879A-A91F48E8A1A2}" type="presParOf" srcId="{F548C374-F3C5-469A-8E97-C0A6905C3DB0}" destId="{ECF03338-0EE6-4A15-AD93-F10214993983}" srcOrd="1" destOrd="0" presId="urn:microsoft.com/office/officeart/2005/8/layout/hProcess9"/>
    <dgm:cxn modelId="{56AAA260-4A5E-480E-A15B-109E3A948AC6}" type="presParOf" srcId="{F548C374-F3C5-469A-8E97-C0A6905C3DB0}" destId="{33E37BD7-8DF8-48BE-A96D-0BCA1C9BF9FA}" srcOrd="2" destOrd="0" presId="urn:microsoft.com/office/officeart/2005/8/layout/hProcess9"/>
    <dgm:cxn modelId="{95EC7877-5409-46B0-B6BC-32B622AE7C8D}" type="presParOf" srcId="{F548C374-F3C5-469A-8E97-C0A6905C3DB0}" destId="{64FD9A29-C821-48BA-83C5-E33A8A937590}" srcOrd="3" destOrd="0" presId="urn:microsoft.com/office/officeart/2005/8/layout/hProcess9"/>
    <dgm:cxn modelId="{8831B8D7-107D-4BC5-92A0-F85DA9BE1D05}" type="presParOf" srcId="{F548C374-F3C5-469A-8E97-C0A6905C3DB0}" destId="{8AD9CD50-7C81-448D-8583-D3D419D7BD8A}" srcOrd="4" destOrd="0" presId="urn:microsoft.com/office/officeart/2005/8/layout/hProcess9"/>
    <dgm:cxn modelId="{CE941ABE-DC2B-445A-A854-52F46EC3571D}" type="presParOf" srcId="{F548C374-F3C5-469A-8E97-C0A6905C3DB0}" destId="{CCCAA786-DB53-4FBF-ABC3-FF8CA98BA0D0}" srcOrd="5" destOrd="0" presId="urn:microsoft.com/office/officeart/2005/8/layout/hProcess9"/>
    <dgm:cxn modelId="{EEEB49C3-C74C-4B12-92AD-23039FBCED80}" type="presParOf" srcId="{F548C374-F3C5-469A-8E97-C0A6905C3DB0}" destId="{30DF5D29-8895-4447-A937-5EEC379BF024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F2C2F5-F645-4DC7-B1AD-DEB8BD1ECAD0}">
      <dsp:nvSpPr>
        <dsp:cNvPr id="0" name=""/>
        <dsp:cNvSpPr/>
      </dsp:nvSpPr>
      <dsp:spPr>
        <a:xfrm>
          <a:off x="788669" y="0"/>
          <a:ext cx="8938260" cy="484346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F84095-A7F3-4D1B-9B33-1D745922959E}">
      <dsp:nvSpPr>
        <dsp:cNvPr id="0" name=""/>
        <dsp:cNvSpPr/>
      </dsp:nvSpPr>
      <dsp:spPr>
        <a:xfrm>
          <a:off x="5262" y="1453038"/>
          <a:ext cx="2531343" cy="1937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New treatment is developed</a:t>
          </a:r>
        </a:p>
      </dsp:txBody>
      <dsp:txXfrm>
        <a:off x="99837" y="1547613"/>
        <a:ext cx="2342193" cy="1748235"/>
      </dsp:txXfrm>
    </dsp:sp>
    <dsp:sp modelId="{33E37BD7-8DF8-48BE-A96D-0BCA1C9BF9FA}">
      <dsp:nvSpPr>
        <dsp:cNvPr id="0" name=""/>
        <dsp:cNvSpPr/>
      </dsp:nvSpPr>
      <dsp:spPr>
        <a:xfrm>
          <a:off x="2663173" y="1453038"/>
          <a:ext cx="2531343" cy="1937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Treatment is shown to be efficacious/effective</a:t>
          </a:r>
        </a:p>
      </dsp:txBody>
      <dsp:txXfrm>
        <a:off x="2757748" y="1547613"/>
        <a:ext cx="2342193" cy="1748235"/>
      </dsp:txXfrm>
    </dsp:sp>
    <dsp:sp modelId="{8AD9CD50-7C81-448D-8583-D3D419D7BD8A}">
      <dsp:nvSpPr>
        <dsp:cNvPr id="0" name=""/>
        <dsp:cNvSpPr/>
      </dsp:nvSpPr>
      <dsp:spPr>
        <a:xfrm>
          <a:off x="5321083" y="1453038"/>
          <a:ext cx="2531343" cy="1937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VHA decides to cover the new treatment </a:t>
          </a:r>
        </a:p>
      </dsp:txBody>
      <dsp:txXfrm>
        <a:off x="5415658" y="1547613"/>
        <a:ext cx="2342193" cy="1748235"/>
      </dsp:txXfrm>
    </dsp:sp>
    <dsp:sp modelId="{30DF5D29-8895-4447-A937-5EEC379BF024}">
      <dsp:nvSpPr>
        <dsp:cNvPr id="0" name=""/>
        <dsp:cNvSpPr/>
      </dsp:nvSpPr>
      <dsp:spPr>
        <a:xfrm>
          <a:off x="7978993" y="1453038"/>
          <a:ext cx="2531343" cy="1937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Treatment is adopted by providers into routine care</a:t>
          </a:r>
        </a:p>
      </dsp:txBody>
      <dsp:txXfrm>
        <a:off x="8073568" y="1547613"/>
        <a:ext cx="2342193" cy="1748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D17E1-3AE0-43B8-AA0B-71EE0D60BC00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82CE8-537C-4681-BCDD-1D1A75F1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14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D0B6B-0658-49B7-9D8B-052985DCD87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3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82CE8-537C-4681-BCDD-1D1A75F1C9A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120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Mandates can be Congressional or from national VA to local VAMCs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82CE8-537C-4681-BCDD-1D1A75F1C9A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948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Focus is on cost incurred by whoever pays for the new intervention (“payer” or “budget holder”)</a:t>
            </a:r>
          </a:p>
          <a:p>
            <a:pPr lvl="1"/>
            <a:r>
              <a:rPr lang="en-US"/>
              <a:t>In VA, the payer could be VACO, a specific program office, or even a VISN or VAMC if an intervention is implemented with local funds</a:t>
            </a:r>
          </a:p>
          <a:p>
            <a:pPr lvl="1"/>
            <a:endParaRPr lang="en-US"/>
          </a:p>
          <a:p>
            <a:pPr>
              <a:spcBef>
                <a:spcPts val="1200"/>
              </a:spcBef>
            </a:pPr>
            <a:r>
              <a:rPr lang="en-US"/>
              <a:t>Time horizon for projections is generally short</a:t>
            </a:r>
          </a:p>
          <a:p>
            <a:pPr lvl="1"/>
            <a:r>
              <a:rPr lang="en-US"/>
              <a:t>Align with budget cycles and planning periods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0"/>
            <a:r>
              <a:rPr lang="en-US"/>
              <a:t>Notice how implementation costs are missing?</a:t>
            </a:r>
          </a:p>
          <a:p>
            <a:pPr lvl="1"/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82CE8-537C-4681-BCDD-1D1A75F1C9A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908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82CE8-537C-4681-BCDD-1D1A75F1C9A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899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either/or; it is “and” – or changing how the same services are provided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82CE8-537C-4681-BCDD-1D1A75F1C9A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22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We use microcosting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when we need detail about how much different strategies cost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We use macrocosting when we need only to know how much implementation costs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82CE8-537C-4681-BCDD-1D1A75F1C9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9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451B-8E79-52D2-6F11-0D9501A02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463B7-C888-1DF5-4002-B0317126D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D7C8C-685E-9F1A-8775-A7052BA8F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8B3E570-7740-409A-9866-C8642237556A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80F74-D08B-0F42-3B6B-3354E9AFC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39FA9-C76A-72DF-0243-B26A3134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2CB3A41C-2160-4AA0-BD31-91DF1DBCD4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3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36120-FD5C-DBCB-C857-EBFC5D6B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CA395-685A-E7D7-D098-A4DEE14A3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EFB53-2258-F6B4-5E26-6C399FE7F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3E570-7740-409A-9866-C8642237556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7D27D-2AF6-97A9-1735-3DBA7345D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8371C-1DE6-8274-FA37-503B4CCA5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A41C-2160-4AA0-BD31-91DF1DBCD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99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84ACDD-1A7E-D366-6A4A-A57F14D76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7AC6B-AC82-D9E4-0E48-96942E480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45457-0A5C-3E56-2019-D0DAAC7EB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3E570-7740-409A-9866-C8642237556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82DB3-47CA-0322-2BA6-55E4FA0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DFCB0-F8ED-36F3-34F7-9966AD93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A41C-2160-4AA0-BD31-91DF1DBCD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5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FE40-F5BD-AB81-E794-DD9FF455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00355-A8C7-6C6E-0D0E-51FF75DAE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78A58-D76E-8F22-6487-EAA44EBBD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3E570-7740-409A-9866-C8642237556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17742-B67B-285E-7005-AD9006E2A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32D0A-6FB1-3069-5B4A-E6A325CE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A41C-2160-4AA0-BD31-91DF1DBCD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8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E28F-1BAB-26F5-7DC7-757F3CAE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C1B8A-7C8C-D777-9F27-56EE67B2B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84F38-D00D-AF78-8E1F-FE18D1BC7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3E570-7740-409A-9866-C8642237556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4EEB2-6E61-1361-2027-516ABC109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5E5A3-AE20-51AC-91F7-377E77B96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A41C-2160-4AA0-BD31-91DF1DBCD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37186-0486-8480-E0A6-2F3D1724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9B2B9-29CB-60E3-913C-D9D69AC69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C70E2-96EC-F684-C4A0-C28666573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7DA96-E5EC-FE9A-462F-6D4BF981A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3E570-7740-409A-9866-C8642237556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14517-84B2-C7B7-C32C-9AAE2AA1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4A9F1-B1A4-03BC-D4B9-E57CECB1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A41C-2160-4AA0-BD31-91DF1DBCD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3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D17D-3E18-8BE9-6E6D-0DB4C82BF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B5D9D-6786-94D6-448D-B79D1BC82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7ADD8-9C4B-81FB-D049-5A74D8963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C7A31-83A8-EE83-15C6-36FF840DE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7670A3-6FB9-B492-7D1C-AC30DB89D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A81852-AC19-7CAD-D348-452F4B500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3E570-7740-409A-9866-C8642237556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502F4E-6D5C-A1D8-792F-0D172AA6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8E7232-8D39-B3B5-720F-818BCB3B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A41C-2160-4AA0-BD31-91DF1DBCD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7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7E9F7-C996-9E1A-C174-B6FF534D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5C5D7-C08D-5DCD-3ABD-341109C31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3E570-7740-409A-9866-C8642237556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C715C-A51C-6FB9-D7E1-9CB943A2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3C0871-786F-DB1D-0494-9C444BDE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A41C-2160-4AA0-BD31-91DF1DBCD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9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F1617A-1AD2-A168-2523-EBE76CD9C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3E570-7740-409A-9866-C8642237556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D215D-001F-B429-EF25-27AC36C31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457EC-5EC6-16AB-B2AC-2A9D6D42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A41C-2160-4AA0-BD31-91DF1DBCD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4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C9D6-4F88-0108-297E-161C6FA7B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99827" y="2960289"/>
            <a:ext cx="5852319" cy="57944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967B8-A78C-DF4F-CEFC-4AB2EA532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750" y="323850"/>
            <a:ext cx="9799638" cy="58523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1E206-6D08-81E3-D084-20B09FB91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3E570-7740-409A-9866-C8642237556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4DB63-095A-DC2F-CC1C-FA3F47CA7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67C7A-BEED-435D-0FAF-D48087DB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A41C-2160-4AA0-BD31-91DF1DBCD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83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CEE6A-0304-B4D6-B295-4A96743AB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D70F6-53CE-E40F-241F-2378C1CDF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8BF9D-7B6B-673B-758E-BEA737D21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655A0-E7F3-32E6-3224-C824E7186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3E570-7740-409A-9866-C8642237556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E471C-CD4F-505D-CC26-D85950FD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869AC-BAFC-5E5B-B4F1-516A6EEA1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A41C-2160-4AA0-BD31-91DF1DBCD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00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AE336-E2A7-2F52-DA72-72F5F8E5B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B6929-B24A-672D-8276-25CA299CB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33500"/>
            <a:ext cx="10515600" cy="4843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20BFB-551A-B967-21F0-C14C94140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8B3E570-7740-409A-9866-C8642237556A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BDA7D-CFEE-775C-4F6A-D270221F7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5EBB7-F604-1A89-3EAE-F6EA97746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2CB3A41C-2160-4AA0-BD31-91DF1DBCD4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8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86/s13012-015-0209-1" TargetMode="External"/><Relationship Id="rId3" Type="http://schemas.openxmlformats.org/officeDocument/2006/relationships/hyperlink" Target="https://www.herc.research.va.gov/include/page.asp?id=implementation-tools-resources" TargetMode="External"/><Relationship Id="rId7" Type="http://schemas.openxmlformats.org/officeDocument/2006/relationships/hyperlink" Target="https://www.ncbi.nlm.nih.gov/pmc/articles/PMC3979632/" TargetMode="External"/><Relationship Id="rId2" Type="http://schemas.openxmlformats.org/officeDocument/2006/relationships/hyperlink" Target="https://www.herc.research.va.gov/include/page.asp?id=budget-impact-analysi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med.ncbi.nlm.nih.gov/24438712/" TargetMode="External"/><Relationship Id="rId11" Type="http://schemas.openxmlformats.org/officeDocument/2006/relationships/hyperlink" Target="https://doi.org/10.1186/s43058-022-00295-1" TargetMode="External"/><Relationship Id="rId5" Type="http://schemas.openxmlformats.org/officeDocument/2006/relationships/hyperlink" Target="https://doi.org/10.1007/s12160-009-9088-5" TargetMode="External"/><Relationship Id="rId10" Type="http://schemas.openxmlformats.org/officeDocument/2006/relationships/hyperlink" Target="https://www.sciencedirect.com/science/article/pii/S0165178119307528?via%3Dihub" TargetMode="External"/><Relationship Id="rId4" Type="http://schemas.openxmlformats.org/officeDocument/2006/relationships/hyperlink" Target="https://www.hsrd.research.va.gov/for_researchers/cyber_seminars/archives/video_archive.cfm?SessionID=6281" TargetMode="External"/><Relationship Id="rId9" Type="http://schemas.openxmlformats.org/officeDocument/2006/relationships/hyperlink" Target="https://doi.org/10.1186/s13012-021-01172-6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erc.research.va.gov/include/page.asp?id=budget-impact-analysi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vgsilh.com/03a9f4/image/309391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vgsilh.com/03a9f4/image/309391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con-library.com/icon/health-icon-transparent-7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06A25-4C11-0F43-9BEB-57A3DB0D8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US" dirty="0"/>
              <a:t>Budget Impact Analysis for Implementation Projects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8709E79-91D0-A5E5-CDE8-1F9DE0E8B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371" y="3591083"/>
            <a:ext cx="11203258" cy="139370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Rebecca A. Raciborski, PhD</a:t>
            </a:r>
          </a:p>
          <a:p>
            <a:r>
              <a:rPr lang="en-US" dirty="0"/>
              <a:t>Center for Mental Health and Outcomes Research; Behavioral Health QUERI; </a:t>
            </a:r>
          </a:p>
          <a:p>
            <a:r>
              <a:rPr lang="en-US" dirty="0"/>
              <a:t>Evidence, Policy, and Implementation Center</a:t>
            </a:r>
          </a:p>
          <a:p>
            <a:r>
              <a:rPr lang="en-US" dirty="0"/>
              <a:t>6/27/2023</a:t>
            </a:r>
          </a:p>
        </p:txBody>
      </p:sp>
    </p:spTree>
    <p:extLst>
      <p:ext uri="{BB962C8B-B14F-4D97-AF65-F5344CB8AC3E}">
        <p14:creationId xmlns:p14="http://schemas.microsoft.com/office/powerpoint/2010/main" val="3465405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8C69-CBEF-3AAE-0EB4-550C2A878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6 core building blocks of a BIA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01324-A435-E716-49CA-DE15D3B9B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Perspective – who pays?</a:t>
            </a:r>
          </a:p>
          <a:p>
            <a:r>
              <a:rPr lang="en-US" dirty="0"/>
              <a:t>Time horizon – how long do we compute a forecast for?</a:t>
            </a:r>
          </a:p>
          <a:p>
            <a:r>
              <a:rPr lang="en-US" dirty="0"/>
              <a:t>Target population – which patients are eligible to get the treatment?</a:t>
            </a:r>
          </a:p>
          <a:p>
            <a:r>
              <a:rPr lang="en-US" dirty="0"/>
              <a:t>Treatment mix – how are patients being treatment now? how do we expect them to be treated in the future?</a:t>
            </a:r>
          </a:p>
          <a:p>
            <a:r>
              <a:rPr lang="en-US" dirty="0"/>
              <a:t>Treatment cost – what are the costs now? how do we expect those costs to change?</a:t>
            </a:r>
          </a:p>
          <a:p>
            <a:r>
              <a:rPr lang="en-US" dirty="0"/>
              <a:t>Condition-related costs – what other costs are associated with the patient’s disease? </a:t>
            </a:r>
          </a:p>
        </p:txBody>
      </p:sp>
    </p:spTree>
    <p:extLst>
      <p:ext uri="{BB962C8B-B14F-4D97-AF65-F5344CB8AC3E}">
        <p14:creationId xmlns:p14="http://schemas.microsoft.com/office/powerpoint/2010/main" val="544233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B9B7-6B8E-9311-6478-77F48226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“Classic” BIA focuses on 2 cost buckets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F3D7A-B798-D616-4708-21C0DE718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Treatment &amp; treatment-related costs</a:t>
            </a:r>
          </a:p>
          <a:p>
            <a:pPr lvl="1"/>
            <a:r>
              <a:rPr lang="en-US" dirty="0"/>
              <a:t>The new treatment itself</a:t>
            </a:r>
          </a:p>
          <a:p>
            <a:pPr lvl="1"/>
            <a:r>
              <a:rPr lang="en-US" dirty="0"/>
              <a:t>Current alternatives to the treatment</a:t>
            </a:r>
          </a:p>
          <a:p>
            <a:pPr lvl="1"/>
            <a:r>
              <a:rPr lang="en-US" dirty="0"/>
              <a:t>Medical care for any adverse events</a:t>
            </a:r>
          </a:p>
          <a:p>
            <a:pPr lvl="1"/>
            <a:r>
              <a:rPr lang="en-US" dirty="0"/>
              <a:t>Any necessary charges associated with obtaining treatment (e.g., dispensing fees)</a:t>
            </a:r>
          </a:p>
          <a:p>
            <a:pPr lvl="1"/>
            <a:r>
              <a:rPr lang="en-US" dirty="0"/>
              <a:t>Training to administer treatment correctly</a:t>
            </a:r>
          </a:p>
          <a:p>
            <a:pPr>
              <a:spcBef>
                <a:spcPts val="1200"/>
              </a:spcBef>
            </a:pPr>
            <a:r>
              <a:rPr lang="en-US" dirty="0"/>
              <a:t>Condition-related costs</a:t>
            </a:r>
          </a:p>
          <a:p>
            <a:pPr lvl="1"/>
            <a:r>
              <a:rPr lang="en-US" dirty="0"/>
              <a:t>Other costs associated with the disease </a:t>
            </a:r>
          </a:p>
        </p:txBody>
      </p:sp>
    </p:spTree>
    <p:extLst>
      <p:ext uri="{BB962C8B-B14F-4D97-AF65-F5344CB8AC3E}">
        <p14:creationId xmlns:p14="http://schemas.microsoft.com/office/powerpoint/2010/main" val="3797280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3A840-4C8F-6442-8699-8F9AF0353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projects pose special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388CC-B774-1342-B450-A00ABEC67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500"/>
            <a:ext cx="10515600" cy="48434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There is no price for implementation activities</a:t>
            </a:r>
          </a:p>
          <a:p>
            <a:pPr>
              <a:spcBef>
                <a:spcPts val="1200"/>
              </a:spcBef>
            </a:pPr>
            <a:r>
              <a:rPr lang="en-US" dirty="0"/>
              <a:t>Implementation extends across budgetary periods, making allocation to “Year 1”, “Year 2”, etc challenging</a:t>
            </a:r>
          </a:p>
          <a:p>
            <a:pPr>
              <a:spcBef>
                <a:spcPts val="1200"/>
              </a:spcBef>
            </a:pPr>
            <a:r>
              <a:rPr lang="en-US" dirty="0"/>
              <a:t>Implementation </a:t>
            </a:r>
            <a:r>
              <a:rPr lang="en-US"/>
              <a:t>strategies are highly </a:t>
            </a:r>
            <a:r>
              <a:rPr lang="en-US" dirty="0"/>
              <a:t>customized to the setting</a:t>
            </a:r>
          </a:p>
          <a:p>
            <a:pPr>
              <a:spcBef>
                <a:spcPts val="1200"/>
              </a:spcBef>
            </a:pPr>
            <a:r>
              <a:rPr lang="en-US" dirty="0"/>
              <a:t>Fidelity to the </a:t>
            </a:r>
            <a:r>
              <a:rPr lang="en-US"/>
              <a:t>intervention can affect outcomes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Implementation often focuses </a:t>
            </a:r>
            <a:r>
              <a:rPr lang="en-US"/>
              <a:t>on interventions </a:t>
            </a:r>
            <a:r>
              <a:rPr lang="en-US" dirty="0"/>
              <a:t>that fit into a complex “bundle” of care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36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731-C28A-1F86-1F72-D2B444F2C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Economists need implementation teams to help solve the cost data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29179-F252-9777-0C04-FCDAFB1A9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Microcosting - each activity gets a cost</a:t>
            </a:r>
          </a:p>
          <a:p>
            <a:pPr lvl="1"/>
            <a:r>
              <a:rPr lang="en-US" dirty="0"/>
              <a:t>Need a set of defined activities </a:t>
            </a:r>
            <a:r>
              <a:rPr lang="en-US" i="1" dirty="0"/>
              <a:t>before</a:t>
            </a:r>
            <a:r>
              <a:rPr lang="en-US" dirty="0"/>
              <a:t> beginning implementation</a:t>
            </a:r>
          </a:p>
          <a:p>
            <a:pPr lvl="1"/>
            <a:r>
              <a:rPr lang="en-US" dirty="0"/>
              <a:t>Log time in Excel, Access, REDCap, or other standardized tool</a:t>
            </a:r>
          </a:p>
          <a:p>
            <a:pPr lvl="1"/>
            <a:r>
              <a:rPr lang="en-US" dirty="0"/>
              <a:t>Time is given a value based on the wages of the person completing the activity</a:t>
            </a:r>
          </a:p>
          <a:p>
            <a:pPr lvl="1"/>
            <a:r>
              <a:rPr lang="en-US" dirty="0"/>
              <a:t>Amounts are summed up to create a cost</a:t>
            </a:r>
          </a:p>
          <a:p>
            <a:r>
              <a:rPr lang="en-US" dirty="0"/>
              <a:t>Macrocosting – cost is based on effort allocation</a:t>
            </a:r>
          </a:p>
          <a:p>
            <a:pPr lvl="1"/>
            <a:r>
              <a:rPr lang="en-US" dirty="0"/>
              <a:t>Each person’s FTE for implementation is given a value based on the wages</a:t>
            </a:r>
          </a:p>
          <a:p>
            <a:pPr lvl="1"/>
            <a:r>
              <a:rPr lang="en-US" dirty="0"/>
              <a:t>Total implementation FTEs are summed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54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07778-F2FF-4A15-2A86-1876F0EA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things you can do to make data collection &amp; economic analysis easier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8AE20-0233-5C17-2607-A93FBF001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Meet with your economist early!</a:t>
            </a:r>
          </a:p>
          <a:p>
            <a:pPr>
              <a:spcBef>
                <a:spcPts val="1200"/>
              </a:spcBef>
            </a:pPr>
            <a:r>
              <a:rPr lang="en-US" dirty="0"/>
              <a:t>For new interventions, set up unique codes to locate records in the clinical data warehouse (CDW) with one or more of these:</a:t>
            </a:r>
          </a:p>
          <a:p>
            <a:pPr lvl="1"/>
            <a:r>
              <a:rPr lang="en-US" dirty="0"/>
              <a:t>Clinic stop codes</a:t>
            </a:r>
          </a:p>
          <a:p>
            <a:pPr lvl="1"/>
            <a:r>
              <a:rPr lang="en-US" dirty="0"/>
              <a:t>CHAR4 codes</a:t>
            </a:r>
          </a:p>
          <a:p>
            <a:pPr lvl="1"/>
            <a:r>
              <a:rPr lang="en-US" dirty="0"/>
              <a:t>Standardized note titles</a:t>
            </a:r>
          </a:p>
          <a:p>
            <a:pPr>
              <a:spcBef>
                <a:spcPts val="1200"/>
              </a:spcBef>
            </a:pPr>
            <a:r>
              <a:rPr lang="en-US" dirty="0"/>
              <a:t>Digitize your logbooks</a:t>
            </a:r>
          </a:p>
          <a:p>
            <a:pPr lvl="1"/>
            <a:r>
              <a:rPr lang="en-US" dirty="0"/>
              <a:t>Several options exist</a:t>
            </a:r>
          </a:p>
          <a:p>
            <a:pPr lvl="2"/>
            <a:r>
              <a:rPr lang="en-US" dirty="0"/>
              <a:t>HERC's list of tools and resources for conducting economic analyses for implementation research (https://www.herc.research.va.gov/include/page.asp?id=implementation-tools-resources)</a:t>
            </a:r>
          </a:p>
          <a:p>
            <a:pPr>
              <a:spcBef>
                <a:spcPts val="1200"/>
              </a:spcBef>
            </a:pPr>
            <a:r>
              <a:rPr lang="en-US" dirty="0"/>
              <a:t>Collect data throughout the project and from all sites</a:t>
            </a:r>
          </a:p>
        </p:txBody>
      </p:sp>
    </p:spTree>
    <p:extLst>
      <p:ext uri="{BB962C8B-B14F-4D97-AF65-F5344CB8AC3E}">
        <p14:creationId xmlns:p14="http://schemas.microsoft.com/office/powerpoint/2010/main" val="3637597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9CD42-8129-A74C-9C5B-1D7E180BD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r>
              <a:rPr lang="en-US" dirty="0"/>
              <a:t>To 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0FBA3-A801-CB4D-B3DA-0DB73055C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500"/>
            <a:ext cx="10515600" cy="4843463"/>
          </a:xfrm>
        </p:spPr>
        <p:txBody>
          <a:bodyPr>
            <a:normAutofit/>
          </a:bodyPr>
          <a:lstStyle/>
          <a:p>
            <a:r>
              <a:rPr lang="en-US" dirty="0"/>
              <a:t>Budget impact analysis:</a:t>
            </a:r>
          </a:p>
          <a:p>
            <a:pPr lvl="1"/>
            <a:r>
              <a:rPr lang="en-US" dirty="0"/>
              <a:t>Estimates financial consequences of an intervention</a:t>
            </a:r>
          </a:p>
          <a:p>
            <a:pPr lvl="1"/>
            <a:r>
              <a:rPr lang="en-US" dirty="0"/>
              <a:t>Is used to decide whether an intervention is affordable</a:t>
            </a:r>
          </a:p>
          <a:p>
            <a:pPr>
              <a:spcBef>
                <a:spcPts val="1200"/>
              </a:spcBef>
            </a:pPr>
            <a:r>
              <a:rPr lang="en-US" dirty="0"/>
              <a:t>If you know your intervention is (cost-)effective, one key question to answer is the affordability of implementing it</a:t>
            </a:r>
          </a:p>
          <a:p>
            <a:pPr>
              <a:spcBef>
                <a:spcPts val="1200"/>
              </a:spcBef>
            </a:pPr>
            <a:r>
              <a:rPr lang="en-US" dirty="0"/>
              <a:t>BIA can support implementation by providing this evidence</a:t>
            </a:r>
          </a:p>
          <a:p>
            <a:pPr>
              <a:spcBef>
                <a:spcPts val="1200"/>
              </a:spcBef>
            </a:pPr>
            <a:r>
              <a:rPr lang="en-US" dirty="0"/>
              <a:t>You, the implementation researchers, are an important part of making BIA results useful for policy makers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71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9B1F-C899-09C1-E167-BBEF061F0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 Interactive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4F89C-9822-9C41-D10D-9AA678F25F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Channel your inner economist</a:t>
            </a:r>
          </a:p>
        </p:txBody>
      </p:sp>
    </p:spTree>
    <p:extLst>
      <p:ext uri="{BB962C8B-B14F-4D97-AF65-F5344CB8AC3E}">
        <p14:creationId xmlns:p14="http://schemas.microsoft.com/office/powerpoint/2010/main" val="1095815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107DFB9-BC02-BA61-D2A0-04774467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/>
              <a:t>Learning</a:t>
            </a:r>
            <a:r>
              <a:rPr lang="en-US" dirty="0"/>
              <a:t> To Internalize The </a:t>
            </a:r>
            <a:r>
              <a:rPr lang="en-US"/>
              <a:t>Good</a:t>
            </a:r>
            <a:r>
              <a:rPr lang="en-US" dirty="0"/>
              <a:t>”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34C346-84A4-ECA0-E26E-327C5B2DD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500"/>
            <a:ext cx="10515600" cy="48434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New evidence-based manualized self-acceptance intervention 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Clinically efficacious way to improve patients’ self-assessed quality of life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Successful completion significantly associated with lower blood pressure 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Researchers speculate that, long term, a significant number of strokes and heart attacks will be prevented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u="sng" dirty="0"/>
              <a:t>LE</a:t>
            </a:r>
            <a:r>
              <a:rPr lang="en-US" dirty="0"/>
              <a:t>arning </a:t>
            </a:r>
            <a:r>
              <a:rPr lang="en-US" u="sng" dirty="0"/>
              <a:t>T</a:t>
            </a:r>
            <a:r>
              <a:rPr lang="en-US" dirty="0"/>
              <a:t>o </a:t>
            </a:r>
            <a:r>
              <a:rPr lang="en-US" u="sng" dirty="0"/>
              <a:t>I</a:t>
            </a:r>
            <a:r>
              <a:rPr lang="en-US" dirty="0"/>
              <a:t>nternalize </a:t>
            </a:r>
            <a:r>
              <a:rPr lang="en-US" u="sng" dirty="0"/>
              <a:t>T</a:t>
            </a:r>
            <a:r>
              <a:rPr lang="en-US" dirty="0"/>
              <a:t>he </a:t>
            </a:r>
            <a:r>
              <a:rPr lang="en-US" u="sng" dirty="0"/>
              <a:t>GO</a:t>
            </a:r>
            <a:r>
              <a:rPr lang="en-US" dirty="0"/>
              <a:t>od (LET IT GO)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43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107DFB9-BC02-BA61-D2A0-04774467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there’s a catch…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34C346-84A4-ECA0-E26E-327C5B2DD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 IT GO must be administered with fidelity to achieve health goals</a:t>
            </a:r>
          </a:p>
          <a:p>
            <a:pPr>
              <a:spcBef>
                <a:spcPts val="1200"/>
              </a:spcBef>
            </a:pPr>
            <a:r>
              <a:rPr lang="en-US" dirty="0"/>
              <a:t>Behavioral Health QUERI researchers are implementing LET IT GO in 10 pilot sites</a:t>
            </a:r>
          </a:p>
          <a:p>
            <a:pPr>
              <a:spcBef>
                <a:spcPts val="1200"/>
              </a:spcBef>
            </a:pPr>
            <a:r>
              <a:rPr lang="en-US" dirty="0"/>
              <a:t>If the implementation is successful, VACO will provide funding to any VAMC that wants to adopt LET IT GO locally</a:t>
            </a:r>
          </a:p>
          <a:p>
            <a:pPr>
              <a:spcBef>
                <a:spcPts val="1200"/>
              </a:spcBef>
            </a:pPr>
            <a:r>
              <a:rPr lang="en-US" dirty="0"/>
              <a:t>To implement LET IT GO, 3 implementation strategies are used:</a:t>
            </a:r>
          </a:p>
          <a:p>
            <a:pPr lvl="1"/>
            <a:r>
              <a:rPr lang="en-US" dirty="0"/>
              <a:t>Develop educational materials (pre-implementation)</a:t>
            </a:r>
          </a:p>
          <a:p>
            <a:pPr lvl="1"/>
            <a:r>
              <a:rPr lang="en-US" dirty="0"/>
              <a:t>Conduct educational outreach visits (4 total)</a:t>
            </a:r>
          </a:p>
          <a:p>
            <a:pPr lvl="1"/>
            <a:r>
              <a:rPr lang="en-US" dirty="0"/>
              <a:t>Audit and provide feedback (1 year)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3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17FED-A16F-6F00-771E-29386859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best describes what we need to analyze?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2E331-31F7-1E9B-BEF5-6BD19E6FC0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</a:t>
            </a:r>
          </a:p>
          <a:p>
            <a:r>
              <a:rPr lang="en-US" dirty="0"/>
              <a:t>Budget impact of implementation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07D5F1-450C-CFD8-7278-C8D0BDA254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 want to know the budget impact of our strategies to implement LET IT GO</a:t>
            </a:r>
          </a:p>
          <a:p>
            <a:pPr>
              <a:spcBef>
                <a:spcPts val="1200"/>
              </a:spcBef>
            </a:pPr>
            <a:r>
              <a:rPr lang="en-US" dirty="0"/>
              <a:t>Implementation strategies are the “treatment” applied to health care settings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C1A621-4072-05B5-F436-9699952EF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B.</a:t>
            </a:r>
          </a:p>
          <a:p>
            <a:r>
              <a:rPr lang="en-US" dirty="0"/>
              <a:t>Budget impact of the treatment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968A-5474-DD41-1724-9A25E716688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We want to know the budget impact of LET IT GO</a:t>
            </a:r>
          </a:p>
          <a:p>
            <a:pPr>
              <a:spcBef>
                <a:spcPts val="1200"/>
              </a:spcBef>
            </a:pPr>
            <a:r>
              <a:rPr lang="en-US" dirty="0"/>
              <a:t>Implementation is just one component of larger cost changes for a treatment offered to patients 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66DDEB-A9B1-C418-8C2B-67546BC620C9}"/>
              </a:ext>
            </a:extLst>
          </p:cNvPr>
          <p:cNvSpPr txBox="1"/>
          <p:nvPr/>
        </p:nvSpPr>
        <p:spPr>
          <a:xfrm>
            <a:off x="793595" y="5330282"/>
            <a:ext cx="107572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Ask your economist for the budget impact of the implementation – VACO needs to know how much it will cost to pay for implementation.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021500-E58D-9E7E-AF1F-BA1D884210A0}"/>
              </a:ext>
            </a:extLst>
          </p:cNvPr>
          <p:cNvSpPr/>
          <p:nvPr/>
        </p:nvSpPr>
        <p:spPr>
          <a:xfrm>
            <a:off x="665163" y="1626448"/>
            <a:ext cx="5032797" cy="945768"/>
          </a:xfrm>
          <a:prstGeom prst="rect">
            <a:avLst/>
          </a:prstGeom>
          <a:noFill/>
          <a:ln w="381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1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C782-2B31-6ADD-FF97-16FFC2F0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Disclosures &amp; 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CFF4E-7520-5938-C5F6-C530B34EB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Funding for my travel to this conference was provided for by the Behavioral Health QUERI (QUE 20-026) and QUERI’s Evidence, Policy, and Implementation </a:t>
            </a:r>
            <a:r>
              <a:rPr lang="en-US"/>
              <a:t>Center (EBP 22-104)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Views are mine and do not represent official policy of the Department of Veterans Affairs or QUERI</a:t>
            </a:r>
          </a:p>
          <a:p>
            <a:pPr>
              <a:spcBef>
                <a:spcPts val="1200"/>
              </a:spcBef>
            </a:pPr>
            <a:r>
              <a:rPr lang="en-US" dirty="0"/>
              <a:t>Jacob Painter provided an early version of these slides</a:t>
            </a:r>
          </a:p>
          <a:p>
            <a:pPr>
              <a:spcBef>
                <a:spcPts val="1200"/>
              </a:spcBef>
            </a:pPr>
            <a:r>
              <a:rPr lang="en-US" dirty="0"/>
              <a:t>Bo Kim and Sara Landes noted insightful ways to make the presentation more useful to implementation scientists</a:t>
            </a:r>
          </a:p>
          <a:p>
            <a:pPr>
              <a:spcBef>
                <a:spcPts val="1200"/>
              </a:spcBef>
            </a:pPr>
            <a:r>
              <a:rPr lang="en-US" dirty="0"/>
              <a:t>All errors are my own</a:t>
            </a:r>
          </a:p>
        </p:txBody>
      </p:sp>
    </p:spTree>
    <p:extLst>
      <p:ext uri="{BB962C8B-B14F-4D97-AF65-F5344CB8AC3E}">
        <p14:creationId xmlns:p14="http://schemas.microsoft.com/office/powerpoint/2010/main" val="3669505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E0F72-E502-1DFC-D1BF-B6ADAACB3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39929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budget impact of providing implementation support for a new VAMC?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EFB6A-8AE8-3D0D-EA12-2415AF47E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2351"/>
            <a:ext cx="10515600" cy="4184612"/>
          </a:xfrm>
        </p:spPr>
        <p:txBody>
          <a:bodyPr/>
          <a:lstStyle/>
          <a:p>
            <a:r>
              <a:rPr lang="en-US" dirty="0"/>
              <a:t>Why did we pick this question?</a:t>
            </a:r>
          </a:p>
          <a:p>
            <a:pPr lvl="1"/>
            <a:r>
              <a:rPr lang="en-US" dirty="0"/>
              <a:t>VACO leadership needs to know how much it will cost to provide funds for implementation at non-pilot VAMCs</a:t>
            </a:r>
          </a:p>
          <a:p>
            <a:pPr>
              <a:spcBef>
                <a:spcPts val="1200"/>
              </a:spcBef>
            </a:pPr>
            <a:r>
              <a:rPr lang="en-US" dirty="0"/>
              <a:t>What are the key features about this implementation project? </a:t>
            </a:r>
          </a:p>
          <a:p>
            <a:pPr lvl="1"/>
            <a:r>
              <a:rPr lang="en-US" dirty="0"/>
              <a:t>VACO will pay for future implementations</a:t>
            </a:r>
          </a:p>
          <a:p>
            <a:pPr lvl="1"/>
            <a:r>
              <a:rPr lang="en-US" dirty="0"/>
              <a:t>We have 10 sites in our sample</a:t>
            </a:r>
          </a:p>
          <a:p>
            <a:pPr lvl="1"/>
            <a:r>
              <a:rPr lang="en-US" dirty="0"/>
              <a:t>We 3 implementation strategies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858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37ADF-8716-551B-7E10-746AE65F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payer?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E0423-F644-EC8E-36A0-83ABEEDC0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QUERI</a:t>
            </a:r>
          </a:p>
          <a:p>
            <a:pPr marL="514350" indent="-514350">
              <a:spcBef>
                <a:spcPts val="9000"/>
              </a:spcBef>
              <a:buFont typeface="+mj-lt"/>
              <a:buAutoNum type="alphaUcPeriod"/>
            </a:pPr>
            <a:r>
              <a:rPr lang="en-US" b="1" dirty="0"/>
              <a:t>VACO</a:t>
            </a:r>
            <a:r>
              <a:rPr lang="en-US" dirty="0"/>
              <a:t> is the payer because they will be funding future implementations</a:t>
            </a:r>
          </a:p>
          <a:p>
            <a:pPr lvl="1"/>
            <a:r>
              <a:rPr lang="en-US" dirty="0"/>
              <a:t>The BIA will be done from VACO’s perspective </a:t>
            </a:r>
          </a:p>
          <a:p>
            <a:pPr marL="514350" indent="-514350">
              <a:spcBef>
                <a:spcPts val="2400"/>
              </a:spcBef>
              <a:buFont typeface="+mj-lt"/>
              <a:buAutoNum type="alphaUcPeriod"/>
            </a:pPr>
            <a:r>
              <a:rPr lang="en-US" dirty="0"/>
              <a:t>Each VAMC</a:t>
            </a:r>
          </a:p>
        </p:txBody>
      </p:sp>
    </p:spTree>
    <p:extLst>
      <p:ext uri="{BB962C8B-B14F-4D97-AF65-F5344CB8AC3E}">
        <p14:creationId xmlns:p14="http://schemas.microsoft.com/office/powerpoint/2010/main" val="2997695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6453D-72E7-55FD-CFF2-FBD096C6C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99827" y="2960289"/>
            <a:ext cx="5852319" cy="579441"/>
          </a:xfrm>
        </p:spPr>
        <p:txBody>
          <a:bodyPr>
            <a:normAutofit fontScale="90000"/>
          </a:bodyPr>
          <a:lstStyle/>
          <a:p>
            <a:r>
              <a:rPr lang="en-US" dirty="0"/>
              <a:t>Needed or Not Needed for BIA?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91D13A-A652-7161-C644-AE0DDA2DFC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81409" y="457200"/>
          <a:ext cx="10241281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8479">
                  <a:extLst>
                    <a:ext uri="{9D8B030D-6E8A-4147-A177-3AD203B41FA5}">
                      <a16:colId xmlns:a16="http://schemas.microsoft.com/office/drawing/2014/main" val="1401472926"/>
                    </a:ext>
                  </a:extLst>
                </a:gridCol>
                <a:gridCol w="1781401">
                  <a:extLst>
                    <a:ext uri="{9D8B030D-6E8A-4147-A177-3AD203B41FA5}">
                      <a16:colId xmlns:a16="http://schemas.microsoft.com/office/drawing/2014/main" val="1052025397"/>
                    </a:ext>
                  </a:extLst>
                </a:gridCol>
                <a:gridCol w="1781401">
                  <a:extLst>
                    <a:ext uri="{9D8B030D-6E8A-4147-A177-3AD203B41FA5}">
                      <a16:colId xmlns:a16="http://schemas.microsoft.com/office/drawing/2014/main" val="526241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Not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324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Salaries of implementation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76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Time spent developing new training materials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ingdings" panose="05000000000000000000" pitchFamily="2" charset="2"/>
                        </a:rPr>
                        <a:t>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16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Number of handouts given out during trainings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59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Printing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66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Time spent delivering educational meetings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13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Who attended each 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26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Time spent developing audit and feedback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ingdings" panose="05000000000000000000" pitchFamily="2" charset="2"/>
                        </a:rPr>
                        <a:t>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074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Time providing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035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Diffusion of LET IT GO into clinical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ingdings" panose="05000000000000000000" pitchFamily="2" charset="2"/>
                        </a:rPr>
                        <a:t>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212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Number of Veterans successfully treated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ingdings" panose="05000000000000000000" pitchFamily="2" charset="2"/>
                        </a:rPr>
                        <a:t>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350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Blood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ingdings" panose="05000000000000000000" pitchFamily="2" charset="2"/>
                        </a:rPr>
                        <a:t>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94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Heart attack hospitalizations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ingdings" panose="05000000000000000000" pitchFamily="2" charset="2"/>
                        </a:rPr>
                        <a:t>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313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128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107DFB9-BC02-BA61-D2A0-04774467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there’s a catch…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34C346-84A4-ECA0-E26E-327C5B2DD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 IT GO must be administered with fidelity to achieve health goals</a:t>
            </a:r>
          </a:p>
          <a:p>
            <a:pPr>
              <a:spcBef>
                <a:spcPts val="1200"/>
              </a:spcBef>
            </a:pPr>
            <a:r>
              <a:rPr lang="en-US" dirty="0"/>
              <a:t>Behavioral Health QUERI researchers are implementing LET IT GO in 10 pilot sites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accent1"/>
                </a:solidFill>
              </a:rPr>
              <a:t>If the implementation is successful, VHA will endorse LET IT GO for enterprise-wide adoption, but local facilities will have to decide if they can afford it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accent1"/>
                </a:solidFill>
              </a:rPr>
              <a:t>To implement LET IT GO, 3 implementation strategies are used: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Develop educational materials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Create a learning collaborative (virtual community of practice)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Conduct educational meetings (show trainings at grand rounds)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330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17FED-A16F-6F00-771E-29386859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best describes what we need to analyze?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2E331-31F7-1E9B-BEF5-6BD19E6FC0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</a:t>
            </a:r>
          </a:p>
          <a:p>
            <a:r>
              <a:rPr lang="en-US" dirty="0"/>
              <a:t>Budget impact of implementation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07D5F1-450C-CFD8-7278-C8D0BDA254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 want to know the budget impact of our strategies to implement LET IT GO</a:t>
            </a:r>
          </a:p>
          <a:p>
            <a:pPr>
              <a:spcBef>
                <a:spcPts val="1200"/>
              </a:spcBef>
            </a:pPr>
            <a:r>
              <a:rPr lang="en-US" dirty="0"/>
              <a:t>Implementation strategies are the “treatment” applied to health care settings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C1A621-4072-05B5-F436-9699952EF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B.</a:t>
            </a:r>
          </a:p>
          <a:p>
            <a:r>
              <a:rPr lang="en-US" dirty="0"/>
              <a:t>Budget impact of the treatment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968A-5474-DD41-1724-9A25E716688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We want to know the budget impact of LET IT GO</a:t>
            </a:r>
          </a:p>
          <a:p>
            <a:pPr>
              <a:spcBef>
                <a:spcPts val="1200"/>
              </a:spcBef>
            </a:pPr>
            <a:r>
              <a:rPr lang="en-US" dirty="0"/>
              <a:t>Implementation is just one component of larger cost changes for a treatment offered to patients 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021500-E58D-9E7E-AF1F-BA1D884210A0}"/>
              </a:ext>
            </a:extLst>
          </p:cNvPr>
          <p:cNvSpPr/>
          <p:nvPr/>
        </p:nvSpPr>
        <p:spPr>
          <a:xfrm>
            <a:off x="6096000" y="1615934"/>
            <a:ext cx="5032797" cy="945768"/>
          </a:xfrm>
          <a:prstGeom prst="rect">
            <a:avLst/>
          </a:prstGeom>
          <a:noFill/>
          <a:ln w="381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0C41EC-60A1-067B-A8FF-B68E46462058}"/>
              </a:ext>
            </a:extLst>
          </p:cNvPr>
          <p:cNvSpPr txBox="1"/>
          <p:nvPr/>
        </p:nvSpPr>
        <p:spPr>
          <a:xfrm>
            <a:off x="793595" y="5330283"/>
            <a:ext cx="107572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Ask your economist for the budget impact of LET IT GO – a VAMC needs to know how much it will cost to pay for implement and sustain the new treatment</a:t>
            </a:r>
          </a:p>
        </p:txBody>
      </p:sp>
    </p:spTree>
    <p:extLst>
      <p:ext uri="{BB962C8B-B14F-4D97-AF65-F5344CB8AC3E}">
        <p14:creationId xmlns:p14="http://schemas.microsoft.com/office/powerpoint/2010/main" val="2378310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37ADF-8716-551B-7E10-746AE65F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payer?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E0423-F644-EC8E-36A0-83ABEEDC0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QUERI</a:t>
            </a:r>
          </a:p>
          <a:p>
            <a:pPr marL="514350" indent="-514350">
              <a:spcBef>
                <a:spcPts val="9000"/>
              </a:spcBef>
              <a:buFont typeface="+mj-lt"/>
              <a:buAutoNum type="alphaUcPeriod"/>
            </a:pPr>
            <a:r>
              <a:rPr lang="en-US" dirty="0"/>
              <a:t>VACO</a:t>
            </a:r>
          </a:p>
          <a:p>
            <a:pPr marL="514350" indent="-514350">
              <a:spcBef>
                <a:spcPts val="9000"/>
              </a:spcBef>
              <a:buFont typeface="+mj-lt"/>
              <a:buAutoNum type="alphaUcPeriod"/>
            </a:pPr>
            <a:r>
              <a:rPr lang="en-US" b="1" dirty="0"/>
              <a:t>Each VAMC</a:t>
            </a:r>
            <a:r>
              <a:rPr lang="en-US" dirty="0"/>
              <a:t> is the payer because the adoption and sustainment decision will be made locally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38775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E0F72-E502-1DFC-D1BF-B6ADAACB3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39929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budget impact of implementing and sustaining LET IT GO?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EFB6A-8AE8-3D0D-EA12-2415AF47E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2351"/>
            <a:ext cx="10515600" cy="4184612"/>
          </a:xfrm>
        </p:spPr>
        <p:txBody>
          <a:bodyPr/>
          <a:lstStyle/>
          <a:p>
            <a:r>
              <a:rPr lang="en-US" dirty="0"/>
              <a:t>Why did we pick this question?</a:t>
            </a:r>
          </a:p>
          <a:p>
            <a:pPr lvl="1"/>
            <a:r>
              <a:rPr lang="en-US" dirty="0"/>
              <a:t>A VAMC budget administrator needs to know how much it will cost to implement LET IT GO and continue to offer the treatment once adopted</a:t>
            </a:r>
          </a:p>
          <a:p>
            <a:pPr>
              <a:spcBef>
                <a:spcPts val="1200"/>
              </a:spcBef>
            </a:pPr>
            <a:r>
              <a:rPr lang="en-US" dirty="0"/>
              <a:t>What are the key features about this implementation project?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VAMCs are responsible for the cost of LET IT GO</a:t>
            </a:r>
          </a:p>
          <a:p>
            <a:pPr lvl="1"/>
            <a:r>
              <a:rPr lang="en-US" dirty="0"/>
              <a:t>We have 10 sites in our sample</a:t>
            </a:r>
          </a:p>
          <a:p>
            <a:pPr lvl="1"/>
            <a:r>
              <a:rPr lang="en-US" dirty="0"/>
              <a:t>We 3 implementation strategies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029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6453D-72E7-55FD-CFF2-FBD096C6C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99827" y="2960289"/>
            <a:ext cx="5852319" cy="579441"/>
          </a:xfrm>
        </p:spPr>
        <p:txBody>
          <a:bodyPr>
            <a:normAutofit fontScale="90000"/>
          </a:bodyPr>
          <a:lstStyle/>
          <a:p>
            <a:r>
              <a:rPr lang="en-US" dirty="0"/>
              <a:t>Needed or Not Needed for BIA?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91D13A-A652-7161-C644-AE0DDA2DFC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1439779"/>
              </p:ext>
            </p:extLst>
          </p:nvPr>
        </p:nvGraphicFramePr>
        <p:xfrm>
          <a:off x="1473974" y="665008"/>
          <a:ext cx="10241281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8479">
                  <a:extLst>
                    <a:ext uri="{9D8B030D-6E8A-4147-A177-3AD203B41FA5}">
                      <a16:colId xmlns:a16="http://schemas.microsoft.com/office/drawing/2014/main" val="1401472926"/>
                    </a:ext>
                  </a:extLst>
                </a:gridCol>
                <a:gridCol w="1781401">
                  <a:extLst>
                    <a:ext uri="{9D8B030D-6E8A-4147-A177-3AD203B41FA5}">
                      <a16:colId xmlns:a16="http://schemas.microsoft.com/office/drawing/2014/main" val="1052025397"/>
                    </a:ext>
                  </a:extLst>
                </a:gridCol>
                <a:gridCol w="1781401">
                  <a:extLst>
                    <a:ext uri="{9D8B030D-6E8A-4147-A177-3AD203B41FA5}">
                      <a16:colId xmlns:a16="http://schemas.microsoft.com/office/drawing/2014/main" val="526241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Not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324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Salaries of national implementation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ingdings" panose="05000000000000000000" pitchFamily="2" charset="2"/>
                        </a:rPr>
                        <a:t>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76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Salaries of site-level implementation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ingdings" panose="05000000000000000000" pitchFamily="2" charset="2"/>
                        </a:rPr>
                        <a:t>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05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Time spent developing new training materials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ingdings" panose="05000000000000000000" pitchFamily="2" charset="2"/>
                        </a:rPr>
                        <a:t>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16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Time spent delivering educational meetings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ingdings" panose="05000000000000000000" pitchFamily="2" charset="2"/>
                        </a:rPr>
                        <a:t>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13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Who attended each 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ingdings" panose="05000000000000000000" pitchFamily="2" charset="2"/>
                        </a:rPr>
                        <a:t>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26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Time spent developing community of practice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ym typeface="Wingdings" panose="05000000000000000000" pitchFamily="2" charset="2"/>
                        </a:rPr>
                        <a:t>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074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Provider time engaging with community of practice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ym typeface="Wingdings" panose="05000000000000000000" pitchFamily="2" charset="2"/>
                        </a:rPr>
                        <a:t>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035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Diffusion of LET IT GO into clinical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212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Number of Veterans successfully treated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ym typeface="Wingdings" panose="05000000000000000000" pitchFamily="2" charset="2"/>
                        </a:rPr>
                        <a:t>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350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Blood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ingdings" panose="05000000000000000000" pitchFamily="2" charset="2"/>
                        </a:rPr>
                        <a:t>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94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Heart attack hospitalizations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ingdings" panose="05000000000000000000" pitchFamily="2" charset="2"/>
                        </a:rPr>
                        <a:t>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313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963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EBCBE3-BE45-93E9-77C7-A7B00A6F2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resources and 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870568-D499-E482-BEBB-D39300881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22" y="1333500"/>
            <a:ext cx="11270166" cy="48434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2000" dirty="0">
                <a:hlinkClick r:id="rId2"/>
              </a:rPr>
              <a:t>https://www.herc.research.va.gov/include/page.asp?id=budget-impact-analysis</a:t>
            </a:r>
            <a:endParaRPr lang="en-US" sz="2000" dirty="0"/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2000" dirty="0">
                <a:hlinkClick r:id="rId3"/>
              </a:rPr>
              <a:t>https://www.herc.research.va.gov/include/page.asp?id=implementation-tools-resources</a:t>
            </a:r>
            <a:r>
              <a:rPr lang="en-US" sz="2000" dirty="0"/>
              <a:t> 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2000" dirty="0"/>
              <a:t>Cost-Analyses of FUNCTION QUERI Programs: STEP-KOA and STRIDE  </a:t>
            </a:r>
            <a:r>
              <a:rPr lang="en-US" sz="2000" dirty="0">
                <a:hlinkClick r:id="rId4"/>
              </a:rPr>
              <a:t>https://www.hsrd.research.va.gov/for_researchers/cyber_seminars/archives/video_archive.cfm?SessionID=6281</a:t>
            </a:r>
            <a:r>
              <a:rPr lang="en-US" sz="2000" dirty="0"/>
              <a:t>  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2000" dirty="0"/>
              <a:t>Ritzwoller, D. P., Sukhanova, A., Gaglio, B., &amp; Glasgow, R. E. (2009). Costing behavioral interventions: a practical guide to enhance translation. Annals of Behavioral Medicine, 37(2), 218-227. </a:t>
            </a:r>
            <a:r>
              <a:rPr lang="en-US" sz="2000" dirty="0">
                <a:hlinkClick r:id="rId5"/>
              </a:rPr>
              <a:t>https://doi.org/10.1007/s12160-009-9088-5</a:t>
            </a:r>
            <a:endParaRPr lang="en-US" sz="2000" dirty="0"/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2000" dirty="0"/>
              <a:t>Sullivan SD, Mauskopf JA, Augustovski F, et al. Principles of good practice for budget impact analysis II: report of the ISPOR Task Force on Good Research Practices – Budget Impact Analysis. Value Health. 2014;17(1):5-14. </a:t>
            </a:r>
            <a:r>
              <a:rPr lang="en-US" sz="2000" dirty="0">
                <a:hlinkClick r:id="rId6"/>
              </a:rPr>
              <a:t>https://pubmed.ncbi.nlm.nih.gov/24438712/</a:t>
            </a:r>
            <a:r>
              <a:rPr lang="en-US" sz="2000" dirty="0"/>
              <a:t> 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2000" dirty="0"/>
              <a:t>Saldana, L., Chamberlain, P., Bradford, W. D., Campbell, M., &amp; Landsverk, J. (2014). The cost of implementing new strategies (COINS): a method for mapping implementation resources using the stages of implementation completion. Children and youth services review, 39, 177-182. </a:t>
            </a:r>
            <a:r>
              <a:rPr lang="en-US" sz="2000" dirty="0">
                <a:hlinkClick r:id="rId7"/>
              </a:rPr>
              <a:t>https://www.ncbi.nlm.nih.gov/pmc/articles/PMC3979632/</a:t>
            </a:r>
            <a:r>
              <a:rPr lang="en-US" sz="2000" dirty="0"/>
              <a:t> 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2000" dirty="0"/>
              <a:t>Powell, B.J., Waltz, T.J., </a:t>
            </a:r>
            <a:r>
              <a:rPr lang="en-US" sz="2000" dirty="0" err="1"/>
              <a:t>Chinman</a:t>
            </a:r>
            <a:r>
              <a:rPr lang="en-US" sz="2000"/>
              <a:t>, M.J. et al. A refined compilation of implementation strategies: results from the Expert Recommendations for Implementing Change (ERIC) project. Implementation Sci 10, 21 (2015). </a:t>
            </a:r>
            <a:r>
              <a:rPr lang="en-US" sz="2000">
                <a:hlinkClick r:id="rId8"/>
              </a:rPr>
              <a:t>https://doi.org/10.1186/s13012-015-0209-1</a:t>
            </a:r>
            <a:endParaRPr lang="en-US" sz="2000"/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2000"/>
              <a:t>Gold, H.T., McDermott, C., Hoomans, T. et al. Cost data in implementation science: categories and approaches to costing. Implementation Sci 17, 11 (2022). </a:t>
            </a:r>
            <a:r>
              <a:rPr lang="en-US" sz="2000">
                <a:hlinkClick r:id="rId9"/>
              </a:rPr>
              <a:t>https://doi.org/10.1186/s13012-021-01172-6</a:t>
            </a:r>
            <a:endParaRPr lang="en-US" sz="2000"/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2000"/>
              <a:t>Eisman, A. B., Kilbourne, A. M., Dopp, A. R., Saldana, L., &amp; Eisenberg, D. (2020). Economic evaluation in implementation science: making the business case for implementation strategies. Psychiatry Research, 283, 112433. </a:t>
            </a:r>
            <a:r>
              <a:rPr lang="en-US" sz="2000">
                <a:hlinkClick r:id="rId10"/>
              </a:rPr>
              <a:t>https://www.sciencedirect.com/science/article/pii/S0165178119307528?via%3Dihub</a:t>
            </a:r>
            <a:r>
              <a:rPr lang="en-US" sz="2000"/>
              <a:t> 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2000"/>
              <a:t>Saldana, L., Ritzwoller, D.P., Campbell, M. et al. Using economic evaluations in implementation science to increase transparency in costs and outcomes for organizational decision-makers. Implement Sci Commun 3, 40 (2022). </a:t>
            </a:r>
            <a:r>
              <a:rPr lang="en-US" sz="2000">
                <a:hlinkClick r:id="rId11"/>
              </a:rPr>
              <a:t>https://doi.org/10.1186/s43058-022-00295-1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1712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3B88C-74A7-654A-AC67-02B471D9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88A08-84C9-B34C-856A-293BB569A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500"/>
            <a:ext cx="10515600" cy="4843463"/>
          </a:xfrm>
        </p:spPr>
        <p:txBody>
          <a:bodyPr>
            <a:normAutofit/>
          </a:bodyPr>
          <a:lstStyle/>
          <a:p>
            <a:r>
              <a:rPr lang="en-US" dirty="0"/>
              <a:t>Provide a gentle introduction to budget impact analysis (BIA) </a:t>
            </a:r>
          </a:p>
          <a:p>
            <a:pPr>
              <a:spcBef>
                <a:spcPts val="1200"/>
              </a:spcBef>
            </a:pPr>
            <a:r>
              <a:rPr lang="en-US" dirty="0"/>
              <a:t>Describe the role of BIA in decision-making</a:t>
            </a:r>
          </a:p>
          <a:p>
            <a:pPr>
              <a:spcBef>
                <a:spcPts val="1200"/>
              </a:spcBef>
            </a:pPr>
            <a:r>
              <a:rPr lang="en-US" dirty="0"/>
              <a:t>Introduce the core components of a BIA</a:t>
            </a:r>
          </a:p>
          <a:p>
            <a:pPr>
              <a:spcBef>
                <a:spcPts val="1200"/>
              </a:spcBef>
            </a:pPr>
            <a:r>
              <a:rPr lang="en-US" dirty="0"/>
              <a:t>Teach you 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Enough economickese to get what you need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Skills to approach “Aim 3” data collection so that</a:t>
            </a:r>
          </a:p>
          <a:p>
            <a:pPr lvl="2"/>
            <a:r>
              <a:rPr lang="en-US" dirty="0"/>
              <a:t>you get a </a:t>
            </a:r>
            <a:r>
              <a:rPr lang="en-US"/>
              <a:t>good</a:t>
            </a:r>
            <a:r>
              <a:rPr lang="en-US" dirty="0"/>
              <a:t> analysis, </a:t>
            </a:r>
          </a:p>
          <a:p>
            <a:pPr lvl="2"/>
            <a:r>
              <a:rPr lang="en-US" dirty="0"/>
              <a:t>relevant decision-makers get useful information, </a:t>
            </a:r>
          </a:p>
          <a:p>
            <a:pPr lvl="2"/>
            <a:r>
              <a:rPr lang="en-US" dirty="0"/>
              <a:t>and your economist is happy</a:t>
            </a:r>
          </a:p>
        </p:txBody>
      </p:sp>
    </p:spTree>
    <p:extLst>
      <p:ext uri="{BB962C8B-B14F-4D97-AF65-F5344CB8AC3E}">
        <p14:creationId xmlns:p14="http://schemas.microsoft.com/office/powerpoint/2010/main" val="1708416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EA4D4-DC82-23F4-4A7A-01C7AB92B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r>
              <a:rPr lang="en-US" dirty="0"/>
              <a:t>What is budget impact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42B0B-D093-F2F0-208E-1A99518BA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500"/>
            <a:ext cx="10515600" cy="4843463"/>
          </a:xfrm>
        </p:spPr>
        <p:txBody>
          <a:bodyPr/>
          <a:lstStyle/>
          <a:p>
            <a:r>
              <a:rPr lang="en-US" dirty="0"/>
              <a:t>The impact of the budget?</a:t>
            </a:r>
          </a:p>
          <a:p>
            <a:pPr>
              <a:spcBef>
                <a:spcPts val="1200"/>
              </a:spcBef>
            </a:pPr>
            <a:r>
              <a:rPr lang="en-US" dirty="0"/>
              <a:t>The impact on the budget?</a:t>
            </a:r>
          </a:p>
          <a:p>
            <a:pPr>
              <a:spcBef>
                <a:spcPts val="1200"/>
              </a:spcBef>
            </a:pPr>
            <a:r>
              <a:rPr lang="en-US" dirty="0"/>
              <a:t>“A budget impact analysis (BIA) is an economic assessment that estimates the financial consequences of adopting a new intervention.”</a:t>
            </a:r>
          </a:p>
          <a:p>
            <a:pPr lvl="1"/>
            <a:r>
              <a:rPr lang="en-US" dirty="0">
                <a:hlinkClick r:id="rId2"/>
              </a:rPr>
              <a:t>- HERC: Budget Impact Analysis (va.gov)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36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D5C8-D6D6-6F8E-CE5E-BD6EA1F5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effect of the new intervention on the budget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6D065E8-8A3C-8666-3D3F-DD26A8931BE0}"/>
              </a:ext>
            </a:extLst>
          </p:cNvPr>
          <p:cNvSpPr/>
          <p:nvPr/>
        </p:nvSpPr>
        <p:spPr>
          <a:xfrm>
            <a:off x="4802457" y="2343614"/>
            <a:ext cx="2981093" cy="2170771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06FFE7-79DE-3EC1-3E36-1329FE877FF4}"/>
              </a:ext>
            </a:extLst>
          </p:cNvPr>
          <p:cNvSpPr txBox="1"/>
          <p:nvPr/>
        </p:nvSpPr>
        <p:spPr>
          <a:xfrm>
            <a:off x="8482792" y="1092200"/>
            <a:ext cx="1709854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b="1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A97A5CC-EA34-F460-314F-6841CC9E7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209499" y="2066693"/>
            <a:ext cx="2893716" cy="299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5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D5C8-D6D6-6F8E-CE5E-BD6EA1F5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Not</a:t>
            </a:r>
            <a:r>
              <a:rPr lang="en-US" dirty="0"/>
              <a:t> the effect of the budget on amount of care that can be provided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6D065E8-8A3C-8666-3D3F-DD26A8931BE0}"/>
              </a:ext>
            </a:extLst>
          </p:cNvPr>
          <p:cNvSpPr/>
          <p:nvPr/>
        </p:nvSpPr>
        <p:spPr>
          <a:xfrm>
            <a:off x="4678967" y="2308300"/>
            <a:ext cx="2981093" cy="2170771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06FFE7-79DE-3EC1-3E36-1329FE877FF4}"/>
              </a:ext>
            </a:extLst>
          </p:cNvPr>
          <p:cNvSpPr txBox="1"/>
          <p:nvPr/>
        </p:nvSpPr>
        <p:spPr>
          <a:xfrm>
            <a:off x="2282625" y="1816330"/>
            <a:ext cx="1709854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b="1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A97A5CC-EA34-F460-314F-6841CC9E7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91548" y="1342288"/>
            <a:ext cx="1745765" cy="1809363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A851C2E-342C-B97B-906B-D05D51063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637313" y="1667532"/>
            <a:ext cx="1745765" cy="1809363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1625B00-D895-0E81-C277-D31EAD014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005976" y="3263163"/>
            <a:ext cx="1745765" cy="180936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BF355EE2-0A44-B309-0D00-03876AE4E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751741" y="3705495"/>
            <a:ext cx="1745765" cy="18093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DAFC86-DA00-B376-5E92-F6C7AA8DD503}"/>
              </a:ext>
            </a:extLst>
          </p:cNvPr>
          <p:cNvSpPr txBox="1"/>
          <p:nvPr/>
        </p:nvSpPr>
        <p:spPr>
          <a:xfrm>
            <a:off x="1196210" y="3151651"/>
            <a:ext cx="1709854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b="1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E99492-534E-17B1-DDCB-20070DC782DF}"/>
              </a:ext>
            </a:extLst>
          </p:cNvPr>
          <p:cNvSpPr txBox="1"/>
          <p:nvPr/>
        </p:nvSpPr>
        <p:spPr>
          <a:xfrm>
            <a:off x="810782" y="1092198"/>
            <a:ext cx="1709854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b="1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78D106-635E-4EE8-2A44-5FCA057E0BEA}"/>
              </a:ext>
            </a:extLst>
          </p:cNvPr>
          <p:cNvSpPr txBox="1"/>
          <p:nvPr/>
        </p:nvSpPr>
        <p:spPr>
          <a:xfrm>
            <a:off x="2392967" y="5474537"/>
            <a:ext cx="7553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If we spent more, how much more care could we provide?</a:t>
            </a:r>
          </a:p>
        </p:txBody>
      </p:sp>
      <p:sp>
        <p:nvSpPr>
          <p:cNvPr id="11" name="&quot;Not Allowed&quot; Symbol 10">
            <a:extLst>
              <a:ext uri="{FF2B5EF4-FFF2-40B4-BE49-F238E27FC236}">
                <a16:creationId xmlns:a16="http://schemas.microsoft.com/office/drawing/2014/main" id="{72A23597-541A-5C58-5E25-2CB28FB67987}"/>
              </a:ext>
            </a:extLst>
          </p:cNvPr>
          <p:cNvSpPr/>
          <p:nvPr/>
        </p:nvSpPr>
        <p:spPr>
          <a:xfrm>
            <a:off x="5353717" y="5426927"/>
            <a:ext cx="1478264" cy="1313534"/>
          </a:xfrm>
          <a:prstGeom prst="noSmoking">
            <a:avLst/>
          </a:prstGeom>
          <a:solidFill>
            <a:srgbClr val="00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&quot;Not Allowed&quot; Symbol 12">
            <a:extLst>
              <a:ext uri="{FF2B5EF4-FFF2-40B4-BE49-F238E27FC236}">
                <a16:creationId xmlns:a16="http://schemas.microsoft.com/office/drawing/2014/main" id="{6D99AC26-3C8F-BF75-61C5-EA4A0FD144D9}"/>
              </a:ext>
            </a:extLst>
          </p:cNvPr>
          <p:cNvSpPr/>
          <p:nvPr/>
        </p:nvSpPr>
        <p:spPr>
          <a:xfrm>
            <a:off x="4947624" y="2388490"/>
            <a:ext cx="2200507" cy="2090581"/>
          </a:xfrm>
          <a:prstGeom prst="noSmoking">
            <a:avLst/>
          </a:prstGeom>
          <a:solidFill>
            <a:srgbClr val="00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15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D5C8-D6D6-6F8E-CE5E-BD6EA1F5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</a:t>
            </a:r>
            <a:r>
              <a:rPr lang="en-US" b="1" dirty="0"/>
              <a:t>not</a:t>
            </a:r>
            <a:r>
              <a:rPr lang="en-US" dirty="0"/>
              <a:t> the effect of the budget on health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6D065E8-8A3C-8666-3D3F-DD26A8931BE0}"/>
              </a:ext>
            </a:extLst>
          </p:cNvPr>
          <p:cNvSpPr/>
          <p:nvPr/>
        </p:nvSpPr>
        <p:spPr>
          <a:xfrm>
            <a:off x="4678967" y="2308300"/>
            <a:ext cx="2981093" cy="2170771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78D106-635E-4EE8-2A44-5FCA057E0BEA}"/>
              </a:ext>
            </a:extLst>
          </p:cNvPr>
          <p:cNvSpPr txBox="1"/>
          <p:nvPr/>
        </p:nvSpPr>
        <p:spPr>
          <a:xfrm>
            <a:off x="2392967" y="5474537"/>
            <a:ext cx="7553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How much value do we get for the money we spend?</a:t>
            </a:r>
          </a:p>
        </p:txBody>
      </p:sp>
      <p:sp>
        <p:nvSpPr>
          <p:cNvPr id="11" name="&quot;Not Allowed&quot; Symbol 10">
            <a:extLst>
              <a:ext uri="{FF2B5EF4-FFF2-40B4-BE49-F238E27FC236}">
                <a16:creationId xmlns:a16="http://schemas.microsoft.com/office/drawing/2014/main" id="{72A23597-541A-5C58-5E25-2CB28FB67987}"/>
              </a:ext>
            </a:extLst>
          </p:cNvPr>
          <p:cNvSpPr/>
          <p:nvPr/>
        </p:nvSpPr>
        <p:spPr>
          <a:xfrm>
            <a:off x="5353717" y="5426927"/>
            <a:ext cx="1478264" cy="1313534"/>
          </a:xfrm>
          <a:prstGeom prst="noSmoking">
            <a:avLst/>
          </a:prstGeom>
          <a:solidFill>
            <a:srgbClr val="00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&quot;Not Allowed&quot; Symbol 12">
            <a:extLst>
              <a:ext uri="{FF2B5EF4-FFF2-40B4-BE49-F238E27FC236}">
                <a16:creationId xmlns:a16="http://schemas.microsoft.com/office/drawing/2014/main" id="{6D99AC26-3C8F-BF75-61C5-EA4A0FD144D9}"/>
              </a:ext>
            </a:extLst>
          </p:cNvPr>
          <p:cNvSpPr/>
          <p:nvPr/>
        </p:nvSpPr>
        <p:spPr>
          <a:xfrm>
            <a:off x="4947624" y="2388490"/>
            <a:ext cx="2200507" cy="2090581"/>
          </a:xfrm>
          <a:prstGeom prst="noSmoking">
            <a:avLst/>
          </a:prstGeom>
          <a:solidFill>
            <a:srgbClr val="00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76C9C2-8FC5-7E11-7875-3AE99EC39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66054" y="1482180"/>
            <a:ext cx="1357033" cy="13570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B25A30-DDAD-617A-1E94-A7FE1819F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49152" y="1900036"/>
            <a:ext cx="1386783" cy="13867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AEB08A-C7BF-3784-6FA6-0921AC668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26665" y="3003080"/>
            <a:ext cx="1357032" cy="1357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954181A-CA7D-E78F-4CD1-561680A8F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78903" y="3286819"/>
            <a:ext cx="1357033" cy="13570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0341CEA-D87D-EDF1-6F6C-1B3F8424B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51595" y="4225996"/>
            <a:ext cx="1393801" cy="13938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C87265-6244-CFF4-9175-AF9F4CA58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491349" y="5006354"/>
            <a:ext cx="1357033" cy="135703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51CD2CC-4FD9-3EB9-C33D-C4FEE9C549E9}"/>
              </a:ext>
            </a:extLst>
          </p:cNvPr>
          <p:cNvSpPr txBox="1"/>
          <p:nvPr/>
        </p:nvSpPr>
        <p:spPr>
          <a:xfrm>
            <a:off x="1377578" y="1092200"/>
            <a:ext cx="1709854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b="1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272EF6-C30D-DA6B-1123-B53E8AE98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60060" y="4018788"/>
            <a:ext cx="1357032" cy="135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7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943CB-B357-A0C8-D983-E7061B1BB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BIA was designed to inform coverage decisions but is </a:t>
            </a:r>
            <a:r>
              <a:rPr lang="en-US" dirty="0"/>
              <a:t>also used to </a:t>
            </a:r>
            <a:r>
              <a:rPr lang="en-US"/>
              <a:t>inform approaches to adoption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7274C9B-C141-798F-3BFF-2250BB0641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130213"/>
              </p:ext>
            </p:extLst>
          </p:nvPr>
        </p:nvGraphicFramePr>
        <p:xfrm>
          <a:off x="838200" y="1109856"/>
          <a:ext cx="10515600" cy="4843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B1FFD8E5-FDC1-99BF-7391-9805CC4BE385}"/>
              </a:ext>
            </a:extLst>
          </p:cNvPr>
          <p:cNvSpPr/>
          <p:nvPr/>
        </p:nvSpPr>
        <p:spPr>
          <a:xfrm rot="14034284" flipV="1">
            <a:off x="8323576" y="4703034"/>
            <a:ext cx="1928486" cy="12032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BIA</a:t>
            </a:r>
            <a:endParaRPr lang="en-US" b="1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2243F9B-CA4F-881C-1300-12D5B72C4FF2}"/>
              </a:ext>
            </a:extLst>
          </p:cNvPr>
          <p:cNvSpPr/>
          <p:nvPr/>
        </p:nvSpPr>
        <p:spPr>
          <a:xfrm rot="18165089">
            <a:off x="4599069" y="4888887"/>
            <a:ext cx="1928486" cy="12032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BIA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5301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0699-E734-DB01-B9DC-CD1DE16EE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 fontScale="90000"/>
          </a:bodyPr>
          <a:lstStyle/>
          <a:p>
            <a:r>
              <a:rPr lang="en-US" dirty="0"/>
              <a:t>BIA is used to determine if an intervention is </a:t>
            </a:r>
            <a:r>
              <a:rPr lang="en-US" u="sng" dirty="0"/>
              <a:t>affordable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0ECD8-DE19-3D7F-C0C8-E500A0B25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500"/>
            <a:ext cx="10515600" cy="48434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Use a BIA to inform decisions about whether the organization can afford to 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Implement an intervention into clinical care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Sustain adoption once implemented</a:t>
            </a:r>
          </a:p>
          <a:p>
            <a:pPr>
              <a:spcBef>
                <a:spcPts val="1200"/>
              </a:spcBef>
            </a:pPr>
            <a:r>
              <a:rPr lang="en-US" dirty="0"/>
              <a:t>BIAs may also help plan how much funding is needed to comply with mandates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When multiple pathways to compliance are available, BIA can help choose the most </a:t>
            </a:r>
            <a:r>
              <a:rPr lang="en-US"/>
              <a:t>affordable option</a:t>
            </a:r>
          </a:p>
          <a:p>
            <a:pPr lvl="1">
              <a:spcBef>
                <a:spcPts val="1200"/>
              </a:spcBef>
            </a:pPr>
            <a:r>
              <a:rPr lang="en-US"/>
              <a:t>Alternately, can choose which patients will have access given limited budgets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702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2248</TotalTime>
  <Words>2311</Words>
  <Application>Microsoft Office PowerPoint</Application>
  <PresentationFormat>Widescreen</PresentationFormat>
  <Paragraphs>253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Arial Rounded MT Bold</vt:lpstr>
      <vt:lpstr>Calibri</vt:lpstr>
      <vt:lpstr>Segoe UI</vt:lpstr>
      <vt:lpstr>Wingdings</vt:lpstr>
      <vt:lpstr>Office Theme</vt:lpstr>
      <vt:lpstr>Budget Impact Analysis for Implementation Projects</vt:lpstr>
      <vt:lpstr>Disclosures &amp; acknowledgements</vt:lpstr>
      <vt:lpstr>Objectives</vt:lpstr>
      <vt:lpstr>What is budget impact analysis?</vt:lpstr>
      <vt:lpstr>The effect of the new intervention on the budget</vt:lpstr>
      <vt:lpstr>Not the effect of the budget on amount of care that can be provided</vt:lpstr>
      <vt:lpstr>And not the effect of the budget on health</vt:lpstr>
      <vt:lpstr>BIA was designed to inform coverage decisions but is also used to inform approaches to adoption</vt:lpstr>
      <vt:lpstr>BIA is used to determine if an intervention is affordable</vt:lpstr>
      <vt:lpstr>There are 6 core building blocks of a BIA</vt:lpstr>
      <vt:lpstr>“Classic” BIA focuses on 2 cost buckets</vt:lpstr>
      <vt:lpstr>Implementation projects pose special challenges</vt:lpstr>
      <vt:lpstr>Economists need implementation teams to help solve the cost data challenge</vt:lpstr>
      <vt:lpstr>Other things you can do to make data collection &amp; economic analysis easier</vt:lpstr>
      <vt:lpstr>To wrap up</vt:lpstr>
      <vt:lpstr>BIA Interactive</vt:lpstr>
      <vt:lpstr>“Learning To Internalize The Good”</vt:lpstr>
      <vt:lpstr>But there’s a catch…</vt:lpstr>
      <vt:lpstr>Which best describes what we need to analyze? </vt:lpstr>
      <vt:lpstr>What is the budget impact of providing implementation support for a new VAMC? </vt:lpstr>
      <vt:lpstr>Who is the payer?</vt:lpstr>
      <vt:lpstr>Needed or Not Needed for BIA?</vt:lpstr>
      <vt:lpstr>But there’s a catch…</vt:lpstr>
      <vt:lpstr>Which best describes what we need to analyze? </vt:lpstr>
      <vt:lpstr>Who is the payer?</vt:lpstr>
      <vt:lpstr>What is the budget impact of implementing and sustaining LET IT GO? </vt:lpstr>
      <vt:lpstr>Needed or Not Needed for BIA?</vt:lpstr>
      <vt:lpstr>Selected resources and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 Impact Analysis for Implementation Projects</dc:title>
  <dc:creator>Rebecca Raciborski</dc:creator>
  <cp:lastModifiedBy>Rebecca Raciborski</cp:lastModifiedBy>
  <cp:revision>8</cp:revision>
  <dcterms:created xsi:type="dcterms:W3CDTF">2023-06-23T19:18:02Z</dcterms:created>
  <dcterms:modified xsi:type="dcterms:W3CDTF">2023-06-27T01:01:29Z</dcterms:modified>
</cp:coreProperties>
</file>