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77" r:id="rId7"/>
    <p:sldId id="261" r:id="rId8"/>
    <p:sldId id="262" r:id="rId9"/>
    <p:sldId id="263" r:id="rId10"/>
    <p:sldId id="264" r:id="rId11"/>
    <p:sldId id="265" r:id="rId12"/>
    <p:sldId id="278" r:id="rId13"/>
    <p:sldId id="266" r:id="rId14"/>
    <p:sldId id="267" r:id="rId15"/>
    <p:sldId id="268" r:id="rId16"/>
    <p:sldId id="270" r:id="rId17"/>
    <p:sldId id="271" r:id="rId18"/>
    <p:sldId id="279" r:id="rId19"/>
    <p:sldId id="272" r:id="rId20"/>
    <p:sldId id="296" r:id="rId21"/>
    <p:sldId id="273" r:id="rId22"/>
    <p:sldId id="274" r:id="rId23"/>
    <p:sldId id="275" r:id="rId24"/>
    <p:sldId id="276" r:id="rId25"/>
  </p:sldIdLst>
  <p:sldSz cx="9144000" cy="5143500" type="screen16x9"/>
  <p:notesSz cx="9144000" cy="51435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08">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778" y="72"/>
      </p:cViewPr>
      <p:guideLst>
        <p:guide orient="horz" pos="2908"/>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8360" y="298548"/>
            <a:ext cx="7647279" cy="1560195"/>
          </a:xfrm>
          <a:prstGeom prst="rect">
            <a:avLst/>
          </a:prstGeom>
        </p:spPr>
        <p:txBody>
          <a:bodyPr wrap="square" lIns="0" tIns="0" rIns="0" bIns="0">
            <a:spAutoFit/>
          </a:bodyPr>
          <a:lstStyle>
            <a:lvl1pPr>
              <a:defRPr sz="3000" b="1" i="0">
                <a:solidFill>
                  <a:srgbClr val="CC0000"/>
                </a:solidFill>
                <a:latin typeface="Arial" panose="020B0604020202020204"/>
                <a:cs typeface="Arial" panose="020B0604020202020204"/>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CC0000"/>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sz="19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CC0000"/>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CC0000"/>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a:t>3/19/2023</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cstate="print"/>
          <a:stretch>
            <a:fillRect/>
          </a:stretch>
        </p:blipFill>
        <p:spPr>
          <a:xfrm>
            <a:off x="8602980" y="67056"/>
            <a:ext cx="348996" cy="358139"/>
          </a:xfrm>
          <a:prstGeom prst="rect">
            <a:avLst/>
          </a:prstGeom>
        </p:spPr>
      </p:pic>
      <p:sp>
        <p:nvSpPr>
          <p:cNvPr id="2" name="Holder 2"/>
          <p:cNvSpPr>
            <a:spLocks noGrp="1"/>
          </p:cNvSpPr>
          <p:nvPr>
            <p:ph type="title"/>
          </p:nvPr>
        </p:nvSpPr>
        <p:spPr>
          <a:xfrm>
            <a:off x="3721227" y="324738"/>
            <a:ext cx="1701545" cy="394970"/>
          </a:xfrm>
          <a:prstGeom prst="rect">
            <a:avLst/>
          </a:prstGeom>
        </p:spPr>
        <p:txBody>
          <a:bodyPr wrap="square" lIns="0" tIns="0" rIns="0" bIns="0">
            <a:spAutoFit/>
          </a:bodyPr>
          <a:lstStyle>
            <a:lvl1pPr>
              <a:defRPr sz="2400" b="1" i="0">
                <a:solidFill>
                  <a:srgbClr val="CC0000"/>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486765" y="1410487"/>
            <a:ext cx="8170468" cy="2198370"/>
          </a:xfrm>
          <a:prstGeom prst="rect">
            <a:avLst/>
          </a:prstGeom>
        </p:spPr>
        <p:txBody>
          <a:bodyPr wrap="square" lIns="0" tIns="0" rIns="0" bIns="0">
            <a:spAutoFit/>
          </a:bodyPr>
          <a:lstStyle>
            <a:lvl1pPr>
              <a:defRPr sz="19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3/19/2023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748665" y="298450"/>
            <a:ext cx="8218170" cy="1564005"/>
          </a:xfrm>
          <a:prstGeom prst="rect">
            <a:avLst/>
          </a:prstGeom>
        </p:spPr>
        <p:txBody>
          <a:bodyPr vert="horz" wrap="square" lIns="0" tIns="71755" rIns="0" bIns="0" rtlCol="0">
            <a:spAutoFit/>
          </a:bodyPr>
          <a:lstStyle/>
          <a:p>
            <a:pPr marL="635" marR="428625" algn="ctr">
              <a:lnSpc>
                <a:spcPct val="100000"/>
              </a:lnSpc>
              <a:spcBef>
                <a:spcPts val="565"/>
              </a:spcBef>
            </a:pPr>
            <a:r>
              <a:rPr dirty="0"/>
              <a:t>Capstone</a:t>
            </a:r>
            <a:r>
              <a:rPr spc="-15" dirty="0"/>
              <a:t> </a:t>
            </a:r>
            <a:r>
              <a:rPr spc="-5" dirty="0"/>
              <a:t>Project</a:t>
            </a:r>
            <a:r>
              <a:rPr spc="-20" dirty="0"/>
              <a:t> </a:t>
            </a:r>
            <a:r>
              <a:rPr spc="-5" dirty="0"/>
              <a:t>-</a:t>
            </a:r>
            <a:r>
              <a:rPr spc="-15" dirty="0"/>
              <a:t> </a:t>
            </a:r>
            <a:r>
              <a:rPr spc="-5" dirty="0"/>
              <a:t>2</a:t>
            </a:r>
          </a:p>
          <a:p>
            <a:pPr marL="13335" marR="5080" algn="ctr">
              <a:lnSpc>
                <a:spcPct val="110000"/>
              </a:lnSpc>
              <a:spcBef>
                <a:spcPts val="120"/>
              </a:spcBef>
            </a:pPr>
            <a:r>
              <a:rPr dirty="0">
                <a:solidFill>
                  <a:srgbClr val="124F5C"/>
                </a:solidFill>
              </a:rPr>
              <a:t>Supervised</a:t>
            </a:r>
            <a:r>
              <a:rPr spc="10" dirty="0">
                <a:solidFill>
                  <a:srgbClr val="124F5C"/>
                </a:solidFill>
              </a:rPr>
              <a:t> </a:t>
            </a:r>
            <a:r>
              <a:rPr spc="-5" dirty="0">
                <a:solidFill>
                  <a:srgbClr val="124F5C"/>
                </a:solidFill>
              </a:rPr>
              <a:t>machine</a:t>
            </a:r>
            <a:r>
              <a:rPr dirty="0">
                <a:solidFill>
                  <a:srgbClr val="124F5C"/>
                </a:solidFill>
              </a:rPr>
              <a:t> </a:t>
            </a:r>
            <a:r>
              <a:rPr spc="-5" dirty="0">
                <a:solidFill>
                  <a:srgbClr val="124F5C"/>
                </a:solidFill>
              </a:rPr>
              <a:t>learning(regression)- </a:t>
            </a:r>
            <a:br>
              <a:rPr spc="-5" dirty="0">
                <a:solidFill>
                  <a:srgbClr val="124F5C"/>
                </a:solidFill>
              </a:rPr>
            </a:br>
            <a:r>
              <a:rPr lang="en-US" spc="-5" dirty="0">
                <a:solidFill>
                  <a:srgbClr val="124F5C"/>
                </a:solidFill>
              </a:rPr>
              <a:t>Appliance Energy Prediction</a:t>
            </a:r>
            <a:r>
              <a:rPr spc="-819" dirty="0">
                <a:solidFill>
                  <a:srgbClr val="124F5C"/>
                </a:solidFill>
              </a:rPr>
              <a:t> </a:t>
            </a:r>
            <a:endParaRPr lang="en-US" spc="-819" dirty="0">
              <a:solidFill>
                <a:srgbClr val="124F5C"/>
              </a:solidFill>
            </a:endParaRPr>
          </a:p>
        </p:txBody>
      </p:sp>
      <p:sp>
        <p:nvSpPr>
          <p:cNvPr id="3" name="object 3"/>
          <p:cNvSpPr txBox="1"/>
          <p:nvPr/>
        </p:nvSpPr>
        <p:spPr>
          <a:xfrm>
            <a:off x="3505200" y="2952750"/>
            <a:ext cx="5556885" cy="1651734"/>
          </a:xfrm>
          <a:prstGeom prst="rect">
            <a:avLst/>
          </a:prstGeom>
        </p:spPr>
        <p:txBody>
          <a:bodyPr vert="horz" wrap="square" lIns="0" tIns="12700" rIns="0" bIns="0" rtlCol="0">
            <a:spAutoFit/>
          </a:bodyPr>
          <a:lstStyle/>
          <a:p>
            <a:pPr marL="12700">
              <a:lnSpc>
                <a:spcPct val="100000"/>
              </a:lnSpc>
              <a:spcBef>
                <a:spcPts val="100"/>
              </a:spcBef>
            </a:pPr>
            <a:r>
              <a:rPr lang="en-US" sz="2600" b="1" spc="-10" dirty="0">
                <a:solidFill>
                  <a:srgbClr val="292929"/>
                </a:solidFill>
                <a:latin typeface="Arial" panose="020B0604020202020204"/>
                <a:cs typeface="Arial" panose="020B0604020202020204"/>
              </a:rPr>
              <a:t>Mohammad zabi </a:t>
            </a:r>
            <a:r>
              <a:rPr lang="en-US" sz="2600" b="1" spc="-10" dirty="0" err="1">
                <a:solidFill>
                  <a:srgbClr val="292929"/>
                </a:solidFill>
                <a:latin typeface="Arial" panose="020B0604020202020204"/>
                <a:cs typeface="Arial" panose="020B0604020202020204"/>
              </a:rPr>
              <a:t>ur</a:t>
            </a:r>
            <a:r>
              <a:rPr lang="en-US" sz="2600" b="1" spc="-10" dirty="0">
                <a:solidFill>
                  <a:srgbClr val="292929"/>
                </a:solidFill>
                <a:latin typeface="Arial" panose="020B0604020202020204"/>
                <a:cs typeface="Arial" panose="020B0604020202020204"/>
              </a:rPr>
              <a:t> </a:t>
            </a:r>
            <a:r>
              <a:rPr lang="en-US" sz="2600" b="1" spc="-10" dirty="0" err="1">
                <a:solidFill>
                  <a:srgbClr val="292929"/>
                </a:solidFill>
                <a:latin typeface="Arial" panose="020B0604020202020204"/>
                <a:cs typeface="Arial" panose="020B0604020202020204"/>
              </a:rPr>
              <a:t>rahamn</a:t>
            </a:r>
            <a:r>
              <a:rPr lang="en-US" sz="2600" b="1" spc="-10" dirty="0">
                <a:solidFill>
                  <a:srgbClr val="292929"/>
                </a:solidFill>
                <a:latin typeface="Arial" panose="020B0604020202020204"/>
                <a:cs typeface="Arial" panose="020B0604020202020204"/>
              </a:rPr>
              <a:t> </a:t>
            </a:r>
          </a:p>
          <a:p>
            <a:pPr marL="12700">
              <a:lnSpc>
                <a:spcPct val="100000"/>
              </a:lnSpc>
              <a:spcBef>
                <a:spcPts val="100"/>
              </a:spcBef>
            </a:pPr>
            <a:r>
              <a:rPr lang="en-US" sz="2600" b="1" spc="-10" dirty="0">
                <a:solidFill>
                  <a:srgbClr val="292929"/>
                </a:solidFill>
                <a:latin typeface="Arial" panose="020B0604020202020204"/>
                <a:cs typeface="Arial" panose="020B0604020202020204"/>
              </a:rPr>
              <a:t>Komal </a:t>
            </a:r>
          </a:p>
          <a:p>
            <a:pPr marL="12700">
              <a:lnSpc>
                <a:spcPct val="100000"/>
              </a:lnSpc>
              <a:spcBef>
                <a:spcPts val="100"/>
              </a:spcBef>
            </a:pPr>
            <a:r>
              <a:rPr lang="en-US" sz="2600" b="1" spc="-10" dirty="0">
                <a:solidFill>
                  <a:srgbClr val="292929"/>
                </a:solidFill>
                <a:latin typeface="Arial" panose="020B0604020202020204"/>
                <a:cs typeface="Arial" panose="020B0604020202020204"/>
              </a:rPr>
              <a:t>Mohd abdul </a:t>
            </a:r>
            <a:r>
              <a:rPr lang="en-US" sz="2600" b="1" spc="-10" dirty="0" err="1">
                <a:solidFill>
                  <a:srgbClr val="292929"/>
                </a:solidFill>
                <a:latin typeface="Arial" panose="020B0604020202020204"/>
                <a:cs typeface="Arial" panose="020B0604020202020204"/>
              </a:rPr>
              <a:t>samad</a:t>
            </a:r>
            <a:r>
              <a:rPr lang="en-US" sz="2600" b="1" spc="-10" dirty="0">
                <a:solidFill>
                  <a:srgbClr val="292929"/>
                </a:solidFill>
                <a:latin typeface="Arial" panose="020B0604020202020204"/>
                <a:cs typeface="Arial" panose="020B0604020202020204"/>
              </a:rPr>
              <a:t> </a:t>
            </a:r>
          </a:p>
          <a:p>
            <a:pPr marL="12700">
              <a:lnSpc>
                <a:spcPct val="100000"/>
              </a:lnSpc>
              <a:spcBef>
                <a:spcPts val="100"/>
              </a:spcBef>
            </a:pPr>
            <a:endParaRPr lang="en-US" sz="2600" b="1" spc="-10" dirty="0">
              <a:solidFill>
                <a:srgbClr val="292929"/>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133350"/>
            <a:ext cx="6101080" cy="381635"/>
          </a:xfrm>
          <a:prstGeom prst="rect">
            <a:avLst/>
          </a:prstGeom>
        </p:spPr>
        <p:txBody>
          <a:bodyPr vert="horz" wrap="square" lIns="0" tIns="12700" rIns="0" bIns="0" rtlCol="0">
            <a:spAutoFit/>
          </a:bodyPr>
          <a:lstStyle/>
          <a:p>
            <a:pPr marL="12700">
              <a:lnSpc>
                <a:spcPct val="100000"/>
              </a:lnSpc>
              <a:spcBef>
                <a:spcPts val="100"/>
              </a:spcBef>
            </a:pPr>
            <a:r>
              <a:rPr spc="-5" dirty="0"/>
              <a:t>Comparison</a:t>
            </a:r>
            <a:r>
              <a:rPr spc="-10" dirty="0"/>
              <a:t> </a:t>
            </a:r>
            <a:r>
              <a:rPr dirty="0"/>
              <a:t>of</a:t>
            </a:r>
            <a:r>
              <a:rPr spc="-5" dirty="0"/>
              <a:t> </a:t>
            </a:r>
            <a:r>
              <a:rPr lang="en-US" spc="-5" dirty="0"/>
              <a:t>Hourly Appliance Usage</a:t>
            </a:r>
          </a:p>
        </p:txBody>
      </p:sp>
      <p:sp>
        <p:nvSpPr>
          <p:cNvPr id="3" name="object 3"/>
          <p:cNvSpPr txBox="1"/>
          <p:nvPr/>
        </p:nvSpPr>
        <p:spPr>
          <a:xfrm>
            <a:off x="228600" y="3885565"/>
            <a:ext cx="8561070" cy="796925"/>
          </a:xfrm>
          <a:prstGeom prst="rect">
            <a:avLst/>
          </a:prstGeom>
        </p:spPr>
        <p:txBody>
          <a:bodyPr vert="horz" wrap="square" lIns="0" tIns="12700" rIns="0" bIns="0" rtlCol="0">
            <a:spAutoFit/>
          </a:bodyPr>
          <a:lstStyle/>
          <a:p>
            <a:pPr marL="12700">
              <a:lnSpc>
                <a:spcPct val="100000"/>
              </a:lnSpc>
              <a:spcBef>
                <a:spcPts val="100"/>
              </a:spcBef>
            </a:pPr>
            <a:r>
              <a:rPr lang="en-US" sz="1700" dirty="0">
                <a:latin typeface="Arial MT"/>
                <a:cs typeface="Arial MT"/>
              </a:rPr>
              <a:t>This plot is the sum of all of the energy values across Jan to May for an hour. T</a:t>
            </a:r>
            <a:r>
              <a:rPr sz="1700" dirty="0">
                <a:latin typeface="Arial MT"/>
                <a:cs typeface="Arial MT"/>
              </a:rPr>
              <a:t>he usage of appliances is a steady rise starting from 12 am and hits peak aroud 18th hour of the day. Then, after hitting its peak it takes a sudden dip starting from 21st hour.</a:t>
            </a:r>
          </a:p>
        </p:txBody>
      </p:sp>
      <p:pic>
        <p:nvPicPr>
          <p:cNvPr id="5" name="Content Placeholder 4" descr="Screenshot 2023-01-08 143857"/>
          <p:cNvPicPr>
            <a:picLocks noGrp="1" noChangeAspect="1"/>
          </p:cNvPicPr>
          <p:nvPr>
            <p:ph sz="half" idx="2"/>
          </p:nvPr>
        </p:nvPicPr>
        <p:blipFill>
          <a:blip r:embed="rId2"/>
          <a:stretch>
            <a:fillRect/>
          </a:stretch>
        </p:blipFill>
        <p:spPr>
          <a:xfrm>
            <a:off x="609600" y="514985"/>
            <a:ext cx="7969885" cy="33705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5685" y="324485"/>
            <a:ext cx="7345680" cy="381635"/>
          </a:xfrm>
          <a:prstGeom prst="rect">
            <a:avLst/>
          </a:prstGeom>
        </p:spPr>
        <p:txBody>
          <a:bodyPr vert="horz" wrap="square" lIns="0" tIns="12700" rIns="0" bIns="0" rtlCol="0">
            <a:spAutoFit/>
          </a:bodyPr>
          <a:lstStyle/>
          <a:p>
            <a:pPr marL="12700">
              <a:lnSpc>
                <a:spcPct val="100000"/>
              </a:lnSpc>
              <a:spcBef>
                <a:spcPts val="100"/>
              </a:spcBef>
            </a:pPr>
            <a:r>
              <a:rPr dirty="0"/>
              <a:t>Comparison</a:t>
            </a:r>
            <a:r>
              <a:rPr spc="-5" dirty="0"/>
              <a:t> </a:t>
            </a:r>
            <a:r>
              <a:rPr dirty="0"/>
              <a:t>of</a:t>
            </a:r>
            <a:r>
              <a:rPr spc="10" dirty="0"/>
              <a:t> </a:t>
            </a:r>
            <a:r>
              <a:rPr lang="en-US" spc="10" dirty="0"/>
              <a:t>Appliance Usage</a:t>
            </a:r>
            <a:r>
              <a:rPr dirty="0"/>
              <a:t> </a:t>
            </a:r>
            <a:r>
              <a:rPr spc="-5" dirty="0"/>
              <a:t>(</a:t>
            </a:r>
            <a:r>
              <a:rPr lang="en-US" spc="-5" dirty="0"/>
              <a:t>all</a:t>
            </a:r>
            <a:r>
              <a:rPr spc="-20" dirty="0"/>
              <a:t> </a:t>
            </a:r>
            <a:r>
              <a:rPr lang="en-US" spc="-10" dirty="0"/>
              <a:t>weeks</a:t>
            </a:r>
            <a:r>
              <a:rPr spc="-10" dirty="0"/>
              <a:t>)</a:t>
            </a:r>
          </a:p>
        </p:txBody>
      </p:sp>
      <p:sp>
        <p:nvSpPr>
          <p:cNvPr id="3" name="object 3"/>
          <p:cNvSpPr txBox="1"/>
          <p:nvPr/>
        </p:nvSpPr>
        <p:spPr>
          <a:xfrm>
            <a:off x="914425" y="4324527"/>
            <a:ext cx="7269480" cy="443865"/>
          </a:xfrm>
          <a:prstGeom prst="rect">
            <a:avLst/>
          </a:prstGeom>
        </p:spPr>
        <p:txBody>
          <a:bodyPr vert="horz" wrap="square" lIns="0" tIns="13335" rIns="0" bIns="0" rtlCol="0">
            <a:spAutoFit/>
          </a:bodyPr>
          <a:lstStyle/>
          <a:p>
            <a:pPr marL="12700">
              <a:lnSpc>
                <a:spcPct val="100000"/>
              </a:lnSpc>
              <a:spcBef>
                <a:spcPts val="105"/>
              </a:spcBef>
            </a:pPr>
            <a:r>
              <a:rPr lang="en-US" sz="1400" dirty="0">
                <a:latin typeface="Arial MT"/>
                <a:cs typeface="Arial MT"/>
              </a:rPr>
              <a:t>A</a:t>
            </a:r>
            <a:r>
              <a:rPr sz="1400" dirty="0">
                <a:latin typeface="Arial MT"/>
                <a:cs typeface="Arial MT"/>
              </a:rPr>
              <a:t>t week 14 i.e, the second week of April, the usage of appliances is the highest and on the other hand, its lowest in the last week of the period i.e, the fourth week of May.</a:t>
            </a:r>
          </a:p>
        </p:txBody>
      </p:sp>
      <p:pic>
        <p:nvPicPr>
          <p:cNvPr id="5" name="Content Placeholder 4" descr="Screenshot 2023-01-08 144138"/>
          <p:cNvPicPr>
            <a:picLocks noGrp="1" noChangeAspect="1"/>
          </p:cNvPicPr>
          <p:nvPr>
            <p:ph sz="half" idx="2"/>
          </p:nvPr>
        </p:nvPicPr>
        <p:blipFill>
          <a:blip r:embed="rId2"/>
          <a:stretch>
            <a:fillRect/>
          </a:stretch>
        </p:blipFill>
        <p:spPr>
          <a:xfrm>
            <a:off x="461645" y="895350"/>
            <a:ext cx="8526145" cy="33318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133350"/>
            <a:ext cx="7345680" cy="381635"/>
          </a:xfrm>
          <a:prstGeom prst="rect">
            <a:avLst/>
          </a:prstGeom>
        </p:spPr>
        <p:txBody>
          <a:bodyPr vert="horz" wrap="square" lIns="0" tIns="12700" rIns="0" bIns="0" rtlCol="0">
            <a:spAutoFit/>
          </a:bodyPr>
          <a:lstStyle/>
          <a:p>
            <a:pPr marL="12700">
              <a:lnSpc>
                <a:spcPct val="100000"/>
              </a:lnSpc>
              <a:spcBef>
                <a:spcPts val="100"/>
              </a:spcBef>
            </a:pPr>
            <a:r>
              <a:rPr dirty="0"/>
              <a:t>Comparison</a:t>
            </a:r>
            <a:r>
              <a:rPr spc="-5" dirty="0"/>
              <a:t> </a:t>
            </a:r>
            <a:r>
              <a:rPr dirty="0"/>
              <a:t>of</a:t>
            </a:r>
            <a:r>
              <a:rPr spc="10" dirty="0"/>
              <a:t> </a:t>
            </a:r>
            <a:r>
              <a:rPr lang="en-US" spc="10" dirty="0"/>
              <a:t>Appliance Usage</a:t>
            </a:r>
            <a:r>
              <a:rPr dirty="0"/>
              <a:t> </a:t>
            </a:r>
            <a:r>
              <a:rPr spc="-5" dirty="0"/>
              <a:t>(</a:t>
            </a:r>
            <a:r>
              <a:rPr lang="en-US" spc="-5" dirty="0"/>
              <a:t>type of week</a:t>
            </a:r>
            <a:r>
              <a:rPr spc="-10" dirty="0"/>
              <a:t>)</a:t>
            </a:r>
          </a:p>
        </p:txBody>
      </p:sp>
      <p:sp>
        <p:nvSpPr>
          <p:cNvPr id="3" name="object 3"/>
          <p:cNvSpPr txBox="1"/>
          <p:nvPr/>
        </p:nvSpPr>
        <p:spPr>
          <a:xfrm>
            <a:off x="838225" y="4553127"/>
            <a:ext cx="7269480" cy="505460"/>
          </a:xfrm>
          <a:prstGeom prst="rect">
            <a:avLst/>
          </a:prstGeom>
        </p:spPr>
        <p:txBody>
          <a:bodyPr vert="horz" wrap="square" lIns="0" tIns="13335" rIns="0" bIns="0" rtlCol="0">
            <a:spAutoFit/>
          </a:bodyPr>
          <a:lstStyle/>
          <a:p>
            <a:pPr marL="12700">
              <a:lnSpc>
                <a:spcPct val="100000"/>
              </a:lnSpc>
              <a:spcBef>
                <a:spcPts val="105"/>
              </a:spcBef>
            </a:pPr>
            <a:r>
              <a:rPr lang="en-US" sz="1600" dirty="0">
                <a:latin typeface="Arial MT"/>
                <a:cs typeface="Arial MT"/>
              </a:rPr>
              <a:t>Energy Usage was obeserved to be at its peak on Monday and it was it's listed on Tuesday.</a:t>
            </a:r>
          </a:p>
        </p:txBody>
      </p:sp>
      <p:pic>
        <p:nvPicPr>
          <p:cNvPr id="6" name="Content Placeholder 5" descr="Screenshot 2023-01-08 152241"/>
          <p:cNvPicPr>
            <a:picLocks noGrp="1" noChangeAspect="1"/>
          </p:cNvPicPr>
          <p:nvPr>
            <p:ph sz="half" idx="2"/>
          </p:nvPr>
        </p:nvPicPr>
        <p:blipFill>
          <a:blip r:embed="rId2"/>
          <a:stretch>
            <a:fillRect/>
          </a:stretch>
        </p:blipFill>
        <p:spPr>
          <a:xfrm>
            <a:off x="1828800" y="568960"/>
            <a:ext cx="5850255" cy="40062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33350"/>
            <a:ext cx="7936865" cy="628015"/>
          </a:xfrm>
          <a:prstGeom prst="rect">
            <a:avLst/>
          </a:prstGeom>
        </p:spPr>
        <p:txBody>
          <a:bodyPr vert="horz" wrap="square" lIns="0" tIns="12700" rIns="0" bIns="0" rtlCol="0">
            <a:spAutoFit/>
          </a:bodyPr>
          <a:lstStyle/>
          <a:p>
            <a:pPr marL="12700">
              <a:lnSpc>
                <a:spcPct val="100000"/>
              </a:lnSpc>
              <a:spcBef>
                <a:spcPts val="100"/>
              </a:spcBef>
            </a:pPr>
            <a:r>
              <a:rPr sz="2000" spc="-5" dirty="0"/>
              <a:t>Comparison </a:t>
            </a:r>
            <a:r>
              <a:rPr sz="2000" dirty="0"/>
              <a:t>of variations of temperatures among all the rooms of the building</a:t>
            </a:r>
          </a:p>
        </p:txBody>
      </p:sp>
      <p:sp>
        <p:nvSpPr>
          <p:cNvPr id="4" name="object 4"/>
          <p:cNvSpPr txBox="1"/>
          <p:nvPr/>
        </p:nvSpPr>
        <p:spPr>
          <a:xfrm>
            <a:off x="685698" y="4324324"/>
            <a:ext cx="7421880" cy="751840"/>
          </a:xfrm>
          <a:prstGeom prst="rect">
            <a:avLst/>
          </a:prstGeom>
        </p:spPr>
        <p:txBody>
          <a:bodyPr vert="horz" wrap="square" lIns="0" tIns="13335" rIns="0" bIns="0" rtlCol="0">
            <a:spAutoFit/>
          </a:bodyPr>
          <a:lstStyle/>
          <a:p>
            <a:pPr marL="12700">
              <a:lnSpc>
                <a:spcPct val="100000"/>
              </a:lnSpc>
              <a:spcBef>
                <a:spcPts val="105"/>
              </a:spcBef>
            </a:pPr>
            <a:r>
              <a:rPr sz="1600">
                <a:latin typeface="Arial MT"/>
                <a:cs typeface="Arial MT"/>
              </a:rPr>
              <a:t>The warmest temperatures are  laundry room(T3), teenager room(T8) and kitchen area(T1) respectively</a:t>
            </a:r>
            <a:r>
              <a:rPr lang="en-US" sz="1600">
                <a:latin typeface="Arial MT"/>
                <a:cs typeface="Arial MT"/>
              </a:rPr>
              <a:t>. </a:t>
            </a:r>
            <a:r>
              <a:rPr sz="1600">
                <a:latin typeface="Arial MT"/>
                <a:cs typeface="Arial MT"/>
              </a:rPr>
              <a:t>And the coldest rooms are bathroom(T5) and parents room(T9).</a:t>
            </a:r>
          </a:p>
        </p:txBody>
      </p:sp>
      <p:pic>
        <p:nvPicPr>
          <p:cNvPr id="5" name="Content Placeholder 4" descr="Screenshot 2023-01-08 144454"/>
          <p:cNvPicPr>
            <a:picLocks noGrp="1" noChangeAspect="1"/>
          </p:cNvPicPr>
          <p:nvPr>
            <p:ph sz="half" idx="2"/>
          </p:nvPr>
        </p:nvPicPr>
        <p:blipFill>
          <a:blip r:embed="rId2"/>
          <a:stretch>
            <a:fillRect/>
          </a:stretch>
        </p:blipFill>
        <p:spPr>
          <a:xfrm>
            <a:off x="304800" y="811530"/>
            <a:ext cx="8732520" cy="34632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8780" y="324485"/>
            <a:ext cx="7944485" cy="628015"/>
          </a:xfrm>
          <a:prstGeom prst="rect">
            <a:avLst/>
          </a:prstGeom>
        </p:spPr>
        <p:txBody>
          <a:bodyPr vert="horz" wrap="square" lIns="0" tIns="12700" rIns="0" bIns="0" rtlCol="0">
            <a:spAutoFit/>
          </a:bodyPr>
          <a:lstStyle/>
          <a:p>
            <a:pPr marL="12700">
              <a:lnSpc>
                <a:spcPct val="100000"/>
              </a:lnSpc>
              <a:spcBef>
                <a:spcPts val="100"/>
              </a:spcBef>
            </a:pPr>
            <a:r>
              <a:rPr sz="2000" spc="-5" dirty="0"/>
              <a:t>Comparison </a:t>
            </a:r>
            <a:r>
              <a:rPr sz="2000" dirty="0"/>
              <a:t>energy variations with respect to temperatures outside the bulding</a:t>
            </a:r>
          </a:p>
        </p:txBody>
      </p:sp>
      <p:sp>
        <p:nvSpPr>
          <p:cNvPr id="4" name="object 4"/>
          <p:cNvSpPr txBox="1"/>
          <p:nvPr/>
        </p:nvSpPr>
        <p:spPr>
          <a:xfrm>
            <a:off x="752754" y="4247845"/>
            <a:ext cx="7639050" cy="769620"/>
          </a:xfrm>
          <a:prstGeom prst="rect">
            <a:avLst/>
          </a:prstGeom>
        </p:spPr>
        <p:txBody>
          <a:bodyPr vert="horz" wrap="square" lIns="0" tIns="12065" rIns="0" bIns="0" rtlCol="0">
            <a:spAutoFit/>
          </a:bodyPr>
          <a:lstStyle/>
          <a:p>
            <a:pPr marL="12700" marR="5080">
              <a:lnSpc>
                <a:spcPct val="137000"/>
              </a:lnSpc>
              <a:spcBef>
                <a:spcPts val="95"/>
              </a:spcBef>
            </a:pPr>
            <a:r>
              <a:rPr sz="1200" dirty="0">
                <a:latin typeface="Arial MT"/>
                <a:cs typeface="Arial MT"/>
              </a:rPr>
              <a:t>The correlation is minute but it exists between energy use and temperature northside of the building. The energy usage stays consistent from temperatures 5° to 25°. At extreme high and low temperatures, the energy usage is relatively low</a:t>
            </a:r>
          </a:p>
        </p:txBody>
      </p:sp>
      <p:pic>
        <p:nvPicPr>
          <p:cNvPr id="5" name="Content Placeholder 4" descr="Screenshot 2023-01-08 144941"/>
          <p:cNvPicPr>
            <a:picLocks noGrp="1" noChangeAspect="1"/>
          </p:cNvPicPr>
          <p:nvPr>
            <p:ph sz="half" idx="2"/>
          </p:nvPr>
        </p:nvPicPr>
        <p:blipFill>
          <a:blip r:embed="rId2"/>
          <a:stretch>
            <a:fillRect/>
          </a:stretch>
        </p:blipFill>
        <p:spPr>
          <a:xfrm>
            <a:off x="457200" y="952500"/>
            <a:ext cx="8359140" cy="33153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065" y="324485"/>
            <a:ext cx="8363585" cy="628015"/>
          </a:xfrm>
          <a:prstGeom prst="rect">
            <a:avLst/>
          </a:prstGeom>
        </p:spPr>
        <p:txBody>
          <a:bodyPr vert="horz" wrap="square" lIns="0" tIns="12700" rIns="0" bIns="0" rtlCol="0">
            <a:spAutoFit/>
          </a:bodyPr>
          <a:lstStyle/>
          <a:p>
            <a:pPr marL="12700">
              <a:lnSpc>
                <a:spcPct val="100000"/>
              </a:lnSpc>
              <a:spcBef>
                <a:spcPts val="100"/>
              </a:spcBef>
            </a:pPr>
            <a:r>
              <a:rPr sz="2000" dirty="0"/>
              <a:t>Distribution</a:t>
            </a:r>
            <a:r>
              <a:rPr sz="2000" spc="-40" dirty="0"/>
              <a:t> </a:t>
            </a:r>
            <a:r>
              <a:rPr sz="2000" dirty="0"/>
              <a:t>Energy variation with respect to humidity in different rooms of building.</a:t>
            </a:r>
          </a:p>
        </p:txBody>
      </p:sp>
      <p:sp>
        <p:nvSpPr>
          <p:cNvPr id="4" name="object 4"/>
          <p:cNvSpPr txBox="1"/>
          <p:nvPr/>
        </p:nvSpPr>
        <p:spPr>
          <a:xfrm>
            <a:off x="542645" y="4430979"/>
            <a:ext cx="7934325" cy="505460"/>
          </a:xfrm>
          <a:prstGeom prst="rect">
            <a:avLst/>
          </a:prstGeom>
        </p:spPr>
        <p:txBody>
          <a:bodyPr vert="horz" wrap="square" lIns="0" tIns="13335" rIns="0" bIns="0" rtlCol="0">
            <a:spAutoFit/>
          </a:bodyPr>
          <a:lstStyle/>
          <a:p>
            <a:pPr marL="12700">
              <a:lnSpc>
                <a:spcPct val="100000"/>
              </a:lnSpc>
              <a:spcBef>
                <a:spcPts val="105"/>
              </a:spcBef>
            </a:pPr>
            <a:r>
              <a:rPr sz="1600" dirty="0">
                <a:latin typeface="Arial MT"/>
                <a:cs typeface="Arial MT"/>
              </a:rPr>
              <a:t>The humidity is at its highest outside the building(RH_out) and lowest in the ironing room(RH_7)</a:t>
            </a:r>
          </a:p>
        </p:txBody>
      </p:sp>
      <p:pic>
        <p:nvPicPr>
          <p:cNvPr id="8" name="Content Placeholder 7" descr="Screenshot 2023-01-08 150102"/>
          <p:cNvPicPr>
            <a:picLocks noGrp="1" noChangeAspect="1"/>
          </p:cNvPicPr>
          <p:nvPr>
            <p:ph sz="half" idx="2"/>
          </p:nvPr>
        </p:nvPicPr>
        <p:blipFill>
          <a:blip r:embed="rId2"/>
          <a:stretch>
            <a:fillRect/>
          </a:stretch>
        </p:blipFill>
        <p:spPr>
          <a:xfrm>
            <a:off x="533400" y="1086485"/>
            <a:ext cx="8473440" cy="32029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514350"/>
            <a:ext cx="7748905" cy="369570"/>
          </a:xfrm>
          <a:prstGeom prst="rect">
            <a:avLst/>
          </a:prstGeom>
        </p:spPr>
        <p:txBody>
          <a:bodyPr vert="horz" wrap="square" lIns="0" tIns="15875" rIns="0" bIns="0" rtlCol="0">
            <a:spAutoFit/>
          </a:bodyPr>
          <a:lstStyle/>
          <a:p>
            <a:pPr marL="12700">
              <a:lnSpc>
                <a:spcPct val="100000"/>
              </a:lnSpc>
              <a:spcBef>
                <a:spcPts val="125"/>
              </a:spcBef>
            </a:pPr>
            <a:r>
              <a:rPr lang="en-US" sz="2300" spc="10" dirty="0"/>
              <a:t>Treating outliers for Appliances column using Box Plot</a:t>
            </a:r>
            <a:endParaRPr lang="en-US" sz="2300"/>
          </a:p>
        </p:txBody>
      </p:sp>
      <p:pic>
        <p:nvPicPr>
          <p:cNvPr id="5" name="Content Placeholder 4" descr="Screenshot 2023-01-09 162005"/>
          <p:cNvPicPr>
            <a:picLocks noGrp="1" noChangeAspect="1"/>
          </p:cNvPicPr>
          <p:nvPr>
            <p:ph sz="half" idx="2"/>
          </p:nvPr>
        </p:nvPicPr>
        <p:blipFill>
          <a:blip r:embed="rId2"/>
          <a:stretch>
            <a:fillRect/>
          </a:stretch>
        </p:blipFill>
        <p:spPr>
          <a:xfrm>
            <a:off x="871855" y="936625"/>
            <a:ext cx="8030845" cy="3279775"/>
          </a:xfrm>
          <a:prstGeom prst="rect">
            <a:avLst/>
          </a:prstGeom>
        </p:spPr>
      </p:pic>
      <p:sp>
        <p:nvSpPr>
          <p:cNvPr id="7" name="Text Box 6"/>
          <p:cNvSpPr txBox="1"/>
          <p:nvPr/>
        </p:nvSpPr>
        <p:spPr>
          <a:xfrm>
            <a:off x="1066800" y="4269105"/>
            <a:ext cx="7422515" cy="645160"/>
          </a:xfrm>
          <a:prstGeom prst="rect">
            <a:avLst/>
          </a:prstGeom>
          <a:noFill/>
        </p:spPr>
        <p:txBody>
          <a:bodyPr wrap="square" rtlCol="0">
            <a:spAutoFit/>
          </a:bodyPr>
          <a:lstStyle/>
          <a:p>
            <a:pPr algn="l"/>
            <a:r>
              <a:rPr lang="en-US"/>
              <a:t>The number of the 0.1% top values of appliances' load is 19 and they have power load higher than 140 Wh as outliers.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57150"/>
            <a:ext cx="8355330" cy="381635"/>
          </a:xfrm>
          <a:prstGeom prst="rect">
            <a:avLst/>
          </a:prstGeom>
        </p:spPr>
        <p:txBody>
          <a:bodyPr vert="horz" wrap="square" lIns="0" tIns="12700" rIns="0" bIns="0" rtlCol="0">
            <a:spAutoFit/>
          </a:bodyPr>
          <a:lstStyle/>
          <a:p>
            <a:pPr marL="12700">
              <a:lnSpc>
                <a:spcPct val="100000"/>
              </a:lnSpc>
              <a:spcBef>
                <a:spcPts val="100"/>
              </a:spcBef>
            </a:pPr>
            <a:r>
              <a:rPr lang="en-US" spc="-5" dirty="0"/>
              <a:t>          Distribution of average use of Appliances </a:t>
            </a:r>
          </a:p>
        </p:txBody>
      </p:sp>
      <p:sp>
        <p:nvSpPr>
          <p:cNvPr id="4" name="object 4"/>
          <p:cNvSpPr txBox="1"/>
          <p:nvPr/>
        </p:nvSpPr>
        <p:spPr>
          <a:xfrm>
            <a:off x="381050" y="3867333"/>
            <a:ext cx="7733665" cy="866140"/>
          </a:xfrm>
          <a:prstGeom prst="rect">
            <a:avLst/>
          </a:prstGeom>
        </p:spPr>
        <p:txBody>
          <a:bodyPr vert="horz" wrap="square" lIns="0" tIns="104775" rIns="0" bIns="0" rtlCol="0">
            <a:spAutoFit/>
          </a:bodyPr>
          <a:lstStyle/>
          <a:p>
            <a:pPr marL="12700">
              <a:lnSpc>
                <a:spcPct val="100000"/>
              </a:lnSpc>
              <a:spcBef>
                <a:spcPts val="825"/>
              </a:spcBef>
            </a:pPr>
            <a:r>
              <a:rPr lang="en-US" sz="1650">
                <a:latin typeface="Arial MT"/>
                <a:cs typeface="Arial MT"/>
              </a:rPr>
              <a:t>This plot is the average of energy usage values across Jan to May. The energy usage was at its peak during 1st hour and it was as its least during 9th and 10th hour of the day.</a:t>
            </a:r>
          </a:p>
        </p:txBody>
      </p:sp>
      <p:pic>
        <p:nvPicPr>
          <p:cNvPr id="5" name="Content Placeholder 4" descr="Screenshot 2023-01-09 174216"/>
          <p:cNvPicPr>
            <a:picLocks noGrp="1" noChangeAspect="1"/>
          </p:cNvPicPr>
          <p:nvPr>
            <p:ph sz="half" idx="2"/>
          </p:nvPr>
        </p:nvPicPr>
        <p:blipFill>
          <a:blip r:embed="rId2"/>
          <a:stretch>
            <a:fillRect/>
          </a:stretch>
        </p:blipFill>
        <p:spPr>
          <a:xfrm>
            <a:off x="0" y="438785"/>
            <a:ext cx="8634095" cy="32861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133350"/>
            <a:ext cx="8043545" cy="381635"/>
          </a:xfrm>
          <a:prstGeom prst="rect">
            <a:avLst/>
          </a:prstGeom>
        </p:spPr>
        <p:txBody>
          <a:bodyPr vert="horz" wrap="square" lIns="0" tIns="12700" rIns="0" bIns="0" rtlCol="0">
            <a:spAutoFit/>
          </a:bodyPr>
          <a:lstStyle/>
          <a:p>
            <a:pPr marL="12700">
              <a:lnSpc>
                <a:spcPct val="100000"/>
              </a:lnSpc>
              <a:spcBef>
                <a:spcPts val="100"/>
              </a:spcBef>
            </a:pPr>
            <a:r>
              <a:rPr dirty="0"/>
              <a:t>Distribution</a:t>
            </a:r>
            <a:r>
              <a:rPr spc="-40" dirty="0"/>
              <a:t> </a:t>
            </a:r>
            <a:r>
              <a:rPr dirty="0"/>
              <a:t>of</a:t>
            </a:r>
            <a:r>
              <a:rPr spc="-5" dirty="0"/>
              <a:t> </a:t>
            </a:r>
            <a:r>
              <a:rPr lang="en-US" dirty="0"/>
              <a:t>all dataset column values</a:t>
            </a:r>
            <a:endParaRPr lang="en-US" spc="-5" dirty="0"/>
          </a:p>
        </p:txBody>
      </p:sp>
      <p:pic>
        <p:nvPicPr>
          <p:cNvPr id="5" name="Content Placeholder 4" descr="Screenshot 2023-01-08 161504"/>
          <p:cNvPicPr>
            <a:picLocks noGrp="1" noChangeAspect="1"/>
          </p:cNvPicPr>
          <p:nvPr>
            <p:ph sz="half" idx="2"/>
          </p:nvPr>
        </p:nvPicPr>
        <p:blipFill>
          <a:blip r:embed="rId2"/>
          <a:stretch>
            <a:fillRect/>
          </a:stretch>
        </p:blipFill>
        <p:spPr>
          <a:xfrm>
            <a:off x="139065" y="610235"/>
            <a:ext cx="9142095" cy="43275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9516" y="516382"/>
            <a:ext cx="2665730" cy="391160"/>
          </a:xfrm>
          <a:prstGeom prst="rect">
            <a:avLst/>
          </a:prstGeom>
        </p:spPr>
        <p:txBody>
          <a:bodyPr vert="horz" wrap="square" lIns="0" tIns="12700" rIns="0" bIns="0" rtlCol="0">
            <a:spAutoFit/>
          </a:bodyPr>
          <a:lstStyle/>
          <a:p>
            <a:pPr marL="12700">
              <a:lnSpc>
                <a:spcPct val="100000"/>
              </a:lnSpc>
              <a:spcBef>
                <a:spcPts val="100"/>
              </a:spcBef>
            </a:pPr>
            <a:r>
              <a:rPr dirty="0"/>
              <a:t>Model</a:t>
            </a:r>
            <a:r>
              <a:rPr spc="-65" dirty="0"/>
              <a:t> </a:t>
            </a:r>
            <a:r>
              <a:rPr spc="-5" dirty="0"/>
              <a:t>preparation</a:t>
            </a:r>
          </a:p>
        </p:txBody>
      </p:sp>
      <p:sp>
        <p:nvSpPr>
          <p:cNvPr id="3" name="object 3"/>
          <p:cNvSpPr txBox="1">
            <a:spLocks noGrp="1"/>
          </p:cNvSpPr>
          <p:nvPr>
            <p:ph type="body" idx="1"/>
          </p:nvPr>
        </p:nvSpPr>
        <p:spPr>
          <a:xfrm>
            <a:off x="486765" y="1410487"/>
            <a:ext cx="8170468" cy="2510790"/>
          </a:xfrm>
          <a:prstGeom prst="rect">
            <a:avLst/>
          </a:prstGeom>
        </p:spPr>
        <p:txBody>
          <a:bodyPr vert="horz" wrap="square" lIns="0" tIns="12700" rIns="0" bIns="0" rtlCol="0">
            <a:spAutoFit/>
          </a:bodyPr>
          <a:lstStyle/>
          <a:p>
            <a:pPr marL="372745" marR="5080" indent="-349250">
              <a:lnSpc>
                <a:spcPct val="150000"/>
              </a:lnSpc>
              <a:spcBef>
                <a:spcPts val="100"/>
              </a:spcBef>
              <a:buAutoNum type="arabicPeriod"/>
              <a:tabLst>
                <a:tab pos="373380" algn="l"/>
                <a:tab pos="374015" algn="l"/>
              </a:tabLst>
            </a:pPr>
            <a:r>
              <a:rPr spc="-5" dirty="0">
                <a:sym typeface="+mn-ea"/>
              </a:rPr>
              <a:t>Calculating</a:t>
            </a:r>
            <a:r>
              <a:rPr spc="60" dirty="0">
                <a:sym typeface="+mn-ea"/>
              </a:rPr>
              <a:t> </a:t>
            </a:r>
            <a:r>
              <a:rPr spc="-5" dirty="0">
                <a:sym typeface="+mn-ea"/>
              </a:rPr>
              <a:t>multicollinearity</a:t>
            </a:r>
            <a:r>
              <a:rPr spc="60" dirty="0">
                <a:sym typeface="+mn-ea"/>
              </a:rPr>
              <a:t> </a:t>
            </a:r>
            <a:r>
              <a:rPr spc="-5" dirty="0">
                <a:sym typeface="+mn-ea"/>
              </a:rPr>
              <a:t>through</a:t>
            </a:r>
            <a:r>
              <a:rPr spc="45" dirty="0">
                <a:sym typeface="+mn-ea"/>
              </a:rPr>
              <a:t> </a:t>
            </a:r>
            <a:r>
              <a:rPr spc="-5" dirty="0">
                <a:sym typeface="+mn-ea"/>
              </a:rPr>
              <a:t>VIF and</a:t>
            </a:r>
            <a:r>
              <a:rPr spc="40" dirty="0">
                <a:sym typeface="+mn-ea"/>
              </a:rPr>
              <a:t> </a:t>
            </a:r>
            <a:r>
              <a:rPr spc="-5" dirty="0">
                <a:sym typeface="+mn-ea"/>
              </a:rPr>
              <a:t>filtering</a:t>
            </a:r>
            <a:r>
              <a:rPr spc="35" dirty="0">
                <a:sym typeface="+mn-ea"/>
              </a:rPr>
              <a:t> </a:t>
            </a:r>
            <a:r>
              <a:rPr spc="-5" dirty="0">
                <a:sym typeface="+mn-ea"/>
              </a:rPr>
              <a:t>our</a:t>
            </a:r>
            <a:r>
              <a:rPr spc="30" dirty="0">
                <a:sym typeface="+mn-ea"/>
              </a:rPr>
              <a:t> </a:t>
            </a:r>
            <a:r>
              <a:rPr spc="-5" dirty="0">
                <a:sym typeface="+mn-ea"/>
              </a:rPr>
              <a:t>data.</a:t>
            </a:r>
            <a:endParaRPr spc="-5" dirty="0"/>
          </a:p>
          <a:p>
            <a:pPr marL="372745" marR="5080" indent="-349250">
              <a:lnSpc>
                <a:spcPct val="150000"/>
              </a:lnSpc>
              <a:spcBef>
                <a:spcPts val="100"/>
              </a:spcBef>
              <a:buAutoNum type="arabicPeriod"/>
              <a:tabLst>
                <a:tab pos="373380" algn="l"/>
                <a:tab pos="374015" algn="l"/>
              </a:tabLst>
            </a:pPr>
            <a:r>
              <a:rPr spc="-5" dirty="0">
                <a:sym typeface="+mn-ea"/>
              </a:rPr>
              <a:t>Plotting</a:t>
            </a:r>
            <a:r>
              <a:rPr spc="30" dirty="0">
                <a:sym typeface="+mn-ea"/>
              </a:rPr>
              <a:t> </a:t>
            </a:r>
            <a:r>
              <a:rPr spc="-5" dirty="0">
                <a:sym typeface="+mn-ea"/>
              </a:rPr>
              <a:t>the</a:t>
            </a:r>
            <a:r>
              <a:rPr spc="5" dirty="0">
                <a:sym typeface="+mn-ea"/>
              </a:rPr>
              <a:t> </a:t>
            </a:r>
            <a:r>
              <a:rPr spc="-5" dirty="0">
                <a:sym typeface="+mn-ea"/>
              </a:rPr>
              <a:t>correlation</a:t>
            </a:r>
            <a:r>
              <a:rPr spc="60" dirty="0">
                <a:sym typeface="+mn-ea"/>
              </a:rPr>
              <a:t> </a:t>
            </a:r>
            <a:r>
              <a:rPr spc="-5" dirty="0">
                <a:sym typeface="+mn-ea"/>
              </a:rPr>
              <a:t>heatmap</a:t>
            </a:r>
            <a:r>
              <a:rPr spc="35" dirty="0">
                <a:sym typeface="+mn-ea"/>
              </a:rPr>
              <a:t> </a:t>
            </a:r>
            <a:r>
              <a:rPr lang="en-US" spc="35" dirty="0">
                <a:sym typeface="+mn-ea"/>
              </a:rPr>
              <a:t>of all the columns to visualize the collinearity after dropping columns using VIF.</a:t>
            </a:r>
          </a:p>
          <a:p>
            <a:pPr marL="372745" indent="-349250">
              <a:lnSpc>
                <a:spcPct val="100000"/>
              </a:lnSpc>
              <a:spcBef>
                <a:spcPts val="1140"/>
              </a:spcBef>
              <a:buAutoNum type="arabicPeriod"/>
              <a:tabLst>
                <a:tab pos="373380" algn="l"/>
                <a:tab pos="374015" algn="l"/>
              </a:tabLst>
            </a:pPr>
            <a:r>
              <a:rPr lang="en-US" spc="-5" dirty="0"/>
              <a:t>All of the values are of desired data type of modelling i.e, Int64 and Float64</a:t>
            </a:r>
          </a:p>
          <a:p>
            <a:pPr marL="372745" indent="-349250">
              <a:lnSpc>
                <a:spcPct val="100000"/>
              </a:lnSpc>
              <a:spcBef>
                <a:spcPts val="1140"/>
              </a:spcBef>
              <a:buAutoNum type="arabicPeriod"/>
              <a:tabLst>
                <a:tab pos="373380" algn="l"/>
                <a:tab pos="374015" algn="l"/>
              </a:tabLst>
            </a:pPr>
            <a:r>
              <a:rPr lang="en-US" spc="-5" dirty="0"/>
              <a:t>There aren’t any null values across the dataset.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16381"/>
            <a:ext cx="4135120" cy="406400"/>
          </a:xfrm>
          <a:prstGeom prst="rect">
            <a:avLst/>
          </a:prstGeom>
        </p:spPr>
        <p:txBody>
          <a:bodyPr vert="horz" wrap="square" lIns="0" tIns="12065" rIns="0" bIns="0" rtlCol="0">
            <a:spAutoFit/>
          </a:bodyPr>
          <a:lstStyle/>
          <a:p>
            <a:pPr marL="12700">
              <a:lnSpc>
                <a:spcPct val="100000"/>
              </a:lnSpc>
              <a:spcBef>
                <a:spcPts val="95"/>
              </a:spcBef>
            </a:pPr>
            <a:r>
              <a:rPr sz="2500" spc="-5" dirty="0"/>
              <a:t>All</a:t>
            </a:r>
            <a:r>
              <a:rPr sz="2500" dirty="0"/>
              <a:t> </a:t>
            </a:r>
            <a:r>
              <a:rPr sz="2500" spc="-5" dirty="0"/>
              <a:t>about</a:t>
            </a:r>
            <a:r>
              <a:rPr sz="2500" dirty="0"/>
              <a:t> </a:t>
            </a:r>
            <a:r>
              <a:rPr sz="2500" spc="-5" dirty="0"/>
              <a:t>this</a:t>
            </a:r>
            <a:r>
              <a:rPr sz="2500" spc="5" dirty="0"/>
              <a:t> </a:t>
            </a:r>
            <a:r>
              <a:rPr sz="2500" spc="-5" dirty="0"/>
              <a:t>presentation:</a:t>
            </a:r>
            <a:endParaRPr sz="2500"/>
          </a:p>
        </p:txBody>
      </p:sp>
      <p:sp>
        <p:nvSpPr>
          <p:cNvPr id="3" name="object 3"/>
          <p:cNvSpPr txBox="1"/>
          <p:nvPr/>
        </p:nvSpPr>
        <p:spPr>
          <a:xfrm>
            <a:off x="546303" y="1143152"/>
            <a:ext cx="4372610" cy="3066415"/>
          </a:xfrm>
          <a:prstGeom prst="rect">
            <a:avLst/>
          </a:prstGeom>
        </p:spPr>
        <p:txBody>
          <a:bodyPr vert="horz" wrap="square" lIns="0" tIns="157480" rIns="0" bIns="0" rtlCol="0">
            <a:spAutoFit/>
          </a:bodyPr>
          <a:lstStyle/>
          <a:p>
            <a:pPr marL="361315" indent="-349250">
              <a:lnSpc>
                <a:spcPct val="100000"/>
              </a:lnSpc>
              <a:spcBef>
                <a:spcPts val="1240"/>
              </a:spcBef>
              <a:buAutoNum type="arabicPeriod"/>
              <a:tabLst>
                <a:tab pos="361315" algn="l"/>
                <a:tab pos="361950" algn="l"/>
              </a:tabLst>
            </a:pPr>
            <a:r>
              <a:rPr sz="1900" spc="-5" dirty="0">
                <a:solidFill>
                  <a:srgbClr val="1A1A1A"/>
                </a:solidFill>
                <a:latin typeface="Arial MT"/>
                <a:cs typeface="Arial MT"/>
              </a:rPr>
              <a:t>Defining</a:t>
            </a:r>
            <a:r>
              <a:rPr sz="1900" spc="35" dirty="0">
                <a:solidFill>
                  <a:srgbClr val="1A1A1A"/>
                </a:solidFill>
                <a:latin typeface="Arial MT"/>
                <a:cs typeface="Arial MT"/>
              </a:rPr>
              <a:t> </a:t>
            </a:r>
            <a:r>
              <a:rPr sz="1900" spc="-5" dirty="0">
                <a:solidFill>
                  <a:srgbClr val="1A1A1A"/>
                </a:solidFill>
                <a:latin typeface="Arial MT"/>
                <a:cs typeface="Arial MT"/>
              </a:rPr>
              <a:t>problem</a:t>
            </a:r>
            <a:r>
              <a:rPr sz="1900" spc="40" dirty="0">
                <a:solidFill>
                  <a:srgbClr val="1A1A1A"/>
                </a:solidFill>
                <a:latin typeface="Arial MT"/>
                <a:cs typeface="Arial MT"/>
              </a:rPr>
              <a:t> </a:t>
            </a:r>
            <a:r>
              <a:rPr sz="1900" spc="-5" dirty="0">
                <a:solidFill>
                  <a:srgbClr val="1A1A1A"/>
                </a:solidFill>
                <a:latin typeface="Arial MT"/>
                <a:cs typeface="Arial MT"/>
              </a:rPr>
              <a:t>statement.</a:t>
            </a:r>
            <a:endParaRPr sz="1900">
              <a:latin typeface="Arial MT"/>
              <a:cs typeface="Arial MT"/>
            </a:endParaRPr>
          </a:p>
          <a:p>
            <a:pPr marL="361315" indent="-349250">
              <a:lnSpc>
                <a:spcPct val="100000"/>
              </a:lnSpc>
              <a:spcBef>
                <a:spcPts val="1140"/>
              </a:spcBef>
              <a:buAutoNum type="arabicPeriod"/>
              <a:tabLst>
                <a:tab pos="361315" algn="l"/>
                <a:tab pos="361950" algn="l"/>
              </a:tabLst>
            </a:pPr>
            <a:r>
              <a:rPr sz="1900" spc="-5" dirty="0">
                <a:solidFill>
                  <a:srgbClr val="1A1A1A"/>
                </a:solidFill>
                <a:latin typeface="Arial MT"/>
                <a:cs typeface="Arial MT"/>
              </a:rPr>
              <a:t>Overview</a:t>
            </a:r>
            <a:r>
              <a:rPr sz="1900" dirty="0">
                <a:solidFill>
                  <a:srgbClr val="1A1A1A"/>
                </a:solidFill>
                <a:latin typeface="Arial MT"/>
                <a:cs typeface="Arial MT"/>
              </a:rPr>
              <a:t> </a:t>
            </a:r>
            <a:r>
              <a:rPr sz="1900" spc="-5" dirty="0">
                <a:solidFill>
                  <a:srgbClr val="1A1A1A"/>
                </a:solidFill>
                <a:latin typeface="Arial MT"/>
                <a:cs typeface="Arial MT"/>
              </a:rPr>
              <a:t>of</a:t>
            </a:r>
            <a:r>
              <a:rPr sz="1900" spc="-20" dirty="0">
                <a:solidFill>
                  <a:srgbClr val="1A1A1A"/>
                </a:solidFill>
                <a:latin typeface="Arial MT"/>
                <a:cs typeface="Arial MT"/>
              </a:rPr>
              <a:t> </a:t>
            </a:r>
            <a:r>
              <a:rPr sz="1900" dirty="0">
                <a:solidFill>
                  <a:srgbClr val="1A1A1A"/>
                </a:solidFill>
                <a:latin typeface="Arial MT"/>
                <a:cs typeface="Arial MT"/>
              </a:rPr>
              <a:t>data.</a:t>
            </a:r>
            <a:endParaRPr sz="1900">
              <a:latin typeface="Arial MT"/>
              <a:cs typeface="Arial MT"/>
            </a:endParaRPr>
          </a:p>
          <a:p>
            <a:pPr marL="361315" indent="-349250">
              <a:lnSpc>
                <a:spcPct val="100000"/>
              </a:lnSpc>
              <a:spcBef>
                <a:spcPts val="1140"/>
              </a:spcBef>
              <a:buAutoNum type="arabicPeriod"/>
              <a:tabLst>
                <a:tab pos="361315" algn="l"/>
                <a:tab pos="361950" algn="l"/>
              </a:tabLst>
            </a:pPr>
            <a:r>
              <a:rPr sz="1900" dirty="0">
                <a:solidFill>
                  <a:srgbClr val="1A1A1A"/>
                </a:solidFill>
                <a:latin typeface="Arial MT"/>
                <a:cs typeface="Arial MT"/>
              </a:rPr>
              <a:t>Performing</a:t>
            </a:r>
            <a:r>
              <a:rPr sz="1900" spc="35" dirty="0">
                <a:solidFill>
                  <a:srgbClr val="1A1A1A"/>
                </a:solidFill>
                <a:latin typeface="Arial MT"/>
                <a:cs typeface="Arial MT"/>
              </a:rPr>
              <a:t> </a:t>
            </a:r>
            <a:r>
              <a:rPr sz="1900" spc="-5" dirty="0">
                <a:solidFill>
                  <a:srgbClr val="1A1A1A"/>
                </a:solidFill>
                <a:latin typeface="Arial MT"/>
                <a:cs typeface="Arial MT"/>
              </a:rPr>
              <a:t>exploratory</a:t>
            </a:r>
            <a:r>
              <a:rPr sz="1900" spc="45" dirty="0">
                <a:solidFill>
                  <a:srgbClr val="1A1A1A"/>
                </a:solidFill>
                <a:latin typeface="Arial MT"/>
                <a:cs typeface="Arial MT"/>
              </a:rPr>
              <a:t> </a:t>
            </a:r>
            <a:r>
              <a:rPr sz="1900" spc="-5" dirty="0">
                <a:solidFill>
                  <a:srgbClr val="1A1A1A"/>
                </a:solidFill>
                <a:latin typeface="Arial MT"/>
                <a:cs typeface="Arial MT"/>
              </a:rPr>
              <a:t>data</a:t>
            </a:r>
            <a:r>
              <a:rPr sz="1900" spc="15" dirty="0">
                <a:solidFill>
                  <a:srgbClr val="1A1A1A"/>
                </a:solidFill>
                <a:latin typeface="Arial MT"/>
                <a:cs typeface="Arial MT"/>
              </a:rPr>
              <a:t> </a:t>
            </a:r>
            <a:r>
              <a:rPr sz="1900" spc="-5" dirty="0">
                <a:solidFill>
                  <a:srgbClr val="1A1A1A"/>
                </a:solidFill>
                <a:latin typeface="Arial MT"/>
                <a:cs typeface="Arial MT"/>
              </a:rPr>
              <a:t>analysis.</a:t>
            </a:r>
            <a:endParaRPr sz="1900">
              <a:latin typeface="Arial MT"/>
              <a:cs typeface="Arial MT"/>
            </a:endParaRPr>
          </a:p>
          <a:p>
            <a:pPr marL="361315" indent="-349250">
              <a:lnSpc>
                <a:spcPct val="100000"/>
              </a:lnSpc>
              <a:spcBef>
                <a:spcPts val="1140"/>
              </a:spcBef>
              <a:buAutoNum type="arabicPeriod"/>
              <a:tabLst>
                <a:tab pos="361315" algn="l"/>
                <a:tab pos="361950" algn="l"/>
              </a:tabLst>
            </a:pPr>
            <a:r>
              <a:rPr sz="1900" spc="-5" dirty="0">
                <a:solidFill>
                  <a:srgbClr val="1A1A1A"/>
                </a:solidFill>
                <a:latin typeface="Arial MT"/>
                <a:cs typeface="Arial MT"/>
              </a:rPr>
              <a:t>Model</a:t>
            </a:r>
            <a:r>
              <a:rPr sz="1900" spc="-10" dirty="0">
                <a:solidFill>
                  <a:srgbClr val="1A1A1A"/>
                </a:solidFill>
                <a:latin typeface="Arial MT"/>
                <a:cs typeface="Arial MT"/>
              </a:rPr>
              <a:t> </a:t>
            </a:r>
            <a:r>
              <a:rPr sz="1900" dirty="0">
                <a:solidFill>
                  <a:srgbClr val="1A1A1A"/>
                </a:solidFill>
                <a:latin typeface="Arial MT"/>
                <a:cs typeface="Arial MT"/>
              </a:rPr>
              <a:t>preparation.</a:t>
            </a:r>
            <a:endParaRPr sz="1900">
              <a:latin typeface="Arial MT"/>
              <a:cs typeface="Arial MT"/>
            </a:endParaRPr>
          </a:p>
          <a:p>
            <a:pPr marL="361315" indent="-349250">
              <a:lnSpc>
                <a:spcPct val="100000"/>
              </a:lnSpc>
              <a:spcBef>
                <a:spcPts val="1140"/>
              </a:spcBef>
              <a:buAutoNum type="arabicPeriod"/>
              <a:tabLst>
                <a:tab pos="361315" algn="l"/>
                <a:tab pos="361950" algn="l"/>
              </a:tabLst>
            </a:pPr>
            <a:r>
              <a:rPr sz="1900" spc="-5" dirty="0">
                <a:solidFill>
                  <a:srgbClr val="1A1A1A"/>
                </a:solidFill>
                <a:latin typeface="Arial MT"/>
                <a:cs typeface="Arial MT"/>
              </a:rPr>
              <a:t>Building</a:t>
            </a:r>
            <a:r>
              <a:rPr sz="1900" spc="25" dirty="0">
                <a:solidFill>
                  <a:srgbClr val="1A1A1A"/>
                </a:solidFill>
                <a:latin typeface="Arial MT"/>
                <a:cs typeface="Arial MT"/>
              </a:rPr>
              <a:t> </a:t>
            </a:r>
            <a:r>
              <a:rPr sz="1900" dirty="0">
                <a:solidFill>
                  <a:srgbClr val="1A1A1A"/>
                </a:solidFill>
                <a:latin typeface="Arial MT"/>
                <a:cs typeface="Arial MT"/>
              </a:rPr>
              <a:t>different</a:t>
            </a:r>
            <a:r>
              <a:rPr sz="1900" spc="10" dirty="0">
                <a:solidFill>
                  <a:srgbClr val="1A1A1A"/>
                </a:solidFill>
                <a:latin typeface="Arial MT"/>
                <a:cs typeface="Arial MT"/>
              </a:rPr>
              <a:t> </a:t>
            </a:r>
            <a:r>
              <a:rPr sz="1900" spc="-5" dirty="0">
                <a:solidFill>
                  <a:srgbClr val="1A1A1A"/>
                </a:solidFill>
                <a:latin typeface="Arial MT"/>
                <a:cs typeface="Arial MT"/>
              </a:rPr>
              <a:t>models.</a:t>
            </a:r>
            <a:endParaRPr sz="1900">
              <a:latin typeface="Arial MT"/>
              <a:cs typeface="Arial MT"/>
            </a:endParaRPr>
          </a:p>
          <a:p>
            <a:pPr marL="361315" indent="-349250">
              <a:lnSpc>
                <a:spcPct val="100000"/>
              </a:lnSpc>
              <a:spcBef>
                <a:spcPts val="1145"/>
              </a:spcBef>
              <a:buAutoNum type="arabicPeriod"/>
              <a:tabLst>
                <a:tab pos="361315" algn="l"/>
                <a:tab pos="361950" algn="l"/>
              </a:tabLst>
            </a:pPr>
            <a:r>
              <a:rPr sz="1900" spc="-5" dirty="0">
                <a:solidFill>
                  <a:srgbClr val="202020"/>
                </a:solidFill>
                <a:latin typeface="Arial MT"/>
                <a:cs typeface="Arial MT"/>
              </a:rPr>
              <a:t>Evaluation</a:t>
            </a:r>
            <a:r>
              <a:rPr sz="1900" spc="30" dirty="0">
                <a:solidFill>
                  <a:srgbClr val="202020"/>
                </a:solidFill>
                <a:latin typeface="Arial MT"/>
                <a:cs typeface="Arial MT"/>
              </a:rPr>
              <a:t> </a:t>
            </a:r>
            <a:r>
              <a:rPr sz="1900" spc="-5" dirty="0">
                <a:solidFill>
                  <a:srgbClr val="202020"/>
                </a:solidFill>
                <a:latin typeface="Arial MT"/>
                <a:cs typeface="Arial MT"/>
              </a:rPr>
              <a:t>of </a:t>
            </a:r>
            <a:r>
              <a:rPr sz="1900" dirty="0">
                <a:solidFill>
                  <a:srgbClr val="202020"/>
                </a:solidFill>
                <a:latin typeface="Arial MT"/>
                <a:cs typeface="Arial MT"/>
              </a:rPr>
              <a:t>all</a:t>
            </a:r>
            <a:r>
              <a:rPr sz="1900" spc="15" dirty="0">
                <a:solidFill>
                  <a:srgbClr val="202020"/>
                </a:solidFill>
                <a:latin typeface="Arial MT"/>
                <a:cs typeface="Arial MT"/>
              </a:rPr>
              <a:t> </a:t>
            </a:r>
            <a:r>
              <a:rPr sz="1900" spc="-5" dirty="0">
                <a:solidFill>
                  <a:srgbClr val="202020"/>
                </a:solidFill>
                <a:latin typeface="Arial MT"/>
                <a:cs typeface="Arial MT"/>
              </a:rPr>
              <a:t>models.</a:t>
            </a:r>
            <a:endParaRPr sz="1900">
              <a:latin typeface="Arial MT"/>
              <a:cs typeface="Arial MT"/>
            </a:endParaRPr>
          </a:p>
          <a:p>
            <a:pPr marL="361315" indent="-349250">
              <a:lnSpc>
                <a:spcPct val="100000"/>
              </a:lnSpc>
              <a:spcBef>
                <a:spcPts val="1140"/>
              </a:spcBef>
              <a:buAutoNum type="arabicPeriod"/>
              <a:tabLst>
                <a:tab pos="361315" algn="l"/>
                <a:tab pos="361950" algn="l"/>
              </a:tabLst>
            </a:pPr>
            <a:r>
              <a:rPr sz="1900" spc="-5" dirty="0">
                <a:solidFill>
                  <a:srgbClr val="202020"/>
                </a:solidFill>
                <a:latin typeface="Arial MT"/>
                <a:cs typeface="Arial MT"/>
              </a:rPr>
              <a:t>Extracting</a:t>
            </a:r>
            <a:r>
              <a:rPr sz="1900" spc="35" dirty="0">
                <a:solidFill>
                  <a:srgbClr val="202020"/>
                </a:solidFill>
                <a:latin typeface="Arial MT"/>
                <a:cs typeface="Arial MT"/>
              </a:rPr>
              <a:t> </a:t>
            </a:r>
            <a:r>
              <a:rPr sz="1900" spc="-5" dirty="0">
                <a:solidFill>
                  <a:srgbClr val="202020"/>
                </a:solidFill>
                <a:latin typeface="Arial MT"/>
                <a:cs typeface="Arial MT"/>
              </a:rPr>
              <a:t>the</a:t>
            </a:r>
            <a:r>
              <a:rPr sz="1900" spc="10" dirty="0">
                <a:solidFill>
                  <a:srgbClr val="202020"/>
                </a:solidFill>
                <a:latin typeface="Arial MT"/>
                <a:cs typeface="Arial MT"/>
              </a:rPr>
              <a:t> </a:t>
            </a:r>
            <a:r>
              <a:rPr sz="1900" spc="-5" dirty="0">
                <a:solidFill>
                  <a:srgbClr val="202020"/>
                </a:solidFill>
                <a:latin typeface="Arial MT"/>
                <a:cs typeface="Arial MT"/>
              </a:rPr>
              <a:t>best model.</a:t>
            </a:r>
            <a:endParaRPr sz="1900">
              <a:latin typeface="Arial MT"/>
              <a:cs typeface="Arial M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743200" y="57150"/>
            <a:ext cx="3928110" cy="368935"/>
          </a:xfrm>
        </p:spPr>
        <p:txBody>
          <a:bodyPr wrap="square"/>
          <a:lstStyle/>
          <a:p>
            <a:r>
              <a:rPr lang="en-US"/>
              <a:t>Correlation Heat Map </a:t>
            </a:r>
          </a:p>
        </p:txBody>
      </p:sp>
      <p:pic>
        <p:nvPicPr>
          <p:cNvPr id="4" name="Content Placeholder 3" descr="Screenshot 2023-01-09 161204"/>
          <p:cNvPicPr>
            <a:picLocks noGrp="1" noChangeAspect="1"/>
          </p:cNvPicPr>
          <p:nvPr>
            <p:ph sz="half" idx="2"/>
          </p:nvPr>
        </p:nvPicPr>
        <p:blipFill>
          <a:blip r:embed="rId2"/>
          <a:stretch>
            <a:fillRect/>
          </a:stretch>
        </p:blipFill>
        <p:spPr>
          <a:xfrm>
            <a:off x="533400" y="438150"/>
            <a:ext cx="8573135" cy="3830320"/>
          </a:xfrm>
          <a:prstGeom prst="rect">
            <a:avLst/>
          </a:prstGeom>
        </p:spPr>
      </p:pic>
      <p:sp>
        <p:nvSpPr>
          <p:cNvPr id="7" name="Text Box 6"/>
          <p:cNvSpPr txBox="1"/>
          <p:nvPr/>
        </p:nvSpPr>
        <p:spPr>
          <a:xfrm>
            <a:off x="1143000" y="4476750"/>
            <a:ext cx="7066915" cy="368300"/>
          </a:xfrm>
          <a:prstGeom prst="rect">
            <a:avLst/>
          </a:prstGeom>
          <a:noFill/>
        </p:spPr>
        <p:txBody>
          <a:bodyPr wrap="none" rtlCol="0">
            <a:spAutoFit/>
          </a:bodyPr>
          <a:lstStyle/>
          <a:p>
            <a:r>
              <a:rPr lang="en-US"/>
              <a:t>This heatmap is plotted after dropping columns which had high VIF scores.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37279" y="516382"/>
            <a:ext cx="1870710" cy="391160"/>
          </a:xfrm>
          <a:prstGeom prst="rect">
            <a:avLst/>
          </a:prstGeom>
        </p:spPr>
        <p:txBody>
          <a:bodyPr vert="horz" wrap="square" lIns="0" tIns="12700" rIns="0" bIns="0" rtlCol="0">
            <a:spAutoFit/>
          </a:bodyPr>
          <a:lstStyle/>
          <a:p>
            <a:pPr marL="12700">
              <a:lnSpc>
                <a:spcPct val="100000"/>
              </a:lnSpc>
              <a:spcBef>
                <a:spcPts val="100"/>
              </a:spcBef>
            </a:pPr>
            <a:r>
              <a:rPr dirty="0"/>
              <a:t>Models</a:t>
            </a:r>
            <a:r>
              <a:rPr spc="-80" dirty="0"/>
              <a:t> </a:t>
            </a:r>
            <a:r>
              <a:rPr spc="-5" dirty="0"/>
              <a:t>used</a:t>
            </a:r>
          </a:p>
        </p:txBody>
      </p:sp>
      <p:sp>
        <p:nvSpPr>
          <p:cNvPr id="3" name="object 3"/>
          <p:cNvSpPr txBox="1"/>
          <p:nvPr/>
        </p:nvSpPr>
        <p:spPr>
          <a:xfrm>
            <a:off x="720039" y="1116514"/>
            <a:ext cx="4648835" cy="3728720"/>
          </a:xfrm>
          <a:prstGeom prst="rect">
            <a:avLst/>
          </a:prstGeom>
        </p:spPr>
        <p:txBody>
          <a:bodyPr vert="horz" wrap="square" lIns="0" tIns="188595" rIns="0" bIns="0" rtlCol="0">
            <a:spAutoFit/>
          </a:bodyPr>
          <a:lstStyle/>
          <a:p>
            <a:pPr marL="387350" indent="-375285">
              <a:lnSpc>
                <a:spcPct val="100000"/>
              </a:lnSpc>
              <a:spcBef>
                <a:spcPts val="1485"/>
              </a:spcBef>
              <a:buChar char="●"/>
              <a:tabLst>
                <a:tab pos="387350" algn="l"/>
                <a:tab pos="387985" algn="l"/>
              </a:tabLst>
            </a:pPr>
            <a:r>
              <a:rPr sz="2300" dirty="0">
                <a:latin typeface="Arial MT"/>
                <a:cs typeface="Arial MT"/>
              </a:rPr>
              <a:t>Linear</a:t>
            </a:r>
            <a:r>
              <a:rPr sz="2300" spc="-65" dirty="0">
                <a:latin typeface="Arial MT"/>
                <a:cs typeface="Arial MT"/>
              </a:rPr>
              <a:t> </a:t>
            </a:r>
            <a:r>
              <a:rPr sz="2300" dirty="0">
                <a:latin typeface="Arial MT"/>
                <a:cs typeface="Arial MT"/>
              </a:rPr>
              <a:t>regression</a:t>
            </a:r>
            <a:r>
              <a:rPr sz="2300" spc="-65" dirty="0">
                <a:latin typeface="Arial MT"/>
                <a:cs typeface="Arial MT"/>
              </a:rPr>
              <a:t> </a:t>
            </a:r>
            <a:r>
              <a:rPr sz="2300" dirty="0">
                <a:latin typeface="Arial MT"/>
                <a:cs typeface="Arial MT"/>
              </a:rPr>
              <a:t>model</a:t>
            </a:r>
            <a:endParaRPr sz="2300">
              <a:latin typeface="Arial MT"/>
              <a:cs typeface="Arial MT"/>
            </a:endParaRPr>
          </a:p>
          <a:p>
            <a:pPr marL="387350" indent="-375285">
              <a:lnSpc>
                <a:spcPct val="100000"/>
              </a:lnSpc>
              <a:spcBef>
                <a:spcPts val="1380"/>
              </a:spcBef>
              <a:buChar char="●"/>
              <a:tabLst>
                <a:tab pos="387350" algn="l"/>
                <a:tab pos="387985" algn="l"/>
              </a:tabLst>
            </a:pPr>
            <a:r>
              <a:rPr sz="2300" dirty="0">
                <a:latin typeface="Arial MT"/>
                <a:cs typeface="Arial MT"/>
              </a:rPr>
              <a:t>Lasso</a:t>
            </a:r>
            <a:r>
              <a:rPr sz="2300" spc="-60" dirty="0">
                <a:latin typeface="Arial MT"/>
                <a:cs typeface="Arial MT"/>
              </a:rPr>
              <a:t> </a:t>
            </a:r>
            <a:r>
              <a:rPr sz="2300" dirty="0">
                <a:latin typeface="Arial MT"/>
                <a:cs typeface="Arial MT"/>
              </a:rPr>
              <a:t>regression</a:t>
            </a:r>
            <a:r>
              <a:rPr sz="2300" spc="-85" dirty="0">
                <a:latin typeface="Arial MT"/>
                <a:cs typeface="Arial MT"/>
              </a:rPr>
              <a:t> </a:t>
            </a:r>
            <a:r>
              <a:rPr sz="2300" dirty="0">
                <a:latin typeface="Arial MT"/>
                <a:cs typeface="Arial MT"/>
              </a:rPr>
              <a:t>model</a:t>
            </a:r>
            <a:endParaRPr sz="2300">
              <a:latin typeface="Arial MT"/>
              <a:cs typeface="Arial MT"/>
            </a:endParaRPr>
          </a:p>
          <a:p>
            <a:pPr marL="387350" indent="-375285">
              <a:lnSpc>
                <a:spcPct val="100000"/>
              </a:lnSpc>
              <a:spcBef>
                <a:spcPts val="1380"/>
              </a:spcBef>
              <a:buChar char="●"/>
              <a:tabLst>
                <a:tab pos="387350" algn="l"/>
                <a:tab pos="387985" algn="l"/>
              </a:tabLst>
            </a:pPr>
            <a:r>
              <a:rPr sz="2300" dirty="0">
                <a:latin typeface="Arial MT"/>
                <a:cs typeface="Arial MT"/>
              </a:rPr>
              <a:t>Ridge</a:t>
            </a:r>
            <a:r>
              <a:rPr sz="2300" spc="-55" dirty="0">
                <a:latin typeface="Arial MT"/>
                <a:cs typeface="Arial MT"/>
              </a:rPr>
              <a:t> </a:t>
            </a:r>
            <a:r>
              <a:rPr sz="2300" dirty="0">
                <a:latin typeface="Arial MT"/>
                <a:cs typeface="Arial MT"/>
              </a:rPr>
              <a:t>regression</a:t>
            </a:r>
            <a:r>
              <a:rPr sz="2300" spc="-75" dirty="0">
                <a:latin typeface="Arial MT"/>
                <a:cs typeface="Arial MT"/>
              </a:rPr>
              <a:t> </a:t>
            </a:r>
            <a:r>
              <a:rPr sz="2300" dirty="0">
                <a:latin typeface="Arial MT"/>
                <a:cs typeface="Arial MT"/>
              </a:rPr>
              <a:t>model</a:t>
            </a:r>
            <a:endParaRPr sz="2300">
              <a:latin typeface="Arial MT"/>
              <a:cs typeface="Arial MT"/>
            </a:endParaRPr>
          </a:p>
          <a:p>
            <a:pPr marL="387350" indent="-375285">
              <a:lnSpc>
                <a:spcPct val="100000"/>
              </a:lnSpc>
              <a:spcBef>
                <a:spcPts val="1385"/>
              </a:spcBef>
              <a:buChar char="●"/>
              <a:tabLst>
                <a:tab pos="387350" algn="l"/>
                <a:tab pos="387985" algn="l"/>
              </a:tabLst>
            </a:pPr>
            <a:r>
              <a:rPr sz="2300" dirty="0">
                <a:latin typeface="Arial MT"/>
                <a:cs typeface="Arial MT"/>
              </a:rPr>
              <a:t>Decision</a:t>
            </a:r>
            <a:r>
              <a:rPr sz="2300" spc="-65" dirty="0">
                <a:latin typeface="Arial MT"/>
                <a:cs typeface="Arial MT"/>
              </a:rPr>
              <a:t> </a:t>
            </a:r>
            <a:r>
              <a:rPr sz="2300" dirty="0">
                <a:latin typeface="Arial MT"/>
                <a:cs typeface="Arial MT"/>
              </a:rPr>
              <a:t>tree</a:t>
            </a:r>
            <a:r>
              <a:rPr sz="2300" spc="-35" dirty="0">
                <a:latin typeface="Arial MT"/>
                <a:cs typeface="Arial MT"/>
              </a:rPr>
              <a:t> </a:t>
            </a:r>
            <a:r>
              <a:rPr sz="2300" dirty="0">
                <a:latin typeface="Arial MT"/>
                <a:cs typeface="Arial MT"/>
              </a:rPr>
              <a:t>regression</a:t>
            </a:r>
            <a:r>
              <a:rPr sz="2300" spc="-55" dirty="0">
                <a:latin typeface="Arial MT"/>
                <a:cs typeface="Arial MT"/>
              </a:rPr>
              <a:t> </a:t>
            </a:r>
            <a:r>
              <a:rPr sz="2300" dirty="0">
                <a:latin typeface="Arial MT"/>
                <a:cs typeface="Arial MT"/>
              </a:rPr>
              <a:t>model</a:t>
            </a:r>
            <a:endParaRPr sz="2300">
              <a:latin typeface="Arial MT"/>
              <a:cs typeface="Arial MT"/>
            </a:endParaRPr>
          </a:p>
          <a:p>
            <a:pPr marL="387350" indent="-375285">
              <a:lnSpc>
                <a:spcPct val="100000"/>
              </a:lnSpc>
              <a:spcBef>
                <a:spcPts val="1380"/>
              </a:spcBef>
              <a:buChar char="●"/>
              <a:tabLst>
                <a:tab pos="387350" algn="l"/>
                <a:tab pos="387985" algn="l"/>
              </a:tabLst>
            </a:pPr>
            <a:r>
              <a:rPr sz="2300" spc="-5" dirty="0">
                <a:latin typeface="Arial MT"/>
                <a:cs typeface="Arial MT"/>
              </a:rPr>
              <a:t>Random-forest</a:t>
            </a:r>
            <a:r>
              <a:rPr sz="2300" spc="-55" dirty="0">
                <a:latin typeface="Arial MT"/>
                <a:cs typeface="Arial MT"/>
              </a:rPr>
              <a:t> </a:t>
            </a:r>
            <a:r>
              <a:rPr sz="2300" dirty="0">
                <a:latin typeface="Arial MT"/>
                <a:cs typeface="Arial MT"/>
              </a:rPr>
              <a:t>regression</a:t>
            </a:r>
            <a:r>
              <a:rPr sz="2300" spc="-30" dirty="0">
                <a:latin typeface="Arial MT"/>
                <a:cs typeface="Arial MT"/>
              </a:rPr>
              <a:t> </a:t>
            </a:r>
            <a:r>
              <a:rPr sz="2300" spc="-5" dirty="0">
                <a:latin typeface="Arial MT"/>
                <a:cs typeface="Arial MT"/>
              </a:rPr>
              <a:t>model</a:t>
            </a:r>
            <a:endParaRPr sz="2300">
              <a:latin typeface="Arial MT"/>
              <a:cs typeface="Arial MT"/>
            </a:endParaRPr>
          </a:p>
          <a:p>
            <a:pPr marL="387350" indent="-375285">
              <a:lnSpc>
                <a:spcPct val="100000"/>
              </a:lnSpc>
              <a:spcBef>
                <a:spcPts val="1380"/>
              </a:spcBef>
              <a:buChar char="●"/>
              <a:tabLst>
                <a:tab pos="387350" algn="l"/>
                <a:tab pos="387985" algn="l"/>
              </a:tabLst>
            </a:pPr>
            <a:r>
              <a:rPr sz="2300" dirty="0">
                <a:latin typeface="Arial MT"/>
                <a:cs typeface="Arial MT"/>
              </a:rPr>
              <a:t>Extra-trees</a:t>
            </a:r>
            <a:r>
              <a:rPr sz="2300" spc="-50" dirty="0">
                <a:latin typeface="Arial MT"/>
                <a:cs typeface="Arial MT"/>
              </a:rPr>
              <a:t> </a:t>
            </a:r>
            <a:r>
              <a:rPr sz="2300" dirty="0">
                <a:latin typeface="Arial MT"/>
                <a:cs typeface="Arial MT"/>
              </a:rPr>
              <a:t>regression</a:t>
            </a:r>
            <a:r>
              <a:rPr sz="2300" spc="-80" dirty="0">
                <a:latin typeface="Arial MT"/>
                <a:cs typeface="Arial MT"/>
              </a:rPr>
              <a:t> </a:t>
            </a:r>
            <a:r>
              <a:rPr sz="2300" dirty="0">
                <a:latin typeface="Arial MT"/>
                <a:cs typeface="Arial MT"/>
              </a:rPr>
              <a:t>model</a:t>
            </a:r>
            <a:endParaRPr sz="2300">
              <a:latin typeface="Arial MT"/>
              <a:cs typeface="Arial MT"/>
            </a:endParaRPr>
          </a:p>
          <a:p>
            <a:pPr marL="387350" indent="-375285">
              <a:lnSpc>
                <a:spcPct val="100000"/>
              </a:lnSpc>
              <a:spcBef>
                <a:spcPts val="1380"/>
              </a:spcBef>
              <a:buChar char="●"/>
              <a:tabLst>
                <a:tab pos="387350" algn="l"/>
                <a:tab pos="387985" algn="l"/>
              </a:tabLst>
            </a:pPr>
            <a:r>
              <a:rPr lang="en-US" sz="2300" dirty="0">
                <a:latin typeface="Arial MT"/>
                <a:cs typeface="Arial MT"/>
              </a:rPr>
              <a:t>XGBoost</a:t>
            </a:r>
            <a:r>
              <a:rPr sz="2300" spc="-35" dirty="0">
                <a:latin typeface="Arial MT"/>
                <a:cs typeface="Arial MT"/>
              </a:rPr>
              <a:t> </a:t>
            </a:r>
            <a:r>
              <a:rPr sz="2300" dirty="0">
                <a:latin typeface="Arial MT"/>
                <a:cs typeface="Arial MT"/>
              </a:rPr>
              <a:t>regression</a:t>
            </a:r>
            <a:r>
              <a:rPr sz="2300" spc="-65" dirty="0">
                <a:latin typeface="Arial MT"/>
                <a:cs typeface="Arial MT"/>
              </a:rPr>
              <a:t> </a:t>
            </a:r>
            <a:r>
              <a:rPr sz="2300" dirty="0">
                <a:latin typeface="Arial MT"/>
                <a:cs typeface="Arial MT"/>
              </a:rPr>
              <a:t>model</a:t>
            </a:r>
            <a:endParaRPr sz="2300">
              <a:latin typeface="Arial MT"/>
              <a:cs typeface="Arial M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21227" y="209803"/>
            <a:ext cx="1701545" cy="394970"/>
          </a:xfrm>
          <a:prstGeom prst="rect">
            <a:avLst/>
          </a:prstGeom>
        </p:spPr>
        <p:txBody>
          <a:bodyPr vert="horz" wrap="square" lIns="0" tIns="12065" rIns="0" bIns="0" rtlCol="0">
            <a:spAutoFit/>
          </a:bodyPr>
          <a:lstStyle/>
          <a:p>
            <a:pPr marL="12700">
              <a:lnSpc>
                <a:spcPct val="100000"/>
              </a:lnSpc>
              <a:spcBef>
                <a:spcPts val="95"/>
              </a:spcBef>
            </a:pPr>
            <a:r>
              <a:rPr sz="2500" spc="-5" dirty="0"/>
              <a:t>Evaluation</a:t>
            </a:r>
            <a:r>
              <a:rPr sz="2500" spc="-15" dirty="0"/>
              <a:t> </a:t>
            </a:r>
            <a:r>
              <a:rPr sz="2500" spc="-5" dirty="0"/>
              <a:t>of</a:t>
            </a:r>
            <a:r>
              <a:rPr sz="2500" spc="5" dirty="0"/>
              <a:t> </a:t>
            </a:r>
            <a:r>
              <a:rPr sz="2500" spc="-5" dirty="0"/>
              <a:t>models</a:t>
            </a:r>
            <a:endParaRPr sz="2500"/>
          </a:p>
        </p:txBody>
      </p:sp>
      <p:sp>
        <p:nvSpPr>
          <p:cNvPr id="4" name="object 4"/>
          <p:cNvSpPr txBox="1"/>
          <p:nvPr/>
        </p:nvSpPr>
        <p:spPr>
          <a:xfrm>
            <a:off x="675538" y="4464811"/>
            <a:ext cx="7373620" cy="520700"/>
          </a:xfrm>
          <a:prstGeom prst="rect">
            <a:avLst/>
          </a:prstGeom>
        </p:spPr>
        <p:txBody>
          <a:bodyPr vert="horz" wrap="square" lIns="0" tIns="13335" rIns="0" bIns="0" rtlCol="0">
            <a:spAutoFit/>
          </a:bodyPr>
          <a:lstStyle/>
          <a:p>
            <a:pPr marL="12700" marR="5080">
              <a:lnSpc>
                <a:spcPct val="100000"/>
              </a:lnSpc>
              <a:spcBef>
                <a:spcPts val="105"/>
              </a:spcBef>
            </a:pPr>
            <a:r>
              <a:rPr sz="1650" dirty="0">
                <a:latin typeface="Arial MT"/>
                <a:cs typeface="Arial MT"/>
              </a:rPr>
              <a:t>From</a:t>
            </a:r>
            <a:r>
              <a:rPr sz="1650" spc="-15" dirty="0">
                <a:latin typeface="Arial MT"/>
                <a:cs typeface="Arial MT"/>
              </a:rPr>
              <a:t> </a:t>
            </a:r>
            <a:r>
              <a:rPr sz="1650" dirty="0">
                <a:latin typeface="Arial MT"/>
                <a:cs typeface="Arial MT"/>
              </a:rPr>
              <a:t>above it</a:t>
            </a:r>
            <a:r>
              <a:rPr sz="1650" spc="-30" dirty="0">
                <a:latin typeface="Arial MT"/>
                <a:cs typeface="Arial MT"/>
              </a:rPr>
              <a:t> </a:t>
            </a:r>
            <a:r>
              <a:rPr sz="1650" dirty="0">
                <a:latin typeface="Arial MT"/>
                <a:cs typeface="Arial MT"/>
              </a:rPr>
              <a:t>is clear</a:t>
            </a:r>
            <a:r>
              <a:rPr sz="1650" spc="-30" dirty="0">
                <a:latin typeface="Arial MT"/>
                <a:cs typeface="Arial MT"/>
              </a:rPr>
              <a:t> </a:t>
            </a:r>
            <a:r>
              <a:rPr sz="1650" dirty="0">
                <a:latin typeface="Arial MT"/>
                <a:cs typeface="Arial MT"/>
              </a:rPr>
              <a:t>that extra-trees</a:t>
            </a:r>
            <a:r>
              <a:rPr sz="1650" spc="-25" dirty="0">
                <a:latin typeface="Arial MT"/>
                <a:cs typeface="Arial MT"/>
              </a:rPr>
              <a:t> </a:t>
            </a:r>
            <a:r>
              <a:rPr sz="1650" dirty="0">
                <a:latin typeface="Arial MT"/>
                <a:cs typeface="Arial MT"/>
              </a:rPr>
              <a:t>regression</a:t>
            </a:r>
            <a:r>
              <a:rPr sz="1650" spc="-5" dirty="0">
                <a:latin typeface="Arial MT"/>
                <a:cs typeface="Arial MT"/>
              </a:rPr>
              <a:t> model</a:t>
            </a:r>
            <a:r>
              <a:rPr sz="1650" spc="-30" dirty="0">
                <a:latin typeface="Arial MT"/>
                <a:cs typeface="Arial MT"/>
              </a:rPr>
              <a:t> </a:t>
            </a:r>
            <a:r>
              <a:rPr sz="1650" dirty="0">
                <a:latin typeface="Arial MT"/>
                <a:cs typeface="Arial MT"/>
              </a:rPr>
              <a:t>has</a:t>
            </a:r>
            <a:r>
              <a:rPr sz="1650" spc="-15" dirty="0">
                <a:latin typeface="Arial MT"/>
                <a:cs typeface="Arial MT"/>
              </a:rPr>
              <a:t> </a:t>
            </a:r>
            <a:r>
              <a:rPr sz="1650" dirty="0">
                <a:latin typeface="Arial MT"/>
                <a:cs typeface="Arial MT"/>
              </a:rPr>
              <a:t>done</a:t>
            </a:r>
            <a:r>
              <a:rPr sz="1650" spc="-40" dirty="0">
                <a:latin typeface="Arial MT"/>
                <a:cs typeface="Arial MT"/>
              </a:rPr>
              <a:t> </a:t>
            </a:r>
            <a:r>
              <a:rPr sz="1650" dirty="0">
                <a:latin typeface="Arial MT"/>
                <a:cs typeface="Arial MT"/>
              </a:rPr>
              <a:t>very</a:t>
            </a:r>
            <a:r>
              <a:rPr sz="1650" spc="-10" dirty="0">
                <a:latin typeface="Arial MT"/>
                <a:cs typeface="Arial MT"/>
              </a:rPr>
              <a:t> </a:t>
            </a:r>
            <a:r>
              <a:rPr sz="1650" dirty="0">
                <a:latin typeface="Arial MT"/>
                <a:cs typeface="Arial MT"/>
              </a:rPr>
              <a:t>well</a:t>
            </a:r>
            <a:r>
              <a:rPr sz="1650" spc="-25" dirty="0">
                <a:latin typeface="Arial MT"/>
                <a:cs typeface="Arial MT"/>
              </a:rPr>
              <a:t> </a:t>
            </a:r>
            <a:r>
              <a:rPr sz="1650" dirty="0">
                <a:latin typeface="Arial MT"/>
                <a:cs typeface="Arial MT"/>
              </a:rPr>
              <a:t>with </a:t>
            </a:r>
            <a:r>
              <a:rPr sz="1650" spc="-440" dirty="0">
                <a:latin typeface="Arial MT"/>
                <a:cs typeface="Arial MT"/>
              </a:rPr>
              <a:t> </a:t>
            </a:r>
            <a:r>
              <a:rPr sz="1650" dirty="0">
                <a:latin typeface="Arial MT"/>
                <a:cs typeface="Arial MT"/>
              </a:rPr>
              <a:t>our</a:t>
            </a:r>
            <a:r>
              <a:rPr sz="1650" spc="-35" dirty="0">
                <a:latin typeface="Arial MT"/>
                <a:cs typeface="Arial MT"/>
              </a:rPr>
              <a:t> </a:t>
            </a:r>
            <a:r>
              <a:rPr sz="1650" dirty="0">
                <a:latin typeface="Arial MT"/>
                <a:cs typeface="Arial MT"/>
              </a:rPr>
              <a:t>dataset</a:t>
            </a:r>
            <a:r>
              <a:rPr lang="en-US" sz="1650" dirty="0">
                <a:latin typeface="Arial MT"/>
                <a:cs typeface="Arial MT"/>
              </a:rPr>
              <a:t> with an R2- score of ~80% accuracy</a:t>
            </a:r>
          </a:p>
        </p:txBody>
      </p:sp>
      <p:pic>
        <p:nvPicPr>
          <p:cNvPr id="5" name="Content Placeholder 4" descr="Screenshot 2023-01-08 162129"/>
          <p:cNvPicPr>
            <a:picLocks noGrp="1" noChangeAspect="1"/>
          </p:cNvPicPr>
          <p:nvPr>
            <p:ph sz="half" idx="2"/>
          </p:nvPr>
        </p:nvPicPr>
        <p:blipFill>
          <a:blip r:embed="rId2"/>
          <a:stretch>
            <a:fillRect/>
          </a:stretch>
        </p:blipFill>
        <p:spPr>
          <a:xfrm>
            <a:off x="2204720" y="1449705"/>
            <a:ext cx="4528185" cy="274510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95903" y="514857"/>
            <a:ext cx="2555240" cy="394970"/>
          </a:xfrm>
          <a:prstGeom prst="rect">
            <a:avLst/>
          </a:prstGeom>
        </p:spPr>
        <p:txBody>
          <a:bodyPr vert="horz" wrap="square" lIns="0" tIns="15875" rIns="0" bIns="0" rtlCol="0">
            <a:spAutoFit/>
          </a:bodyPr>
          <a:lstStyle/>
          <a:p>
            <a:pPr marL="12700">
              <a:lnSpc>
                <a:spcPct val="100000"/>
              </a:lnSpc>
              <a:spcBef>
                <a:spcPts val="125"/>
              </a:spcBef>
            </a:pPr>
            <a:r>
              <a:rPr spc="5" dirty="0"/>
              <a:t>Challenges</a:t>
            </a:r>
            <a:r>
              <a:rPr spc="-25" dirty="0"/>
              <a:t> </a:t>
            </a:r>
            <a:r>
              <a:rPr spc="10" dirty="0"/>
              <a:t>faced</a:t>
            </a:r>
          </a:p>
        </p:txBody>
      </p:sp>
      <p:sp>
        <p:nvSpPr>
          <p:cNvPr id="3" name="object 3"/>
          <p:cNvSpPr txBox="1"/>
          <p:nvPr/>
        </p:nvSpPr>
        <p:spPr>
          <a:xfrm>
            <a:off x="510946" y="1252785"/>
            <a:ext cx="8188959" cy="2747645"/>
          </a:xfrm>
          <a:prstGeom prst="rect">
            <a:avLst/>
          </a:prstGeom>
        </p:spPr>
        <p:txBody>
          <a:bodyPr vert="horz" wrap="square" lIns="0" tIns="13335" rIns="0" bIns="0" rtlCol="0">
            <a:spAutoFit/>
          </a:bodyPr>
          <a:lstStyle/>
          <a:p>
            <a:pPr marL="349250" marR="572770" indent="-337185">
              <a:lnSpc>
                <a:spcPct val="150000"/>
              </a:lnSpc>
              <a:spcBef>
                <a:spcPts val="105"/>
              </a:spcBef>
              <a:buAutoNum type="arabicPeriod"/>
              <a:tabLst>
                <a:tab pos="349250" algn="l"/>
                <a:tab pos="349885" algn="l"/>
              </a:tabLst>
            </a:pPr>
            <a:r>
              <a:rPr sz="1700" dirty="0">
                <a:solidFill>
                  <a:srgbClr val="1F2023"/>
                </a:solidFill>
                <a:latin typeface="Arial MT"/>
                <a:cs typeface="Arial MT"/>
              </a:rPr>
              <a:t>Pre-processing</a:t>
            </a:r>
            <a:r>
              <a:rPr sz="1700" spc="-5" dirty="0">
                <a:solidFill>
                  <a:srgbClr val="1F2023"/>
                </a:solidFill>
                <a:latin typeface="Arial MT"/>
                <a:cs typeface="Arial MT"/>
              </a:rPr>
              <a:t> the</a:t>
            </a:r>
            <a:r>
              <a:rPr sz="1700" spc="5" dirty="0">
                <a:solidFill>
                  <a:srgbClr val="1F2023"/>
                </a:solidFill>
                <a:latin typeface="Arial MT"/>
                <a:cs typeface="Arial MT"/>
              </a:rPr>
              <a:t> </a:t>
            </a:r>
            <a:r>
              <a:rPr sz="1700" dirty="0">
                <a:solidFill>
                  <a:srgbClr val="1F2023"/>
                </a:solidFill>
                <a:latin typeface="Arial MT"/>
                <a:cs typeface="Arial MT"/>
              </a:rPr>
              <a:t>data</a:t>
            </a:r>
            <a:r>
              <a:rPr sz="1700" spc="15" dirty="0">
                <a:solidFill>
                  <a:srgbClr val="1F2023"/>
                </a:solidFill>
                <a:latin typeface="Arial MT"/>
                <a:cs typeface="Arial MT"/>
              </a:rPr>
              <a:t> </a:t>
            </a:r>
            <a:r>
              <a:rPr sz="1700" spc="-5" dirty="0">
                <a:solidFill>
                  <a:srgbClr val="1F2023"/>
                </a:solidFill>
                <a:latin typeface="Arial MT"/>
                <a:cs typeface="Arial MT"/>
              </a:rPr>
              <a:t>was</a:t>
            </a:r>
            <a:r>
              <a:rPr sz="1700" spc="20" dirty="0">
                <a:solidFill>
                  <a:srgbClr val="1F2023"/>
                </a:solidFill>
                <a:latin typeface="Arial MT"/>
                <a:cs typeface="Arial MT"/>
              </a:rPr>
              <a:t> </a:t>
            </a:r>
            <a:r>
              <a:rPr sz="1700" dirty="0">
                <a:solidFill>
                  <a:srgbClr val="1F2023"/>
                </a:solidFill>
                <a:latin typeface="Arial MT"/>
                <a:cs typeface="Arial MT"/>
              </a:rPr>
              <a:t>one</a:t>
            </a:r>
            <a:r>
              <a:rPr sz="1700" spc="5" dirty="0">
                <a:solidFill>
                  <a:srgbClr val="1F2023"/>
                </a:solidFill>
                <a:latin typeface="Arial MT"/>
                <a:cs typeface="Arial MT"/>
              </a:rPr>
              <a:t> </a:t>
            </a:r>
            <a:r>
              <a:rPr sz="1700" dirty="0">
                <a:solidFill>
                  <a:srgbClr val="1F2023"/>
                </a:solidFill>
                <a:latin typeface="Arial MT"/>
                <a:cs typeface="Arial MT"/>
              </a:rPr>
              <a:t>of</a:t>
            </a:r>
            <a:r>
              <a:rPr sz="1700" spc="5" dirty="0">
                <a:solidFill>
                  <a:srgbClr val="1F2023"/>
                </a:solidFill>
                <a:latin typeface="Arial MT"/>
                <a:cs typeface="Arial MT"/>
              </a:rPr>
              <a:t> </a:t>
            </a:r>
            <a:r>
              <a:rPr sz="1700" spc="-5" dirty="0">
                <a:solidFill>
                  <a:srgbClr val="1F2023"/>
                </a:solidFill>
                <a:latin typeface="Arial MT"/>
                <a:cs typeface="Arial MT"/>
              </a:rPr>
              <a:t>the</a:t>
            </a:r>
            <a:r>
              <a:rPr sz="1700" spc="20" dirty="0">
                <a:solidFill>
                  <a:srgbClr val="1F2023"/>
                </a:solidFill>
                <a:latin typeface="Arial MT"/>
                <a:cs typeface="Arial MT"/>
              </a:rPr>
              <a:t> </a:t>
            </a:r>
            <a:r>
              <a:rPr sz="1700" dirty="0">
                <a:solidFill>
                  <a:srgbClr val="1F2023"/>
                </a:solidFill>
                <a:latin typeface="Arial MT"/>
                <a:cs typeface="Arial MT"/>
              </a:rPr>
              <a:t>challenges</a:t>
            </a:r>
            <a:r>
              <a:rPr sz="1700" spc="-20" dirty="0">
                <a:solidFill>
                  <a:srgbClr val="1F2023"/>
                </a:solidFill>
                <a:latin typeface="Arial MT"/>
                <a:cs typeface="Arial MT"/>
              </a:rPr>
              <a:t> </a:t>
            </a:r>
            <a:r>
              <a:rPr sz="1700" spc="-10" dirty="0">
                <a:solidFill>
                  <a:srgbClr val="1F2023"/>
                </a:solidFill>
                <a:latin typeface="Arial MT"/>
                <a:cs typeface="Arial MT"/>
              </a:rPr>
              <a:t>we</a:t>
            </a:r>
            <a:r>
              <a:rPr sz="1700" spc="20" dirty="0">
                <a:solidFill>
                  <a:srgbClr val="1F2023"/>
                </a:solidFill>
                <a:latin typeface="Arial MT"/>
                <a:cs typeface="Arial MT"/>
              </a:rPr>
              <a:t> </a:t>
            </a:r>
            <a:r>
              <a:rPr sz="1700" dirty="0">
                <a:solidFill>
                  <a:srgbClr val="1F2023"/>
                </a:solidFill>
                <a:latin typeface="Arial MT"/>
                <a:cs typeface="Arial MT"/>
              </a:rPr>
              <a:t>faced</a:t>
            </a:r>
            <a:r>
              <a:rPr sz="1700" spc="15" dirty="0">
                <a:solidFill>
                  <a:srgbClr val="1F2023"/>
                </a:solidFill>
                <a:latin typeface="Arial MT"/>
                <a:cs typeface="Arial MT"/>
              </a:rPr>
              <a:t> </a:t>
            </a:r>
            <a:r>
              <a:rPr sz="1700" spc="-5" dirty="0">
                <a:solidFill>
                  <a:srgbClr val="1F2023"/>
                </a:solidFill>
                <a:latin typeface="Arial MT"/>
                <a:cs typeface="Arial MT"/>
              </a:rPr>
              <a:t>which</a:t>
            </a:r>
            <a:r>
              <a:rPr sz="1700" spc="10" dirty="0">
                <a:solidFill>
                  <a:srgbClr val="1F2023"/>
                </a:solidFill>
                <a:latin typeface="Arial MT"/>
                <a:cs typeface="Arial MT"/>
              </a:rPr>
              <a:t> </a:t>
            </a:r>
            <a:r>
              <a:rPr sz="1700" dirty="0">
                <a:solidFill>
                  <a:srgbClr val="1F2023"/>
                </a:solidFill>
                <a:latin typeface="Arial MT"/>
                <a:cs typeface="Arial MT"/>
              </a:rPr>
              <a:t>includes </a:t>
            </a:r>
            <a:r>
              <a:rPr sz="1700" spc="-455" dirty="0">
                <a:solidFill>
                  <a:srgbClr val="1F2023"/>
                </a:solidFill>
                <a:latin typeface="Arial MT"/>
                <a:cs typeface="Arial MT"/>
              </a:rPr>
              <a:t> </a:t>
            </a:r>
            <a:r>
              <a:rPr sz="1700" dirty="0">
                <a:solidFill>
                  <a:srgbClr val="1F2023"/>
                </a:solidFill>
                <a:latin typeface="Arial MT"/>
                <a:cs typeface="Arial MT"/>
              </a:rPr>
              <a:t>removing highly</a:t>
            </a:r>
            <a:r>
              <a:rPr sz="1700" spc="-20" dirty="0">
                <a:solidFill>
                  <a:srgbClr val="1F2023"/>
                </a:solidFill>
                <a:latin typeface="Arial MT"/>
                <a:cs typeface="Arial MT"/>
              </a:rPr>
              <a:t> </a:t>
            </a:r>
            <a:r>
              <a:rPr sz="1700" dirty="0">
                <a:solidFill>
                  <a:srgbClr val="1F2023"/>
                </a:solidFill>
                <a:latin typeface="Arial MT"/>
                <a:cs typeface="Arial MT"/>
              </a:rPr>
              <a:t>correlated</a:t>
            </a:r>
            <a:r>
              <a:rPr sz="1700" spc="5" dirty="0">
                <a:solidFill>
                  <a:srgbClr val="1F2023"/>
                </a:solidFill>
                <a:latin typeface="Arial MT"/>
                <a:cs typeface="Arial MT"/>
              </a:rPr>
              <a:t> </a:t>
            </a:r>
            <a:r>
              <a:rPr sz="1700" dirty="0">
                <a:solidFill>
                  <a:srgbClr val="1F2023"/>
                </a:solidFill>
                <a:latin typeface="Arial MT"/>
                <a:cs typeface="Arial MT"/>
              </a:rPr>
              <a:t>variables</a:t>
            </a:r>
            <a:r>
              <a:rPr sz="1700" spc="-15" dirty="0">
                <a:solidFill>
                  <a:srgbClr val="1F2023"/>
                </a:solidFill>
                <a:latin typeface="Arial MT"/>
                <a:cs typeface="Arial MT"/>
              </a:rPr>
              <a:t> </a:t>
            </a:r>
            <a:r>
              <a:rPr sz="1700" spc="-5" dirty="0">
                <a:solidFill>
                  <a:srgbClr val="1F2023"/>
                </a:solidFill>
                <a:latin typeface="Arial MT"/>
                <a:cs typeface="Arial MT"/>
              </a:rPr>
              <a:t>from the</a:t>
            </a:r>
            <a:r>
              <a:rPr sz="1700" spc="15" dirty="0">
                <a:solidFill>
                  <a:srgbClr val="1F2023"/>
                </a:solidFill>
                <a:latin typeface="Arial MT"/>
                <a:cs typeface="Arial MT"/>
              </a:rPr>
              <a:t> </a:t>
            </a:r>
            <a:r>
              <a:rPr sz="1700" dirty="0">
                <a:solidFill>
                  <a:srgbClr val="1F2023"/>
                </a:solidFill>
                <a:latin typeface="Arial MT"/>
                <a:cs typeface="Arial MT"/>
              </a:rPr>
              <a:t>data</a:t>
            </a:r>
            <a:r>
              <a:rPr sz="1700" spc="10" dirty="0">
                <a:solidFill>
                  <a:srgbClr val="1F2023"/>
                </a:solidFill>
                <a:latin typeface="Arial MT"/>
                <a:cs typeface="Arial MT"/>
              </a:rPr>
              <a:t> </a:t>
            </a:r>
            <a:r>
              <a:rPr sz="1700" dirty="0">
                <a:solidFill>
                  <a:srgbClr val="1F2023"/>
                </a:solidFill>
                <a:latin typeface="Arial MT"/>
                <a:cs typeface="Arial MT"/>
              </a:rPr>
              <a:t>so as</a:t>
            </a:r>
            <a:r>
              <a:rPr sz="1700" spc="5" dirty="0">
                <a:solidFill>
                  <a:srgbClr val="1F2023"/>
                </a:solidFill>
                <a:latin typeface="Arial MT"/>
                <a:cs typeface="Arial MT"/>
              </a:rPr>
              <a:t> </a:t>
            </a:r>
            <a:r>
              <a:rPr sz="1700" spc="-5" dirty="0">
                <a:solidFill>
                  <a:srgbClr val="1F2023"/>
                </a:solidFill>
                <a:latin typeface="Arial MT"/>
                <a:cs typeface="Arial MT"/>
              </a:rPr>
              <a:t>to</a:t>
            </a:r>
            <a:r>
              <a:rPr sz="1700" spc="5" dirty="0">
                <a:solidFill>
                  <a:srgbClr val="1F2023"/>
                </a:solidFill>
                <a:latin typeface="Arial MT"/>
                <a:cs typeface="Arial MT"/>
              </a:rPr>
              <a:t> </a:t>
            </a:r>
            <a:r>
              <a:rPr sz="1700" dirty="0">
                <a:solidFill>
                  <a:srgbClr val="1F2023"/>
                </a:solidFill>
                <a:latin typeface="Arial MT"/>
                <a:cs typeface="Arial MT"/>
              </a:rPr>
              <a:t>not</a:t>
            </a:r>
            <a:r>
              <a:rPr sz="1700" spc="15" dirty="0">
                <a:solidFill>
                  <a:srgbClr val="1F2023"/>
                </a:solidFill>
                <a:latin typeface="Arial MT"/>
                <a:cs typeface="Arial MT"/>
              </a:rPr>
              <a:t> </a:t>
            </a:r>
            <a:r>
              <a:rPr sz="1700" dirty="0">
                <a:solidFill>
                  <a:srgbClr val="1F2023"/>
                </a:solidFill>
                <a:latin typeface="Arial MT"/>
                <a:cs typeface="Arial MT"/>
              </a:rPr>
              <a:t>hinder</a:t>
            </a:r>
            <a:r>
              <a:rPr sz="1700" spc="-10" dirty="0">
                <a:solidFill>
                  <a:srgbClr val="1F2023"/>
                </a:solidFill>
                <a:latin typeface="Arial MT"/>
                <a:cs typeface="Arial MT"/>
              </a:rPr>
              <a:t> </a:t>
            </a:r>
            <a:r>
              <a:rPr sz="1700" spc="-5" dirty="0">
                <a:solidFill>
                  <a:srgbClr val="1F2023"/>
                </a:solidFill>
                <a:latin typeface="Arial MT"/>
                <a:cs typeface="Arial MT"/>
              </a:rPr>
              <a:t>the </a:t>
            </a:r>
            <a:r>
              <a:rPr sz="1700" dirty="0">
                <a:solidFill>
                  <a:srgbClr val="1F2023"/>
                </a:solidFill>
                <a:latin typeface="Arial MT"/>
                <a:cs typeface="Arial MT"/>
              </a:rPr>
              <a:t> performance of</a:t>
            </a:r>
            <a:r>
              <a:rPr sz="1700" spc="10" dirty="0">
                <a:solidFill>
                  <a:srgbClr val="1F2023"/>
                </a:solidFill>
                <a:latin typeface="Arial MT"/>
                <a:cs typeface="Arial MT"/>
              </a:rPr>
              <a:t> </a:t>
            </a:r>
            <a:r>
              <a:rPr sz="1700" dirty="0">
                <a:solidFill>
                  <a:srgbClr val="1F2023"/>
                </a:solidFill>
                <a:latin typeface="Arial MT"/>
                <a:cs typeface="Arial MT"/>
              </a:rPr>
              <a:t>our regression</a:t>
            </a:r>
            <a:r>
              <a:rPr sz="1700" spc="-5" dirty="0">
                <a:solidFill>
                  <a:srgbClr val="1F2023"/>
                </a:solidFill>
                <a:latin typeface="Arial MT"/>
                <a:cs typeface="Arial MT"/>
              </a:rPr>
              <a:t> </a:t>
            </a:r>
            <a:r>
              <a:rPr sz="1700" dirty="0">
                <a:solidFill>
                  <a:srgbClr val="1F2023"/>
                </a:solidFill>
                <a:latin typeface="Arial MT"/>
                <a:cs typeface="Arial MT"/>
              </a:rPr>
              <a:t>model.</a:t>
            </a:r>
            <a:endParaRPr sz="1700">
              <a:latin typeface="Arial MT"/>
              <a:cs typeface="Arial MT"/>
            </a:endParaRPr>
          </a:p>
          <a:p>
            <a:pPr marL="349250" marR="75565" indent="-337185">
              <a:lnSpc>
                <a:spcPct val="150000"/>
              </a:lnSpc>
              <a:buAutoNum type="arabicPeriod"/>
              <a:tabLst>
                <a:tab pos="349250" algn="l"/>
                <a:tab pos="349885" algn="l"/>
              </a:tabLst>
            </a:pPr>
            <a:r>
              <a:rPr sz="1700" dirty="0">
                <a:solidFill>
                  <a:srgbClr val="1F2023"/>
                </a:solidFill>
                <a:latin typeface="Arial MT"/>
                <a:cs typeface="Arial MT"/>
              </a:rPr>
              <a:t>Exploring all</a:t>
            </a:r>
            <a:r>
              <a:rPr sz="1700" spc="-5" dirty="0">
                <a:solidFill>
                  <a:srgbClr val="1F2023"/>
                </a:solidFill>
                <a:latin typeface="Arial MT"/>
                <a:cs typeface="Arial MT"/>
              </a:rPr>
              <a:t> the</a:t>
            </a:r>
            <a:r>
              <a:rPr sz="1700" spc="15" dirty="0">
                <a:solidFill>
                  <a:srgbClr val="1F2023"/>
                </a:solidFill>
                <a:latin typeface="Arial MT"/>
                <a:cs typeface="Arial MT"/>
              </a:rPr>
              <a:t> </a:t>
            </a:r>
            <a:r>
              <a:rPr sz="1700" dirty="0">
                <a:solidFill>
                  <a:srgbClr val="1F2023"/>
                </a:solidFill>
                <a:latin typeface="Arial MT"/>
                <a:cs typeface="Arial MT"/>
              </a:rPr>
              <a:t>columns</a:t>
            </a:r>
            <a:r>
              <a:rPr sz="1700" spc="-5" dirty="0">
                <a:solidFill>
                  <a:srgbClr val="1F2023"/>
                </a:solidFill>
                <a:latin typeface="Arial MT"/>
                <a:cs typeface="Arial MT"/>
              </a:rPr>
              <a:t> </a:t>
            </a:r>
            <a:r>
              <a:rPr sz="1700" dirty="0">
                <a:solidFill>
                  <a:srgbClr val="1F2023"/>
                </a:solidFill>
                <a:latin typeface="Arial MT"/>
                <a:cs typeface="Arial MT"/>
              </a:rPr>
              <a:t>and</a:t>
            </a:r>
            <a:r>
              <a:rPr sz="1700" spc="5" dirty="0">
                <a:solidFill>
                  <a:srgbClr val="1F2023"/>
                </a:solidFill>
                <a:latin typeface="Arial MT"/>
                <a:cs typeface="Arial MT"/>
              </a:rPr>
              <a:t> </a:t>
            </a:r>
            <a:r>
              <a:rPr sz="1700" dirty="0">
                <a:solidFill>
                  <a:srgbClr val="1F2023"/>
                </a:solidFill>
                <a:latin typeface="Arial MT"/>
                <a:cs typeface="Arial MT"/>
              </a:rPr>
              <a:t>calculating</a:t>
            </a:r>
            <a:r>
              <a:rPr sz="1700" spc="-20" dirty="0">
                <a:solidFill>
                  <a:srgbClr val="1F2023"/>
                </a:solidFill>
                <a:latin typeface="Arial MT"/>
                <a:cs typeface="Arial MT"/>
              </a:rPr>
              <a:t> </a:t>
            </a:r>
            <a:r>
              <a:rPr sz="1700" dirty="0">
                <a:solidFill>
                  <a:srgbClr val="1F2023"/>
                </a:solidFill>
                <a:latin typeface="Arial MT"/>
                <a:cs typeface="Arial MT"/>
              </a:rPr>
              <a:t>VIF</a:t>
            </a:r>
            <a:r>
              <a:rPr sz="1700" spc="10" dirty="0">
                <a:solidFill>
                  <a:srgbClr val="1F2023"/>
                </a:solidFill>
                <a:latin typeface="Arial MT"/>
                <a:cs typeface="Arial MT"/>
              </a:rPr>
              <a:t> </a:t>
            </a:r>
            <a:r>
              <a:rPr sz="1700" spc="-5" dirty="0">
                <a:solidFill>
                  <a:srgbClr val="1F2023"/>
                </a:solidFill>
                <a:latin typeface="Arial MT"/>
                <a:cs typeface="Arial MT"/>
              </a:rPr>
              <a:t>for</a:t>
            </a:r>
            <a:r>
              <a:rPr sz="1700" dirty="0">
                <a:solidFill>
                  <a:srgbClr val="1F2023"/>
                </a:solidFill>
                <a:latin typeface="Arial MT"/>
                <a:cs typeface="Arial MT"/>
              </a:rPr>
              <a:t> multicollinearity</a:t>
            </a:r>
            <a:r>
              <a:rPr sz="1700" spc="-30" dirty="0">
                <a:solidFill>
                  <a:srgbClr val="1F2023"/>
                </a:solidFill>
                <a:latin typeface="Arial MT"/>
                <a:cs typeface="Arial MT"/>
              </a:rPr>
              <a:t> </a:t>
            </a:r>
            <a:r>
              <a:rPr sz="1700" spc="-5" dirty="0">
                <a:solidFill>
                  <a:srgbClr val="1F2023"/>
                </a:solidFill>
                <a:latin typeface="Arial MT"/>
                <a:cs typeface="Arial MT"/>
              </a:rPr>
              <a:t>was</a:t>
            </a:r>
            <a:r>
              <a:rPr sz="1700" spc="20" dirty="0">
                <a:solidFill>
                  <a:srgbClr val="1F2023"/>
                </a:solidFill>
                <a:latin typeface="Arial MT"/>
                <a:cs typeface="Arial MT"/>
              </a:rPr>
              <a:t> </a:t>
            </a:r>
            <a:r>
              <a:rPr sz="1700" dirty="0">
                <a:solidFill>
                  <a:srgbClr val="1F2023"/>
                </a:solidFill>
                <a:latin typeface="Arial MT"/>
                <a:cs typeface="Arial MT"/>
              </a:rPr>
              <a:t>challenging </a:t>
            </a:r>
            <a:r>
              <a:rPr sz="1700" spc="-459" dirty="0">
                <a:solidFill>
                  <a:srgbClr val="1F2023"/>
                </a:solidFill>
                <a:latin typeface="Arial MT"/>
                <a:cs typeface="Arial MT"/>
              </a:rPr>
              <a:t> </a:t>
            </a:r>
            <a:r>
              <a:rPr sz="1700" dirty="0">
                <a:solidFill>
                  <a:srgbClr val="1F2023"/>
                </a:solidFill>
                <a:latin typeface="Arial MT"/>
                <a:cs typeface="Arial MT"/>
              </a:rPr>
              <a:t>because</a:t>
            </a:r>
            <a:r>
              <a:rPr sz="1700" spc="-5" dirty="0">
                <a:solidFill>
                  <a:srgbClr val="1F2023"/>
                </a:solidFill>
                <a:latin typeface="Arial MT"/>
                <a:cs typeface="Arial MT"/>
              </a:rPr>
              <a:t> </a:t>
            </a:r>
            <a:r>
              <a:rPr sz="1700" dirty="0">
                <a:solidFill>
                  <a:srgbClr val="1F2023"/>
                </a:solidFill>
                <a:latin typeface="Arial MT"/>
                <a:cs typeface="Arial MT"/>
              </a:rPr>
              <a:t>it</a:t>
            </a:r>
            <a:r>
              <a:rPr sz="1700" spc="-15" dirty="0">
                <a:solidFill>
                  <a:srgbClr val="1F2023"/>
                </a:solidFill>
                <a:latin typeface="Arial MT"/>
                <a:cs typeface="Arial MT"/>
              </a:rPr>
              <a:t> </a:t>
            </a:r>
            <a:r>
              <a:rPr sz="1700" dirty="0">
                <a:solidFill>
                  <a:srgbClr val="1F2023"/>
                </a:solidFill>
                <a:latin typeface="Arial MT"/>
                <a:cs typeface="Arial MT"/>
              </a:rPr>
              <a:t>might decrease</a:t>
            </a:r>
            <a:r>
              <a:rPr sz="1700" spc="5" dirty="0">
                <a:solidFill>
                  <a:srgbClr val="1F2023"/>
                </a:solidFill>
                <a:latin typeface="Arial MT"/>
                <a:cs typeface="Arial MT"/>
              </a:rPr>
              <a:t> </a:t>
            </a:r>
            <a:r>
              <a:rPr sz="1700" spc="-5" dirty="0">
                <a:solidFill>
                  <a:srgbClr val="1F2023"/>
                </a:solidFill>
                <a:latin typeface="Arial MT"/>
                <a:cs typeface="Arial MT"/>
              </a:rPr>
              <a:t>the</a:t>
            </a:r>
            <a:r>
              <a:rPr sz="1700" spc="5" dirty="0">
                <a:solidFill>
                  <a:srgbClr val="1F2023"/>
                </a:solidFill>
                <a:latin typeface="Arial MT"/>
                <a:cs typeface="Arial MT"/>
              </a:rPr>
              <a:t> </a:t>
            </a:r>
            <a:r>
              <a:rPr sz="1700" dirty="0">
                <a:solidFill>
                  <a:srgbClr val="1F2023"/>
                </a:solidFill>
                <a:latin typeface="Arial MT"/>
                <a:cs typeface="Arial MT"/>
              </a:rPr>
              <a:t>models</a:t>
            </a:r>
            <a:r>
              <a:rPr sz="1700" spc="-5" dirty="0">
                <a:solidFill>
                  <a:srgbClr val="1F2023"/>
                </a:solidFill>
                <a:latin typeface="Arial MT"/>
                <a:cs typeface="Arial MT"/>
              </a:rPr>
              <a:t> </a:t>
            </a:r>
            <a:r>
              <a:rPr sz="1700" dirty="0">
                <a:solidFill>
                  <a:srgbClr val="1F2023"/>
                </a:solidFill>
                <a:latin typeface="Arial MT"/>
                <a:cs typeface="Arial MT"/>
              </a:rPr>
              <a:t>performance.</a:t>
            </a:r>
            <a:endParaRPr sz="1700">
              <a:latin typeface="Arial MT"/>
              <a:cs typeface="Arial MT"/>
            </a:endParaRPr>
          </a:p>
          <a:p>
            <a:pPr marL="349250" marR="5080" indent="-337185">
              <a:lnSpc>
                <a:spcPts val="3060"/>
              </a:lnSpc>
              <a:spcBef>
                <a:spcPts val="105"/>
              </a:spcBef>
              <a:buAutoNum type="arabicPeriod"/>
              <a:tabLst>
                <a:tab pos="349250" algn="l"/>
                <a:tab pos="349885" algn="l"/>
              </a:tabLst>
            </a:pPr>
            <a:r>
              <a:rPr sz="1700" dirty="0">
                <a:solidFill>
                  <a:srgbClr val="1F2023"/>
                </a:solidFill>
                <a:latin typeface="Arial MT"/>
                <a:cs typeface="Arial MT"/>
              </a:rPr>
              <a:t>Selecting </a:t>
            </a:r>
            <a:r>
              <a:rPr sz="1700" spc="-5" dirty="0">
                <a:solidFill>
                  <a:srgbClr val="1F2023"/>
                </a:solidFill>
                <a:latin typeface="Arial MT"/>
                <a:cs typeface="Arial MT"/>
              </a:rPr>
              <a:t>the</a:t>
            </a:r>
            <a:r>
              <a:rPr sz="1700" spc="10" dirty="0">
                <a:solidFill>
                  <a:srgbClr val="1F2023"/>
                </a:solidFill>
                <a:latin typeface="Arial MT"/>
                <a:cs typeface="Arial MT"/>
              </a:rPr>
              <a:t> </a:t>
            </a:r>
            <a:r>
              <a:rPr sz="1700" dirty="0">
                <a:solidFill>
                  <a:srgbClr val="1F2023"/>
                </a:solidFill>
                <a:latin typeface="Arial MT"/>
                <a:cs typeface="Arial MT"/>
              </a:rPr>
              <a:t>appropriate</a:t>
            </a:r>
            <a:r>
              <a:rPr sz="1700" spc="20" dirty="0">
                <a:solidFill>
                  <a:srgbClr val="1F2023"/>
                </a:solidFill>
                <a:latin typeface="Arial MT"/>
                <a:cs typeface="Arial MT"/>
              </a:rPr>
              <a:t> </a:t>
            </a:r>
            <a:r>
              <a:rPr sz="1700" dirty="0">
                <a:solidFill>
                  <a:srgbClr val="1F2023"/>
                </a:solidFill>
                <a:latin typeface="Arial MT"/>
                <a:cs typeface="Arial MT"/>
              </a:rPr>
              <a:t>models </a:t>
            </a:r>
            <a:r>
              <a:rPr sz="1700" spc="-5" dirty="0">
                <a:solidFill>
                  <a:srgbClr val="1F2023"/>
                </a:solidFill>
                <a:latin typeface="Arial MT"/>
                <a:cs typeface="Arial MT"/>
              </a:rPr>
              <a:t>to</a:t>
            </a:r>
            <a:r>
              <a:rPr sz="1700" spc="10" dirty="0">
                <a:solidFill>
                  <a:srgbClr val="1F2023"/>
                </a:solidFill>
                <a:latin typeface="Arial MT"/>
                <a:cs typeface="Arial MT"/>
              </a:rPr>
              <a:t> </a:t>
            </a:r>
            <a:r>
              <a:rPr sz="1700" spc="-5" dirty="0">
                <a:solidFill>
                  <a:srgbClr val="1F2023"/>
                </a:solidFill>
                <a:latin typeface="Arial MT"/>
                <a:cs typeface="Arial MT"/>
              </a:rPr>
              <a:t>maximize</a:t>
            </a:r>
            <a:r>
              <a:rPr sz="1700" spc="5" dirty="0">
                <a:solidFill>
                  <a:srgbClr val="1F2023"/>
                </a:solidFill>
                <a:latin typeface="Arial MT"/>
                <a:cs typeface="Arial MT"/>
              </a:rPr>
              <a:t> </a:t>
            </a:r>
            <a:r>
              <a:rPr sz="1700" spc="-5" dirty="0">
                <a:solidFill>
                  <a:srgbClr val="1F2023"/>
                </a:solidFill>
                <a:latin typeface="Arial MT"/>
                <a:cs typeface="Arial MT"/>
              </a:rPr>
              <a:t>the</a:t>
            </a:r>
            <a:r>
              <a:rPr sz="1700" spc="5" dirty="0">
                <a:solidFill>
                  <a:srgbClr val="1F2023"/>
                </a:solidFill>
                <a:latin typeface="Arial MT"/>
                <a:cs typeface="Arial MT"/>
              </a:rPr>
              <a:t> </a:t>
            </a:r>
            <a:r>
              <a:rPr sz="1700" dirty="0">
                <a:solidFill>
                  <a:srgbClr val="1F2023"/>
                </a:solidFill>
                <a:latin typeface="Arial MT"/>
                <a:cs typeface="Arial MT"/>
              </a:rPr>
              <a:t>accuracy</a:t>
            </a:r>
            <a:r>
              <a:rPr sz="1700" spc="-5" dirty="0">
                <a:solidFill>
                  <a:srgbClr val="1F2023"/>
                </a:solidFill>
                <a:latin typeface="Arial MT"/>
                <a:cs typeface="Arial MT"/>
              </a:rPr>
              <a:t> </a:t>
            </a:r>
            <a:r>
              <a:rPr sz="1700" dirty="0">
                <a:solidFill>
                  <a:srgbClr val="1F2023"/>
                </a:solidFill>
                <a:latin typeface="Arial MT"/>
                <a:cs typeface="Arial MT"/>
              </a:rPr>
              <a:t>of</a:t>
            </a:r>
            <a:r>
              <a:rPr sz="1700" spc="15" dirty="0">
                <a:solidFill>
                  <a:srgbClr val="1F2023"/>
                </a:solidFill>
                <a:latin typeface="Arial MT"/>
                <a:cs typeface="Arial MT"/>
              </a:rPr>
              <a:t> </a:t>
            </a:r>
            <a:r>
              <a:rPr sz="1700" dirty="0">
                <a:solidFill>
                  <a:srgbClr val="1F2023"/>
                </a:solidFill>
                <a:latin typeface="Arial MT"/>
                <a:cs typeface="Arial MT"/>
              </a:rPr>
              <a:t>our</a:t>
            </a:r>
            <a:r>
              <a:rPr sz="1700" spc="-10" dirty="0">
                <a:solidFill>
                  <a:srgbClr val="1F2023"/>
                </a:solidFill>
                <a:latin typeface="Arial MT"/>
                <a:cs typeface="Arial MT"/>
              </a:rPr>
              <a:t> </a:t>
            </a:r>
            <a:r>
              <a:rPr sz="1700" dirty="0">
                <a:solidFill>
                  <a:srgbClr val="1F2023"/>
                </a:solidFill>
                <a:latin typeface="Arial MT"/>
                <a:cs typeface="Arial MT"/>
              </a:rPr>
              <a:t>predictions </a:t>
            </a:r>
            <a:r>
              <a:rPr sz="1700" spc="-5" dirty="0">
                <a:solidFill>
                  <a:srgbClr val="1F2023"/>
                </a:solidFill>
                <a:latin typeface="Arial MT"/>
                <a:cs typeface="Arial MT"/>
              </a:rPr>
              <a:t>was </a:t>
            </a:r>
            <a:r>
              <a:rPr sz="1700" spc="-455" dirty="0">
                <a:solidFill>
                  <a:srgbClr val="1F2023"/>
                </a:solidFill>
                <a:latin typeface="Arial MT"/>
                <a:cs typeface="Arial MT"/>
              </a:rPr>
              <a:t> </a:t>
            </a:r>
            <a:r>
              <a:rPr sz="1700" dirty="0">
                <a:solidFill>
                  <a:srgbClr val="1F2023"/>
                </a:solidFill>
                <a:latin typeface="Arial MT"/>
                <a:cs typeface="Arial MT"/>
              </a:rPr>
              <a:t>one of </a:t>
            </a:r>
            <a:r>
              <a:rPr sz="1700" spc="-5" dirty="0">
                <a:solidFill>
                  <a:srgbClr val="1F2023"/>
                </a:solidFill>
                <a:latin typeface="Arial MT"/>
                <a:cs typeface="Arial MT"/>
              </a:rPr>
              <a:t>the</a:t>
            </a:r>
            <a:r>
              <a:rPr sz="1700" spc="15" dirty="0">
                <a:solidFill>
                  <a:srgbClr val="1F2023"/>
                </a:solidFill>
                <a:latin typeface="Arial MT"/>
                <a:cs typeface="Arial MT"/>
              </a:rPr>
              <a:t> </a:t>
            </a:r>
            <a:r>
              <a:rPr sz="1700" dirty="0">
                <a:solidFill>
                  <a:srgbClr val="1F2023"/>
                </a:solidFill>
                <a:latin typeface="Arial MT"/>
                <a:cs typeface="Arial MT"/>
              </a:rPr>
              <a:t>challenges faced.</a:t>
            </a:r>
            <a:endParaRPr sz="1700">
              <a:latin typeface="Arial MT"/>
              <a:cs typeface="Arial M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5240">
              <a:lnSpc>
                <a:spcPct val="100000"/>
              </a:lnSpc>
              <a:spcBef>
                <a:spcPts val="125"/>
              </a:spcBef>
            </a:pPr>
            <a:r>
              <a:rPr spc="15" dirty="0"/>
              <a:t>Co</a:t>
            </a:r>
            <a:r>
              <a:rPr dirty="0"/>
              <a:t>n</a:t>
            </a:r>
            <a:r>
              <a:rPr spc="10" dirty="0"/>
              <a:t>cl</a:t>
            </a:r>
            <a:r>
              <a:rPr dirty="0"/>
              <a:t>u</a:t>
            </a:r>
            <a:r>
              <a:rPr spc="10" dirty="0"/>
              <a:t>si</a:t>
            </a:r>
            <a:r>
              <a:rPr dirty="0"/>
              <a:t>o</a:t>
            </a:r>
            <a:r>
              <a:rPr spc="15" dirty="0"/>
              <a:t>n</a:t>
            </a:r>
          </a:p>
        </p:txBody>
      </p:sp>
      <p:sp>
        <p:nvSpPr>
          <p:cNvPr id="3" name="object 3"/>
          <p:cNvSpPr txBox="1"/>
          <p:nvPr/>
        </p:nvSpPr>
        <p:spPr>
          <a:xfrm>
            <a:off x="390550" y="1169365"/>
            <a:ext cx="8278495" cy="388810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1F2023"/>
                </a:solidFill>
                <a:latin typeface="Arial MT"/>
                <a:cs typeface="Arial MT"/>
              </a:rPr>
              <a:t>We</a:t>
            </a:r>
            <a:r>
              <a:rPr sz="1700" spc="-15" dirty="0">
                <a:solidFill>
                  <a:srgbClr val="1F2023"/>
                </a:solidFill>
                <a:latin typeface="Arial MT"/>
                <a:cs typeface="Arial MT"/>
              </a:rPr>
              <a:t> </a:t>
            </a:r>
            <a:r>
              <a:rPr sz="1700" dirty="0">
                <a:solidFill>
                  <a:srgbClr val="1F2023"/>
                </a:solidFill>
                <a:latin typeface="Arial MT"/>
                <a:cs typeface="Arial MT"/>
              </a:rPr>
              <a:t>are finally</a:t>
            </a:r>
            <a:r>
              <a:rPr sz="1700" spc="-25" dirty="0">
                <a:solidFill>
                  <a:srgbClr val="1F2023"/>
                </a:solidFill>
                <a:latin typeface="Arial MT"/>
                <a:cs typeface="Arial MT"/>
              </a:rPr>
              <a:t> </a:t>
            </a:r>
            <a:r>
              <a:rPr sz="1700" dirty="0">
                <a:solidFill>
                  <a:srgbClr val="1F2023"/>
                </a:solidFill>
                <a:latin typeface="Arial MT"/>
                <a:cs typeface="Arial MT"/>
              </a:rPr>
              <a:t>at</a:t>
            </a:r>
            <a:r>
              <a:rPr sz="1700" spc="-5" dirty="0">
                <a:solidFill>
                  <a:srgbClr val="1F2023"/>
                </a:solidFill>
                <a:latin typeface="Arial MT"/>
                <a:cs typeface="Arial MT"/>
              </a:rPr>
              <a:t> the</a:t>
            </a:r>
            <a:r>
              <a:rPr sz="1700" spc="10" dirty="0">
                <a:solidFill>
                  <a:srgbClr val="1F2023"/>
                </a:solidFill>
                <a:latin typeface="Arial MT"/>
                <a:cs typeface="Arial MT"/>
              </a:rPr>
              <a:t> </a:t>
            </a:r>
            <a:r>
              <a:rPr sz="1700" dirty="0">
                <a:solidFill>
                  <a:srgbClr val="1F2023"/>
                </a:solidFill>
                <a:latin typeface="Arial MT"/>
                <a:cs typeface="Arial MT"/>
              </a:rPr>
              <a:t>conclusion</a:t>
            </a:r>
            <a:r>
              <a:rPr sz="1700" spc="-15" dirty="0">
                <a:solidFill>
                  <a:srgbClr val="1F2023"/>
                </a:solidFill>
                <a:latin typeface="Arial MT"/>
                <a:cs typeface="Arial MT"/>
              </a:rPr>
              <a:t> </a:t>
            </a:r>
            <a:r>
              <a:rPr sz="1700" dirty="0">
                <a:solidFill>
                  <a:srgbClr val="1F2023"/>
                </a:solidFill>
                <a:latin typeface="Arial MT"/>
                <a:cs typeface="Arial MT"/>
              </a:rPr>
              <a:t>of</a:t>
            </a:r>
            <a:r>
              <a:rPr sz="1700" spc="10" dirty="0">
                <a:solidFill>
                  <a:srgbClr val="1F2023"/>
                </a:solidFill>
                <a:latin typeface="Arial MT"/>
                <a:cs typeface="Arial MT"/>
              </a:rPr>
              <a:t> </a:t>
            </a:r>
            <a:r>
              <a:rPr sz="1700" dirty="0">
                <a:solidFill>
                  <a:srgbClr val="1F2023"/>
                </a:solidFill>
                <a:latin typeface="Arial MT"/>
                <a:cs typeface="Arial MT"/>
              </a:rPr>
              <a:t>our</a:t>
            </a:r>
            <a:r>
              <a:rPr sz="1700" spc="-10" dirty="0">
                <a:solidFill>
                  <a:srgbClr val="1F2023"/>
                </a:solidFill>
                <a:latin typeface="Arial MT"/>
                <a:cs typeface="Arial MT"/>
              </a:rPr>
              <a:t> </a:t>
            </a:r>
            <a:r>
              <a:rPr sz="1700" dirty="0">
                <a:solidFill>
                  <a:srgbClr val="1F2023"/>
                </a:solidFill>
                <a:latin typeface="Arial MT"/>
                <a:cs typeface="Arial MT"/>
              </a:rPr>
              <a:t>project!</a:t>
            </a:r>
            <a:endParaRPr sz="1700">
              <a:latin typeface="Arial MT"/>
              <a:cs typeface="Arial MT"/>
            </a:endParaRPr>
          </a:p>
          <a:p>
            <a:pPr marL="12700" marR="138430">
              <a:lnSpc>
                <a:spcPct val="150000"/>
              </a:lnSpc>
              <a:spcBef>
                <a:spcPts val="1200"/>
              </a:spcBef>
            </a:pPr>
            <a:r>
              <a:rPr sz="1700" dirty="0">
                <a:solidFill>
                  <a:srgbClr val="1F2023"/>
                </a:solidFill>
                <a:latin typeface="Arial MT"/>
                <a:cs typeface="Arial MT"/>
              </a:rPr>
              <a:t>Coming</a:t>
            </a:r>
            <a:r>
              <a:rPr sz="1700" spc="-15" dirty="0">
                <a:solidFill>
                  <a:srgbClr val="1F2023"/>
                </a:solidFill>
                <a:latin typeface="Arial MT"/>
                <a:cs typeface="Arial MT"/>
              </a:rPr>
              <a:t> </a:t>
            </a:r>
            <a:r>
              <a:rPr sz="1700" spc="-5" dirty="0">
                <a:solidFill>
                  <a:srgbClr val="1F2023"/>
                </a:solidFill>
                <a:latin typeface="Arial MT"/>
                <a:cs typeface="Arial MT"/>
              </a:rPr>
              <a:t>from</a:t>
            </a:r>
            <a:r>
              <a:rPr sz="1700" dirty="0">
                <a:solidFill>
                  <a:srgbClr val="1F2023"/>
                </a:solidFill>
                <a:latin typeface="Arial MT"/>
                <a:cs typeface="Arial MT"/>
              </a:rPr>
              <a:t> </a:t>
            </a:r>
            <a:r>
              <a:rPr sz="1700" spc="-5" dirty="0">
                <a:solidFill>
                  <a:srgbClr val="1F2023"/>
                </a:solidFill>
                <a:latin typeface="Arial MT"/>
                <a:cs typeface="Arial MT"/>
              </a:rPr>
              <a:t>the</a:t>
            </a:r>
            <a:r>
              <a:rPr sz="1700" spc="20" dirty="0">
                <a:solidFill>
                  <a:srgbClr val="1F2023"/>
                </a:solidFill>
                <a:latin typeface="Arial MT"/>
                <a:cs typeface="Arial MT"/>
              </a:rPr>
              <a:t> </a:t>
            </a:r>
            <a:r>
              <a:rPr sz="1700" dirty="0">
                <a:solidFill>
                  <a:srgbClr val="1F2023"/>
                </a:solidFill>
                <a:latin typeface="Arial MT"/>
                <a:cs typeface="Arial MT"/>
              </a:rPr>
              <a:t>beginning </a:t>
            </a:r>
            <a:r>
              <a:rPr sz="1700" spc="-15" dirty="0">
                <a:solidFill>
                  <a:srgbClr val="1F2023"/>
                </a:solidFill>
                <a:latin typeface="Arial MT"/>
                <a:cs typeface="Arial MT"/>
              </a:rPr>
              <a:t>we</a:t>
            </a:r>
            <a:r>
              <a:rPr sz="1700" spc="20" dirty="0">
                <a:solidFill>
                  <a:srgbClr val="1F2023"/>
                </a:solidFill>
                <a:latin typeface="Arial MT"/>
                <a:cs typeface="Arial MT"/>
              </a:rPr>
              <a:t> </a:t>
            </a:r>
            <a:r>
              <a:rPr sz="1700" dirty="0">
                <a:solidFill>
                  <a:srgbClr val="1F2023"/>
                </a:solidFill>
                <a:latin typeface="Arial MT"/>
                <a:cs typeface="Arial MT"/>
              </a:rPr>
              <a:t>did EDA</a:t>
            </a:r>
            <a:r>
              <a:rPr sz="1700" spc="-10" dirty="0">
                <a:solidFill>
                  <a:srgbClr val="1F2023"/>
                </a:solidFill>
                <a:latin typeface="Arial MT"/>
                <a:cs typeface="Arial MT"/>
              </a:rPr>
              <a:t> </a:t>
            </a:r>
            <a:r>
              <a:rPr sz="1700" dirty="0">
                <a:solidFill>
                  <a:srgbClr val="1F2023"/>
                </a:solidFill>
                <a:latin typeface="Arial MT"/>
                <a:cs typeface="Arial MT"/>
              </a:rPr>
              <a:t>on</a:t>
            </a:r>
            <a:r>
              <a:rPr sz="1700" spc="5" dirty="0">
                <a:solidFill>
                  <a:srgbClr val="1F2023"/>
                </a:solidFill>
                <a:latin typeface="Arial MT"/>
                <a:cs typeface="Arial MT"/>
              </a:rPr>
              <a:t> </a:t>
            </a:r>
            <a:r>
              <a:rPr sz="1700" spc="-5" dirty="0">
                <a:solidFill>
                  <a:srgbClr val="1F2023"/>
                </a:solidFill>
                <a:latin typeface="Arial MT"/>
                <a:cs typeface="Arial MT"/>
              </a:rPr>
              <a:t>the</a:t>
            </a:r>
            <a:r>
              <a:rPr sz="1700" spc="10" dirty="0">
                <a:solidFill>
                  <a:srgbClr val="1F2023"/>
                </a:solidFill>
                <a:latin typeface="Arial MT"/>
                <a:cs typeface="Arial MT"/>
              </a:rPr>
              <a:t> </a:t>
            </a:r>
            <a:r>
              <a:rPr sz="1700" dirty="0">
                <a:solidFill>
                  <a:srgbClr val="1F2023"/>
                </a:solidFill>
                <a:latin typeface="Arial MT"/>
                <a:cs typeface="Arial MT"/>
              </a:rPr>
              <a:t>dataset</a:t>
            </a:r>
            <a:r>
              <a:rPr sz="1700" spc="25" dirty="0">
                <a:solidFill>
                  <a:srgbClr val="1F2023"/>
                </a:solidFill>
                <a:latin typeface="Arial MT"/>
                <a:cs typeface="Arial MT"/>
              </a:rPr>
              <a:t> </a:t>
            </a:r>
            <a:r>
              <a:rPr sz="1700" dirty="0">
                <a:solidFill>
                  <a:srgbClr val="1F2023"/>
                </a:solidFill>
                <a:latin typeface="Arial MT"/>
                <a:cs typeface="Arial MT"/>
              </a:rPr>
              <a:t>and</a:t>
            </a:r>
            <a:r>
              <a:rPr sz="1700" spc="5" dirty="0">
                <a:solidFill>
                  <a:srgbClr val="1F2023"/>
                </a:solidFill>
                <a:latin typeface="Arial MT"/>
                <a:cs typeface="Arial MT"/>
              </a:rPr>
              <a:t> </a:t>
            </a:r>
            <a:r>
              <a:rPr sz="1700" dirty="0">
                <a:solidFill>
                  <a:srgbClr val="1F2023"/>
                </a:solidFill>
                <a:latin typeface="Arial MT"/>
                <a:cs typeface="Arial MT"/>
              </a:rPr>
              <a:t>also cleaned</a:t>
            </a:r>
            <a:r>
              <a:rPr sz="1700" spc="5" dirty="0">
                <a:solidFill>
                  <a:srgbClr val="1F2023"/>
                </a:solidFill>
                <a:latin typeface="Arial MT"/>
                <a:cs typeface="Arial MT"/>
              </a:rPr>
              <a:t> </a:t>
            </a:r>
            <a:r>
              <a:rPr sz="1700" spc="-5" dirty="0">
                <a:solidFill>
                  <a:srgbClr val="1F2023"/>
                </a:solidFill>
                <a:latin typeface="Arial MT"/>
                <a:cs typeface="Arial MT"/>
              </a:rPr>
              <a:t>the</a:t>
            </a:r>
            <a:r>
              <a:rPr sz="1700" spc="20" dirty="0">
                <a:solidFill>
                  <a:srgbClr val="1F2023"/>
                </a:solidFill>
                <a:latin typeface="Arial MT"/>
                <a:cs typeface="Arial MT"/>
              </a:rPr>
              <a:t> </a:t>
            </a:r>
            <a:r>
              <a:rPr sz="1700" dirty="0">
                <a:solidFill>
                  <a:srgbClr val="1F2023"/>
                </a:solidFill>
                <a:latin typeface="Arial MT"/>
                <a:cs typeface="Arial MT"/>
              </a:rPr>
              <a:t>data </a:t>
            </a:r>
            <a:r>
              <a:rPr sz="1700" spc="5" dirty="0">
                <a:solidFill>
                  <a:srgbClr val="1F2023"/>
                </a:solidFill>
                <a:latin typeface="Arial MT"/>
                <a:cs typeface="Arial MT"/>
              </a:rPr>
              <a:t> </a:t>
            </a:r>
            <a:r>
              <a:rPr sz="1700" dirty="0">
                <a:solidFill>
                  <a:srgbClr val="1F2023"/>
                </a:solidFill>
                <a:latin typeface="Arial MT"/>
                <a:cs typeface="Arial MT"/>
              </a:rPr>
              <a:t>according</a:t>
            </a:r>
            <a:r>
              <a:rPr sz="1700" spc="-5" dirty="0">
                <a:solidFill>
                  <a:srgbClr val="1F2023"/>
                </a:solidFill>
                <a:latin typeface="Arial MT"/>
                <a:cs typeface="Arial MT"/>
              </a:rPr>
              <a:t> to</a:t>
            </a:r>
            <a:r>
              <a:rPr sz="1700" spc="20" dirty="0">
                <a:solidFill>
                  <a:srgbClr val="1F2023"/>
                </a:solidFill>
                <a:latin typeface="Arial MT"/>
                <a:cs typeface="Arial MT"/>
              </a:rPr>
              <a:t> </a:t>
            </a:r>
            <a:r>
              <a:rPr sz="1700" dirty="0">
                <a:solidFill>
                  <a:srgbClr val="1F2023"/>
                </a:solidFill>
                <a:latin typeface="Arial MT"/>
                <a:cs typeface="Arial MT"/>
              </a:rPr>
              <a:t>our</a:t>
            </a:r>
            <a:r>
              <a:rPr sz="1700" spc="-5" dirty="0">
                <a:solidFill>
                  <a:srgbClr val="1F2023"/>
                </a:solidFill>
                <a:latin typeface="Arial MT"/>
                <a:cs typeface="Arial MT"/>
              </a:rPr>
              <a:t> </a:t>
            </a:r>
            <a:r>
              <a:rPr sz="1700" dirty="0">
                <a:solidFill>
                  <a:srgbClr val="1F2023"/>
                </a:solidFill>
                <a:latin typeface="Arial MT"/>
                <a:cs typeface="Arial MT"/>
              </a:rPr>
              <a:t>needs.After</a:t>
            </a:r>
            <a:r>
              <a:rPr sz="1700" spc="25" dirty="0">
                <a:solidFill>
                  <a:srgbClr val="1F2023"/>
                </a:solidFill>
                <a:latin typeface="Arial MT"/>
                <a:cs typeface="Arial MT"/>
              </a:rPr>
              <a:t> </a:t>
            </a:r>
            <a:r>
              <a:rPr sz="1700" spc="-5" dirty="0">
                <a:solidFill>
                  <a:srgbClr val="1F2023"/>
                </a:solidFill>
                <a:latin typeface="Arial MT"/>
                <a:cs typeface="Arial MT"/>
              </a:rPr>
              <a:t>that</a:t>
            </a:r>
            <a:r>
              <a:rPr sz="1700" spc="15" dirty="0">
                <a:solidFill>
                  <a:srgbClr val="1F2023"/>
                </a:solidFill>
                <a:latin typeface="Arial MT"/>
                <a:cs typeface="Arial MT"/>
              </a:rPr>
              <a:t> </a:t>
            </a:r>
            <a:r>
              <a:rPr sz="1700" spc="-10" dirty="0">
                <a:solidFill>
                  <a:srgbClr val="1F2023"/>
                </a:solidFill>
                <a:latin typeface="Arial MT"/>
                <a:cs typeface="Arial MT"/>
              </a:rPr>
              <a:t>we</a:t>
            </a:r>
            <a:r>
              <a:rPr sz="1700" spc="20" dirty="0">
                <a:solidFill>
                  <a:srgbClr val="1F2023"/>
                </a:solidFill>
                <a:latin typeface="Arial MT"/>
                <a:cs typeface="Arial MT"/>
              </a:rPr>
              <a:t> </a:t>
            </a:r>
            <a:r>
              <a:rPr sz="1700" spc="-5" dirty="0">
                <a:solidFill>
                  <a:srgbClr val="1F2023"/>
                </a:solidFill>
                <a:latin typeface="Arial MT"/>
                <a:cs typeface="Arial MT"/>
              </a:rPr>
              <a:t>were</a:t>
            </a:r>
            <a:r>
              <a:rPr sz="1700" spc="20" dirty="0">
                <a:solidFill>
                  <a:srgbClr val="1F2023"/>
                </a:solidFill>
                <a:latin typeface="Arial MT"/>
                <a:cs typeface="Arial MT"/>
              </a:rPr>
              <a:t> </a:t>
            </a:r>
            <a:r>
              <a:rPr sz="1700" dirty="0">
                <a:solidFill>
                  <a:srgbClr val="1F2023"/>
                </a:solidFill>
                <a:latin typeface="Arial MT"/>
                <a:cs typeface="Arial MT"/>
              </a:rPr>
              <a:t>able</a:t>
            </a:r>
            <a:r>
              <a:rPr sz="1700" spc="-5" dirty="0">
                <a:solidFill>
                  <a:srgbClr val="1F2023"/>
                </a:solidFill>
                <a:latin typeface="Arial MT"/>
                <a:cs typeface="Arial MT"/>
              </a:rPr>
              <a:t> to</a:t>
            </a:r>
            <a:r>
              <a:rPr sz="1700" spc="10" dirty="0">
                <a:solidFill>
                  <a:srgbClr val="1F2023"/>
                </a:solidFill>
                <a:latin typeface="Arial MT"/>
                <a:cs typeface="Arial MT"/>
              </a:rPr>
              <a:t> </a:t>
            </a:r>
            <a:r>
              <a:rPr sz="1700" dirty="0">
                <a:solidFill>
                  <a:srgbClr val="1F2023"/>
                </a:solidFill>
                <a:latin typeface="Arial MT"/>
                <a:cs typeface="Arial MT"/>
              </a:rPr>
              <a:t>draw relevant conclusions</a:t>
            </a:r>
            <a:r>
              <a:rPr sz="1700" spc="-15" dirty="0">
                <a:solidFill>
                  <a:srgbClr val="1F2023"/>
                </a:solidFill>
                <a:latin typeface="Arial MT"/>
                <a:cs typeface="Arial MT"/>
              </a:rPr>
              <a:t> </a:t>
            </a:r>
            <a:r>
              <a:rPr sz="1700" spc="-5" dirty="0">
                <a:solidFill>
                  <a:srgbClr val="1F2023"/>
                </a:solidFill>
                <a:latin typeface="Arial MT"/>
                <a:cs typeface="Arial MT"/>
              </a:rPr>
              <a:t>from</a:t>
            </a:r>
            <a:r>
              <a:rPr sz="1700" dirty="0">
                <a:solidFill>
                  <a:srgbClr val="1F2023"/>
                </a:solidFill>
                <a:latin typeface="Arial MT"/>
                <a:cs typeface="Arial MT"/>
              </a:rPr>
              <a:t> </a:t>
            </a:r>
            <a:r>
              <a:rPr sz="1700" spc="-5" dirty="0">
                <a:solidFill>
                  <a:srgbClr val="1F2023"/>
                </a:solidFill>
                <a:latin typeface="Arial MT"/>
                <a:cs typeface="Arial MT"/>
              </a:rPr>
              <a:t>the </a:t>
            </a:r>
            <a:r>
              <a:rPr sz="1700" spc="-459" dirty="0">
                <a:solidFill>
                  <a:srgbClr val="1F2023"/>
                </a:solidFill>
                <a:latin typeface="Arial MT"/>
                <a:cs typeface="Arial MT"/>
              </a:rPr>
              <a:t> </a:t>
            </a:r>
            <a:r>
              <a:rPr sz="1700" dirty="0">
                <a:solidFill>
                  <a:srgbClr val="1F2023"/>
                </a:solidFill>
                <a:latin typeface="Arial MT"/>
                <a:cs typeface="Arial MT"/>
              </a:rPr>
              <a:t>given </a:t>
            </a:r>
            <a:r>
              <a:rPr sz="1700" spc="-5" dirty="0">
                <a:solidFill>
                  <a:srgbClr val="1F2023"/>
                </a:solidFill>
                <a:latin typeface="Arial MT"/>
                <a:cs typeface="Arial MT"/>
              </a:rPr>
              <a:t>data</a:t>
            </a:r>
            <a:r>
              <a:rPr sz="1700" spc="15" dirty="0">
                <a:solidFill>
                  <a:srgbClr val="1F2023"/>
                </a:solidFill>
                <a:latin typeface="Arial MT"/>
                <a:cs typeface="Arial MT"/>
              </a:rPr>
              <a:t> </a:t>
            </a:r>
            <a:r>
              <a:rPr sz="1700" dirty="0">
                <a:solidFill>
                  <a:srgbClr val="1F2023"/>
                </a:solidFill>
                <a:latin typeface="Arial MT"/>
                <a:cs typeface="Arial MT"/>
              </a:rPr>
              <a:t>and</a:t>
            </a:r>
            <a:r>
              <a:rPr sz="1700" spc="10" dirty="0">
                <a:solidFill>
                  <a:srgbClr val="1F2023"/>
                </a:solidFill>
                <a:latin typeface="Arial MT"/>
                <a:cs typeface="Arial MT"/>
              </a:rPr>
              <a:t> </a:t>
            </a:r>
            <a:r>
              <a:rPr sz="1700" spc="-5" dirty="0">
                <a:solidFill>
                  <a:srgbClr val="1F2023"/>
                </a:solidFill>
                <a:latin typeface="Arial MT"/>
                <a:cs typeface="Arial MT"/>
              </a:rPr>
              <a:t>then</a:t>
            </a:r>
            <a:r>
              <a:rPr sz="1700" spc="20" dirty="0">
                <a:solidFill>
                  <a:srgbClr val="1F2023"/>
                </a:solidFill>
                <a:latin typeface="Arial MT"/>
                <a:cs typeface="Arial MT"/>
              </a:rPr>
              <a:t> </a:t>
            </a:r>
            <a:r>
              <a:rPr sz="1700" spc="-10" dirty="0">
                <a:solidFill>
                  <a:srgbClr val="1F2023"/>
                </a:solidFill>
                <a:latin typeface="Arial MT"/>
                <a:cs typeface="Arial MT"/>
              </a:rPr>
              <a:t>we</a:t>
            </a:r>
            <a:r>
              <a:rPr sz="1700" spc="5" dirty="0">
                <a:solidFill>
                  <a:srgbClr val="1F2023"/>
                </a:solidFill>
                <a:latin typeface="Arial MT"/>
                <a:cs typeface="Arial MT"/>
              </a:rPr>
              <a:t> </a:t>
            </a:r>
            <a:r>
              <a:rPr sz="1700" dirty="0">
                <a:solidFill>
                  <a:srgbClr val="1F2023"/>
                </a:solidFill>
                <a:latin typeface="Arial MT"/>
                <a:cs typeface="Arial MT"/>
              </a:rPr>
              <a:t>trained</a:t>
            </a:r>
            <a:r>
              <a:rPr sz="1700" spc="10" dirty="0">
                <a:solidFill>
                  <a:srgbClr val="1F2023"/>
                </a:solidFill>
                <a:latin typeface="Arial MT"/>
                <a:cs typeface="Arial MT"/>
              </a:rPr>
              <a:t> </a:t>
            </a:r>
            <a:r>
              <a:rPr sz="1700" dirty="0">
                <a:solidFill>
                  <a:srgbClr val="1F2023"/>
                </a:solidFill>
                <a:latin typeface="Arial MT"/>
                <a:cs typeface="Arial MT"/>
              </a:rPr>
              <a:t>our model on</a:t>
            </a:r>
            <a:r>
              <a:rPr sz="1700" spc="10" dirty="0">
                <a:solidFill>
                  <a:srgbClr val="1F2023"/>
                </a:solidFill>
                <a:latin typeface="Arial MT"/>
                <a:cs typeface="Arial MT"/>
              </a:rPr>
              <a:t> </a:t>
            </a:r>
            <a:r>
              <a:rPr sz="1700" dirty="0">
                <a:solidFill>
                  <a:srgbClr val="1F2023"/>
                </a:solidFill>
                <a:latin typeface="Arial MT"/>
                <a:cs typeface="Arial MT"/>
              </a:rPr>
              <a:t>linear</a:t>
            </a:r>
            <a:r>
              <a:rPr sz="1700" spc="-10" dirty="0">
                <a:solidFill>
                  <a:srgbClr val="1F2023"/>
                </a:solidFill>
                <a:latin typeface="Arial MT"/>
                <a:cs typeface="Arial MT"/>
              </a:rPr>
              <a:t> </a:t>
            </a:r>
            <a:r>
              <a:rPr sz="1700" dirty="0">
                <a:solidFill>
                  <a:srgbClr val="1F2023"/>
                </a:solidFill>
                <a:latin typeface="Arial MT"/>
                <a:cs typeface="Arial MT"/>
              </a:rPr>
              <a:t>regression and other</a:t>
            </a:r>
            <a:r>
              <a:rPr sz="1700" spc="5" dirty="0">
                <a:solidFill>
                  <a:srgbClr val="1F2023"/>
                </a:solidFill>
                <a:latin typeface="Arial MT"/>
                <a:cs typeface="Arial MT"/>
              </a:rPr>
              <a:t> </a:t>
            </a:r>
            <a:r>
              <a:rPr sz="1700" dirty="0">
                <a:solidFill>
                  <a:srgbClr val="1F2023"/>
                </a:solidFill>
                <a:latin typeface="Arial MT"/>
                <a:cs typeface="Arial MT"/>
              </a:rPr>
              <a:t>models</a:t>
            </a:r>
            <a:r>
              <a:rPr sz="1700" spc="-5" dirty="0">
                <a:solidFill>
                  <a:srgbClr val="1F2023"/>
                </a:solidFill>
                <a:latin typeface="Arial MT"/>
                <a:cs typeface="Arial MT"/>
              </a:rPr>
              <a:t> </a:t>
            </a:r>
            <a:r>
              <a:rPr sz="1700" dirty="0">
                <a:solidFill>
                  <a:srgbClr val="1F2023"/>
                </a:solidFill>
                <a:latin typeface="Arial MT"/>
                <a:cs typeface="Arial MT"/>
              </a:rPr>
              <a:t>.</a:t>
            </a:r>
            <a:endParaRPr sz="1700">
              <a:latin typeface="Arial MT"/>
              <a:cs typeface="Arial MT"/>
            </a:endParaRPr>
          </a:p>
          <a:p>
            <a:pPr marL="12700" marR="5080">
              <a:lnSpc>
                <a:spcPct val="150000"/>
              </a:lnSpc>
              <a:spcBef>
                <a:spcPts val="1200"/>
              </a:spcBef>
            </a:pPr>
            <a:r>
              <a:rPr sz="1700" spc="-5" dirty="0">
                <a:solidFill>
                  <a:srgbClr val="1F2023"/>
                </a:solidFill>
                <a:latin typeface="Arial MT"/>
                <a:cs typeface="Arial MT"/>
              </a:rPr>
              <a:t>Out</a:t>
            </a:r>
            <a:r>
              <a:rPr sz="1700" spc="10" dirty="0">
                <a:solidFill>
                  <a:srgbClr val="1F2023"/>
                </a:solidFill>
                <a:latin typeface="Arial MT"/>
                <a:cs typeface="Arial MT"/>
              </a:rPr>
              <a:t> </a:t>
            </a:r>
            <a:r>
              <a:rPr sz="1700" dirty="0">
                <a:solidFill>
                  <a:srgbClr val="1F2023"/>
                </a:solidFill>
                <a:latin typeface="Arial MT"/>
                <a:cs typeface="Arial MT"/>
              </a:rPr>
              <a:t>of</a:t>
            </a:r>
            <a:r>
              <a:rPr sz="1700" spc="5" dirty="0">
                <a:solidFill>
                  <a:srgbClr val="1F2023"/>
                </a:solidFill>
                <a:latin typeface="Arial MT"/>
                <a:cs typeface="Arial MT"/>
              </a:rPr>
              <a:t> </a:t>
            </a:r>
            <a:r>
              <a:rPr sz="1700" dirty="0">
                <a:solidFill>
                  <a:srgbClr val="1F2023"/>
                </a:solidFill>
                <a:latin typeface="Arial MT"/>
                <a:cs typeface="Arial MT"/>
              </a:rPr>
              <a:t>all</a:t>
            </a:r>
            <a:r>
              <a:rPr sz="1700" spc="-10" dirty="0">
                <a:solidFill>
                  <a:srgbClr val="1F2023"/>
                </a:solidFill>
                <a:latin typeface="Arial MT"/>
                <a:cs typeface="Arial MT"/>
              </a:rPr>
              <a:t> </a:t>
            </a:r>
            <a:r>
              <a:rPr sz="1700" dirty="0">
                <a:solidFill>
                  <a:srgbClr val="1F2023"/>
                </a:solidFill>
                <a:latin typeface="Arial MT"/>
                <a:cs typeface="Arial MT"/>
              </a:rPr>
              <a:t>models</a:t>
            </a:r>
            <a:r>
              <a:rPr sz="1700" spc="5" dirty="0">
                <a:solidFill>
                  <a:srgbClr val="1F2023"/>
                </a:solidFill>
                <a:latin typeface="Arial MT"/>
                <a:cs typeface="Arial MT"/>
              </a:rPr>
              <a:t> </a:t>
            </a:r>
            <a:r>
              <a:rPr sz="1700" dirty="0">
                <a:solidFill>
                  <a:srgbClr val="1F2023"/>
                </a:solidFill>
                <a:latin typeface="Arial MT"/>
                <a:cs typeface="Arial MT"/>
              </a:rPr>
              <a:t>used</a:t>
            </a:r>
            <a:r>
              <a:rPr sz="1700" spc="5" dirty="0">
                <a:solidFill>
                  <a:srgbClr val="1F2023"/>
                </a:solidFill>
                <a:latin typeface="Arial MT"/>
                <a:cs typeface="Arial MT"/>
              </a:rPr>
              <a:t> </a:t>
            </a:r>
            <a:r>
              <a:rPr sz="1700" dirty="0">
                <a:solidFill>
                  <a:srgbClr val="1F2023"/>
                </a:solidFill>
                <a:latin typeface="Arial MT"/>
                <a:cs typeface="Arial MT"/>
              </a:rPr>
              <a:t>,</a:t>
            </a:r>
            <a:r>
              <a:rPr sz="1700" spc="5" dirty="0">
                <a:solidFill>
                  <a:srgbClr val="1F2023"/>
                </a:solidFill>
                <a:latin typeface="Arial MT"/>
                <a:cs typeface="Arial MT"/>
              </a:rPr>
              <a:t> </a:t>
            </a:r>
            <a:r>
              <a:rPr sz="1700" spc="-10" dirty="0">
                <a:solidFill>
                  <a:srgbClr val="1F2023"/>
                </a:solidFill>
                <a:latin typeface="Arial MT"/>
                <a:cs typeface="Arial MT"/>
              </a:rPr>
              <a:t>with</a:t>
            </a:r>
            <a:r>
              <a:rPr sz="1700" spc="20" dirty="0">
                <a:solidFill>
                  <a:srgbClr val="1F2023"/>
                </a:solidFill>
                <a:latin typeface="Arial MT"/>
                <a:cs typeface="Arial MT"/>
              </a:rPr>
              <a:t> </a:t>
            </a:r>
            <a:r>
              <a:rPr sz="1700" spc="-5" dirty="0">
                <a:solidFill>
                  <a:srgbClr val="1F2023"/>
                </a:solidFill>
                <a:latin typeface="Arial MT"/>
                <a:cs typeface="Arial MT"/>
              </a:rPr>
              <a:t>extra-trees</a:t>
            </a:r>
            <a:r>
              <a:rPr sz="1700" spc="30" dirty="0">
                <a:solidFill>
                  <a:srgbClr val="1F2023"/>
                </a:solidFill>
                <a:latin typeface="Arial MT"/>
                <a:cs typeface="Arial MT"/>
              </a:rPr>
              <a:t> </a:t>
            </a:r>
            <a:r>
              <a:rPr sz="1700" dirty="0">
                <a:solidFill>
                  <a:srgbClr val="1F2023"/>
                </a:solidFill>
                <a:latin typeface="Arial MT"/>
                <a:cs typeface="Arial MT"/>
              </a:rPr>
              <a:t>regression</a:t>
            </a:r>
            <a:r>
              <a:rPr sz="1700" spc="5" dirty="0">
                <a:solidFill>
                  <a:srgbClr val="1F2023"/>
                </a:solidFill>
                <a:latin typeface="Arial MT"/>
                <a:cs typeface="Arial MT"/>
              </a:rPr>
              <a:t> </a:t>
            </a:r>
            <a:r>
              <a:rPr sz="1700" dirty="0">
                <a:solidFill>
                  <a:srgbClr val="1F2023"/>
                </a:solidFill>
                <a:latin typeface="Arial MT"/>
                <a:cs typeface="Arial MT"/>
              </a:rPr>
              <a:t>model </a:t>
            </a:r>
            <a:r>
              <a:rPr sz="1700" spc="-10" dirty="0">
                <a:solidFill>
                  <a:srgbClr val="1F2023"/>
                </a:solidFill>
                <a:latin typeface="Arial MT"/>
                <a:cs typeface="Arial MT"/>
              </a:rPr>
              <a:t>we</a:t>
            </a:r>
            <a:r>
              <a:rPr sz="1700" spc="20" dirty="0">
                <a:solidFill>
                  <a:srgbClr val="1F2023"/>
                </a:solidFill>
                <a:latin typeface="Arial MT"/>
                <a:cs typeface="Arial MT"/>
              </a:rPr>
              <a:t> </a:t>
            </a:r>
            <a:r>
              <a:rPr sz="1700" spc="-5" dirty="0">
                <a:solidFill>
                  <a:srgbClr val="1F2023"/>
                </a:solidFill>
                <a:latin typeface="Arial MT"/>
                <a:cs typeface="Arial MT"/>
              </a:rPr>
              <a:t>were</a:t>
            </a:r>
            <a:r>
              <a:rPr sz="1700" spc="20" dirty="0">
                <a:solidFill>
                  <a:srgbClr val="1F2023"/>
                </a:solidFill>
                <a:latin typeface="Arial MT"/>
                <a:cs typeface="Arial MT"/>
              </a:rPr>
              <a:t> </a:t>
            </a:r>
            <a:r>
              <a:rPr sz="1700" dirty="0">
                <a:solidFill>
                  <a:srgbClr val="1F2023"/>
                </a:solidFill>
                <a:latin typeface="Arial MT"/>
                <a:cs typeface="Arial MT"/>
              </a:rPr>
              <a:t>able </a:t>
            </a:r>
            <a:r>
              <a:rPr sz="1700" spc="-5" dirty="0">
                <a:solidFill>
                  <a:srgbClr val="1F2023"/>
                </a:solidFill>
                <a:latin typeface="Arial MT"/>
                <a:cs typeface="Arial MT"/>
              </a:rPr>
              <a:t>to</a:t>
            </a:r>
            <a:r>
              <a:rPr sz="1700" spc="5" dirty="0">
                <a:solidFill>
                  <a:srgbClr val="1F2023"/>
                </a:solidFill>
                <a:latin typeface="Arial MT"/>
                <a:cs typeface="Arial MT"/>
              </a:rPr>
              <a:t> </a:t>
            </a:r>
            <a:r>
              <a:rPr sz="1700" dirty="0">
                <a:solidFill>
                  <a:srgbClr val="1F2023"/>
                </a:solidFill>
                <a:latin typeface="Arial MT"/>
                <a:cs typeface="Arial MT"/>
              </a:rPr>
              <a:t>get</a:t>
            </a:r>
            <a:r>
              <a:rPr sz="1700" spc="15" dirty="0">
                <a:solidFill>
                  <a:srgbClr val="1F2023"/>
                </a:solidFill>
                <a:latin typeface="Arial MT"/>
                <a:cs typeface="Arial MT"/>
              </a:rPr>
              <a:t> </a:t>
            </a:r>
            <a:r>
              <a:rPr sz="1700" spc="-5" dirty="0">
                <a:solidFill>
                  <a:srgbClr val="1F2023"/>
                </a:solidFill>
                <a:latin typeface="Arial MT"/>
                <a:cs typeface="Arial MT"/>
              </a:rPr>
              <a:t>the</a:t>
            </a:r>
            <a:r>
              <a:rPr sz="1700" spc="10" dirty="0">
                <a:solidFill>
                  <a:srgbClr val="1F2023"/>
                </a:solidFill>
                <a:latin typeface="Arial MT"/>
                <a:cs typeface="Arial MT"/>
              </a:rPr>
              <a:t> </a:t>
            </a:r>
            <a:r>
              <a:rPr sz="1700" spc="5" dirty="0">
                <a:solidFill>
                  <a:srgbClr val="1F2023"/>
                </a:solidFill>
                <a:latin typeface="Arial MT"/>
                <a:cs typeface="Arial MT"/>
              </a:rPr>
              <a:t>r2- </a:t>
            </a:r>
            <a:r>
              <a:rPr sz="1700" spc="10" dirty="0">
                <a:solidFill>
                  <a:srgbClr val="1F2023"/>
                </a:solidFill>
                <a:latin typeface="Arial MT"/>
                <a:cs typeface="Arial MT"/>
              </a:rPr>
              <a:t> </a:t>
            </a:r>
            <a:r>
              <a:rPr sz="1700" dirty="0">
                <a:solidFill>
                  <a:srgbClr val="1F2023"/>
                </a:solidFill>
                <a:latin typeface="Arial MT"/>
                <a:cs typeface="Arial MT"/>
              </a:rPr>
              <a:t>score of</a:t>
            </a:r>
            <a:r>
              <a:rPr sz="1700" spc="15" dirty="0">
                <a:solidFill>
                  <a:srgbClr val="1F2023"/>
                </a:solidFill>
                <a:latin typeface="Arial MT"/>
                <a:cs typeface="Arial MT"/>
              </a:rPr>
              <a:t> </a:t>
            </a:r>
            <a:r>
              <a:rPr sz="1700" dirty="0">
                <a:solidFill>
                  <a:srgbClr val="1F2023"/>
                </a:solidFill>
                <a:latin typeface="Arial MT"/>
                <a:cs typeface="Arial MT"/>
              </a:rPr>
              <a:t>0.85.The</a:t>
            </a:r>
            <a:r>
              <a:rPr sz="1700" spc="10" dirty="0">
                <a:solidFill>
                  <a:srgbClr val="1F2023"/>
                </a:solidFill>
                <a:latin typeface="Arial MT"/>
                <a:cs typeface="Arial MT"/>
              </a:rPr>
              <a:t> </a:t>
            </a:r>
            <a:r>
              <a:rPr sz="1700" dirty="0">
                <a:solidFill>
                  <a:srgbClr val="1F2023"/>
                </a:solidFill>
                <a:latin typeface="Arial MT"/>
                <a:cs typeface="Arial MT"/>
              </a:rPr>
              <a:t>model</a:t>
            </a:r>
            <a:r>
              <a:rPr sz="1700" spc="5" dirty="0">
                <a:solidFill>
                  <a:srgbClr val="1F2023"/>
                </a:solidFill>
                <a:latin typeface="Arial MT"/>
                <a:cs typeface="Arial MT"/>
              </a:rPr>
              <a:t> </a:t>
            </a:r>
            <a:r>
              <a:rPr sz="1700" spc="-5" dirty="0">
                <a:solidFill>
                  <a:srgbClr val="1F2023"/>
                </a:solidFill>
                <a:latin typeface="Arial MT"/>
                <a:cs typeface="Arial MT"/>
              </a:rPr>
              <a:t>which</a:t>
            </a:r>
            <a:r>
              <a:rPr sz="1700" spc="15" dirty="0">
                <a:solidFill>
                  <a:srgbClr val="1F2023"/>
                </a:solidFill>
                <a:latin typeface="Arial MT"/>
                <a:cs typeface="Arial MT"/>
              </a:rPr>
              <a:t> </a:t>
            </a:r>
            <a:r>
              <a:rPr sz="1700" spc="-5" dirty="0">
                <a:solidFill>
                  <a:srgbClr val="1F2023"/>
                </a:solidFill>
                <a:latin typeface="Arial MT"/>
                <a:cs typeface="Arial MT"/>
              </a:rPr>
              <a:t>performed</a:t>
            </a:r>
            <a:r>
              <a:rPr sz="1700" spc="5" dirty="0">
                <a:solidFill>
                  <a:srgbClr val="1F2023"/>
                </a:solidFill>
                <a:latin typeface="Arial MT"/>
                <a:cs typeface="Arial MT"/>
              </a:rPr>
              <a:t> </a:t>
            </a:r>
            <a:r>
              <a:rPr sz="1700" dirty="0">
                <a:solidFill>
                  <a:srgbClr val="1F2023"/>
                </a:solidFill>
                <a:latin typeface="Arial MT"/>
                <a:cs typeface="Arial MT"/>
              </a:rPr>
              <a:t>poorly</a:t>
            </a:r>
            <a:r>
              <a:rPr sz="1700" spc="5" dirty="0">
                <a:solidFill>
                  <a:srgbClr val="1F2023"/>
                </a:solidFill>
                <a:latin typeface="Arial MT"/>
                <a:cs typeface="Arial MT"/>
              </a:rPr>
              <a:t> </a:t>
            </a:r>
            <a:r>
              <a:rPr sz="1700" spc="-5" dirty="0">
                <a:solidFill>
                  <a:srgbClr val="1F2023"/>
                </a:solidFill>
                <a:latin typeface="Arial MT"/>
                <a:cs typeface="Arial MT"/>
              </a:rPr>
              <a:t>was</a:t>
            </a:r>
            <a:r>
              <a:rPr sz="1700" spc="20" dirty="0">
                <a:solidFill>
                  <a:srgbClr val="1F2023"/>
                </a:solidFill>
                <a:latin typeface="Arial MT"/>
                <a:cs typeface="Arial MT"/>
              </a:rPr>
              <a:t> </a:t>
            </a:r>
            <a:r>
              <a:rPr lang="en-US" sz="1700" dirty="0">
                <a:solidFill>
                  <a:srgbClr val="1F2023"/>
                </a:solidFill>
                <a:latin typeface="Arial MT"/>
                <a:cs typeface="Arial MT"/>
              </a:rPr>
              <a:t>Lasso</a:t>
            </a:r>
            <a:r>
              <a:rPr sz="1700" spc="5" dirty="0">
                <a:solidFill>
                  <a:srgbClr val="1F2023"/>
                </a:solidFill>
                <a:latin typeface="Arial MT"/>
                <a:cs typeface="Arial MT"/>
              </a:rPr>
              <a:t> </a:t>
            </a:r>
            <a:r>
              <a:rPr sz="1700" dirty="0">
                <a:solidFill>
                  <a:srgbClr val="1F2023"/>
                </a:solidFill>
                <a:latin typeface="Arial MT"/>
                <a:cs typeface="Arial MT"/>
              </a:rPr>
              <a:t>regularization </a:t>
            </a:r>
            <a:r>
              <a:rPr sz="1700" spc="-10" dirty="0">
                <a:solidFill>
                  <a:srgbClr val="1F2023"/>
                </a:solidFill>
                <a:latin typeface="Arial MT"/>
                <a:cs typeface="Arial MT"/>
              </a:rPr>
              <a:t>with</a:t>
            </a:r>
            <a:r>
              <a:rPr sz="1700" spc="25" dirty="0">
                <a:solidFill>
                  <a:srgbClr val="1F2023"/>
                </a:solidFill>
                <a:latin typeface="Arial MT"/>
                <a:cs typeface="Arial MT"/>
              </a:rPr>
              <a:t> </a:t>
            </a:r>
            <a:r>
              <a:rPr sz="1700" spc="5" dirty="0">
                <a:solidFill>
                  <a:srgbClr val="1F2023"/>
                </a:solidFill>
                <a:latin typeface="Arial MT"/>
                <a:cs typeface="Arial MT"/>
              </a:rPr>
              <a:t>r2- </a:t>
            </a:r>
            <a:r>
              <a:rPr sz="1700" spc="-459" dirty="0">
                <a:solidFill>
                  <a:srgbClr val="1F2023"/>
                </a:solidFill>
                <a:latin typeface="Arial MT"/>
                <a:cs typeface="Arial MT"/>
              </a:rPr>
              <a:t> </a:t>
            </a:r>
            <a:r>
              <a:rPr sz="1700" dirty="0">
                <a:solidFill>
                  <a:srgbClr val="1F2023"/>
                </a:solidFill>
                <a:latin typeface="Arial MT"/>
                <a:cs typeface="Arial MT"/>
              </a:rPr>
              <a:t>score</a:t>
            </a:r>
            <a:r>
              <a:rPr sz="1700" spc="-15" dirty="0">
                <a:solidFill>
                  <a:srgbClr val="1F2023"/>
                </a:solidFill>
                <a:latin typeface="Arial MT"/>
                <a:cs typeface="Arial MT"/>
              </a:rPr>
              <a:t> </a:t>
            </a:r>
            <a:r>
              <a:rPr sz="1700" dirty="0">
                <a:solidFill>
                  <a:srgbClr val="1F2023"/>
                </a:solidFill>
                <a:latin typeface="Arial MT"/>
                <a:cs typeface="Arial MT"/>
              </a:rPr>
              <a:t>of</a:t>
            </a:r>
            <a:r>
              <a:rPr sz="1700" spc="10" dirty="0">
                <a:solidFill>
                  <a:srgbClr val="1F2023"/>
                </a:solidFill>
                <a:latin typeface="Arial MT"/>
                <a:cs typeface="Arial MT"/>
              </a:rPr>
              <a:t> </a:t>
            </a:r>
            <a:r>
              <a:rPr sz="1700" spc="-5" dirty="0">
                <a:solidFill>
                  <a:srgbClr val="1F2023"/>
                </a:solidFill>
                <a:latin typeface="Arial MT"/>
                <a:cs typeface="Arial MT"/>
              </a:rPr>
              <a:t>0.</a:t>
            </a:r>
            <a:r>
              <a:rPr lang="en-US" sz="1700" spc="-5" dirty="0">
                <a:solidFill>
                  <a:srgbClr val="1F2023"/>
                </a:solidFill>
                <a:latin typeface="Arial MT"/>
                <a:cs typeface="Arial MT"/>
              </a:rPr>
              <a:t>31</a:t>
            </a:r>
            <a:r>
              <a:rPr sz="1700" spc="-5" dirty="0">
                <a:solidFill>
                  <a:srgbClr val="1F2023"/>
                </a:solidFill>
                <a:latin typeface="Arial MT"/>
                <a:cs typeface="Arial MT"/>
              </a:rPr>
              <a:t>.</a:t>
            </a:r>
            <a:endParaRPr sz="1700">
              <a:latin typeface="Arial MT"/>
              <a:cs typeface="Arial MT"/>
            </a:endParaRPr>
          </a:p>
          <a:p>
            <a:pPr>
              <a:lnSpc>
                <a:spcPct val="100000"/>
              </a:lnSpc>
              <a:spcBef>
                <a:spcPts val="35"/>
              </a:spcBef>
            </a:pPr>
            <a:endParaRPr sz="1900">
              <a:latin typeface="Arial MT"/>
              <a:cs typeface="Arial MT"/>
            </a:endParaRPr>
          </a:p>
          <a:p>
            <a:pPr marL="12700">
              <a:lnSpc>
                <a:spcPct val="100000"/>
              </a:lnSpc>
            </a:pPr>
            <a:r>
              <a:rPr sz="1700" dirty="0">
                <a:solidFill>
                  <a:srgbClr val="1F2023"/>
                </a:solidFill>
                <a:latin typeface="Arial MT"/>
                <a:cs typeface="Arial MT"/>
              </a:rPr>
              <a:t>Given</a:t>
            </a:r>
            <a:r>
              <a:rPr sz="1700" spc="-10" dirty="0">
                <a:solidFill>
                  <a:srgbClr val="1F2023"/>
                </a:solidFill>
                <a:latin typeface="Arial MT"/>
                <a:cs typeface="Arial MT"/>
              </a:rPr>
              <a:t> </a:t>
            </a:r>
            <a:r>
              <a:rPr sz="1700" spc="-5" dirty="0">
                <a:solidFill>
                  <a:srgbClr val="1F2023"/>
                </a:solidFill>
                <a:latin typeface="Arial MT"/>
                <a:cs typeface="Arial MT"/>
              </a:rPr>
              <a:t>the</a:t>
            </a:r>
            <a:r>
              <a:rPr sz="1700" spc="20" dirty="0">
                <a:solidFill>
                  <a:srgbClr val="1F2023"/>
                </a:solidFill>
                <a:latin typeface="Arial MT"/>
                <a:cs typeface="Arial MT"/>
              </a:rPr>
              <a:t> </a:t>
            </a:r>
            <a:r>
              <a:rPr sz="1700" dirty="0">
                <a:solidFill>
                  <a:srgbClr val="1F2023"/>
                </a:solidFill>
                <a:latin typeface="Arial MT"/>
                <a:cs typeface="Arial MT"/>
              </a:rPr>
              <a:t>size of</a:t>
            </a:r>
            <a:r>
              <a:rPr sz="1700" spc="-5" dirty="0">
                <a:solidFill>
                  <a:srgbClr val="1F2023"/>
                </a:solidFill>
                <a:latin typeface="Arial MT"/>
                <a:cs typeface="Arial MT"/>
              </a:rPr>
              <a:t> </a:t>
            </a:r>
            <a:r>
              <a:rPr sz="1700" dirty="0">
                <a:solidFill>
                  <a:srgbClr val="1F2023"/>
                </a:solidFill>
                <a:latin typeface="Arial MT"/>
                <a:cs typeface="Arial MT"/>
              </a:rPr>
              <a:t>data</a:t>
            </a:r>
            <a:r>
              <a:rPr sz="1700" spc="20" dirty="0">
                <a:solidFill>
                  <a:srgbClr val="1F2023"/>
                </a:solidFill>
                <a:latin typeface="Arial MT"/>
                <a:cs typeface="Arial MT"/>
              </a:rPr>
              <a:t> </a:t>
            </a:r>
            <a:r>
              <a:rPr sz="1700" dirty="0">
                <a:solidFill>
                  <a:srgbClr val="1F2023"/>
                </a:solidFill>
                <a:latin typeface="Arial MT"/>
                <a:cs typeface="Arial MT"/>
              </a:rPr>
              <a:t>and the</a:t>
            </a:r>
            <a:r>
              <a:rPr sz="1700" spc="5" dirty="0">
                <a:solidFill>
                  <a:srgbClr val="1F2023"/>
                </a:solidFill>
                <a:latin typeface="Arial MT"/>
                <a:cs typeface="Arial MT"/>
              </a:rPr>
              <a:t> </a:t>
            </a:r>
            <a:r>
              <a:rPr sz="1700" dirty="0">
                <a:solidFill>
                  <a:srgbClr val="1F2023"/>
                </a:solidFill>
                <a:latin typeface="Arial MT"/>
                <a:cs typeface="Arial MT"/>
              </a:rPr>
              <a:t>amount</a:t>
            </a:r>
            <a:r>
              <a:rPr sz="1700" spc="10" dirty="0">
                <a:solidFill>
                  <a:srgbClr val="1F2023"/>
                </a:solidFill>
                <a:latin typeface="Arial MT"/>
                <a:cs typeface="Arial MT"/>
              </a:rPr>
              <a:t> </a:t>
            </a:r>
            <a:r>
              <a:rPr sz="1700" dirty="0">
                <a:solidFill>
                  <a:srgbClr val="1F2023"/>
                </a:solidFill>
                <a:latin typeface="Arial MT"/>
                <a:cs typeface="Arial MT"/>
              </a:rPr>
              <a:t>of</a:t>
            </a:r>
            <a:r>
              <a:rPr sz="1700" spc="-5" dirty="0">
                <a:solidFill>
                  <a:srgbClr val="1F2023"/>
                </a:solidFill>
                <a:latin typeface="Arial MT"/>
                <a:cs typeface="Arial MT"/>
              </a:rPr>
              <a:t> </a:t>
            </a:r>
            <a:r>
              <a:rPr sz="1700" dirty="0">
                <a:solidFill>
                  <a:srgbClr val="1F2023"/>
                </a:solidFill>
                <a:latin typeface="Arial MT"/>
                <a:cs typeface="Arial MT"/>
              </a:rPr>
              <a:t>irrelevance</a:t>
            </a:r>
            <a:r>
              <a:rPr sz="1700" spc="-15" dirty="0">
                <a:solidFill>
                  <a:srgbClr val="1F2023"/>
                </a:solidFill>
                <a:latin typeface="Arial MT"/>
                <a:cs typeface="Arial MT"/>
              </a:rPr>
              <a:t> </a:t>
            </a:r>
            <a:r>
              <a:rPr sz="1700" dirty="0">
                <a:solidFill>
                  <a:srgbClr val="1F2023"/>
                </a:solidFill>
                <a:latin typeface="Arial MT"/>
                <a:cs typeface="Arial MT"/>
              </a:rPr>
              <a:t>in </a:t>
            </a:r>
            <a:r>
              <a:rPr sz="1700" spc="-5" dirty="0">
                <a:solidFill>
                  <a:srgbClr val="1F2023"/>
                </a:solidFill>
                <a:latin typeface="Arial MT"/>
                <a:cs typeface="Arial MT"/>
              </a:rPr>
              <a:t>the</a:t>
            </a:r>
            <a:r>
              <a:rPr sz="1700" spc="15" dirty="0">
                <a:solidFill>
                  <a:srgbClr val="1F2023"/>
                </a:solidFill>
                <a:latin typeface="Arial MT"/>
                <a:cs typeface="Arial MT"/>
              </a:rPr>
              <a:t> </a:t>
            </a:r>
            <a:r>
              <a:rPr sz="1700" dirty="0">
                <a:solidFill>
                  <a:srgbClr val="1F2023"/>
                </a:solidFill>
                <a:latin typeface="Arial MT"/>
                <a:cs typeface="Arial MT"/>
              </a:rPr>
              <a:t>data</a:t>
            </a:r>
            <a:r>
              <a:rPr sz="1700" spc="20" dirty="0">
                <a:solidFill>
                  <a:srgbClr val="1F2023"/>
                </a:solidFill>
                <a:latin typeface="Arial MT"/>
                <a:cs typeface="Arial MT"/>
              </a:rPr>
              <a:t> </a:t>
            </a:r>
            <a:r>
              <a:rPr sz="1700" dirty="0">
                <a:solidFill>
                  <a:srgbClr val="1F2023"/>
                </a:solidFill>
                <a:latin typeface="Arial MT"/>
                <a:cs typeface="Arial MT"/>
              </a:rPr>
              <a:t>, </a:t>
            </a:r>
            <a:r>
              <a:rPr sz="1700" spc="-5" dirty="0">
                <a:solidFill>
                  <a:srgbClr val="1F2023"/>
                </a:solidFill>
                <a:latin typeface="Arial MT"/>
                <a:cs typeface="Arial MT"/>
              </a:rPr>
              <a:t>the</a:t>
            </a:r>
            <a:r>
              <a:rPr sz="1700" dirty="0">
                <a:solidFill>
                  <a:srgbClr val="1F2023"/>
                </a:solidFill>
                <a:latin typeface="Arial MT"/>
                <a:cs typeface="Arial MT"/>
              </a:rPr>
              <a:t> above</a:t>
            </a:r>
            <a:r>
              <a:rPr sz="1700" spc="10" dirty="0">
                <a:solidFill>
                  <a:srgbClr val="1F2023"/>
                </a:solidFill>
                <a:latin typeface="Arial MT"/>
                <a:cs typeface="Arial MT"/>
              </a:rPr>
              <a:t> </a:t>
            </a:r>
            <a:r>
              <a:rPr sz="1700" dirty="0">
                <a:solidFill>
                  <a:srgbClr val="1F2023"/>
                </a:solidFill>
                <a:latin typeface="Arial MT"/>
                <a:cs typeface="Arial MT"/>
              </a:rPr>
              <a:t>score is</a:t>
            </a:r>
            <a:endParaRPr sz="1700">
              <a:latin typeface="Arial MT"/>
              <a:cs typeface="Arial MT"/>
            </a:endParaRPr>
          </a:p>
          <a:p>
            <a:pPr marL="12700">
              <a:lnSpc>
                <a:spcPct val="100000"/>
              </a:lnSpc>
              <a:spcBef>
                <a:spcPts val="1020"/>
              </a:spcBef>
            </a:pPr>
            <a:r>
              <a:rPr sz="1700" dirty="0">
                <a:solidFill>
                  <a:srgbClr val="1F2023"/>
                </a:solidFill>
                <a:latin typeface="Arial MT"/>
                <a:cs typeface="Arial MT"/>
              </a:rPr>
              <a:t>good.</a:t>
            </a:r>
            <a:endParaRPr sz="17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77439" y="829436"/>
            <a:ext cx="322643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CC0000"/>
                </a:solidFill>
                <a:latin typeface="Arial" panose="020B0604020202020204"/>
                <a:cs typeface="Arial" panose="020B0604020202020204"/>
              </a:rPr>
              <a:t>Problem</a:t>
            </a:r>
            <a:r>
              <a:rPr sz="2800" b="1" spc="-30" dirty="0">
                <a:solidFill>
                  <a:srgbClr val="CC0000"/>
                </a:solidFill>
                <a:latin typeface="Arial" panose="020B0604020202020204"/>
                <a:cs typeface="Arial" panose="020B0604020202020204"/>
              </a:rPr>
              <a:t> </a:t>
            </a:r>
            <a:r>
              <a:rPr sz="2800" b="1" spc="-5" dirty="0">
                <a:solidFill>
                  <a:srgbClr val="CC0000"/>
                </a:solidFill>
                <a:latin typeface="Arial" panose="020B0604020202020204"/>
                <a:cs typeface="Arial" panose="020B0604020202020204"/>
              </a:rPr>
              <a:t>statement</a:t>
            </a:r>
            <a:endParaRPr sz="2800">
              <a:latin typeface="Arial" panose="020B0604020202020204"/>
              <a:cs typeface="Arial" panose="020B0604020202020204"/>
            </a:endParaRPr>
          </a:p>
        </p:txBody>
      </p:sp>
      <p:sp>
        <p:nvSpPr>
          <p:cNvPr id="3" name="object 3"/>
          <p:cNvSpPr txBox="1"/>
          <p:nvPr/>
        </p:nvSpPr>
        <p:spPr>
          <a:xfrm>
            <a:off x="394335" y="1998345"/>
            <a:ext cx="8456295" cy="2263775"/>
          </a:xfrm>
          <a:prstGeom prst="rect">
            <a:avLst/>
          </a:prstGeom>
        </p:spPr>
        <p:txBody>
          <a:bodyPr vert="horz" wrap="square" lIns="0" tIns="13335" rIns="0" bIns="0" rtlCol="0">
            <a:spAutoFit/>
          </a:bodyPr>
          <a:lstStyle/>
          <a:p>
            <a:pPr marL="12700" marR="5080">
              <a:lnSpc>
                <a:spcPct val="150000"/>
              </a:lnSpc>
              <a:spcBef>
                <a:spcPts val="105"/>
              </a:spcBef>
            </a:pPr>
            <a:r>
              <a:rPr sz="1950" dirty="0">
                <a:latin typeface="Arial MT"/>
                <a:cs typeface="Arial MT"/>
              </a:rPr>
              <a:t>We</a:t>
            </a:r>
            <a:r>
              <a:rPr sz="1950" spc="-5" dirty="0">
                <a:latin typeface="Arial MT"/>
                <a:cs typeface="Arial MT"/>
              </a:rPr>
              <a:t> </a:t>
            </a:r>
            <a:r>
              <a:rPr sz="1950" dirty="0">
                <a:latin typeface="Arial MT"/>
                <a:cs typeface="Arial MT"/>
              </a:rPr>
              <a:t>are</a:t>
            </a:r>
            <a:r>
              <a:rPr sz="1950" spc="-5" dirty="0">
                <a:latin typeface="Arial MT"/>
                <a:cs typeface="Arial MT"/>
              </a:rPr>
              <a:t> </a:t>
            </a:r>
            <a:r>
              <a:rPr sz="1950" dirty="0">
                <a:latin typeface="Arial MT"/>
                <a:cs typeface="Arial MT"/>
              </a:rPr>
              <a:t>tasked</a:t>
            </a:r>
            <a:r>
              <a:rPr sz="1950" spc="-20" dirty="0">
                <a:latin typeface="Arial MT"/>
                <a:cs typeface="Arial MT"/>
              </a:rPr>
              <a:t> </a:t>
            </a:r>
            <a:r>
              <a:rPr sz="1950" spc="-10" dirty="0">
                <a:latin typeface="Arial MT"/>
                <a:cs typeface="Arial MT"/>
              </a:rPr>
              <a:t>with</a:t>
            </a:r>
            <a:r>
              <a:rPr sz="1950" spc="30" dirty="0">
                <a:latin typeface="Arial MT"/>
                <a:cs typeface="Arial MT"/>
              </a:rPr>
              <a:t> </a:t>
            </a:r>
            <a:r>
              <a:rPr sz="1950" dirty="0">
                <a:latin typeface="Arial MT"/>
                <a:cs typeface="Arial MT"/>
              </a:rPr>
              <a:t>predicting</a:t>
            </a:r>
            <a:r>
              <a:rPr sz="1950" spc="-20" dirty="0">
                <a:latin typeface="Arial MT"/>
                <a:cs typeface="Arial MT"/>
              </a:rPr>
              <a:t> </a:t>
            </a:r>
            <a:r>
              <a:rPr sz="1950" dirty="0">
                <a:latin typeface="Arial MT"/>
                <a:cs typeface="Arial MT"/>
              </a:rPr>
              <a:t>the</a:t>
            </a:r>
            <a:r>
              <a:rPr lang="en-US" sz="1950" dirty="0">
                <a:latin typeface="Arial MT"/>
                <a:cs typeface="Arial MT"/>
              </a:rPr>
              <a:t> amount of energy consumed in </a:t>
            </a:r>
            <a:r>
              <a:rPr lang="en-US" sz="1950" dirty="0">
                <a:latin typeface="Arial MT"/>
                <a:cs typeface="Arial MT"/>
                <a:sym typeface="+mn-ea"/>
              </a:rPr>
              <a:t>watt per hour(wh)</a:t>
            </a:r>
            <a:r>
              <a:rPr lang="en-US" sz="1950" dirty="0">
                <a:latin typeface="Arial MT"/>
                <a:cs typeface="Arial MT"/>
              </a:rPr>
              <a:t> by tracking the usage of appliances in the household from the data collected throughout 4.5 months at every 10 minute interval to understand the trend  and growth of energy consumption of residential buildings in Belgium.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0400" y="0"/>
            <a:ext cx="3954780" cy="396240"/>
          </a:xfrm>
          <a:prstGeom prst="rect">
            <a:avLst/>
          </a:prstGeom>
        </p:spPr>
        <p:txBody>
          <a:bodyPr vert="horz" wrap="square" lIns="0" tIns="12065" rIns="0" bIns="0" rtlCol="0">
            <a:spAutoFit/>
          </a:bodyPr>
          <a:lstStyle/>
          <a:p>
            <a:pPr marL="12700">
              <a:lnSpc>
                <a:spcPct val="100000"/>
              </a:lnSpc>
              <a:spcBef>
                <a:spcPts val="95"/>
              </a:spcBef>
            </a:pPr>
            <a:r>
              <a:rPr sz="2500" spc="-5" dirty="0"/>
              <a:t>Overview</a:t>
            </a:r>
            <a:r>
              <a:rPr sz="2500" spc="-10" dirty="0"/>
              <a:t> </a:t>
            </a:r>
            <a:r>
              <a:rPr sz="2500" spc="-5" dirty="0"/>
              <a:t>of</a:t>
            </a:r>
            <a:r>
              <a:rPr sz="2500" spc="10" dirty="0"/>
              <a:t> </a:t>
            </a:r>
            <a:r>
              <a:rPr sz="2500" spc="-5" dirty="0"/>
              <a:t>given data</a:t>
            </a:r>
            <a:endParaRPr sz="2500"/>
          </a:p>
        </p:txBody>
      </p:sp>
      <p:sp>
        <p:nvSpPr>
          <p:cNvPr id="3" name="object 3"/>
          <p:cNvSpPr txBox="1"/>
          <p:nvPr/>
        </p:nvSpPr>
        <p:spPr>
          <a:xfrm>
            <a:off x="381000" y="361950"/>
            <a:ext cx="4004945" cy="4803775"/>
          </a:xfrm>
          <a:prstGeom prst="rect">
            <a:avLst/>
          </a:prstGeom>
        </p:spPr>
        <p:txBody>
          <a:bodyPr vert="horz" wrap="square" lIns="0" tIns="36195" rIns="0" bIns="0" rtlCol="0">
            <a:spAutoFit/>
          </a:bodyPr>
          <a:lstStyle/>
          <a:p>
            <a:pPr marL="12700">
              <a:lnSpc>
                <a:spcPct val="100000"/>
              </a:lnSpc>
              <a:spcBef>
                <a:spcPts val="620"/>
              </a:spcBef>
            </a:pPr>
            <a:r>
              <a:rPr lang="en-US" sz="800" spc="5" dirty="0">
                <a:solidFill>
                  <a:srgbClr val="1A1A1A"/>
                </a:solidFill>
                <a:cs typeface="+mn-lt"/>
                <a:sym typeface="+mn-ea"/>
              </a:rPr>
              <a:t>Date</a:t>
            </a:r>
            <a:r>
              <a:rPr sz="800" spc="5" dirty="0">
                <a:solidFill>
                  <a:srgbClr val="1A1A1A"/>
                </a:solidFill>
                <a:cs typeface="+mn-lt"/>
                <a:sym typeface="+mn-ea"/>
              </a:rPr>
              <a:t>:</a:t>
            </a:r>
            <a:r>
              <a:rPr sz="800" spc="-5" dirty="0">
                <a:solidFill>
                  <a:srgbClr val="1A1A1A"/>
                </a:solidFill>
                <a:cs typeface="+mn-lt"/>
                <a:sym typeface="+mn-ea"/>
              </a:rPr>
              <a:t> </a:t>
            </a:r>
            <a:r>
              <a:rPr lang="en-US" sz="800" spc="-5" dirty="0">
                <a:solidFill>
                  <a:srgbClr val="1A1A1A"/>
                </a:solidFill>
                <a:cs typeface="+mn-lt"/>
                <a:sym typeface="+mn-ea"/>
              </a:rPr>
              <a:t>Date and time of the Appliances usage recorded</a:t>
            </a:r>
            <a:endParaRPr sz="800">
              <a:cs typeface="+mn-lt"/>
            </a:endParaRPr>
          </a:p>
          <a:p>
            <a:pPr marL="12700" marR="793115">
              <a:lnSpc>
                <a:spcPts val="1500"/>
              </a:lnSpc>
              <a:spcBef>
                <a:spcPts val="130"/>
              </a:spcBef>
            </a:pPr>
            <a:r>
              <a:rPr lang="en-US" sz="800" spc="5" dirty="0">
                <a:solidFill>
                  <a:srgbClr val="1A1A1A"/>
                </a:solidFill>
                <a:cs typeface="+mn-lt"/>
                <a:sym typeface="+mn-ea"/>
              </a:rPr>
              <a:t>Appliances</a:t>
            </a:r>
            <a:r>
              <a:rPr sz="800" spc="5" dirty="0">
                <a:solidFill>
                  <a:srgbClr val="1A1A1A"/>
                </a:solidFill>
                <a:cs typeface="+mn-lt"/>
                <a:sym typeface="+mn-ea"/>
              </a:rPr>
              <a:t>: </a:t>
            </a:r>
            <a:r>
              <a:rPr lang="en-US" sz="800" spc="5" dirty="0">
                <a:solidFill>
                  <a:srgbClr val="1A1A1A"/>
                </a:solidFill>
                <a:cs typeface="+mn-lt"/>
                <a:sym typeface="+mn-ea"/>
              </a:rPr>
              <a:t>Values of appliance usage in Watt per hour(Wh) </a:t>
            </a:r>
            <a:endParaRPr lang="en-US" sz="800" spc="5" dirty="0">
              <a:solidFill>
                <a:srgbClr val="1A1A1A"/>
              </a:solidFill>
              <a:cs typeface="+mn-lt"/>
            </a:endParaRPr>
          </a:p>
          <a:p>
            <a:pPr marL="12700" marR="793115">
              <a:lnSpc>
                <a:spcPts val="1500"/>
              </a:lnSpc>
              <a:spcBef>
                <a:spcPts val="130"/>
              </a:spcBef>
            </a:pPr>
            <a:r>
              <a:rPr lang="en-US" sz="800" spc="5" dirty="0">
                <a:solidFill>
                  <a:srgbClr val="1A1A1A"/>
                </a:solidFill>
                <a:cs typeface="+mn-lt"/>
                <a:sym typeface="+mn-ea"/>
              </a:rPr>
              <a:t>Lights </a:t>
            </a:r>
            <a:r>
              <a:rPr sz="800" spc="5" dirty="0">
                <a:solidFill>
                  <a:srgbClr val="1A1A1A"/>
                </a:solidFill>
                <a:cs typeface="+mn-lt"/>
                <a:sym typeface="+mn-ea"/>
              </a:rPr>
              <a:t>:</a:t>
            </a:r>
            <a:r>
              <a:rPr lang="en-US" sz="800" spc="5" dirty="0">
                <a:solidFill>
                  <a:srgbClr val="1A1A1A"/>
                </a:solidFill>
                <a:cs typeface="+mn-lt"/>
                <a:sym typeface="+mn-ea"/>
              </a:rPr>
              <a:t> Energy use of light fixtures in the house in Wh </a:t>
            </a:r>
          </a:p>
          <a:p>
            <a:pPr marL="12700">
              <a:lnSpc>
                <a:spcPct val="100000"/>
              </a:lnSpc>
              <a:spcBef>
                <a:spcPts val="385"/>
              </a:spcBef>
            </a:pPr>
            <a:r>
              <a:rPr sz="800" dirty="0">
                <a:solidFill>
                  <a:srgbClr val="1A1A1A"/>
                </a:solidFill>
                <a:cs typeface="+mn-lt"/>
                <a:sym typeface="+mn-ea"/>
              </a:rPr>
              <a:t>T1</a:t>
            </a:r>
            <a:r>
              <a:rPr lang="en-US" sz="800" dirty="0">
                <a:solidFill>
                  <a:srgbClr val="1A1A1A"/>
                </a:solidFill>
                <a:cs typeface="+mn-lt"/>
                <a:sym typeface="+mn-ea"/>
              </a:rPr>
              <a:t> : </a:t>
            </a:r>
            <a:r>
              <a:rPr sz="800" dirty="0">
                <a:solidFill>
                  <a:srgbClr val="1A1A1A"/>
                </a:solidFill>
                <a:cs typeface="+mn-lt"/>
                <a:sym typeface="+mn-ea"/>
              </a:rPr>
              <a:t>Temperature in kitchen area, in Celsius</a:t>
            </a:r>
            <a:endParaRPr sz="800">
              <a:cs typeface="+mn-lt"/>
            </a:endParaRPr>
          </a:p>
          <a:p>
            <a:pPr marL="12700">
              <a:lnSpc>
                <a:spcPct val="100000"/>
              </a:lnSpc>
              <a:spcBef>
                <a:spcPts val="530"/>
              </a:spcBef>
            </a:pPr>
            <a:r>
              <a:rPr sz="800" spc="5" dirty="0">
                <a:solidFill>
                  <a:srgbClr val="1A1A1A"/>
                </a:solidFill>
                <a:cs typeface="+mn-lt"/>
                <a:sym typeface="+mn-ea"/>
              </a:rPr>
              <a:t>RH1,</a:t>
            </a:r>
            <a:r>
              <a:rPr lang="en-US" sz="800" spc="5" dirty="0">
                <a:solidFill>
                  <a:srgbClr val="1A1A1A"/>
                </a:solidFill>
                <a:cs typeface="+mn-lt"/>
                <a:sym typeface="+mn-ea"/>
              </a:rPr>
              <a:t> : </a:t>
            </a:r>
            <a:r>
              <a:rPr sz="800" spc="5" dirty="0">
                <a:solidFill>
                  <a:srgbClr val="1A1A1A"/>
                </a:solidFill>
                <a:cs typeface="+mn-lt"/>
                <a:sym typeface="+mn-ea"/>
              </a:rPr>
              <a:t>Humidity in kitchen area, in % </a:t>
            </a:r>
          </a:p>
          <a:p>
            <a:pPr marL="12700">
              <a:lnSpc>
                <a:spcPct val="100000"/>
              </a:lnSpc>
              <a:spcBef>
                <a:spcPts val="530"/>
              </a:spcBef>
            </a:pPr>
            <a:r>
              <a:rPr sz="800" spc="10" dirty="0">
                <a:solidFill>
                  <a:srgbClr val="1A1A1A"/>
                </a:solidFill>
                <a:cs typeface="+mn-lt"/>
                <a:sym typeface="+mn-ea"/>
              </a:rPr>
              <a:t>T2</a:t>
            </a:r>
            <a:r>
              <a:rPr lang="en-US" sz="800" spc="10" dirty="0">
                <a:solidFill>
                  <a:srgbClr val="1A1A1A"/>
                </a:solidFill>
                <a:cs typeface="+mn-lt"/>
                <a:sym typeface="+mn-ea"/>
              </a:rPr>
              <a:t>: </a:t>
            </a:r>
            <a:r>
              <a:rPr sz="800" spc="10" dirty="0">
                <a:solidFill>
                  <a:srgbClr val="1A1A1A"/>
                </a:solidFill>
                <a:cs typeface="+mn-lt"/>
                <a:sym typeface="+mn-ea"/>
              </a:rPr>
              <a:t>Temperature in living room area, in Celsius</a:t>
            </a:r>
          </a:p>
          <a:p>
            <a:pPr marL="12700">
              <a:lnSpc>
                <a:spcPct val="100000"/>
              </a:lnSpc>
              <a:spcBef>
                <a:spcPts val="285"/>
              </a:spcBef>
            </a:pPr>
            <a:r>
              <a:rPr sz="800">
                <a:cs typeface="+mn-lt"/>
              </a:rPr>
              <a:t>RH2,Humidity in living room area, in %</a:t>
            </a:r>
          </a:p>
          <a:p>
            <a:pPr marL="12700">
              <a:lnSpc>
                <a:spcPct val="100000"/>
              </a:lnSpc>
              <a:spcBef>
                <a:spcPts val="285"/>
              </a:spcBef>
            </a:pPr>
            <a:r>
              <a:rPr sz="800">
                <a:cs typeface="+mn-lt"/>
              </a:rPr>
              <a:t>T3, Temperature in laundry room area</a:t>
            </a:r>
          </a:p>
          <a:p>
            <a:pPr marL="12700">
              <a:lnSpc>
                <a:spcPct val="100000"/>
              </a:lnSpc>
              <a:spcBef>
                <a:spcPts val="285"/>
              </a:spcBef>
            </a:pPr>
            <a:r>
              <a:rPr sz="800">
                <a:cs typeface="+mn-lt"/>
              </a:rPr>
              <a:t>RH3, Humidity in laundry room area, in %</a:t>
            </a:r>
          </a:p>
          <a:p>
            <a:pPr marL="12700">
              <a:lnSpc>
                <a:spcPct val="100000"/>
              </a:lnSpc>
              <a:spcBef>
                <a:spcPts val="285"/>
              </a:spcBef>
            </a:pPr>
            <a:r>
              <a:rPr sz="800">
                <a:cs typeface="+mn-lt"/>
              </a:rPr>
              <a:t>T4, Temperature in office room, in Celsius</a:t>
            </a:r>
          </a:p>
          <a:p>
            <a:pPr marL="12700">
              <a:lnSpc>
                <a:spcPct val="100000"/>
              </a:lnSpc>
              <a:spcBef>
                <a:spcPts val="285"/>
              </a:spcBef>
            </a:pPr>
            <a:r>
              <a:rPr sz="800">
                <a:cs typeface="+mn-lt"/>
              </a:rPr>
              <a:t>RH4,Humidity in office room, in %</a:t>
            </a:r>
          </a:p>
          <a:p>
            <a:pPr marL="12700">
              <a:lnSpc>
                <a:spcPct val="100000"/>
              </a:lnSpc>
              <a:spcBef>
                <a:spcPts val="285"/>
              </a:spcBef>
            </a:pPr>
            <a:r>
              <a:rPr sz="800">
                <a:cs typeface="+mn-lt"/>
              </a:rPr>
              <a:t>T5, Temperature in bathroom, in Celsius</a:t>
            </a:r>
          </a:p>
          <a:p>
            <a:pPr marL="12700">
              <a:lnSpc>
                <a:spcPct val="100000"/>
              </a:lnSpc>
              <a:spcBef>
                <a:spcPts val="285"/>
              </a:spcBef>
            </a:pPr>
            <a:r>
              <a:rPr sz="800">
                <a:cs typeface="+mn-lt"/>
              </a:rPr>
              <a:t>RH5, Humidity in bathroom, in %</a:t>
            </a:r>
          </a:p>
          <a:p>
            <a:pPr marL="12700">
              <a:lnSpc>
                <a:spcPct val="100000"/>
              </a:lnSpc>
              <a:spcBef>
                <a:spcPts val="285"/>
              </a:spcBef>
            </a:pPr>
            <a:r>
              <a:rPr sz="800">
                <a:cs typeface="+mn-lt"/>
              </a:rPr>
              <a:t>T6, Temperature outside the building (north side), in Celsius</a:t>
            </a:r>
          </a:p>
          <a:p>
            <a:pPr marL="12700">
              <a:lnSpc>
                <a:spcPct val="100000"/>
              </a:lnSpc>
              <a:spcBef>
                <a:spcPts val="285"/>
              </a:spcBef>
            </a:pPr>
            <a:r>
              <a:rPr sz="800">
                <a:cs typeface="+mn-lt"/>
              </a:rPr>
              <a:t>RH6, Humidity outside the building (north side), in %</a:t>
            </a:r>
          </a:p>
          <a:p>
            <a:pPr marL="12700">
              <a:lnSpc>
                <a:spcPct val="100000"/>
              </a:lnSpc>
              <a:spcBef>
                <a:spcPts val="285"/>
              </a:spcBef>
            </a:pPr>
            <a:r>
              <a:rPr sz="800">
                <a:cs typeface="+mn-lt"/>
              </a:rPr>
              <a:t>T7, Temperature in ironing room , in Celsius</a:t>
            </a:r>
          </a:p>
          <a:p>
            <a:pPr marL="12700">
              <a:lnSpc>
                <a:spcPct val="100000"/>
              </a:lnSpc>
              <a:spcBef>
                <a:spcPts val="285"/>
              </a:spcBef>
            </a:pPr>
            <a:r>
              <a:rPr sz="800">
                <a:cs typeface="+mn-lt"/>
              </a:rPr>
              <a:t>RH7, Humidity in ironing room, in % </a:t>
            </a:r>
          </a:p>
          <a:p>
            <a:pPr marL="12700">
              <a:lnSpc>
                <a:spcPct val="100000"/>
              </a:lnSpc>
              <a:spcBef>
                <a:spcPts val="285"/>
              </a:spcBef>
            </a:pPr>
            <a:r>
              <a:rPr sz="800">
                <a:cs typeface="+mn-lt"/>
              </a:rPr>
              <a:t>T8, Temperature in teenager room 2, in Celsius</a:t>
            </a:r>
          </a:p>
          <a:p>
            <a:pPr marL="12700">
              <a:lnSpc>
                <a:spcPct val="100000"/>
              </a:lnSpc>
              <a:spcBef>
                <a:spcPts val="285"/>
              </a:spcBef>
            </a:pPr>
            <a:r>
              <a:rPr sz="800">
                <a:cs typeface="+mn-lt"/>
              </a:rPr>
              <a:t>RH8,Humidity in teenager room 2, in %</a:t>
            </a:r>
          </a:p>
          <a:p>
            <a:pPr marL="12700">
              <a:lnSpc>
                <a:spcPct val="100000"/>
              </a:lnSpc>
              <a:spcBef>
                <a:spcPts val="285"/>
              </a:spcBef>
            </a:pPr>
            <a:r>
              <a:rPr sz="800">
                <a:cs typeface="+mn-lt"/>
              </a:rPr>
              <a:t>T9, Temperature in parents room, in Celsius</a:t>
            </a:r>
          </a:p>
          <a:p>
            <a:pPr marL="12700">
              <a:lnSpc>
                <a:spcPct val="100000"/>
              </a:lnSpc>
              <a:spcBef>
                <a:spcPts val="285"/>
              </a:spcBef>
            </a:pPr>
            <a:r>
              <a:rPr sz="800">
                <a:cs typeface="+mn-lt"/>
              </a:rPr>
              <a:t>RH9, Humidity in parents room, in % </a:t>
            </a:r>
          </a:p>
          <a:p>
            <a:pPr marL="12700">
              <a:lnSpc>
                <a:spcPct val="100000"/>
              </a:lnSpc>
              <a:spcBef>
                <a:spcPts val="285"/>
              </a:spcBef>
            </a:pPr>
            <a:r>
              <a:rPr sz="800">
                <a:cs typeface="+mn-lt"/>
              </a:rPr>
              <a:t> To, Temperature outside (from Chievres weather station), in Celsius</a:t>
            </a:r>
          </a:p>
          <a:p>
            <a:pPr marL="12700">
              <a:lnSpc>
                <a:spcPct val="100000"/>
              </a:lnSpc>
              <a:spcBef>
                <a:spcPts val="285"/>
              </a:spcBef>
            </a:pPr>
            <a:r>
              <a:rPr sz="800">
                <a:cs typeface="+mn-lt"/>
              </a:rPr>
              <a:t>Pressure (from Chievres weather station), in mm Hg</a:t>
            </a:r>
          </a:p>
          <a:p>
            <a:pPr marL="12700">
              <a:lnSpc>
                <a:spcPct val="100000"/>
              </a:lnSpc>
              <a:spcBef>
                <a:spcPts val="285"/>
              </a:spcBef>
            </a:pPr>
            <a:r>
              <a:rPr sz="800">
                <a:cs typeface="+mn-lt"/>
              </a:rPr>
              <a:t>RHout, Humidity outside (from Chievres weather station), in %</a:t>
            </a:r>
          </a:p>
          <a:p>
            <a:pPr marL="12700">
              <a:lnSpc>
                <a:spcPct val="100000"/>
              </a:lnSpc>
              <a:spcBef>
                <a:spcPts val="285"/>
              </a:spcBef>
            </a:pPr>
            <a:r>
              <a:rPr sz="800">
                <a:cs typeface="+mn-lt"/>
              </a:rPr>
              <a:t>Wind speed (from Chievres weather station), in m/s</a:t>
            </a:r>
          </a:p>
          <a:p>
            <a:pPr marL="12700">
              <a:lnSpc>
                <a:spcPct val="100000"/>
              </a:lnSpc>
              <a:spcBef>
                <a:spcPts val="285"/>
              </a:spcBef>
            </a:pPr>
            <a:r>
              <a:rPr sz="800">
                <a:cs typeface="+mn-lt"/>
              </a:rPr>
              <a:t>Visibility (from Chievres weather station), in km</a:t>
            </a:r>
          </a:p>
          <a:p>
            <a:pPr marL="12700">
              <a:lnSpc>
                <a:spcPct val="100000"/>
              </a:lnSpc>
              <a:spcBef>
                <a:spcPts val="285"/>
              </a:spcBef>
            </a:pPr>
            <a:r>
              <a:rPr sz="800">
                <a:cs typeface="+mn-lt"/>
              </a:rPr>
              <a:t>Tdewpoint (from Chievres weather station), Â°C</a:t>
            </a:r>
          </a:p>
          <a:p>
            <a:pPr marL="12700">
              <a:lnSpc>
                <a:spcPct val="100000"/>
              </a:lnSpc>
              <a:spcBef>
                <a:spcPts val="285"/>
              </a:spcBef>
            </a:pPr>
            <a:r>
              <a:rPr sz="800">
                <a:cs typeface="+mn-lt"/>
              </a:rPr>
              <a:t>rv1, Random variable 1, nondimensional</a:t>
            </a:r>
          </a:p>
          <a:p>
            <a:pPr marL="12700">
              <a:lnSpc>
                <a:spcPct val="100000"/>
              </a:lnSpc>
              <a:spcBef>
                <a:spcPts val="285"/>
              </a:spcBef>
            </a:pPr>
            <a:r>
              <a:rPr sz="800">
                <a:cs typeface="+mn-lt"/>
              </a:rPr>
              <a:t>rv2, Random variable 2, nondimensional</a:t>
            </a:r>
          </a:p>
        </p:txBody>
      </p:sp>
      <p:pic>
        <p:nvPicPr>
          <p:cNvPr id="4" name="Content Placeholder 3" descr="Screenshot 2023-01-08 140255"/>
          <p:cNvPicPr>
            <a:picLocks noGrp="1" noChangeAspect="1"/>
          </p:cNvPicPr>
          <p:nvPr>
            <p:ph sz="half" idx="2"/>
          </p:nvPr>
        </p:nvPicPr>
        <p:blipFill>
          <a:blip r:embed="rId2"/>
          <a:stretch>
            <a:fillRect/>
          </a:stretch>
        </p:blipFill>
        <p:spPr>
          <a:xfrm>
            <a:off x="5334000" y="553085"/>
            <a:ext cx="3759200" cy="45516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0" y="209550"/>
            <a:ext cx="3886200" cy="396240"/>
          </a:xfrm>
          <a:prstGeom prst="rect">
            <a:avLst/>
          </a:prstGeom>
        </p:spPr>
        <p:txBody>
          <a:bodyPr vert="horz" wrap="square" lIns="0" tIns="12065" rIns="0" bIns="0" rtlCol="0">
            <a:spAutoFit/>
          </a:bodyPr>
          <a:lstStyle/>
          <a:p>
            <a:pPr marL="12700">
              <a:lnSpc>
                <a:spcPct val="100000"/>
              </a:lnSpc>
              <a:spcBef>
                <a:spcPts val="95"/>
              </a:spcBef>
            </a:pPr>
            <a:r>
              <a:rPr sz="2500" spc="-5" dirty="0"/>
              <a:t>Description</a:t>
            </a:r>
            <a:r>
              <a:rPr sz="2500" spc="-20" dirty="0"/>
              <a:t> </a:t>
            </a:r>
            <a:r>
              <a:rPr sz="2500" spc="-5" dirty="0"/>
              <a:t>of</a:t>
            </a:r>
            <a:r>
              <a:rPr sz="2500" spc="-15" dirty="0"/>
              <a:t> </a:t>
            </a:r>
            <a:r>
              <a:rPr sz="2500" spc="-5" dirty="0"/>
              <a:t>data</a:t>
            </a:r>
            <a:endParaRPr sz="2500"/>
          </a:p>
        </p:txBody>
      </p:sp>
      <p:pic>
        <p:nvPicPr>
          <p:cNvPr id="4" name="Content Placeholder 3" descr="Screenshot 2023-01-08 141913"/>
          <p:cNvPicPr>
            <a:picLocks noGrp="1" noChangeAspect="1"/>
          </p:cNvPicPr>
          <p:nvPr>
            <p:ph sz="half" idx="2"/>
          </p:nvPr>
        </p:nvPicPr>
        <p:blipFill>
          <a:blip r:embed="rId2"/>
          <a:stretch>
            <a:fillRect/>
          </a:stretch>
        </p:blipFill>
        <p:spPr>
          <a:xfrm>
            <a:off x="76200" y="1123950"/>
            <a:ext cx="9017635" cy="28390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0" y="209550"/>
            <a:ext cx="4431030" cy="396240"/>
          </a:xfrm>
          <a:prstGeom prst="rect">
            <a:avLst/>
          </a:prstGeom>
        </p:spPr>
        <p:txBody>
          <a:bodyPr vert="horz" wrap="square" lIns="0" tIns="12065" rIns="0" bIns="0" rtlCol="0">
            <a:spAutoFit/>
          </a:bodyPr>
          <a:lstStyle/>
          <a:p>
            <a:pPr marL="12700">
              <a:lnSpc>
                <a:spcPct val="100000"/>
              </a:lnSpc>
              <a:spcBef>
                <a:spcPts val="95"/>
              </a:spcBef>
            </a:pPr>
            <a:r>
              <a:rPr sz="2500" spc="-5" dirty="0"/>
              <a:t>Description</a:t>
            </a:r>
            <a:r>
              <a:rPr sz="2500" spc="-20" dirty="0"/>
              <a:t> </a:t>
            </a:r>
            <a:r>
              <a:rPr sz="2500" spc="-5" dirty="0"/>
              <a:t>of</a:t>
            </a:r>
            <a:r>
              <a:rPr sz="2500" spc="-15" dirty="0"/>
              <a:t> </a:t>
            </a:r>
            <a:r>
              <a:rPr sz="2500" spc="-5" dirty="0"/>
              <a:t>data</a:t>
            </a:r>
            <a:r>
              <a:rPr lang="en-US" sz="2500" spc="-5" dirty="0"/>
              <a:t>(contd)</a:t>
            </a:r>
          </a:p>
        </p:txBody>
      </p:sp>
      <p:pic>
        <p:nvPicPr>
          <p:cNvPr id="5" name="Content Placeholder 4" descr="Screenshot 2023-01-08 141928"/>
          <p:cNvPicPr>
            <a:picLocks noGrp="1" noChangeAspect="1"/>
          </p:cNvPicPr>
          <p:nvPr>
            <p:ph sz="half" idx="2"/>
          </p:nvPr>
        </p:nvPicPr>
        <p:blipFill>
          <a:blip r:embed="rId2"/>
          <a:stretch>
            <a:fillRect/>
          </a:stretch>
        </p:blipFill>
        <p:spPr>
          <a:xfrm>
            <a:off x="100330" y="971550"/>
            <a:ext cx="8884285" cy="40360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76600" y="133350"/>
            <a:ext cx="3272790" cy="399415"/>
          </a:xfrm>
          <a:prstGeom prst="rect">
            <a:avLst/>
          </a:prstGeom>
        </p:spPr>
        <p:txBody>
          <a:bodyPr vert="horz" wrap="square" lIns="0" tIns="15240" rIns="0" bIns="0" rtlCol="0">
            <a:spAutoFit/>
          </a:bodyPr>
          <a:lstStyle/>
          <a:p>
            <a:pPr marL="12700">
              <a:lnSpc>
                <a:spcPct val="100000"/>
              </a:lnSpc>
              <a:spcBef>
                <a:spcPts val="120"/>
              </a:spcBef>
            </a:pPr>
            <a:r>
              <a:rPr sz="2500" spc="10" dirty="0"/>
              <a:t>Sample</a:t>
            </a:r>
            <a:r>
              <a:rPr sz="2500" spc="-45" dirty="0"/>
              <a:t> </a:t>
            </a:r>
            <a:r>
              <a:rPr sz="2500" spc="5" dirty="0"/>
              <a:t>of</a:t>
            </a:r>
            <a:r>
              <a:rPr sz="2500" spc="-30" dirty="0"/>
              <a:t> </a:t>
            </a:r>
            <a:r>
              <a:rPr sz="2500" spc="5" dirty="0"/>
              <a:t>data</a:t>
            </a:r>
            <a:endParaRPr sz="2500"/>
          </a:p>
        </p:txBody>
      </p:sp>
      <p:pic>
        <p:nvPicPr>
          <p:cNvPr id="4" name="Content Placeholder 3" descr="Screenshot 2023-01-08 143003"/>
          <p:cNvPicPr>
            <a:picLocks noGrp="1" noChangeAspect="1"/>
          </p:cNvPicPr>
          <p:nvPr>
            <p:ph sz="half" idx="2"/>
          </p:nvPr>
        </p:nvPicPr>
        <p:blipFill>
          <a:blip r:embed="rId2"/>
          <a:stretch>
            <a:fillRect/>
          </a:stretch>
        </p:blipFill>
        <p:spPr>
          <a:xfrm>
            <a:off x="83185" y="666750"/>
            <a:ext cx="8990330" cy="41097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05633" y="514858"/>
            <a:ext cx="4330700" cy="452120"/>
          </a:xfrm>
          <a:prstGeom prst="rect">
            <a:avLst/>
          </a:prstGeom>
        </p:spPr>
        <p:txBody>
          <a:bodyPr vert="horz" wrap="square" lIns="0" tIns="12065" rIns="0" bIns="0" rtlCol="0">
            <a:spAutoFit/>
          </a:bodyPr>
          <a:lstStyle/>
          <a:p>
            <a:pPr marL="12700">
              <a:lnSpc>
                <a:spcPct val="100000"/>
              </a:lnSpc>
              <a:spcBef>
                <a:spcPts val="95"/>
              </a:spcBef>
            </a:pPr>
            <a:r>
              <a:rPr sz="2800" spc="-5" dirty="0"/>
              <a:t>Exploratory</a:t>
            </a:r>
            <a:r>
              <a:rPr sz="2800" spc="15" dirty="0"/>
              <a:t> </a:t>
            </a:r>
            <a:r>
              <a:rPr sz="2800" spc="-5" dirty="0"/>
              <a:t>data</a:t>
            </a:r>
            <a:r>
              <a:rPr sz="2800" dirty="0"/>
              <a:t> </a:t>
            </a:r>
            <a:r>
              <a:rPr sz="2800" spc="-10" dirty="0"/>
              <a:t>analysis</a:t>
            </a:r>
            <a:endParaRPr sz="2800"/>
          </a:p>
        </p:txBody>
      </p:sp>
      <p:sp>
        <p:nvSpPr>
          <p:cNvPr id="3" name="object 3"/>
          <p:cNvSpPr txBox="1"/>
          <p:nvPr/>
        </p:nvSpPr>
        <p:spPr>
          <a:xfrm>
            <a:off x="655320" y="1266190"/>
            <a:ext cx="8411210" cy="2644140"/>
          </a:xfrm>
          <a:prstGeom prst="rect">
            <a:avLst/>
          </a:prstGeom>
        </p:spPr>
        <p:txBody>
          <a:bodyPr vert="horz" wrap="square" lIns="0" tIns="12700" rIns="0" bIns="0" rtlCol="0">
            <a:spAutoFit/>
          </a:bodyPr>
          <a:lstStyle/>
          <a:p>
            <a:pPr marL="361950" marR="22860" indent="-349885">
              <a:lnSpc>
                <a:spcPct val="150000"/>
              </a:lnSpc>
              <a:spcBef>
                <a:spcPts val="100"/>
              </a:spcBef>
              <a:buChar char="●"/>
              <a:tabLst>
                <a:tab pos="361315" algn="l"/>
                <a:tab pos="362585" algn="l"/>
              </a:tabLst>
            </a:pPr>
            <a:r>
              <a:rPr sz="1900" spc="-5" dirty="0">
                <a:solidFill>
                  <a:srgbClr val="090909"/>
                </a:solidFill>
                <a:latin typeface="Arial MT"/>
                <a:cs typeface="Arial MT"/>
              </a:rPr>
              <a:t>Exploratory</a:t>
            </a:r>
            <a:r>
              <a:rPr sz="1900" spc="50" dirty="0">
                <a:solidFill>
                  <a:srgbClr val="090909"/>
                </a:solidFill>
                <a:latin typeface="Arial MT"/>
                <a:cs typeface="Arial MT"/>
              </a:rPr>
              <a:t> </a:t>
            </a:r>
            <a:r>
              <a:rPr sz="1900" spc="-5" dirty="0">
                <a:solidFill>
                  <a:srgbClr val="090909"/>
                </a:solidFill>
                <a:latin typeface="Arial MT"/>
                <a:cs typeface="Arial MT"/>
              </a:rPr>
              <a:t>Data</a:t>
            </a:r>
            <a:r>
              <a:rPr sz="1900" spc="15" dirty="0">
                <a:solidFill>
                  <a:srgbClr val="090909"/>
                </a:solidFill>
                <a:latin typeface="Arial MT"/>
                <a:cs typeface="Arial MT"/>
              </a:rPr>
              <a:t> </a:t>
            </a:r>
            <a:r>
              <a:rPr sz="1900" spc="-5" dirty="0">
                <a:solidFill>
                  <a:srgbClr val="090909"/>
                </a:solidFill>
                <a:latin typeface="Arial MT"/>
                <a:cs typeface="Arial MT"/>
              </a:rPr>
              <a:t>Analysis</a:t>
            </a:r>
            <a:r>
              <a:rPr sz="1900" spc="20" dirty="0">
                <a:solidFill>
                  <a:srgbClr val="090909"/>
                </a:solidFill>
                <a:latin typeface="Arial MT"/>
                <a:cs typeface="Arial MT"/>
              </a:rPr>
              <a:t> </a:t>
            </a:r>
            <a:r>
              <a:rPr sz="1900" dirty="0">
                <a:solidFill>
                  <a:srgbClr val="090909"/>
                </a:solidFill>
                <a:latin typeface="Arial MT"/>
                <a:cs typeface="Arial MT"/>
              </a:rPr>
              <a:t>refers</a:t>
            </a:r>
            <a:r>
              <a:rPr sz="1900" spc="15" dirty="0">
                <a:solidFill>
                  <a:srgbClr val="090909"/>
                </a:solidFill>
                <a:latin typeface="Arial MT"/>
                <a:cs typeface="Arial MT"/>
              </a:rPr>
              <a:t> </a:t>
            </a:r>
            <a:r>
              <a:rPr sz="1900" spc="-5" dirty="0">
                <a:solidFill>
                  <a:srgbClr val="090909"/>
                </a:solidFill>
                <a:latin typeface="Arial MT"/>
                <a:cs typeface="Arial MT"/>
              </a:rPr>
              <a:t>to</a:t>
            </a:r>
            <a:r>
              <a:rPr sz="1900" dirty="0">
                <a:solidFill>
                  <a:srgbClr val="090909"/>
                </a:solidFill>
                <a:latin typeface="Arial MT"/>
                <a:cs typeface="Arial MT"/>
              </a:rPr>
              <a:t> </a:t>
            </a:r>
            <a:r>
              <a:rPr sz="1900" spc="-5" dirty="0">
                <a:solidFill>
                  <a:srgbClr val="090909"/>
                </a:solidFill>
                <a:latin typeface="Arial MT"/>
                <a:cs typeface="Arial MT"/>
              </a:rPr>
              <a:t>the</a:t>
            </a:r>
            <a:r>
              <a:rPr sz="1900" spc="20" dirty="0">
                <a:solidFill>
                  <a:srgbClr val="090909"/>
                </a:solidFill>
                <a:latin typeface="Arial MT"/>
                <a:cs typeface="Arial MT"/>
              </a:rPr>
              <a:t> </a:t>
            </a:r>
            <a:r>
              <a:rPr sz="1900" spc="-5" dirty="0">
                <a:solidFill>
                  <a:srgbClr val="090909"/>
                </a:solidFill>
                <a:latin typeface="Arial MT"/>
                <a:cs typeface="Arial MT"/>
              </a:rPr>
              <a:t>critical</a:t>
            </a:r>
            <a:r>
              <a:rPr sz="1900" spc="25" dirty="0">
                <a:solidFill>
                  <a:srgbClr val="090909"/>
                </a:solidFill>
                <a:latin typeface="Arial MT"/>
                <a:cs typeface="Arial MT"/>
              </a:rPr>
              <a:t> </a:t>
            </a:r>
            <a:r>
              <a:rPr sz="1900" spc="-5" dirty="0">
                <a:solidFill>
                  <a:srgbClr val="090909"/>
                </a:solidFill>
                <a:latin typeface="Arial MT"/>
                <a:cs typeface="Arial MT"/>
              </a:rPr>
              <a:t>process</a:t>
            </a:r>
            <a:r>
              <a:rPr sz="1900" spc="30" dirty="0">
                <a:solidFill>
                  <a:srgbClr val="090909"/>
                </a:solidFill>
                <a:latin typeface="Arial MT"/>
                <a:cs typeface="Arial MT"/>
              </a:rPr>
              <a:t> </a:t>
            </a:r>
            <a:r>
              <a:rPr sz="1900" spc="-5" dirty="0">
                <a:solidFill>
                  <a:srgbClr val="090909"/>
                </a:solidFill>
                <a:latin typeface="Arial MT"/>
                <a:cs typeface="Arial MT"/>
              </a:rPr>
              <a:t>of</a:t>
            </a:r>
            <a:r>
              <a:rPr sz="1900" dirty="0">
                <a:solidFill>
                  <a:srgbClr val="090909"/>
                </a:solidFill>
                <a:latin typeface="Arial MT"/>
                <a:cs typeface="Arial MT"/>
              </a:rPr>
              <a:t> </a:t>
            </a:r>
            <a:r>
              <a:rPr sz="1900" spc="-5" dirty="0">
                <a:solidFill>
                  <a:srgbClr val="090909"/>
                </a:solidFill>
                <a:latin typeface="Arial MT"/>
                <a:cs typeface="Arial MT"/>
              </a:rPr>
              <a:t>performing </a:t>
            </a:r>
            <a:r>
              <a:rPr sz="1900" dirty="0">
                <a:solidFill>
                  <a:srgbClr val="090909"/>
                </a:solidFill>
                <a:latin typeface="Arial MT"/>
                <a:cs typeface="Arial MT"/>
              </a:rPr>
              <a:t> </a:t>
            </a:r>
            <a:r>
              <a:rPr sz="1900" spc="-5" dirty="0">
                <a:solidFill>
                  <a:srgbClr val="090909"/>
                </a:solidFill>
                <a:latin typeface="Arial MT"/>
                <a:cs typeface="Arial MT"/>
              </a:rPr>
              <a:t>initial</a:t>
            </a:r>
            <a:r>
              <a:rPr sz="1900" spc="20" dirty="0">
                <a:solidFill>
                  <a:srgbClr val="090909"/>
                </a:solidFill>
                <a:latin typeface="Arial MT"/>
                <a:cs typeface="Arial MT"/>
              </a:rPr>
              <a:t> </a:t>
            </a:r>
            <a:r>
              <a:rPr sz="1900" spc="-5" dirty="0">
                <a:solidFill>
                  <a:srgbClr val="090909"/>
                </a:solidFill>
                <a:latin typeface="Arial MT"/>
                <a:cs typeface="Arial MT"/>
              </a:rPr>
              <a:t>investigations</a:t>
            </a:r>
            <a:r>
              <a:rPr sz="1900" spc="65" dirty="0">
                <a:solidFill>
                  <a:srgbClr val="090909"/>
                </a:solidFill>
                <a:latin typeface="Arial MT"/>
                <a:cs typeface="Arial MT"/>
              </a:rPr>
              <a:t> </a:t>
            </a:r>
            <a:r>
              <a:rPr sz="1900" spc="-5" dirty="0">
                <a:solidFill>
                  <a:srgbClr val="090909"/>
                </a:solidFill>
                <a:latin typeface="Arial MT"/>
                <a:cs typeface="Arial MT"/>
              </a:rPr>
              <a:t>on</a:t>
            </a:r>
            <a:r>
              <a:rPr sz="1900" dirty="0">
                <a:solidFill>
                  <a:srgbClr val="090909"/>
                </a:solidFill>
                <a:latin typeface="Arial MT"/>
                <a:cs typeface="Arial MT"/>
              </a:rPr>
              <a:t> </a:t>
            </a:r>
            <a:r>
              <a:rPr sz="1900" spc="-5" dirty="0">
                <a:solidFill>
                  <a:srgbClr val="090909"/>
                </a:solidFill>
                <a:latin typeface="Arial MT"/>
                <a:cs typeface="Arial MT"/>
              </a:rPr>
              <a:t>data</a:t>
            </a:r>
            <a:r>
              <a:rPr sz="1900" spc="10" dirty="0">
                <a:solidFill>
                  <a:srgbClr val="090909"/>
                </a:solidFill>
                <a:latin typeface="Arial MT"/>
                <a:cs typeface="Arial MT"/>
              </a:rPr>
              <a:t> </a:t>
            </a:r>
            <a:r>
              <a:rPr sz="1900" spc="-5" dirty="0">
                <a:solidFill>
                  <a:srgbClr val="090909"/>
                </a:solidFill>
                <a:latin typeface="Arial MT"/>
                <a:cs typeface="Arial MT"/>
              </a:rPr>
              <a:t>so</a:t>
            </a:r>
            <a:r>
              <a:rPr sz="1900" spc="15" dirty="0">
                <a:solidFill>
                  <a:srgbClr val="090909"/>
                </a:solidFill>
                <a:latin typeface="Arial MT"/>
                <a:cs typeface="Arial MT"/>
              </a:rPr>
              <a:t> </a:t>
            </a:r>
            <a:r>
              <a:rPr sz="1900" spc="-5" dirty="0">
                <a:solidFill>
                  <a:srgbClr val="090909"/>
                </a:solidFill>
                <a:latin typeface="Arial MT"/>
                <a:cs typeface="Arial MT"/>
              </a:rPr>
              <a:t>as to</a:t>
            </a:r>
            <a:r>
              <a:rPr sz="1900" spc="5" dirty="0">
                <a:solidFill>
                  <a:srgbClr val="090909"/>
                </a:solidFill>
                <a:latin typeface="Arial MT"/>
                <a:cs typeface="Arial MT"/>
              </a:rPr>
              <a:t> </a:t>
            </a:r>
            <a:r>
              <a:rPr sz="1900" spc="-5" dirty="0">
                <a:solidFill>
                  <a:srgbClr val="090909"/>
                </a:solidFill>
                <a:latin typeface="Arial MT"/>
                <a:cs typeface="Arial MT"/>
              </a:rPr>
              <a:t>discover</a:t>
            </a:r>
            <a:r>
              <a:rPr sz="1900" spc="45" dirty="0">
                <a:solidFill>
                  <a:srgbClr val="090909"/>
                </a:solidFill>
                <a:latin typeface="Arial MT"/>
                <a:cs typeface="Arial MT"/>
              </a:rPr>
              <a:t> </a:t>
            </a:r>
            <a:r>
              <a:rPr sz="1900" spc="-5" dirty="0">
                <a:solidFill>
                  <a:srgbClr val="090909"/>
                </a:solidFill>
                <a:latin typeface="Arial MT"/>
                <a:cs typeface="Arial MT"/>
              </a:rPr>
              <a:t>patterns,to</a:t>
            </a:r>
            <a:r>
              <a:rPr sz="1900" spc="25" dirty="0">
                <a:solidFill>
                  <a:srgbClr val="090909"/>
                </a:solidFill>
                <a:latin typeface="Arial MT"/>
                <a:cs typeface="Arial MT"/>
              </a:rPr>
              <a:t> </a:t>
            </a:r>
            <a:r>
              <a:rPr sz="1900" spc="-5" dirty="0">
                <a:solidFill>
                  <a:srgbClr val="090909"/>
                </a:solidFill>
                <a:latin typeface="Arial MT"/>
                <a:cs typeface="Arial MT"/>
              </a:rPr>
              <a:t>spot </a:t>
            </a:r>
            <a:r>
              <a:rPr sz="1900" dirty="0">
                <a:solidFill>
                  <a:srgbClr val="090909"/>
                </a:solidFill>
                <a:latin typeface="Arial MT"/>
                <a:cs typeface="Arial MT"/>
              </a:rPr>
              <a:t> </a:t>
            </a:r>
            <a:r>
              <a:rPr sz="1900" spc="-5" dirty="0">
                <a:solidFill>
                  <a:srgbClr val="090909"/>
                </a:solidFill>
                <a:latin typeface="Arial MT"/>
                <a:cs typeface="Arial MT"/>
              </a:rPr>
              <a:t>anomalies,to</a:t>
            </a:r>
            <a:r>
              <a:rPr sz="1900" spc="60" dirty="0">
                <a:solidFill>
                  <a:srgbClr val="090909"/>
                </a:solidFill>
                <a:latin typeface="Arial MT"/>
                <a:cs typeface="Arial MT"/>
              </a:rPr>
              <a:t> </a:t>
            </a:r>
            <a:r>
              <a:rPr sz="1900" spc="-5" dirty="0">
                <a:solidFill>
                  <a:srgbClr val="090909"/>
                </a:solidFill>
                <a:latin typeface="Arial MT"/>
                <a:cs typeface="Arial MT"/>
              </a:rPr>
              <a:t>test</a:t>
            </a:r>
            <a:r>
              <a:rPr sz="1900" spc="5" dirty="0">
                <a:solidFill>
                  <a:srgbClr val="090909"/>
                </a:solidFill>
                <a:latin typeface="Arial MT"/>
                <a:cs typeface="Arial MT"/>
              </a:rPr>
              <a:t> </a:t>
            </a:r>
            <a:r>
              <a:rPr sz="1900" spc="-5" dirty="0">
                <a:solidFill>
                  <a:srgbClr val="090909"/>
                </a:solidFill>
                <a:latin typeface="Arial MT"/>
                <a:cs typeface="Arial MT"/>
              </a:rPr>
              <a:t>hypothesis</a:t>
            </a:r>
            <a:r>
              <a:rPr sz="1900" spc="45" dirty="0">
                <a:solidFill>
                  <a:srgbClr val="090909"/>
                </a:solidFill>
                <a:latin typeface="Arial MT"/>
                <a:cs typeface="Arial MT"/>
              </a:rPr>
              <a:t> </a:t>
            </a:r>
            <a:r>
              <a:rPr sz="1900" spc="-5" dirty="0">
                <a:solidFill>
                  <a:srgbClr val="090909"/>
                </a:solidFill>
                <a:latin typeface="Arial MT"/>
                <a:cs typeface="Arial MT"/>
              </a:rPr>
              <a:t>and</a:t>
            </a:r>
            <a:r>
              <a:rPr sz="1900" spc="25" dirty="0">
                <a:solidFill>
                  <a:srgbClr val="090909"/>
                </a:solidFill>
                <a:latin typeface="Arial MT"/>
                <a:cs typeface="Arial MT"/>
              </a:rPr>
              <a:t> </a:t>
            </a:r>
            <a:r>
              <a:rPr sz="1900" spc="-5" dirty="0">
                <a:solidFill>
                  <a:srgbClr val="090909"/>
                </a:solidFill>
                <a:latin typeface="Arial MT"/>
                <a:cs typeface="Arial MT"/>
              </a:rPr>
              <a:t>to</a:t>
            </a:r>
            <a:r>
              <a:rPr sz="1900" spc="10" dirty="0">
                <a:solidFill>
                  <a:srgbClr val="090909"/>
                </a:solidFill>
                <a:latin typeface="Arial MT"/>
                <a:cs typeface="Arial MT"/>
              </a:rPr>
              <a:t> </a:t>
            </a:r>
            <a:r>
              <a:rPr sz="1900" spc="-5" dirty="0">
                <a:solidFill>
                  <a:srgbClr val="090909"/>
                </a:solidFill>
                <a:latin typeface="Arial MT"/>
                <a:cs typeface="Arial MT"/>
              </a:rPr>
              <a:t>check</a:t>
            </a:r>
            <a:r>
              <a:rPr sz="1900" spc="35" dirty="0">
                <a:solidFill>
                  <a:srgbClr val="090909"/>
                </a:solidFill>
                <a:latin typeface="Arial MT"/>
                <a:cs typeface="Arial MT"/>
              </a:rPr>
              <a:t> </a:t>
            </a:r>
            <a:r>
              <a:rPr sz="1900" spc="-5" dirty="0">
                <a:solidFill>
                  <a:srgbClr val="090909"/>
                </a:solidFill>
                <a:latin typeface="Arial MT"/>
                <a:cs typeface="Arial MT"/>
              </a:rPr>
              <a:t>assumptions</a:t>
            </a:r>
            <a:r>
              <a:rPr sz="1900" spc="45" dirty="0">
                <a:solidFill>
                  <a:srgbClr val="090909"/>
                </a:solidFill>
                <a:latin typeface="Arial MT"/>
                <a:cs typeface="Arial MT"/>
              </a:rPr>
              <a:t> </a:t>
            </a:r>
            <a:r>
              <a:rPr sz="1900" spc="-10" dirty="0">
                <a:solidFill>
                  <a:srgbClr val="090909"/>
                </a:solidFill>
                <a:latin typeface="Arial MT"/>
                <a:cs typeface="Arial MT"/>
              </a:rPr>
              <a:t>with</a:t>
            </a:r>
            <a:r>
              <a:rPr sz="1900" spc="35" dirty="0">
                <a:solidFill>
                  <a:srgbClr val="090909"/>
                </a:solidFill>
                <a:latin typeface="Arial MT"/>
                <a:cs typeface="Arial MT"/>
              </a:rPr>
              <a:t> </a:t>
            </a:r>
            <a:r>
              <a:rPr sz="1900" spc="-5" dirty="0">
                <a:solidFill>
                  <a:srgbClr val="090909"/>
                </a:solidFill>
                <a:latin typeface="Arial MT"/>
                <a:cs typeface="Arial MT"/>
              </a:rPr>
              <a:t>the</a:t>
            </a:r>
            <a:r>
              <a:rPr sz="1900" spc="25" dirty="0">
                <a:solidFill>
                  <a:srgbClr val="090909"/>
                </a:solidFill>
                <a:latin typeface="Arial MT"/>
                <a:cs typeface="Arial MT"/>
              </a:rPr>
              <a:t> </a:t>
            </a:r>
            <a:r>
              <a:rPr sz="1900" spc="-5" dirty="0">
                <a:solidFill>
                  <a:srgbClr val="090909"/>
                </a:solidFill>
                <a:latin typeface="Arial MT"/>
                <a:cs typeface="Arial MT"/>
              </a:rPr>
              <a:t>help</a:t>
            </a:r>
            <a:r>
              <a:rPr sz="1900" spc="20" dirty="0">
                <a:solidFill>
                  <a:srgbClr val="090909"/>
                </a:solidFill>
                <a:latin typeface="Arial MT"/>
                <a:cs typeface="Arial MT"/>
              </a:rPr>
              <a:t> </a:t>
            </a:r>
            <a:r>
              <a:rPr sz="1900" spc="-5" dirty="0">
                <a:solidFill>
                  <a:srgbClr val="090909"/>
                </a:solidFill>
                <a:latin typeface="Arial MT"/>
                <a:cs typeface="Arial MT"/>
              </a:rPr>
              <a:t>of </a:t>
            </a:r>
            <a:r>
              <a:rPr sz="1900" spc="-515" dirty="0">
                <a:solidFill>
                  <a:srgbClr val="090909"/>
                </a:solidFill>
                <a:latin typeface="Arial MT"/>
                <a:cs typeface="Arial MT"/>
              </a:rPr>
              <a:t> </a:t>
            </a:r>
            <a:r>
              <a:rPr sz="1900" spc="-5" dirty="0">
                <a:solidFill>
                  <a:srgbClr val="090909"/>
                </a:solidFill>
                <a:latin typeface="Arial MT"/>
                <a:cs typeface="Arial MT"/>
              </a:rPr>
              <a:t>summary</a:t>
            </a:r>
            <a:r>
              <a:rPr sz="1900" spc="25" dirty="0">
                <a:solidFill>
                  <a:srgbClr val="090909"/>
                </a:solidFill>
                <a:latin typeface="Arial MT"/>
                <a:cs typeface="Arial MT"/>
              </a:rPr>
              <a:t> </a:t>
            </a:r>
            <a:r>
              <a:rPr sz="1900" spc="-5" dirty="0">
                <a:solidFill>
                  <a:srgbClr val="090909"/>
                </a:solidFill>
                <a:latin typeface="Arial MT"/>
                <a:cs typeface="Arial MT"/>
              </a:rPr>
              <a:t>statistics</a:t>
            </a:r>
            <a:r>
              <a:rPr sz="1900" spc="10" dirty="0">
                <a:solidFill>
                  <a:srgbClr val="090909"/>
                </a:solidFill>
                <a:latin typeface="Arial MT"/>
                <a:cs typeface="Arial MT"/>
              </a:rPr>
              <a:t> </a:t>
            </a:r>
            <a:r>
              <a:rPr sz="1900" spc="-5" dirty="0">
                <a:solidFill>
                  <a:srgbClr val="090909"/>
                </a:solidFill>
                <a:latin typeface="Arial MT"/>
                <a:cs typeface="Arial MT"/>
              </a:rPr>
              <a:t>and</a:t>
            </a:r>
            <a:r>
              <a:rPr sz="1900" spc="15" dirty="0">
                <a:solidFill>
                  <a:srgbClr val="090909"/>
                </a:solidFill>
                <a:latin typeface="Arial MT"/>
                <a:cs typeface="Arial MT"/>
              </a:rPr>
              <a:t> </a:t>
            </a:r>
            <a:r>
              <a:rPr sz="1900" spc="-5" dirty="0">
                <a:solidFill>
                  <a:srgbClr val="090909"/>
                </a:solidFill>
                <a:latin typeface="Arial MT"/>
                <a:cs typeface="Arial MT"/>
              </a:rPr>
              <a:t>graphical</a:t>
            </a:r>
            <a:r>
              <a:rPr sz="1900" spc="40" dirty="0">
                <a:solidFill>
                  <a:srgbClr val="090909"/>
                </a:solidFill>
                <a:latin typeface="Arial MT"/>
                <a:cs typeface="Arial MT"/>
              </a:rPr>
              <a:t> </a:t>
            </a:r>
            <a:r>
              <a:rPr sz="1900" spc="-5" dirty="0">
                <a:solidFill>
                  <a:srgbClr val="090909"/>
                </a:solidFill>
                <a:latin typeface="Arial MT"/>
                <a:cs typeface="Arial MT"/>
              </a:rPr>
              <a:t>representations.</a:t>
            </a:r>
            <a:endParaRPr sz="1900">
              <a:latin typeface="Arial MT"/>
              <a:cs typeface="Arial MT"/>
            </a:endParaRPr>
          </a:p>
          <a:p>
            <a:pPr marL="398145" indent="-386080">
              <a:lnSpc>
                <a:spcPct val="100000"/>
              </a:lnSpc>
              <a:spcBef>
                <a:spcPts val="1140"/>
              </a:spcBef>
              <a:buClr>
                <a:srgbClr val="090909"/>
              </a:buClr>
              <a:buChar char="●"/>
              <a:tabLst>
                <a:tab pos="398145" algn="l"/>
                <a:tab pos="398780" algn="l"/>
              </a:tabLst>
            </a:pPr>
            <a:r>
              <a:rPr sz="1900" spc="-5" dirty="0">
                <a:solidFill>
                  <a:srgbClr val="1F2021"/>
                </a:solidFill>
                <a:latin typeface="Arial MT"/>
                <a:cs typeface="Arial MT"/>
              </a:rPr>
              <a:t>EDA</a:t>
            </a:r>
            <a:r>
              <a:rPr sz="1900" spc="5" dirty="0">
                <a:solidFill>
                  <a:srgbClr val="1F2021"/>
                </a:solidFill>
                <a:latin typeface="Arial MT"/>
                <a:cs typeface="Arial MT"/>
              </a:rPr>
              <a:t> </a:t>
            </a:r>
            <a:r>
              <a:rPr sz="1900" spc="-5" dirty="0">
                <a:solidFill>
                  <a:srgbClr val="1F2021"/>
                </a:solidFill>
                <a:latin typeface="Arial MT"/>
                <a:cs typeface="Arial MT"/>
              </a:rPr>
              <a:t>is</a:t>
            </a:r>
            <a:r>
              <a:rPr sz="1900" dirty="0">
                <a:solidFill>
                  <a:srgbClr val="1F2021"/>
                </a:solidFill>
                <a:latin typeface="Arial MT"/>
                <a:cs typeface="Arial MT"/>
              </a:rPr>
              <a:t> </a:t>
            </a:r>
            <a:r>
              <a:rPr sz="1900" spc="-5" dirty="0">
                <a:solidFill>
                  <a:srgbClr val="1F2021"/>
                </a:solidFill>
                <a:latin typeface="Arial MT"/>
                <a:cs typeface="Arial MT"/>
              </a:rPr>
              <a:t>for</a:t>
            </a:r>
            <a:r>
              <a:rPr sz="1900" spc="5" dirty="0">
                <a:solidFill>
                  <a:srgbClr val="1F2021"/>
                </a:solidFill>
                <a:latin typeface="Arial MT"/>
                <a:cs typeface="Arial MT"/>
              </a:rPr>
              <a:t> </a:t>
            </a:r>
            <a:r>
              <a:rPr sz="1900" spc="-5" dirty="0">
                <a:solidFill>
                  <a:srgbClr val="1F2021"/>
                </a:solidFill>
                <a:latin typeface="Arial MT"/>
                <a:cs typeface="Arial MT"/>
              </a:rPr>
              <a:t>seeing</a:t>
            </a:r>
            <a:r>
              <a:rPr sz="1900" spc="40" dirty="0">
                <a:solidFill>
                  <a:srgbClr val="1F2021"/>
                </a:solidFill>
                <a:latin typeface="Arial MT"/>
                <a:cs typeface="Arial MT"/>
              </a:rPr>
              <a:t> </a:t>
            </a:r>
            <a:r>
              <a:rPr sz="1900" spc="-10" dirty="0">
                <a:solidFill>
                  <a:srgbClr val="1F2021"/>
                </a:solidFill>
                <a:latin typeface="Arial MT"/>
                <a:cs typeface="Arial MT"/>
              </a:rPr>
              <a:t>what</a:t>
            </a:r>
            <a:r>
              <a:rPr sz="1900" spc="30" dirty="0">
                <a:solidFill>
                  <a:srgbClr val="1F2021"/>
                </a:solidFill>
                <a:latin typeface="Arial MT"/>
                <a:cs typeface="Arial MT"/>
              </a:rPr>
              <a:t> </a:t>
            </a:r>
            <a:r>
              <a:rPr sz="1900" spc="-5" dirty="0">
                <a:solidFill>
                  <a:srgbClr val="1F2021"/>
                </a:solidFill>
                <a:latin typeface="Arial MT"/>
                <a:cs typeface="Arial MT"/>
              </a:rPr>
              <a:t>the</a:t>
            </a:r>
            <a:r>
              <a:rPr sz="1900" spc="5" dirty="0">
                <a:solidFill>
                  <a:srgbClr val="1F2021"/>
                </a:solidFill>
                <a:latin typeface="Arial MT"/>
                <a:cs typeface="Arial MT"/>
              </a:rPr>
              <a:t> </a:t>
            </a:r>
            <a:r>
              <a:rPr sz="1900" spc="-5" dirty="0">
                <a:solidFill>
                  <a:srgbClr val="1F2021"/>
                </a:solidFill>
                <a:latin typeface="Arial MT"/>
                <a:cs typeface="Arial MT"/>
              </a:rPr>
              <a:t>data</a:t>
            </a:r>
            <a:r>
              <a:rPr sz="1900" spc="30" dirty="0">
                <a:solidFill>
                  <a:srgbClr val="1F2021"/>
                </a:solidFill>
                <a:latin typeface="Arial MT"/>
                <a:cs typeface="Arial MT"/>
              </a:rPr>
              <a:t> </a:t>
            </a:r>
            <a:r>
              <a:rPr sz="1900" spc="-5" dirty="0">
                <a:solidFill>
                  <a:srgbClr val="1F2021"/>
                </a:solidFill>
                <a:latin typeface="Arial MT"/>
                <a:cs typeface="Arial MT"/>
              </a:rPr>
              <a:t>can</a:t>
            </a:r>
            <a:r>
              <a:rPr sz="1900" spc="15" dirty="0">
                <a:solidFill>
                  <a:srgbClr val="1F2021"/>
                </a:solidFill>
                <a:latin typeface="Arial MT"/>
                <a:cs typeface="Arial MT"/>
              </a:rPr>
              <a:t> </a:t>
            </a:r>
            <a:r>
              <a:rPr sz="1900" spc="-5" dirty="0">
                <a:solidFill>
                  <a:srgbClr val="1F2021"/>
                </a:solidFill>
                <a:latin typeface="Arial MT"/>
                <a:cs typeface="Arial MT"/>
              </a:rPr>
              <a:t>tell</a:t>
            </a:r>
            <a:r>
              <a:rPr sz="1900" dirty="0">
                <a:solidFill>
                  <a:srgbClr val="1F2021"/>
                </a:solidFill>
                <a:latin typeface="Arial MT"/>
                <a:cs typeface="Arial MT"/>
              </a:rPr>
              <a:t> </a:t>
            </a:r>
            <a:r>
              <a:rPr sz="1900" spc="-5" dirty="0">
                <a:solidFill>
                  <a:srgbClr val="1F2021"/>
                </a:solidFill>
                <a:latin typeface="Arial MT"/>
                <a:cs typeface="Arial MT"/>
              </a:rPr>
              <a:t>us</a:t>
            </a:r>
            <a:r>
              <a:rPr sz="1900" spc="15" dirty="0">
                <a:solidFill>
                  <a:srgbClr val="1F2021"/>
                </a:solidFill>
                <a:latin typeface="Arial MT"/>
                <a:cs typeface="Arial MT"/>
              </a:rPr>
              <a:t> </a:t>
            </a:r>
            <a:r>
              <a:rPr sz="1900" spc="-5" dirty="0">
                <a:solidFill>
                  <a:srgbClr val="1F2021"/>
                </a:solidFill>
                <a:latin typeface="Arial MT"/>
                <a:cs typeface="Arial MT"/>
              </a:rPr>
              <a:t>beyond</a:t>
            </a:r>
            <a:r>
              <a:rPr sz="1900" spc="45" dirty="0">
                <a:solidFill>
                  <a:srgbClr val="1F2021"/>
                </a:solidFill>
                <a:latin typeface="Arial MT"/>
                <a:cs typeface="Arial MT"/>
              </a:rPr>
              <a:t> </a:t>
            </a:r>
            <a:r>
              <a:rPr sz="1900" spc="-5" dirty="0">
                <a:solidFill>
                  <a:srgbClr val="1F2021"/>
                </a:solidFill>
                <a:latin typeface="Arial MT"/>
                <a:cs typeface="Arial MT"/>
              </a:rPr>
              <a:t>the</a:t>
            </a:r>
            <a:r>
              <a:rPr sz="1900" dirty="0">
                <a:solidFill>
                  <a:srgbClr val="1F2021"/>
                </a:solidFill>
                <a:latin typeface="Arial MT"/>
                <a:cs typeface="Arial MT"/>
              </a:rPr>
              <a:t> </a:t>
            </a:r>
            <a:r>
              <a:rPr sz="1900" spc="-5" dirty="0">
                <a:solidFill>
                  <a:srgbClr val="1F2021"/>
                </a:solidFill>
                <a:latin typeface="Arial MT"/>
                <a:cs typeface="Arial MT"/>
              </a:rPr>
              <a:t>formal</a:t>
            </a:r>
            <a:r>
              <a:rPr sz="1900" spc="25" dirty="0">
                <a:solidFill>
                  <a:srgbClr val="1F2021"/>
                </a:solidFill>
                <a:latin typeface="Arial MT"/>
                <a:cs typeface="Arial MT"/>
              </a:rPr>
              <a:t> </a:t>
            </a:r>
            <a:r>
              <a:rPr sz="1900" spc="-5" dirty="0">
                <a:solidFill>
                  <a:srgbClr val="1F2021"/>
                </a:solidFill>
                <a:latin typeface="Arial MT"/>
                <a:cs typeface="Arial MT"/>
              </a:rPr>
              <a:t>modeling</a:t>
            </a:r>
            <a:endParaRPr sz="1900">
              <a:latin typeface="Arial MT"/>
              <a:cs typeface="Arial MT"/>
            </a:endParaRPr>
          </a:p>
          <a:p>
            <a:pPr marL="361950">
              <a:lnSpc>
                <a:spcPct val="100000"/>
              </a:lnSpc>
              <a:spcBef>
                <a:spcPts val="1140"/>
              </a:spcBef>
            </a:pPr>
            <a:r>
              <a:rPr sz="1900" spc="-5" dirty="0">
                <a:solidFill>
                  <a:srgbClr val="1F2021"/>
                </a:solidFill>
                <a:latin typeface="Arial MT"/>
                <a:cs typeface="Arial MT"/>
              </a:rPr>
              <a:t>or hypothesis</a:t>
            </a:r>
            <a:r>
              <a:rPr sz="1900" spc="40" dirty="0">
                <a:solidFill>
                  <a:srgbClr val="1F2021"/>
                </a:solidFill>
                <a:latin typeface="Arial MT"/>
                <a:cs typeface="Arial MT"/>
              </a:rPr>
              <a:t> </a:t>
            </a:r>
            <a:r>
              <a:rPr sz="1900" spc="-5" dirty="0">
                <a:solidFill>
                  <a:srgbClr val="1F2021"/>
                </a:solidFill>
                <a:latin typeface="Arial MT"/>
                <a:cs typeface="Arial MT"/>
              </a:rPr>
              <a:t>testing</a:t>
            </a:r>
            <a:r>
              <a:rPr sz="1900" spc="5" dirty="0">
                <a:solidFill>
                  <a:srgbClr val="1F2021"/>
                </a:solidFill>
                <a:latin typeface="Arial MT"/>
                <a:cs typeface="Arial MT"/>
              </a:rPr>
              <a:t> </a:t>
            </a:r>
            <a:r>
              <a:rPr sz="1900" spc="-5" dirty="0">
                <a:solidFill>
                  <a:srgbClr val="1F2021"/>
                </a:solidFill>
                <a:latin typeface="Arial MT"/>
                <a:cs typeface="Arial MT"/>
              </a:rPr>
              <a:t>task.</a:t>
            </a:r>
            <a:endParaRPr sz="1900">
              <a:latin typeface="Arial MT"/>
              <a:cs typeface="Arial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286385"/>
            <a:ext cx="7460615" cy="381000"/>
          </a:xfrm>
          <a:prstGeom prst="rect">
            <a:avLst/>
          </a:prstGeom>
        </p:spPr>
        <p:txBody>
          <a:bodyPr vert="horz" wrap="square" lIns="0" tIns="12065" rIns="0" bIns="0" rtlCol="0">
            <a:spAutoFit/>
          </a:bodyPr>
          <a:lstStyle/>
          <a:p>
            <a:pPr marL="12700">
              <a:lnSpc>
                <a:spcPct val="100000"/>
              </a:lnSpc>
              <a:spcBef>
                <a:spcPts val="95"/>
              </a:spcBef>
            </a:pPr>
            <a:r>
              <a:rPr spc="-5" dirty="0"/>
              <a:t>Comparison</a:t>
            </a:r>
            <a:r>
              <a:rPr spc="20" dirty="0"/>
              <a:t> </a:t>
            </a:r>
            <a:r>
              <a:rPr spc="-5" dirty="0"/>
              <a:t>of </a:t>
            </a:r>
            <a:r>
              <a:rPr lang="en-US" spc="-5" dirty="0"/>
              <a:t>Appliances used Seasonally</a:t>
            </a:r>
          </a:p>
        </p:txBody>
      </p:sp>
      <p:sp>
        <p:nvSpPr>
          <p:cNvPr id="3" name="object 3"/>
          <p:cNvSpPr txBox="1"/>
          <p:nvPr/>
        </p:nvSpPr>
        <p:spPr>
          <a:xfrm>
            <a:off x="457200" y="3714750"/>
            <a:ext cx="8042275" cy="921385"/>
          </a:xfrm>
          <a:prstGeom prst="rect">
            <a:avLst/>
          </a:prstGeom>
        </p:spPr>
        <p:txBody>
          <a:bodyPr vert="horz" wrap="square" lIns="0" tIns="53340" rIns="0" bIns="0" rtlCol="0">
            <a:spAutoFit/>
          </a:bodyPr>
          <a:lstStyle/>
          <a:p>
            <a:pPr marL="12700">
              <a:lnSpc>
                <a:spcPct val="100000"/>
              </a:lnSpc>
              <a:spcBef>
                <a:spcPts val="420"/>
              </a:spcBef>
            </a:pPr>
            <a:r>
              <a:rPr sz="1700" dirty="0">
                <a:latin typeface="Arial MT"/>
                <a:cs typeface="Arial MT"/>
              </a:rPr>
              <a:t>conclusions</a:t>
            </a:r>
            <a:r>
              <a:rPr sz="1700" spc="-30" dirty="0">
                <a:latin typeface="Arial MT"/>
                <a:cs typeface="Arial MT"/>
              </a:rPr>
              <a:t> </a:t>
            </a:r>
            <a:r>
              <a:rPr sz="1700" spc="-5" dirty="0">
                <a:latin typeface="Arial MT"/>
                <a:cs typeface="Arial MT"/>
              </a:rPr>
              <a:t>from</a:t>
            </a:r>
            <a:r>
              <a:rPr sz="1700" spc="-10" dirty="0">
                <a:latin typeface="Arial MT"/>
                <a:cs typeface="Arial MT"/>
              </a:rPr>
              <a:t> </a:t>
            </a:r>
            <a:r>
              <a:rPr sz="1700" dirty="0">
                <a:latin typeface="Arial MT"/>
                <a:cs typeface="Arial MT"/>
              </a:rPr>
              <a:t>above pie</a:t>
            </a:r>
            <a:r>
              <a:rPr sz="1700" spc="-15" dirty="0">
                <a:latin typeface="Arial MT"/>
                <a:cs typeface="Arial MT"/>
              </a:rPr>
              <a:t> </a:t>
            </a:r>
            <a:r>
              <a:rPr sz="1700" dirty="0">
                <a:latin typeface="Arial MT"/>
                <a:cs typeface="Arial MT"/>
              </a:rPr>
              <a:t>chart:</a:t>
            </a:r>
            <a:endParaRPr sz="1700">
              <a:latin typeface="Arial MT"/>
              <a:cs typeface="Arial MT"/>
            </a:endParaRPr>
          </a:p>
          <a:p>
            <a:pPr marL="253365" indent="-241300">
              <a:lnSpc>
                <a:spcPct val="100000"/>
              </a:lnSpc>
              <a:spcBef>
                <a:spcPts val="325"/>
              </a:spcBef>
              <a:buClr>
                <a:srgbClr val="0000FF"/>
              </a:buClr>
              <a:buAutoNum type="arabicPeriod"/>
              <a:tabLst>
                <a:tab pos="254000" algn="l"/>
              </a:tabLst>
            </a:pPr>
            <a:r>
              <a:rPr lang="en-US" sz="1700" dirty="0">
                <a:latin typeface="Arial MT"/>
                <a:cs typeface="Arial MT"/>
              </a:rPr>
              <a:t>I</a:t>
            </a:r>
            <a:r>
              <a:rPr sz="1700" dirty="0">
                <a:latin typeface="Arial MT"/>
                <a:cs typeface="Arial MT"/>
              </a:rPr>
              <a:t>n Feb, Mar, April, the usage of appliances is more or less equal</a:t>
            </a:r>
            <a:r>
              <a:rPr lang="en-US" sz="1700" dirty="0">
                <a:latin typeface="Arial MT"/>
                <a:cs typeface="Arial MT"/>
              </a:rPr>
              <a:t>.</a:t>
            </a:r>
          </a:p>
          <a:p>
            <a:pPr marL="253365" indent="-241300">
              <a:lnSpc>
                <a:spcPct val="100000"/>
              </a:lnSpc>
              <a:spcBef>
                <a:spcPts val="325"/>
              </a:spcBef>
              <a:buClr>
                <a:srgbClr val="0000FF"/>
              </a:buClr>
              <a:buAutoNum type="arabicPeriod"/>
              <a:tabLst>
                <a:tab pos="254000" algn="l"/>
              </a:tabLst>
            </a:pPr>
            <a:r>
              <a:rPr lang="en-US" sz="1700">
                <a:latin typeface="Arial MT"/>
                <a:cs typeface="Arial MT"/>
              </a:rPr>
              <a:t>Least appliance usage was recorded in Jan.</a:t>
            </a:r>
          </a:p>
        </p:txBody>
      </p:sp>
      <p:pic>
        <p:nvPicPr>
          <p:cNvPr id="5" name="Content Placeholder 4" descr="Screenshot 2023-01-08 143211"/>
          <p:cNvPicPr>
            <a:picLocks noGrp="1" noChangeAspect="1"/>
          </p:cNvPicPr>
          <p:nvPr>
            <p:ph sz="half" idx="2"/>
          </p:nvPr>
        </p:nvPicPr>
        <p:blipFill>
          <a:blip r:embed="rId2"/>
          <a:stretch>
            <a:fillRect/>
          </a:stretch>
        </p:blipFill>
        <p:spPr>
          <a:xfrm>
            <a:off x="2362200" y="667385"/>
            <a:ext cx="4601210" cy="29051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5292</TotalTime>
  <Words>1190</Words>
  <Application>Microsoft Office PowerPoint</Application>
  <PresentationFormat>On-screen Show (16:9)</PresentationFormat>
  <Paragraphs>101</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Arial MT</vt:lpstr>
      <vt:lpstr>Calibri</vt:lpstr>
      <vt:lpstr>Office Theme</vt:lpstr>
      <vt:lpstr>Capstone Project - 2 Supervised machine learning(regression)-  Appliance Energy Prediction </vt:lpstr>
      <vt:lpstr>All about this presentation:</vt:lpstr>
      <vt:lpstr>PowerPoint Presentation</vt:lpstr>
      <vt:lpstr>Overview of given data</vt:lpstr>
      <vt:lpstr>Description of data</vt:lpstr>
      <vt:lpstr>Description of data(contd)</vt:lpstr>
      <vt:lpstr>Sample of data</vt:lpstr>
      <vt:lpstr>Exploratory data analysis</vt:lpstr>
      <vt:lpstr>Comparison of Appliances used Seasonally</vt:lpstr>
      <vt:lpstr>Comparison of Hourly Appliance Usage</vt:lpstr>
      <vt:lpstr>Comparison of Appliance Usage (all weeks)</vt:lpstr>
      <vt:lpstr>Comparison of Appliance Usage (type of week)</vt:lpstr>
      <vt:lpstr>Comparison of variations of temperatures among all the rooms of the building</vt:lpstr>
      <vt:lpstr>Comparison energy variations with respect to temperatures outside the bulding</vt:lpstr>
      <vt:lpstr>Distribution Energy variation with respect to humidity in different rooms of building.</vt:lpstr>
      <vt:lpstr>Treating outliers for Appliances column using Box Plot</vt:lpstr>
      <vt:lpstr>          Distribution of average use of Appliances </vt:lpstr>
      <vt:lpstr>Distribution of all dataset column values</vt:lpstr>
      <vt:lpstr>Model preparation</vt:lpstr>
      <vt:lpstr>Correlation Heat Map </vt:lpstr>
      <vt:lpstr>Models used</vt:lpstr>
      <vt:lpstr>Evaluation of models</vt:lpstr>
      <vt:lpstr>Challenges faced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- 2_x000d_Supervised machine learning(regression)-  Appliance Energy Prediction </dc:title>
  <dc:creator/>
  <cp:lastModifiedBy>zabi Ur Rahman, Mohammad</cp:lastModifiedBy>
  <cp:revision>10</cp:revision>
  <dcterms:created xsi:type="dcterms:W3CDTF">2023-01-07T09:40:00Z</dcterms:created>
  <dcterms:modified xsi:type="dcterms:W3CDTF">2023-03-23T04:19:44Z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2021-10-09T03:30:00Z</vt:filetime>
  </property>
  <property fmtid="{D5CDD505-2E9C-101B-9397-08002B2CF9AE}" pid="3" name="Creator">
    <vt:lpwstr>Microsoft® PowerPoint® for Microsoft 365</vt:lpwstr>
  </property>
  <property fmtid="{D5CDD505-2E9C-101B-9397-08002B2CF9AE}" pid="4" name="LastSaved">
    <vt:filetime>2023-01-08T03:30:00Z</vt:filetime>
  </property>
  <property fmtid="{D5CDD505-2E9C-101B-9397-08002B2CF9AE}" pid="5" name="ICV">
    <vt:lpwstr>90519A8B369A4EBD8429A08FF014FE65</vt:lpwstr>
  </property>
  <property fmtid="{D5CDD505-2E9C-101B-9397-08002B2CF9AE}" pid="6" name="KSOProductBuildVer">
    <vt:lpwstr>1033-11.2.0.11440</vt:lpwstr>
  </property>
</Properties>
</file>