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swald Bold" charset="1" panose="00000800000000000000"/>
      <p:regular r:id="rId27"/>
    </p:embeddedFont>
    <p:embeddedFont>
      <p:font typeface="Norwester" charset="1" panose="00000506000000000000"/>
      <p:regular r:id="rId28"/>
    </p:embeddedFont>
    <p:embeddedFont>
      <p:font typeface="DM Sans Bold" charset="1" panose="00000000000000000000"/>
      <p:regular r:id="rId29"/>
    </p:embeddedFont>
    <p:embeddedFont>
      <p:font typeface="DM Sans" charset="1" panose="00000000000000000000"/>
      <p:regular r:id="rId30"/>
    </p:embeddedFont>
    <p:embeddedFont>
      <p:font typeface="Oswald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4972106" y="53440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04892" y="-4358323"/>
            <a:ext cx="7009784" cy="7192875"/>
          </a:xfrm>
          <a:custGeom>
            <a:avLst/>
            <a:gdLst/>
            <a:ahLst/>
            <a:cxnLst/>
            <a:rect r="r" b="b" t="t" l="l"/>
            <a:pathLst>
              <a:path h="7192875" w="7009784">
                <a:moveTo>
                  <a:pt x="0" y="0"/>
                </a:moveTo>
                <a:lnTo>
                  <a:pt x="7009784" y="0"/>
                </a:lnTo>
                <a:lnTo>
                  <a:pt x="7009784" y="7192874"/>
                </a:lnTo>
                <a:lnTo>
                  <a:pt x="0" y="7192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991" y="1206157"/>
            <a:ext cx="18034017" cy="162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7"/>
              </a:lnSpc>
            </a:pPr>
            <a:r>
              <a:rPr lang="en-US" sz="9600" spc="940">
                <a:solidFill>
                  <a:srgbClr val="000000"/>
                </a:solidFill>
                <a:latin typeface="Oswald Bold"/>
              </a:rPr>
              <a:t>ARTIFICIAL INTELLIGENCE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34990" y="3224490"/>
            <a:ext cx="13418019" cy="86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4"/>
              </a:lnSpc>
            </a:pPr>
            <a:r>
              <a:rPr lang="en-US" sz="5075" spc="497">
                <a:solidFill>
                  <a:srgbClr val="000000"/>
                </a:solidFill>
                <a:latin typeface="Oswald Bold"/>
              </a:rPr>
              <a:t>NETWORK SCANNER  ANOMALY DETECTOR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4990" y="5543550"/>
            <a:ext cx="1969329" cy="7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8"/>
              </a:lnSpc>
            </a:pPr>
            <a:r>
              <a:rPr lang="en-US" sz="4586" spc="449">
                <a:solidFill>
                  <a:srgbClr val="231F20"/>
                </a:solidFill>
                <a:latin typeface="Norwester"/>
              </a:rPr>
              <a:t>TEAM: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4990" y="6351447"/>
            <a:ext cx="10245088" cy="213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1"/>
              </a:lnSpc>
            </a:pPr>
            <a:r>
              <a:rPr lang="en-US" sz="4131" spc="404">
                <a:solidFill>
                  <a:srgbClr val="231F20"/>
                </a:solidFill>
                <a:latin typeface="Norwester"/>
              </a:rPr>
              <a:t>AREESHA AFTAB  BCB-23S-042</a:t>
            </a:r>
          </a:p>
          <a:p>
            <a:pPr algn="just">
              <a:lnSpc>
                <a:spcPts val="5701"/>
              </a:lnSpc>
            </a:pPr>
            <a:r>
              <a:rPr lang="en-US" sz="4131" spc="404">
                <a:solidFill>
                  <a:srgbClr val="231F20"/>
                </a:solidFill>
                <a:latin typeface="Norwester"/>
              </a:rPr>
              <a:t>AFSANA SADIQ    BCB-23S-049</a:t>
            </a:r>
          </a:p>
          <a:p>
            <a:pPr algn="just">
              <a:lnSpc>
                <a:spcPts val="5701"/>
              </a:lnSpc>
            </a:pPr>
            <a:r>
              <a:rPr lang="en-US" sz="4131" spc="404">
                <a:solidFill>
                  <a:srgbClr val="231F20"/>
                </a:solidFill>
                <a:latin typeface="Norwester"/>
              </a:rPr>
              <a:t>ABIHA ZEHRA      BCB-22F-039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3547" y="4278453"/>
            <a:ext cx="13200906" cy="865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4"/>
              </a:lnSpc>
            </a:pPr>
            <a:r>
              <a:rPr lang="en-US" sz="5075" spc="497">
                <a:solidFill>
                  <a:srgbClr val="000000"/>
                </a:solidFill>
                <a:latin typeface="Oswald Bold"/>
              </a:rPr>
              <a:t>COURSE INSTRUCTOR: MA’AM AQSA UMER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92051" y="754095"/>
            <a:ext cx="9579830" cy="3826505"/>
          </a:xfrm>
          <a:custGeom>
            <a:avLst/>
            <a:gdLst/>
            <a:ahLst/>
            <a:cxnLst/>
            <a:rect r="r" b="b" t="t" l="l"/>
            <a:pathLst>
              <a:path h="3826505" w="9579830">
                <a:moveTo>
                  <a:pt x="0" y="0"/>
                </a:moveTo>
                <a:lnTo>
                  <a:pt x="9579831" y="0"/>
                </a:lnTo>
                <a:lnTo>
                  <a:pt x="9579831" y="3826505"/>
                </a:lnTo>
                <a:lnTo>
                  <a:pt x="0" y="3826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10421" y="4843513"/>
            <a:ext cx="2619387" cy="5206960"/>
          </a:xfrm>
          <a:custGeom>
            <a:avLst/>
            <a:gdLst/>
            <a:ahLst/>
            <a:cxnLst/>
            <a:rect r="r" b="b" t="t" l="l"/>
            <a:pathLst>
              <a:path h="5206960" w="2619387">
                <a:moveTo>
                  <a:pt x="0" y="0"/>
                </a:moveTo>
                <a:lnTo>
                  <a:pt x="2619388" y="0"/>
                </a:lnTo>
                <a:lnTo>
                  <a:pt x="2619388" y="5206960"/>
                </a:lnTo>
                <a:lnTo>
                  <a:pt x="0" y="52069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22603" y="4824760"/>
            <a:ext cx="4620319" cy="5169455"/>
          </a:xfrm>
          <a:custGeom>
            <a:avLst/>
            <a:gdLst/>
            <a:ahLst/>
            <a:cxnLst/>
            <a:rect r="r" b="b" t="t" l="l"/>
            <a:pathLst>
              <a:path h="5169455" w="4620319">
                <a:moveTo>
                  <a:pt x="0" y="0"/>
                </a:moveTo>
                <a:lnTo>
                  <a:pt x="4620319" y="0"/>
                </a:lnTo>
                <a:lnTo>
                  <a:pt x="4620319" y="5169455"/>
                </a:lnTo>
                <a:lnTo>
                  <a:pt x="0" y="51694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82203" y="4843513"/>
            <a:ext cx="3171309" cy="5188208"/>
          </a:xfrm>
          <a:custGeom>
            <a:avLst/>
            <a:gdLst/>
            <a:ahLst/>
            <a:cxnLst/>
            <a:rect r="r" b="b" t="t" l="l"/>
            <a:pathLst>
              <a:path h="5188208" w="3171309">
                <a:moveTo>
                  <a:pt x="0" y="0"/>
                </a:moveTo>
                <a:lnTo>
                  <a:pt x="3171309" y="0"/>
                </a:lnTo>
                <a:lnTo>
                  <a:pt x="3171309" y="5188208"/>
                </a:lnTo>
                <a:lnTo>
                  <a:pt x="0" y="51882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5879" y="942975"/>
            <a:ext cx="5009267" cy="444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  <a:spcBef>
                <a:spcPct val="0"/>
              </a:spcBef>
            </a:pPr>
            <a:r>
              <a:rPr lang="en-US" sz="5137" spc="462">
                <a:solidFill>
                  <a:srgbClr val="000000"/>
                </a:solidFill>
                <a:latin typeface="Oswald Bold"/>
              </a:rPr>
              <a:t>CHECK FOR NULL VALUES IN THE TRAINING AND TEST DATASETS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458032" y="59289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46101" y="2843988"/>
            <a:ext cx="10395798" cy="5686100"/>
          </a:xfrm>
          <a:custGeom>
            <a:avLst/>
            <a:gdLst/>
            <a:ahLst/>
            <a:cxnLst/>
            <a:rect r="r" b="b" t="t" l="l"/>
            <a:pathLst>
              <a:path h="5686100" w="10395798">
                <a:moveTo>
                  <a:pt x="0" y="0"/>
                </a:moveTo>
                <a:lnTo>
                  <a:pt x="10395798" y="0"/>
                </a:lnTo>
                <a:lnTo>
                  <a:pt x="10395798" y="5686099"/>
                </a:lnTo>
                <a:lnTo>
                  <a:pt x="0" y="5686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350" y="895350"/>
            <a:ext cx="1725930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ENCODE CATEGORICAL FEATURES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402354" y="59289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25193" y="2145432"/>
            <a:ext cx="12037613" cy="5996137"/>
          </a:xfrm>
          <a:custGeom>
            <a:avLst/>
            <a:gdLst/>
            <a:ahLst/>
            <a:cxnLst/>
            <a:rect r="r" b="b" t="t" l="l"/>
            <a:pathLst>
              <a:path h="5996137" w="12037613">
                <a:moveTo>
                  <a:pt x="0" y="0"/>
                </a:moveTo>
                <a:lnTo>
                  <a:pt x="12037614" y="0"/>
                </a:lnTo>
                <a:lnTo>
                  <a:pt x="12037614" y="5996136"/>
                </a:lnTo>
                <a:lnTo>
                  <a:pt x="0" y="5996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21255" y="7419434"/>
            <a:ext cx="6842509" cy="7021232"/>
          </a:xfrm>
          <a:custGeom>
            <a:avLst/>
            <a:gdLst/>
            <a:ahLst/>
            <a:cxnLst/>
            <a:rect r="r" b="b" t="t" l="l"/>
            <a:pathLst>
              <a:path h="7021232" w="6842509">
                <a:moveTo>
                  <a:pt x="0" y="0"/>
                </a:moveTo>
                <a:lnTo>
                  <a:pt x="6842510" y="0"/>
                </a:lnTo>
                <a:lnTo>
                  <a:pt x="6842510" y="7021232"/>
                </a:lnTo>
                <a:lnTo>
                  <a:pt x="0" y="7021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847990"/>
            <a:ext cx="6975113" cy="5484464"/>
          </a:xfrm>
          <a:custGeom>
            <a:avLst/>
            <a:gdLst/>
            <a:ahLst/>
            <a:cxnLst/>
            <a:rect r="r" b="b" t="t" l="l"/>
            <a:pathLst>
              <a:path h="5484464" w="6975113">
                <a:moveTo>
                  <a:pt x="0" y="0"/>
                </a:moveTo>
                <a:lnTo>
                  <a:pt x="6975113" y="0"/>
                </a:lnTo>
                <a:lnTo>
                  <a:pt x="6975113" y="5484464"/>
                </a:lnTo>
                <a:lnTo>
                  <a:pt x="0" y="548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96296" y="454197"/>
            <a:ext cx="9327630" cy="4180777"/>
          </a:xfrm>
          <a:custGeom>
            <a:avLst/>
            <a:gdLst/>
            <a:ahLst/>
            <a:cxnLst/>
            <a:rect r="r" b="b" t="t" l="l"/>
            <a:pathLst>
              <a:path h="4180777" w="9327630">
                <a:moveTo>
                  <a:pt x="0" y="0"/>
                </a:moveTo>
                <a:lnTo>
                  <a:pt x="9327630" y="0"/>
                </a:lnTo>
                <a:lnTo>
                  <a:pt x="9327630" y="4180777"/>
                </a:lnTo>
                <a:lnTo>
                  <a:pt x="0" y="41807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6296" y="5143500"/>
            <a:ext cx="9327630" cy="4188954"/>
          </a:xfrm>
          <a:custGeom>
            <a:avLst/>
            <a:gdLst/>
            <a:ahLst/>
            <a:cxnLst/>
            <a:rect r="r" b="b" t="t" l="l"/>
            <a:pathLst>
              <a:path h="4188954" w="9327630">
                <a:moveTo>
                  <a:pt x="0" y="0"/>
                </a:moveTo>
                <a:lnTo>
                  <a:pt x="9327630" y="0"/>
                </a:lnTo>
                <a:lnTo>
                  <a:pt x="9327630" y="4188954"/>
                </a:lnTo>
                <a:lnTo>
                  <a:pt x="0" y="41889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33450"/>
            <a:ext cx="6975113" cy="194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6"/>
              </a:lnSpc>
              <a:spcBef>
                <a:spcPct val="0"/>
              </a:spcBef>
            </a:pPr>
            <a:r>
              <a:rPr lang="en-US" sz="5700" spc="558">
                <a:solidFill>
                  <a:srgbClr val="000000"/>
                </a:solidFill>
                <a:latin typeface="Oswald Bold"/>
              </a:rPr>
              <a:t>STANDARDIZE NUMERIC FEATURES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12268" y="684548"/>
            <a:ext cx="9647032" cy="5484464"/>
          </a:xfrm>
          <a:custGeom>
            <a:avLst/>
            <a:gdLst/>
            <a:ahLst/>
            <a:cxnLst/>
            <a:rect r="r" b="b" t="t" l="l"/>
            <a:pathLst>
              <a:path h="5484464" w="9647032">
                <a:moveTo>
                  <a:pt x="0" y="0"/>
                </a:moveTo>
                <a:lnTo>
                  <a:pt x="9647032" y="0"/>
                </a:lnTo>
                <a:lnTo>
                  <a:pt x="9647032" y="5484464"/>
                </a:lnTo>
                <a:lnTo>
                  <a:pt x="0" y="548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02237" y="6689330"/>
            <a:ext cx="9067094" cy="2913123"/>
          </a:xfrm>
          <a:custGeom>
            <a:avLst/>
            <a:gdLst/>
            <a:ahLst/>
            <a:cxnLst/>
            <a:rect r="r" b="b" t="t" l="l"/>
            <a:pathLst>
              <a:path h="2913123" w="9067094">
                <a:moveTo>
                  <a:pt x="0" y="0"/>
                </a:moveTo>
                <a:lnTo>
                  <a:pt x="9067094" y="0"/>
                </a:lnTo>
                <a:lnTo>
                  <a:pt x="9067094" y="2913122"/>
                </a:lnTo>
                <a:lnTo>
                  <a:pt x="0" y="29131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810101"/>
            <a:ext cx="6276556" cy="653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2"/>
              </a:lnSpc>
              <a:spcBef>
                <a:spcPct val="0"/>
              </a:spcBef>
            </a:pPr>
            <a:r>
              <a:rPr lang="en-US" sz="7530" spc="738">
                <a:solidFill>
                  <a:srgbClr val="000000"/>
                </a:solidFill>
                <a:latin typeface="Oswald Bold"/>
              </a:rPr>
              <a:t>MULTI-CLASS LABELS IN THE DATASET INTO BINARY LABELS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3521933" y="107588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6141" y="928422"/>
            <a:ext cx="8115300" cy="4599765"/>
          </a:xfrm>
          <a:custGeom>
            <a:avLst/>
            <a:gdLst/>
            <a:ahLst/>
            <a:cxnLst/>
            <a:rect r="r" b="b" t="t" l="l"/>
            <a:pathLst>
              <a:path h="4599765" w="8115300">
                <a:moveTo>
                  <a:pt x="0" y="0"/>
                </a:moveTo>
                <a:lnTo>
                  <a:pt x="8115300" y="0"/>
                </a:lnTo>
                <a:lnTo>
                  <a:pt x="8115300" y="4599765"/>
                </a:lnTo>
                <a:lnTo>
                  <a:pt x="0" y="4599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67315" y="5673236"/>
            <a:ext cx="6365407" cy="3726482"/>
          </a:xfrm>
          <a:custGeom>
            <a:avLst/>
            <a:gdLst/>
            <a:ahLst/>
            <a:cxnLst/>
            <a:rect r="r" b="b" t="t" l="l"/>
            <a:pathLst>
              <a:path h="3726482" w="6365407">
                <a:moveTo>
                  <a:pt x="0" y="0"/>
                </a:moveTo>
                <a:lnTo>
                  <a:pt x="6365407" y="0"/>
                </a:lnTo>
                <a:lnTo>
                  <a:pt x="6365407" y="3726483"/>
                </a:lnTo>
                <a:lnTo>
                  <a:pt x="0" y="37264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9515" y="1149175"/>
            <a:ext cx="6359582" cy="835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LOGISTIC REGRESSION MODEL ON THE SCALED TRAINING DATASET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6083" y="4088710"/>
            <a:ext cx="10580717" cy="5066570"/>
          </a:xfrm>
          <a:custGeom>
            <a:avLst/>
            <a:gdLst/>
            <a:ahLst/>
            <a:cxnLst/>
            <a:rect r="r" b="b" t="t" l="l"/>
            <a:pathLst>
              <a:path h="5066570" w="10580717">
                <a:moveTo>
                  <a:pt x="0" y="0"/>
                </a:moveTo>
                <a:lnTo>
                  <a:pt x="10580718" y="0"/>
                </a:lnTo>
                <a:lnTo>
                  <a:pt x="10580718" y="5066570"/>
                </a:lnTo>
                <a:lnTo>
                  <a:pt x="0" y="50665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7492" y="5143500"/>
            <a:ext cx="5321808" cy="4114800"/>
          </a:xfrm>
          <a:custGeom>
            <a:avLst/>
            <a:gdLst/>
            <a:ahLst/>
            <a:cxnLst/>
            <a:rect r="r" b="b" t="t" l="l"/>
            <a:pathLst>
              <a:path h="4114800" w="5321808">
                <a:moveTo>
                  <a:pt x="0" y="0"/>
                </a:moveTo>
                <a:lnTo>
                  <a:pt x="5321808" y="0"/>
                </a:lnTo>
                <a:lnTo>
                  <a:pt x="5321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95350"/>
            <a:ext cx="10457557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DATA VISUALIZATION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93148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6353" y="472799"/>
            <a:ext cx="9818775" cy="5708866"/>
          </a:xfrm>
          <a:custGeom>
            <a:avLst/>
            <a:gdLst/>
            <a:ahLst/>
            <a:cxnLst/>
            <a:rect r="r" b="b" t="t" l="l"/>
            <a:pathLst>
              <a:path h="5708866" w="9818775">
                <a:moveTo>
                  <a:pt x="0" y="0"/>
                </a:moveTo>
                <a:lnTo>
                  <a:pt x="9818775" y="0"/>
                </a:lnTo>
                <a:lnTo>
                  <a:pt x="9818775" y="5708865"/>
                </a:lnTo>
                <a:lnTo>
                  <a:pt x="0" y="5708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6353" y="6181664"/>
            <a:ext cx="9818775" cy="3632537"/>
          </a:xfrm>
          <a:custGeom>
            <a:avLst/>
            <a:gdLst/>
            <a:ahLst/>
            <a:cxnLst/>
            <a:rect r="r" b="b" t="t" l="l"/>
            <a:pathLst>
              <a:path h="3632537" w="9818775">
                <a:moveTo>
                  <a:pt x="0" y="0"/>
                </a:moveTo>
                <a:lnTo>
                  <a:pt x="9818775" y="0"/>
                </a:lnTo>
                <a:lnTo>
                  <a:pt x="9818775" y="3632537"/>
                </a:lnTo>
                <a:lnTo>
                  <a:pt x="0" y="3632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264" y="2861190"/>
            <a:ext cx="15061471" cy="4564620"/>
          </a:xfrm>
          <a:custGeom>
            <a:avLst/>
            <a:gdLst/>
            <a:ahLst/>
            <a:cxnLst/>
            <a:rect r="r" b="b" t="t" l="l"/>
            <a:pathLst>
              <a:path h="4564620" w="15061471">
                <a:moveTo>
                  <a:pt x="0" y="0"/>
                </a:moveTo>
                <a:lnTo>
                  <a:pt x="15061472" y="0"/>
                </a:lnTo>
                <a:lnTo>
                  <a:pt x="15061472" y="4564620"/>
                </a:lnTo>
                <a:lnTo>
                  <a:pt x="0" y="4564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95350"/>
            <a:ext cx="14893461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LAST STEP IN DATA CLEANING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4066" y="1028700"/>
            <a:ext cx="8609934" cy="7925053"/>
          </a:xfrm>
          <a:custGeom>
            <a:avLst/>
            <a:gdLst/>
            <a:ahLst/>
            <a:cxnLst/>
            <a:rect r="r" b="b" t="t" l="l"/>
            <a:pathLst>
              <a:path h="7925053" w="8609934">
                <a:moveTo>
                  <a:pt x="0" y="0"/>
                </a:moveTo>
                <a:lnTo>
                  <a:pt x="8609934" y="0"/>
                </a:lnTo>
                <a:lnTo>
                  <a:pt x="8609934" y="7925053"/>
                </a:lnTo>
                <a:lnTo>
                  <a:pt x="0" y="792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26973" y="3962094"/>
            <a:ext cx="8595013" cy="4991659"/>
          </a:xfrm>
          <a:custGeom>
            <a:avLst/>
            <a:gdLst/>
            <a:ahLst/>
            <a:cxnLst/>
            <a:rect r="r" b="b" t="t" l="l"/>
            <a:pathLst>
              <a:path h="4991659" w="8595013">
                <a:moveTo>
                  <a:pt x="0" y="0"/>
                </a:moveTo>
                <a:lnTo>
                  <a:pt x="8595013" y="0"/>
                </a:lnTo>
                <a:lnTo>
                  <a:pt x="8595013" y="4991659"/>
                </a:lnTo>
                <a:lnTo>
                  <a:pt x="0" y="49916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43212" y="895350"/>
            <a:ext cx="1050626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82"/>
              </a:lnSpc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NETWORK </a:t>
            </a:r>
          </a:p>
          <a:p>
            <a:pPr algn="l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SCANNING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25160" y="1152023"/>
            <a:ext cx="9001331" cy="157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1"/>
              </a:lnSpc>
            </a:pPr>
            <a:r>
              <a:rPr lang="en-US" sz="9334" spc="914">
                <a:solidFill>
                  <a:srgbClr val="231F20"/>
                </a:solidFill>
                <a:latin typeface="Oswald Bold"/>
              </a:rPr>
              <a:t>CONTRIBUTION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5160" y="4327168"/>
            <a:ext cx="13367476" cy="299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18"/>
              </a:lnSpc>
            </a:pPr>
            <a:r>
              <a:rPr lang="en-US" sz="5810" spc="569">
                <a:solidFill>
                  <a:srgbClr val="231F20"/>
                </a:solidFill>
                <a:latin typeface="Norwester"/>
              </a:rPr>
              <a:t>AREESHA AFTAB  DATA CLEANING</a:t>
            </a:r>
          </a:p>
          <a:p>
            <a:pPr algn="just">
              <a:lnSpc>
                <a:spcPts val="8018"/>
              </a:lnSpc>
            </a:pPr>
            <a:r>
              <a:rPr lang="en-US" sz="5810" spc="569">
                <a:solidFill>
                  <a:srgbClr val="231F20"/>
                </a:solidFill>
                <a:latin typeface="Norwester"/>
              </a:rPr>
              <a:t>AFSANA SADIQ    ALGORITHM</a:t>
            </a:r>
          </a:p>
          <a:p>
            <a:pPr algn="just">
              <a:lnSpc>
                <a:spcPts val="8018"/>
              </a:lnSpc>
            </a:pPr>
            <a:r>
              <a:rPr lang="en-US" sz="5810" spc="569">
                <a:solidFill>
                  <a:srgbClr val="231F20"/>
                </a:solidFill>
                <a:latin typeface="Norwester"/>
              </a:rPr>
              <a:t>ABIHA ZEHRA      NETWORK SCANNING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4655" y="1600110"/>
            <a:ext cx="15514645" cy="4977200"/>
          </a:xfrm>
          <a:custGeom>
            <a:avLst/>
            <a:gdLst/>
            <a:ahLst/>
            <a:cxnLst/>
            <a:rect r="r" b="b" t="t" l="l"/>
            <a:pathLst>
              <a:path h="4977200" w="15514645">
                <a:moveTo>
                  <a:pt x="0" y="0"/>
                </a:moveTo>
                <a:lnTo>
                  <a:pt x="15514645" y="0"/>
                </a:lnTo>
                <a:lnTo>
                  <a:pt x="15514645" y="4977200"/>
                </a:lnTo>
                <a:lnTo>
                  <a:pt x="0" y="4977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105342" y="-953285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8988" y="5376072"/>
            <a:ext cx="9544175" cy="23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DM Sans Bold"/>
              </a:rPr>
              <a:t>Enhanced Security Posture</a:t>
            </a:r>
          </a:p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DM Sans Bold"/>
              </a:rPr>
              <a:t>Efficient Anomaly Detection</a:t>
            </a:r>
          </a:p>
          <a:p>
            <a:pPr algn="l" marL="949961" indent="-474980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DM Sans Bold"/>
              </a:rPr>
              <a:t>Scalability and Adaptability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6313" y="1205111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CONCLUSION: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24422" y="6286809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11334459" cy="1032847"/>
          </a:xfrm>
          <a:custGeom>
            <a:avLst/>
            <a:gdLst/>
            <a:ahLst/>
            <a:cxnLst/>
            <a:rect r="r" b="b" t="t" l="l"/>
            <a:pathLst>
              <a:path h="1032847" w="11334459">
                <a:moveTo>
                  <a:pt x="0" y="0"/>
                </a:moveTo>
                <a:lnTo>
                  <a:pt x="11334459" y="0"/>
                </a:lnTo>
                <a:lnTo>
                  <a:pt x="11334459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8628" r="0" b="-8107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11334459" cy="1948998"/>
            <a:chOff x="0" y="0"/>
            <a:chExt cx="4342722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2722" cy="746746"/>
            </a:xfrm>
            <a:custGeom>
              <a:avLst/>
              <a:gdLst/>
              <a:ahLst/>
              <a:cxnLst/>
              <a:rect r="r" b="b" t="t" l="l"/>
              <a:pathLst>
                <a:path h="746746" w="4342722">
                  <a:moveTo>
                    <a:pt x="0" y="0"/>
                  </a:moveTo>
                  <a:lnTo>
                    <a:pt x="4342722" y="0"/>
                  </a:lnTo>
                  <a:lnTo>
                    <a:pt x="4342722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434272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11520803" cy="1032847"/>
          </a:xfrm>
          <a:custGeom>
            <a:avLst/>
            <a:gdLst/>
            <a:ahLst/>
            <a:cxnLst/>
            <a:rect r="r" b="b" t="t" l="l"/>
            <a:pathLst>
              <a:path h="1032847" w="11520803">
                <a:moveTo>
                  <a:pt x="0" y="0"/>
                </a:moveTo>
                <a:lnTo>
                  <a:pt x="11520803" y="0"/>
                </a:lnTo>
                <a:lnTo>
                  <a:pt x="1152080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236" r="0" b="-906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11351975" cy="1948998"/>
            <a:chOff x="0" y="0"/>
            <a:chExt cx="4349433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49433" cy="746746"/>
            </a:xfrm>
            <a:custGeom>
              <a:avLst/>
              <a:gdLst/>
              <a:ahLst/>
              <a:cxnLst/>
              <a:rect r="r" b="b" t="t" l="l"/>
              <a:pathLst>
                <a:path h="746746" w="4349433">
                  <a:moveTo>
                    <a:pt x="0" y="0"/>
                  </a:moveTo>
                  <a:lnTo>
                    <a:pt x="4349433" y="0"/>
                  </a:lnTo>
                  <a:lnTo>
                    <a:pt x="4349433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4349433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28129" y="387908"/>
            <a:ext cx="10695947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WORKING </a:t>
            </a:r>
          </a:p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OF THE PROJECT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5388430" y="398877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35744">
            <a:off x="13524669" y="-2829736"/>
            <a:ext cx="10484432" cy="10758279"/>
          </a:xfrm>
          <a:custGeom>
            <a:avLst/>
            <a:gdLst/>
            <a:ahLst/>
            <a:cxnLst/>
            <a:rect r="r" b="b" t="t" l="l"/>
            <a:pathLst>
              <a:path h="10758279" w="10484432">
                <a:moveTo>
                  <a:pt x="0" y="0"/>
                </a:moveTo>
                <a:lnTo>
                  <a:pt x="10484432" y="0"/>
                </a:lnTo>
                <a:lnTo>
                  <a:pt x="10484432" y="10758279"/>
                </a:lnTo>
                <a:lnTo>
                  <a:pt x="0" y="10758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28127" y="9448800"/>
            <a:ext cx="11434867" cy="1032847"/>
          </a:xfrm>
          <a:custGeom>
            <a:avLst/>
            <a:gdLst/>
            <a:ahLst/>
            <a:cxnLst/>
            <a:rect r="r" b="b" t="t" l="l"/>
            <a:pathLst>
              <a:path h="1032847" w="11434867">
                <a:moveTo>
                  <a:pt x="0" y="0"/>
                </a:moveTo>
                <a:lnTo>
                  <a:pt x="11434867" y="0"/>
                </a:lnTo>
                <a:lnTo>
                  <a:pt x="11434867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0033" r="0" b="-862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228127" y="8155070"/>
            <a:ext cx="11266039" cy="1752649"/>
            <a:chOff x="0" y="0"/>
            <a:chExt cx="4316507" cy="6715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16507" cy="671516"/>
            </a:xfrm>
            <a:custGeom>
              <a:avLst/>
              <a:gdLst/>
              <a:ahLst/>
              <a:cxnLst/>
              <a:rect r="r" b="b" t="t" l="l"/>
              <a:pathLst>
                <a:path h="671516" w="4316507">
                  <a:moveTo>
                    <a:pt x="0" y="0"/>
                  </a:moveTo>
                  <a:lnTo>
                    <a:pt x="4316507" y="0"/>
                  </a:lnTo>
                  <a:lnTo>
                    <a:pt x="4316507" y="671516"/>
                  </a:lnTo>
                  <a:lnTo>
                    <a:pt x="0" y="67151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4316507" cy="690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3080149" y="944902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538519" y="6339133"/>
            <a:ext cx="7132181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Packet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38519" y="3874475"/>
            <a:ext cx="1012447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Real-Time Anomaly Detection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38519" y="8494395"/>
            <a:ext cx="1012447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Python-Based Implementation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740034" y="8494395"/>
            <a:ext cx="79848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3)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40034" y="6307497"/>
            <a:ext cx="79848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2)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40034" y="3903050"/>
            <a:ext cx="79848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  <a:spcBef>
                <a:spcPct val="0"/>
              </a:spcBef>
            </a:pPr>
            <a:r>
              <a:rPr lang="en-US" sz="4500" spc="441">
                <a:solidFill>
                  <a:srgbClr val="231F20"/>
                </a:solidFill>
                <a:latin typeface="DM Sans Bold"/>
              </a:rPr>
              <a:t>1)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19240" y="4191766"/>
            <a:ext cx="3474003" cy="647719"/>
            <a:chOff x="0" y="0"/>
            <a:chExt cx="914964" cy="170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IDE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58020" y="1814964"/>
            <a:ext cx="12771960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RESOURCES FOR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725" y="5287903"/>
            <a:ext cx="7149033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61"/>
              </a:lnSpc>
              <a:spcBef>
                <a:spcPct val="0"/>
              </a:spcBef>
            </a:pPr>
            <a:r>
              <a:rPr lang="en-US" sz="4899" spc="480">
                <a:solidFill>
                  <a:srgbClr val="231F20"/>
                </a:solidFill>
                <a:latin typeface="DM Sans"/>
              </a:rPr>
              <a:t>JUPYTER NOTEBOOK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05719" y="4191766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DATASET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178998" y="5287903"/>
            <a:ext cx="3127444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61"/>
              </a:lnSpc>
              <a:spcBef>
                <a:spcPct val="0"/>
              </a:spcBef>
            </a:pPr>
            <a:r>
              <a:rPr lang="en-US" sz="4899" spc="480">
                <a:solidFill>
                  <a:srgbClr val="231F20"/>
                </a:solidFill>
                <a:latin typeface="DM Sans"/>
              </a:rPr>
              <a:t>NSL-KDD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ALGORITHM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17752" y="4362118"/>
            <a:ext cx="10452497" cy="409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load known attack signature</a:t>
            </a:r>
          </a:p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capture network traffic</a:t>
            </a:r>
          </a:p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start packet capture loop </a:t>
            </a:r>
          </a:p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extract pocket details</a:t>
            </a:r>
          </a:p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check against known attack signatures</a:t>
            </a:r>
          </a:p>
          <a:p>
            <a:pPr algn="l" marL="906780" indent="-453390" lvl="1">
              <a:lnSpc>
                <a:spcPts val="546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Detect anomaly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93148" y="-298431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07590" y="857250"/>
            <a:ext cx="5789021" cy="158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34"/>
              </a:lnSpc>
            </a:pPr>
            <a:r>
              <a:rPr lang="en-US" sz="9300" spc="911">
                <a:solidFill>
                  <a:srgbClr val="FFFFFF"/>
                </a:solidFill>
                <a:latin typeface="Oswald Bold"/>
              </a:rPr>
              <a:t>CODE: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11422"/>
            <a:ext cx="11125662" cy="404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9"/>
              </a:lnSpc>
            </a:pPr>
            <a:r>
              <a:rPr lang="en-US" sz="7441" spc="729">
                <a:solidFill>
                  <a:srgbClr val="FFFFFF"/>
                </a:solidFill>
                <a:latin typeface="Oswald"/>
              </a:rPr>
              <a:t>1) DATA CLEANING AND PROCESSING</a:t>
            </a:r>
          </a:p>
          <a:p>
            <a:pPr algn="l">
              <a:lnSpc>
                <a:spcPts val="1655"/>
              </a:lnSpc>
            </a:pPr>
          </a:p>
          <a:p>
            <a:pPr algn="l">
              <a:lnSpc>
                <a:spcPts val="10269"/>
              </a:lnSpc>
            </a:pPr>
            <a:r>
              <a:rPr lang="en-US" sz="7441" spc="729">
                <a:solidFill>
                  <a:srgbClr val="FFFFFF"/>
                </a:solidFill>
                <a:latin typeface="Oswald"/>
              </a:rPr>
              <a:t>2) NETWORK SCANNING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71276" y="1158438"/>
            <a:ext cx="11388024" cy="7970125"/>
          </a:xfrm>
          <a:custGeom>
            <a:avLst/>
            <a:gdLst/>
            <a:ahLst/>
            <a:cxnLst/>
            <a:rect r="r" b="b" t="t" l="l"/>
            <a:pathLst>
              <a:path h="7970125" w="11388024">
                <a:moveTo>
                  <a:pt x="0" y="0"/>
                </a:moveTo>
                <a:lnTo>
                  <a:pt x="11388024" y="0"/>
                </a:lnTo>
                <a:lnTo>
                  <a:pt x="11388024" y="7970124"/>
                </a:lnTo>
                <a:lnTo>
                  <a:pt x="0" y="79701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2997" y="2135003"/>
            <a:ext cx="3278356" cy="592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3"/>
              </a:lnSpc>
            </a:pPr>
            <a:r>
              <a:rPr lang="en-US" sz="5705" spc="559">
                <a:solidFill>
                  <a:srgbClr val="231F20"/>
                </a:solidFill>
                <a:latin typeface="Oswald Bold"/>
              </a:rPr>
              <a:t>LOAD AND DISPLAY THE </a:t>
            </a:r>
          </a:p>
          <a:p>
            <a:pPr algn="ctr">
              <a:lnSpc>
                <a:spcPts val="7873"/>
              </a:lnSpc>
            </a:pPr>
            <a:r>
              <a:rPr lang="en-US" sz="5705" spc="559">
                <a:solidFill>
                  <a:srgbClr val="231F20"/>
                </a:solidFill>
                <a:latin typeface="Oswald Bold"/>
              </a:rPr>
              <a:t>NSL-KDD DATASET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27638" y="2206820"/>
            <a:ext cx="12050070" cy="2608778"/>
          </a:xfrm>
          <a:custGeom>
            <a:avLst/>
            <a:gdLst/>
            <a:ahLst/>
            <a:cxnLst/>
            <a:rect r="r" b="b" t="t" l="l"/>
            <a:pathLst>
              <a:path h="2608778" w="12050070">
                <a:moveTo>
                  <a:pt x="0" y="0"/>
                </a:moveTo>
                <a:lnTo>
                  <a:pt x="12050070" y="0"/>
                </a:lnTo>
                <a:lnTo>
                  <a:pt x="12050070" y="2608778"/>
                </a:lnTo>
                <a:lnTo>
                  <a:pt x="0" y="2608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10292" y="5158831"/>
            <a:ext cx="12067416" cy="2921348"/>
          </a:xfrm>
          <a:custGeom>
            <a:avLst/>
            <a:gdLst/>
            <a:ahLst/>
            <a:cxnLst/>
            <a:rect r="r" b="b" t="t" l="l"/>
            <a:pathLst>
              <a:path h="2921348" w="12067416">
                <a:moveTo>
                  <a:pt x="0" y="0"/>
                </a:moveTo>
                <a:lnTo>
                  <a:pt x="12067416" y="0"/>
                </a:lnTo>
                <a:lnTo>
                  <a:pt x="12067416" y="2921349"/>
                </a:lnTo>
                <a:lnTo>
                  <a:pt x="0" y="29213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28517" y="655380"/>
            <a:ext cx="7690660" cy="3433331"/>
          </a:xfrm>
          <a:custGeom>
            <a:avLst/>
            <a:gdLst/>
            <a:ahLst/>
            <a:cxnLst/>
            <a:rect r="r" b="b" t="t" l="l"/>
            <a:pathLst>
              <a:path h="3433331" w="7690660">
                <a:moveTo>
                  <a:pt x="0" y="0"/>
                </a:moveTo>
                <a:lnTo>
                  <a:pt x="7690661" y="0"/>
                </a:lnTo>
                <a:lnTo>
                  <a:pt x="7690661" y="3433330"/>
                </a:lnTo>
                <a:lnTo>
                  <a:pt x="0" y="3433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03878" y="4431943"/>
            <a:ext cx="8539940" cy="5327373"/>
          </a:xfrm>
          <a:custGeom>
            <a:avLst/>
            <a:gdLst/>
            <a:ahLst/>
            <a:cxnLst/>
            <a:rect r="r" b="b" t="t" l="l"/>
            <a:pathLst>
              <a:path h="5327373" w="8539940">
                <a:moveTo>
                  <a:pt x="0" y="0"/>
                </a:moveTo>
                <a:lnTo>
                  <a:pt x="8539939" y="0"/>
                </a:lnTo>
                <a:lnTo>
                  <a:pt x="8539939" y="5327373"/>
                </a:lnTo>
                <a:lnTo>
                  <a:pt x="0" y="53273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01502"/>
            <a:ext cx="4885926" cy="695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  <a:spcBef>
                <a:spcPct val="0"/>
              </a:spcBef>
            </a:pPr>
            <a:r>
              <a:rPr lang="en-US" sz="8030" spc="786">
                <a:solidFill>
                  <a:srgbClr val="000000"/>
                </a:solidFill>
                <a:latin typeface="Oswald Bold"/>
              </a:rPr>
              <a:t>INSPECT THE TRAINING DATASET LOADED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DAGHd9GR4T8</dc:identifier>
  <dcterms:modified xsi:type="dcterms:W3CDTF">2011-08-01T06:04:30Z</dcterms:modified>
  <cp:revision>1</cp:revision>
  <dc:title>AI Project</dc:title>
</cp:coreProperties>
</file>