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gopkvqrAhwwwCTLGekOQBNq9Ai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74391EC-4C49-44D6-B9D5-A6863621189A}">
  <a:tblStyle styleId="{774391EC-4C49-44D6-B9D5-A6863621189A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this project is about Chest  </a:t>
            </a:r>
            <a:r>
              <a:rPr lang="en-US" sz="1100"/>
              <a:t>CT scan images classification using deep learnings method and deploying an application for that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Why this project is important?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Therefore, having an application that can easily and quickly diagnose a tumor will really important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Early diagnosis of cancer provide </a:t>
            </a: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best chance for successful treatment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Before I go any further, I want to show you how this app is like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this application works really easily and quick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we just need to upload an image to the app and the program determines whether the lung tissue is healthy or there is tumor cancer, 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It can also with a high accuracy diagnose the type of cancer as you see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There are two main types of lung cancer that are treated very differently 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US"/>
              <a:t>non-small cell lung cancer  are more common 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has3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sub types which are </a:t>
            </a: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adenocarcinoma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squamous cell carcinoma,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large cell carcinoma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/>
              <a:t>The Data set come from Kaggle website  and the  data are collected by </a:t>
            </a:r>
            <a:r>
              <a:rPr b="1" lang="en-US"/>
              <a:t>MOHAMED HANY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data are  radiography  images in the format  jpg or png 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 we have an image classification problem and In general convolutional neural network is suitable model for  that</a:t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But  the problem is  we have about 600 </a:t>
            </a:r>
            <a:r>
              <a:rPr b="1" lang="en-US"/>
              <a:t>labeled</a:t>
            </a:r>
            <a:r>
              <a:rPr lang="en-US"/>
              <a:t>  images in training folder which is not enough to train a good model with CNN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) but thanks to transfer learnings , we can train our dataset perfectly.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Transfer learning </a:t>
            </a: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allows us to use an existing model by modifying it to a new  case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First of all we should do some preprocessing (like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 Data Augmentation and Rescaling</a:t>
            </a:r>
            <a:r>
              <a:rPr lang="en-US"/>
              <a:t> )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Select the base model of transfer learning  and  re define the final layer according to our problem , compile the model and finally do fine tuning 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But  the first question is 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there are very different model, how can we choose some of them?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A model with high accuracy , low operation and low complexity is optimum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intuition behind transfer learning for image classification is that </a:t>
            </a: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a model is trained on a large and general enough dataset, this model will effectively serve as a generic model of the visual world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. By looking at confusion matrix I found out that 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Actually all the model could diagnose cancer lung from healthy lung very well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But These changes in results and accuracy are more about diagnosing the type of cancer 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I also did some search in the literature to find which base model has a better performance for radiography image classification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Here I try 3 different base model resnet, inception and xception </a:t>
            </a:r>
            <a:endParaRPr/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/>
              <a:t>Then I try  to find best score by changing the hyperparametrs like optimization method , number of epoch  and the effect of using class weight for training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And after all of calculations , I find out that  using  Inception as base model and RMSprop optimizer leading a really good performance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b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158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This data set does not contain the ct scan images for the </a:t>
            </a:r>
            <a:r>
              <a:rPr lang="en-US"/>
              <a:t> small lung cancer. If they add to this data, we will have a full app for detecting lung cancer</a:t>
            </a:r>
            <a:endParaRPr/>
          </a:p>
          <a:p>
            <a:pPr indent="0" lvl="0" marL="158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The more hyper parameter can be try to find the better result.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b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b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1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1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0" name="Google Shape;40;p1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HZPvDPMTvScMKLni0NA2ppdwT0YngMxz/view" TargetMode="External"/><Relationship Id="rId4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FDAD2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/>
          <p:nvPr>
            <p:ph type="ctrTitle"/>
          </p:nvPr>
        </p:nvSpPr>
        <p:spPr>
          <a:xfrm>
            <a:off x="1565525" y="925161"/>
            <a:ext cx="64782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2100">
                <a:solidFill>
                  <a:srgbClr val="0E34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Science Bootcamp</a:t>
            </a:r>
            <a:endParaRPr sz="2100">
              <a:solidFill>
                <a:srgbClr val="0E34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" name="Google Shape;47;p1"/>
          <p:cNvSpPr txBox="1"/>
          <p:nvPr>
            <p:ph type="ctrTitle"/>
          </p:nvPr>
        </p:nvSpPr>
        <p:spPr>
          <a:xfrm>
            <a:off x="1914450" y="3324332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2500">
                <a:solidFill>
                  <a:srgbClr val="0E34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Zahra ZABIHINPOUR</a:t>
            </a:r>
            <a:endParaRPr sz="2500">
              <a:solidFill>
                <a:srgbClr val="0E34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8" name="Google Shape;4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500" y="795925"/>
            <a:ext cx="721025" cy="75937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"/>
          <p:cNvSpPr txBox="1"/>
          <p:nvPr>
            <p:ph type="ctrTitle"/>
          </p:nvPr>
        </p:nvSpPr>
        <p:spPr>
          <a:xfrm>
            <a:off x="735463" y="2002340"/>
            <a:ext cx="7586901" cy="121361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Chest CT scan images classification</a:t>
            </a:r>
            <a:b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b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Diagnosis of lung cancer</a:t>
            </a:r>
            <a:endParaRPr sz="3100">
              <a:solidFill>
                <a:srgbClr val="0E34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" name="Google Shape;50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"/>
          <p:cNvSpPr/>
          <p:nvPr/>
        </p:nvSpPr>
        <p:spPr>
          <a:xfrm>
            <a:off x="106539" y="18948"/>
            <a:ext cx="3335400" cy="51612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Reasons for the importance of this project </a:t>
            </a:r>
            <a:endParaRPr/>
          </a:p>
        </p:txBody>
      </p:sp>
      <p:pic>
        <p:nvPicPr>
          <p:cNvPr id="56" name="Google Shape;5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2"/>
          <p:cNvSpPr/>
          <p:nvPr/>
        </p:nvSpPr>
        <p:spPr>
          <a:xfrm>
            <a:off x="3398702" y="255947"/>
            <a:ext cx="5365629" cy="389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Lung cancer is the </a:t>
            </a:r>
            <a:r>
              <a:rPr b="1" i="0" lang="en-US" sz="14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2nd most common cancer worldwide</a:t>
            </a:r>
            <a:r>
              <a:rPr b="0" i="0" lang="en-US" sz="1400" u="none" cap="none" strike="noStrike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It is the </a:t>
            </a:r>
            <a:r>
              <a:rPr b="1" i="0" lang="en-US" sz="14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common cancer in men </a:t>
            </a:r>
            <a:r>
              <a:rPr b="0" i="0" lang="en-US" sz="1400" u="none" cap="none" strike="noStrike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the 2nd most common cancer in women. </a:t>
            </a:r>
            <a:endParaRPr b="0" i="0" sz="1400" u="none" cap="none" strike="noStrike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Lung cancer is the biggest cancer killer in Europe,</a:t>
            </a:r>
            <a:r>
              <a:rPr b="1" i="0" lang="en-US" sz="1400" u="none" cap="none" strike="noStrike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accounting for approximately 20% of total cancer deaths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According to the latest WHO data published in 2020 </a:t>
            </a:r>
            <a:r>
              <a:rPr b="1" i="0" lang="en-US" sz="14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Lung Cancers Deaths in France </a:t>
            </a:r>
            <a:r>
              <a:rPr b="0" i="0" lang="en-US" sz="1400" u="none" cap="none" strike="noStrike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reached 35,657 or 7.46% of total deaths. </a:t>
            </a:r>
            <a:r>
              <a:rPr b="0" i="0" lang="en-US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ranks  of France is 19 in the world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Diagnosis: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Chest CT Scan and Chest X-rays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CT scan is more likely to show lung tumors than routine chest x-rays. It can also show the size, shape, and position of any lung tumors </a:t>
            </a:r>
            <a:endParaRPr b="0" i="0" sz="1400" u="none" cap="none" strike="noStrike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Early diagnosis of cancer provide </a:t>
            </a: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best chance for successful treatment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68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68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8" name="Google Shape;5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11633" y="3674699"/>
            <a:ext cx="2005735" cy="1366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95907" y="3674699"/>
            <a:ext cx="1948093" cy="1366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372315" y="3674699"/>
            <a:ext cx="1660779" cy="1366056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3"/>
          <p:cNvSpPr/>
          <p:nvPr/>
        </p:nvSpPr>
        <p:spPr>
          <a:xfrm>
            <a:off x="0" y="0"/>
            <a:ext cx="2159242" cy="51612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Deployment 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Streamlit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3" title="video.wm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1642" y="152400"/>
            <a:ext cx="6679958" cy="396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/>
          <p:nvPr/>
        </p:nvSpPr>
        <p:spPr>
          <a:xfrm>
            <a:off x="0" y="-17700"/>
            <a:ext cx="3473404" cy="51612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this project about?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 of Data and  the Source?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Goal?</a:t>
            </a:r>
            <a:endParaRPr/>
          </a:p>
        </p:txBody>
      </p:sp>
      <p:pic>
        <p:nvPicPr>
          <p:cNvPr id="74" name="Google Shape;7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6313" y="3472994"/>
            <a:ext cx="1660779" cy="1366056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4"/>
          <p:cNvSpPr txBox="1"/>
          <p:nvPr/>
        </p:nvSpPr>
        <p:spPr>
          <a:xfrm flipH="1">
            <a:off x="3583641" y="4666446"/>
            <a:ext cx="5467576" cy="569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i="0" lang="en-US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set come from Kaggle website  and the  data are collected by </a:t>
            </a: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MOHAMED HANY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7" name="Google Shape;77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79718" y="2732617"/>
            <a:ext cx="3281544" cy="1687608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4"/>
          <p:cNvSpPr txBox="1"/>
          <p:nvPr/>
        </p:nvSpPr>
        <p:spPr>
          <a:xfrm>
            <a:off x="4293964" y="369455"/>
            <a:ext cx="2068945" cy="253916"/>
          </a:xfrm>
          <a:prstGeom prst="rect">
            <a:avLst/>
          </a:prstGeom>
          <a:solidFill>
            <a:schemeClr val="accent5"/>
          </a:solidFill>
          <a:ln cap="flat" cmpd="sng" w="25400">
            <a:solidFill>
              <a:srgbClr val="006E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Lung Cancer</a:t>
            </a:r>
            <a:endParaRPr b="1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4"/>
          <p:cNvSpPr txBox="1"/>
          <p:nvPr/>
        </p:nvSpPr>
        <p:spPr>
          <a:xfrm>
            <a:off x="3583641" y="1107989"/>
            <a:ext cx="1411904" cy="553998"/>
          </a:xfrm>
          <a:prstGeom prst="rect">
            <a:avLst/>
          </a:prstGeom>
          <a:solidFill>
            <a:schemeClr val="accent5"/>
          </a:solidFill>
          <a:ln cap="flat" cmpd="sng" w="25400">
            <a:solidFill>
              <a:srgbClr val="006E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15%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Small Cell Lung Cancer</a:t>
            </a:r>
            <a:endParaRPr b="1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4"/>
          <p:cNvSpPr txBox="1"/>
          <p:nvPr/>
        </p:nvSpPr>
        <p:spPr>
          <a:xfrm>
            <a:off x="5180831" y="1107989"/>
            <a:ext cx="1739733" cy="553998"/>
          </a:xfrm>
          <a:prstGeom prst="rect">
            <a:avLst/>
          </a:prstGeom>
          <a:solidFill>
            <a:schemeClr val="accent5"/>
          </a:solidFill>
          <a:ln cap="flat" cmpd="sng" w="25400">
            <a:solidFill>
              <a:srgbClr val="006E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85% 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Non-Small Cell Lung  Cancer </a:t>
            </a:r>
            <a:endParaRPr b="1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" name="Google Shape;82;p4"/>
          <p:cNvCxnSpPr>
            <a:stCxn id="79" idx="2"/>
            <a:endCxn id="80" idx="0"/>
          </p:cNvCxnSpPr>
          <p:nvPr/>
        </p:nvCxnSpPr>
        <p:spPr>
          <a:xfrm rot="5400000">
            <a:off x="4566737" y="346171"/>
            <a:ext cx="484500" cy="1038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DA73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" name="Google Shape;83;p4"/>
          <p:cNvCxnSpPr>
            <a:stCxn id="79" idx="2"/>
            <a:endCxn id="81" idx="0"/>
          </p:cNvCxnSpPr>
          <p:nvPr/>
        </p:nvCxnSpPr>
        <p:spPr>
          <a:xfrm flipH="1" rot="-5400000">
            <a:off x="5447387" y="504421"/>
            <a:ext cx="484500" cy="722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DA73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4"/>
          <p:cNvSpPr txBox="1"/>
          <p:nvPr/>
        </p:nvSpPr>
        <p:spPr>
          <a:xfrm>
            <a:off x="7247704" y="2178335"/>
            <a:ext cx="1597577" cy="244919"/>
          </a:xfrm>
          <a:prstGeom prst="rect">
            <a:avLst/>
          </a:prstGeom>
          <a:solidFill>
            <a:schemeClr val="accent5"/>
          </a:solidFill>
          <a:ln cap="flat" cmpd="sng" w="25400">
            <a:solidFill>
              <a:srgbClr val="006E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Large Cell Carcinoma</a:t>
            </a: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4"/>
          <p:cNvSpPr txBox="1"/>
          <p:nvPr/>
        </p:nvSpPr>
        <p:spPr>
          <a:xfrm>
            <a:off x="5114483" y="2177033"/>
            <a:ext cx="1872432" cy="246221"/>
          </a:xfrm>
          <a:prstGeom prst="rect">
            <a:avLst/>
          </a:prstGeom>
          <a:solidFill>
            <a:schemeClr val="accent5"/>
          </a:solidFill>
          <a:ln cap="flat" cmpd="sng" w="25400">
            <a:solidFill>
              <a:srgbClr val="006E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Squamous Cell Carcinoma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"/>
          <p:cNvSpPr txBox="1"/>
          <p:nvPr/>
        </p:nvSpPr>
        <p:spPr>
          <a:xfrm>
            <a:off x="3509682" y="2177033"/>
            <a:ext cx="1367480" cy="246221"/>
          </a:xfrm>
          <a:prstGeom prst="rect">
            <a:avLst/>
          </a:prstGeom>
          <a:solidFill>
            <a:schemeClr val="accent5"/>
          </a:solidFill>
          <a:ln cap="flat" cmpd="sng" w="25400">
            <a:solidFill>
              <a:srgbClr val="006E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Adenocarcinoma</a:t>
            </a: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" name="Google Shape;87;p4"/>
          <p:cNvCxnSpPr>
            <a:stCxn id="81" idx="2"/>
            <a:endCxn id="86" idx="0"/>
          </p:cNvCxnSpPr>
          <p:nvPr/>
        </p:nvCxnSpPr>
        <p:spPr>
          <a:xfrm rot="5400000">
            <a:off x="4864498" y="990887"/>
            <a:ext cx="515100" cy="1857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DA73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8" name="Google Shape;88;p4"/>
          <p:cNvCxnSpPr>
            <a:stCxn id="81" idx="2"/>
            <a:endCxn id="85" idx="0"/>
          </p:cNvCxnSpPr>
          <p:nvPr/>
        </p:nvCxnSpPr>
        <p:spPr>
          <a:xfrm flipH="1" rot="-5400000">
            <a:off x="5793448" y="1919237"/>
            <a:ext cx="5151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DA73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" name="Google Shape;89;p4"/>
          <p:cNvCxnSpPr/>
          <p:nvPr/>
        </p:nvCxnSpPr>
        <p:spPr>
          <a:xfrm>
            <a:off x="6050699" y="1661988"/>
            <a:ext cx="1995900" cy="516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DA73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 spd="slow" p14:dur="800">
    <p:circl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"/>
          <p:cNvSpPr/>
          <p:nvPr/>
        </p:nvSpPr>
        <p:spPr>
          <a:xfrm>
            <a:off x="0" y="-112644"/>
            <a:ext cx="2796209" cy="51612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5" name="Google Shape;9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5"/>
          <p:cNvSpPr txBox="1"/>
          <p:nvPr/>
        </p:nvSpPr>
        <p:spPr>
          <a:xfrm>
            <a:off x="0" y="1464252"/>
            <a:ext cx="2796208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Collection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the base line model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 the model and evaluate 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Tune the hyper parameters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 the Web App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7" name="Google Shape;9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20464" y="76405"/>
            <a:ext cx="5416896" cy="1134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20464" y="1352270"/>
            <a:ext cx="5566866" cy="3507747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"/>
          <p:cNvSpPr/>
          <p:nvPr/>
        </p:nvSpPr>
        <p:spPr>
          <a:xfrm>
            <a:off x="0" y="0"/>
            <a:ext cx="2796209" cy="51612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Evaluation: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Sensitivity  :99.4%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Specificity :96.3%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Accuracy :80%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07" name="Google Shape;107;p6"/>
          <p:cNvGraphicFramePr/>
          <p:nvPr/>
        </p:nvGraphicFramePr>
        <p:xfrm>
          <a:off x="3105806" y="8992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{774391EC-4C49-44D6-B9D5-A6863621189A}</a:tableStyleId>
              </a:tblPr>
              <a:tblGrid>
                <a:gridCol w="896675"/>
                <a:gridCol w="945000"/>
                <a:gridCol w="848375"/>
                <a:gridCol w="896675"/>
                <a:gridCol w="896675"/>
                <a:gridCol w="896675"/>
              </a:tblGrid>
              <a:tr h="343800">
                <a:tc gridSpan="2"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Base model: Inception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Optimizer: </a:t>
                      </a:r>
                      <a:r>
                        <a:rPr lang="en-US" sz="1050" u="none" cap="none" strike="noStrike"/>
                        <a:t>RMSprop</a:t>
                      </a:r>
                      <a:endParaRPr sz="1050" u="none" cap="none" strike="noStrike"/>
                    </a:p>
                  </a:txBody>
                  <a:tcPr marT="45725" marB="45725" marR="91450" marL="91450">
                    <a:solidFill>
                      <a:srgbClr val="F7FFB3"/>
                    </a:solidFill>
                  </a:tcPr>
                </a:tc>
                <a:tc rowSpan="2"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Real</a:t>
                      </a:r>
                      <a:endParaRPr b="1" sz="10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rgbClr val="F7FFB3"/>
                    </a:solidFill>
                  </a:tcPr>
                </a:tc>
                <a:tc hMerge="1"/>
                <a:tc hMerge="1"/>
                <a:tc hMerge="1"/>
              </a:tr>
              <a:tr h="47440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Adenocarcinoma </a:t>
                      </a:r>
                      <a:endParaRPr b="1" sz="105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rgbClr val="FFDD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Squamous Cell Carcinoma</a:t>
                      </a:r>
                      <a:endParaRPr b="1" sz="10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rgbClr val="EF86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Normal</a:t>
                      </a:r>
                      <a:endParaRPr b="1" sz="10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Large Cell Carcinoma. </a:t>
                      </a:r>
                      <a:endParaRPr b="1" sz="105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rgbClr val="FFCC8B"/>
                    </a:solidFill>
                  </a:tcPr>
                </a:tc>
              </a:tr>
              <a:tr h="343800">
                <a:tc row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Predict</a:t>
                      </a:r>
                      <a:endParaRPr b="1" sz="12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rgbClr val="F7FF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Adenocarcinoma </a:t>
                      </a:r>
                      <a:endParaRPr b="1" sz="105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rgbClr val="FFDD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88</a:t>
                      </a:r>
                      <a:endParaRPr b="1" sz="10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1" sz="10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rgbClr val="BAF8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 b="1" sz="10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rgbClr val="BAF8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</a:t>
                      </a:r>
                      <a:endParaRPr b="1" sz="10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rgbClr val="BAF8FF"/>
                    </a:solidFill>
                  </a:tcPr>
                </a:tc>
              </a:tr>
              <a:tr h="4744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Squamous Cell Carcinoma</a:t>
                      </a:r>
                      <a:endParaRPr b="1" sz="10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rgbClr val="EF86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 b="1" sz="10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rgbClr val="BAF8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35</a:t>
                      </a:r>
                      <a:endParaRPr b="1" sz="10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1" sz="10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rgbClr val="BAF8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b="1" sz="10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rgbClr val="BAF8FF"/>
                    </a:solidFill>
                  </a:tcPr>
                </a:tc>
              </a:tr>
              <a:tr h="3438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Normal</a:t>
                      </a:r>
                      <a:endParaRPr b="1" sz="10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1" sz="10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rgbClr val="BAF8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1" sz="10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rgbClr val="BAF8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52</a:t>
                      </a:r>
                      <a:endParaRPr b="1" sz="10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1" sz="10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rgbClr val="BAF8FF"/>
                    </a:solidFill>
                  </a:tcPr>
                </a:tc>
              </a:tr>
              <a:tr h="1333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Large Cell Carcinoma. </a:t>
                      </a:r>
                      <a:endParaRPr b="1" sz="105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rgbClr val="FFCC8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b="1" sz="10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rgbClr val="BAF8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b="1" sz="10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rgbClr val="BAF8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1" sz="10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rgbClr val="BAF8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86</a:t>
                      </a:r>
                      <a:endParaRPr b="1" sz="10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/>
          <p:nvPr/>
        </p:nvSpPr>
        <p:spPr>
          <a:xfrm>
            <a:off x="0" y="0"/>
            <a:ext cx="2796209" cy="51612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7"/>
          <p:cNvSpPr txBox="1"/>
          <p:nvPr/>
        </p:nvSpPr>
        <p:spPr>
          <a:xfrm>
            <a:off x="475250" y="1599006"/>
            <a:ext cx="2220449" cy="800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Next Steps?</a:t>
            </a:r>
            <a:endParaRPr b="1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3170949" y="380327"/>
            <a:ext cx="5112521" cy="1508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data set does not contain the CT scan images for the  small lung cancer. 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 hyper parameter can be try to find the better result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7" name="Google Shape;11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96855" y="2399225"/>
            <a:ext cx="5211158" cy="2314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"/>
          <p:cNvSpPr/>
          <p:nvPr/>
        </p:nvSpPr>
        <p:spPr>
          <a:xfrm>
            <a:off x="-68006" y="-45270"/>
            <a:ext cx="2796209" cy="51612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8"/>
          <p:cNvSpPr txBox="1"/>
          <p:nvPr/>
        </p:nvSpPr>
        <p:spPr>
          <a:xfrm>
            <a:off x="0" y="1464252"/>
            <a:ext cx="2796208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Special Thanks to Jedha </a:t>
            </a:r>
            <a:endParaRPr b="1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6" name="Google Shape;12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28201" y="-45270"/>
            <a:ext cx="6415797" cy="2877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28202" y="2535268"/>
            <a:ext cx="6415797" cy="2580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zahra</dc:creator>
</cp:coreProperties>
</file>