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88" r:id="rId2"/>
    <p:sldId id="280" r:id="rId3"/>
    <p:sldId id="279" r:id="rId4"/>
    <p:sldId id="290" r:id="rId5"/>
    <p:sldId id="272" r:id="rId6"/>
    <p:sldId id="273" r:id="rId7"/>
    <p:sldId id="291" r:id="rId8"/>
    <p:sldId id="281" r:id="rId9"/>
    <p:sldId id="292" r:id="rId10"/>
    <p:sldId id="293" r:id="rId11"/>
    <p:sldId id="302" r:id="rId12"/>
    <p:sldId id="277" r:id="rId13"/>
    <p:sldId id="297" r:id="rId14"/>
    <p:sldId id="301" r:id="rId15"/>
    <p:sldId id="295" r:id="rId16"/>
    <p:sldId id="299" r:id="rId17"/>
    <p:sldId id="296" r:id="rId18"/>
    <p:sldId id="300" r:id="rId19"/>
    <p:sldId id="303" r:id="rId20"/>
    <p:sldId id="305" r:id="rId21"/>
    <p:sldId id="306" r:id="rId22"/>
    <p:sldId id="307" r:id="rId23"/>
    <p:sldId id="304" r:id="rId24"/>
    <p:sldId id="271" r:id="rId25"/>
    <p:sldId id="270" r:id="rId26"/>
  </p:sldIdLst>
  <p:sldSz cx="16184563" cy="72231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4F7"/>
    <a:srgbClr val="FF7C80"/>
    <a:srgbClr val="FF505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8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%2030032024\&#1705;&#1606;&#1601;&#1585;&#1575;&#1606;&#1587;\Time%20Series%20with%20Transformer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%2030032024\&#1705;&#1606;&#1601;&#1585;&#1575;&#1606;&#1587;\Time%20Series%20with%20Transformer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(Sheet3!$D$2:$E$4,Sheet3!$D$8:$E$13,Sheet3!$D$17:$E$25)</c:f>
              <c:multiLvlStrCache>
                <c:ptCount val="18"/>
                <c:lvl>
                  <c:pt idx="0">
                    <c:v>MSE</c:v>
                  </c:pt>
                  <c:pt idx="1">
                    <c:v>RMSE</c:v>
                  </c:pt>
                  <c:pt idx="2">
                    <c:v>MAE</c:v>
                  </c:pt>
                  <c:pt idx="3">
                    <c:v>MAPE</c:v>
                  </c:pt>
                  <c:pt idx="4">
                    <c:v>RMSE</c:v>
                  </c:pt>
                  <c:pt idx="5">
                    <c:v>MAE</c:v>
                  </c:pt>
                  <c:pt idx="6">
                    <c:v>MAPE</c:v>
                  </c:pt>
                  <c:pt idx="7">
                    <c:v>RMSE</c:v>
                  </c:pt>
                  <c:pt idx="8">
                    <c:v>MAE</c:v>
                  </c:pt>
                  <c:pt idx="9">
                    <c:v>MSE</c:v>
                  </c:pt>
                  <c:pt idx="10">
                    <c:v>RMSE</c:v>
                  </c:pt>
                  <c:pt idx="11">
                    <c:v>MAE</c:v>
                  </c:pt>
                  <c:pt idx="12">
                    <c:v>MSE</c:v>
                  </c:pt>
                  <c:pt idx="13">
                    <c:v>RMSE</c:v>
                  </c:pt>
                  <c:pt idx="14">
                    <c:v>MAE</c:v>
                  </c:pt>
                  <c:pt idx="15">
                    <c:v>MSE</c:v>
                  </c:pt>
                  <c:pt idx="16">
                    <c:v>RMSE</c:v>
                  </c:pt>
                  <c:pt idx="17">
                    <c:v>MAE</c:v>
                  </c:pt>
                </c:lvl>
                <c:lvl>
                  <c:pt idx="0">
                    <c:v>Former-CNN</c:v>
                  </c:pt>
                  <c:pt idx="3">
                    <c:v>FIARMBE</c:v>
                  </c:pt>
                  <c:pt idx="6">
                    <c:v>FIARMAE</c:v>
                  </c:pt>
                  <c:pt idx="9">
                    <c:v>Former-LSTM</c:v>
                  </c:pt>
                  <c:pt idx="12">
                    <c:v>Former-GRU</c:v>
                  </c:pt>
                  <c:pt idx="15">
                    <c:v>Former-ANN</c:v>
                  </c:pt>
                </c:lvl>
              </c:multiLvlStrCache>
            </c:multiLvlStrRef>
          </c:cat>
          <c:val>
            <c:numRef>
              <c:f>(Sheet3!$F$2:$F$4,Sheet3!$F$8:$F$13,Sheet3!$F$17:$F$25)</c:f>
              <c:numCache>
                <c:formatCode>General</c:formatCode>
                <c:ptCount val="18"/>
                <c:pt idx="0">
                  <c:v>2.93E-2</c:v>
                </c:pt>
                <c:pt idx="1">
                  <c:v>0.1668</c:v>
                </c:pt>
                <c:pt idx="2">
                  <c:v>0.1343</c:v>
                </c:pt>
                <c:pt idx="3">
                  <c:v>0.29699999999999999</c:v>
                </c:pt>
                <c:pt idx="4">
                  <c:v>0.38300000000000001</c:v>
                </c:pt>
                <c:pt idx="5">
                  <c:v>0.318</c:v>
                </c:pt>
                <c:pt idx="6">
                  <c:v>0.26800000000000002</c:v>
                </c:pt>
                <c:pt idx="7">
                  <c:v>0.36799999999999999</c:v>
                </c:pt>
                <c:pt idx="8">
                  <c:v>0.28599999999999998</c:v>
                </c:pt>
                <c:pt idx="9">
                  <c:v>1.7399999999999999E-2</c:v>
                </c:pt>
                <c:pt idx="10">
                  <c:v>0.1285</c:v>
                </c:pt>
                <c:pt idx="11">
                  <c:v>0.10970000000000001</c:v>
                </c:pt>
                <c:pt idx="12">
                  <c:v>2.3599999999999999E-2</c:v>
                </c:pt>
                <c:pt idx="13">
                  <c:v>0.15110000000000001</c:v>
                </c:pt>
                <c:pt idx="14">
                  <c:v>0.1356</c:v>
                </c:pt>
                <c:pt idx="15">
                  <c:v>2.6499999999999999E-2</c:v>
                </c:pt>
                <c:pt idx="16">
                  <c:v>0.16070000000000001</c:v>
                </c:pt>
                <c:pt idx="17">
                  <c:v>0.1333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6-442F-BA6F-68A4518AA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8787528"/>
        <c:axId val="528785728"/>
      </c:radarChart>
      <c:catAx>
        <c:axId val="52878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8785728"/>
        <c:crosses val="autoZero"/>
        <c:auto val="1"/>
        <c:lblAlgn val="ctr"/>
        <c:lblOffset val="100"/>
        <c:noMultiLvlLbl val="0"/>
      </c:catAx>
      <c:valAx>
        <c:axId val="52878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8787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6.2112228931891098E-2"/>
          <c:y val="1.69611884508234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Sheet3!$I$5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Sheet3!$H$6:$H$12</c:f>
              <c:strCache>
                <c:ptCount val="7"/>
                <c:pt idx="0">
                  <c:v>Former-CNN</c:v>
                </c:pt>
                <c:pt idx="1">
                  <c:v>Former-LSTM</c:v>
                </c:pt>
                <c:pt idx="2">
                  <c:v>Former-ANN</c:v>
                </c:pt>
                <c:pt idx="3">
                  <c:v>Former-GRU</c:v>
                </c:pt>
                <c:pt idx="4">
                  <c:v>Hybrid</c:v>
                </c:pt>
                <c:pt idx="5">
                  <c:v>ARMA</c:v>
                </c:pt>
                <c:pt idx="6">
                  <c:v>LSTM-TA</c:v>
                </c:pt>
              </c:strCache>
            </c:strRef>
          </c:cat>
          <c:val>
            <c:numRef>
              <c:f>Sheet3!$I$6:$I$12</c:f>
              <c:numCache>
                <c:formatCode>General</c:formatCode>
                <c:ptCount val="7"/>
                <c:pt idx="0">
                  <c:v>0.1668</c:v>
                </c:pt>
                <c:pt idx="1">
                  <c:v>0.1285</c:v>
                </c:pt>
                <c:pt idx="2">
                  <c:v>0.16070000000000001</c:v>
                </c:pt>
                <c:pt idx="3">
                  <c:v>0.15110000000000001</c:v>
                </c:pt>
                <c:pt idx="4">
                  <c:v>1.47</c:v>
                </c:pt>
                <c:pt idx="5">
                  <c:v>1.903</c:v>
                </c:pt>
                <c:pt idx="6">
                  <c:v>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B-4DEB-9182-D4DF05C70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066344"/>
        <c:axId val="359066704"/>
      </c:radarChart>
      <c:catAx>
        <c:axId val="359066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9066704"/>
        <c:crosses val="autoZero"/>
        <c:auto val="1"/>
        <c:lblAlgn val="ctr"/>
        <c:lblOffset val="100"/>
        <c:noMultiLvlLbl val="0"/>
      </c:catAx>
      <c:valAx>
        <c:axId val="35906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906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071" y="1182118"/>
            <a:ext cx="12138422" cy="2514718"/>
          </a:xfrm>
        </p:spPr>
        <p:txBody>
          <a:bodyPr anchor="b"/>
          <a:lstStyle>
            <a:lvl1pPr algn="ctr">
              <a:defRPr sz="6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3071" y="3793813"/>
            <a:ext cx="12138422" cy="1743916"/>
          </a:xfrm>
        </p:spPr>
        <p:txBody>
          <a:bodyPr/>
          <a:lstStyle>
            <a:lvl1pPr marL="0" indent="0" algn="ctr">
              <a:buNone/>
              <a:defRPr sz="2528"/>
            </a:lvl1pPr>
            <a:lvl2pPr marL="481523" indent="0" algn="ctr">
              <a:buNone/>
              <a:defRPr sz="2106"/>
            </a:lvl2pPr>
            <a:lvl3pPr marL="963046" indent="0" algn="ctr">
              <a:buNone/>
              <a:defRPr sz="1896"/>
            </a:lvl3pPr>
            <a:lvl4pPr marL="1444569" indent="0" algn="ctr">
              <a:buNone/>
              <a:defRPr sz="1685"/>
            </a:lvl4pPr>
            <a:lvl5pPr marL="1926092" indent="0" algn="ctr">
              <a:buNone/>
              <a:defRPr sz="1685"/>
            </a:lvl5pPr>
            <a:lvl6pPr marL="2407615" indent="0" algn="ctr">
              <a:buNone/>
              <a:defRPr sz="1685"/>
            </a:lvl6pPr>
            <a:lvl7pPr marL="2889138" indent="0" algn="ctr">
              <a:buNone/>
              <a:defRPr sz="1685"/>
            </a:lvl7pPr>
            <a:lvl8pPr marL="3370661" indent="0" algn="ctr">
              <a:buNone/>
              <a:defRPr sz="1685"/>
            </a:lvl8pPr>
            <a:lvl9pPr marL="3852184" indent="0" algn="ctr">
              <a:buNone/>
              <a:defRPr sz="16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2078" y="384564"/>
            <a:ext cx="3489796" cy="61212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2689" y="384564"/>
            <a:ext cx="10267082" cy="6121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59" y="1800766"/>
            <a:ext cx="13959186" cy="3004619"/>
          </a:xfrm>
        </p:spPr>
        <p:txBody>
          <a:bodyPr anchor="b"/>
          <a:lstStyle>
            <a:lvl1pPr>
              <a:defRPr sz="6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259" y="4833810"/>
            <a:ext cx="13959186" cy="1580058"/>
          </a:xfrm>
        </p:spPr>
        <p:txBody>
          <a:bodyPr/>
          <a:lstStyle>
            <a:lvl1pPr marL="0" indent="0">
              <a:buNone/>
              <a:defRPr sz="2528">
                <a:solidFill>
                  <a:schemeClr val="tx1">
                    <a:tint val="75000"/>
                  </a:schemeClr>
                </a:solidFill>
              </a:defRPr>
            </a:lvl1pPr>
            <a:lvl2pPr marL="481523" indent="0">
              <a:buNone/>
              <a:defRPr sz="2106">
                <a:solidFill>
                  <a:schemeClr val="tx1">
                    <a:tint val="75000"/>
                  </a:schemeClr>
                </a:solidFill>
              </a:defRPr>
            </a:lvl2pPr>
            <a:lvl3pPr marL="963046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3pPr>
            <a:lvl4pPr marL="1444569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4pPr>
            <a:lvl5pPr marL="1926092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5pPr>
            <a:lvl6pPr marL="240761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6pPr>
            <a:lvl7pPr marL="2889138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7pPr>
            <a:lvl8pPr marL="3370661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8pPr>
            <a:lvl9pPr marL="3852184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2689" y="1922823"/>
            <a:ext cx="6878439" cy="4583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3435" y="1922823"/>
            <a:ext cx="6878439" cy="4583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797" y="384565"/>
            <a:ext cx="13959186" cy="139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797" y="1770669"/>
            <a:ext cx="6846828" cy="867778"/>
          </a:xfrm>
        </p:spPr>
        <p:txBody>
          <a:bodyPr anchor="b"/>
          <a:lstStyle>
            <a:lvl1pPr marL="0" indent="0">
              <a:buNone/>
              <a:defRPr sz="2528" b="1"/>
            </a:lvl1pPr>
            <a:lvl2pPr marL="481523" indent="0">
              <a:buNone/>
              <a:defRPr sz="2106" b="1"/>
            </a:lvl2pPr>
            <a:lvl3pPr marL="963046" indent="0">
              <a:buNone/>
              <a:defRPr sz="1896" b="1"/>
            </a:lvl3pPr>
            <a:lvl4pPr marL="1444569" indent="0">
              <a:buNone/>
              <a:defRPr sz="1685" b="1"/>
            </a:lvl4pPr>
            <a:lvl5pPr marL="1926092" indent="0">
              <a:buNone/>
              <a:defRPr sz="1685" b="1"/>
            </a:lvl5pPr>
            <a:lvl6pPr marL="2407615" indent="0">
              <a:buNone/>
              <a:defRPr sz="1685" b="1"/>
            </a:lvl6pPr>
            <a:lvl7pPr marL="2889138" indent="0">
              <a:buNone/>
              <a:defRPr sz="1685" b="1"/>
            </a:lvl7pPr>
            <a:lvl8pPr marL="3370661" indent="0">
              <a:buNone/>
              <a:defRPr sz="1685" b="1"/>
            </a:lvl8pPr>
            <a:lvl9pPr marL="3852184" indent="0">
              <a:buNone/>
              <a:defRPr sz="16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797" y="2638447"/>
            <a:ext cx="6846828" cy="3880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3435" y="1770669"/>
            <a:ext cx="6880547" cy="867778"/>
          </a:xfrm>
        </p:spPr>
        <p:txBody>
          <a:bodyPr anchor="b"/>
          <a:lstStyle>
            <a:lvl1pPr marL="0" indent="0">
              <a:buNone/>
              <a:defRPr sz="2528" b="1"/>
            </a:lvl1pPr>
            <a:lvl2pPr marL="481523" indent="0">
              <a:buNone/>
              <a:defRPr sz="2106" b="1"/>
            </a:lvl2pPr>
            <a:lvl3pPr marL="963046" indent="0">
              <a:buNone/>
              <a:defRPr sz="1896" b="1"/>
            </a:lvl3pPr>
            <a:lvl4pPr marL="1444569" indent="0">
              <a:buNone/>
              <a:defRPr sz="1685" b="1"/>
            </a:lvl4pPr>
            <a:lvl5pPr marL="1926092" indent="0">
              <a:buNone/>
              <a:defRPr sz="1685" b="1"/>
            </a:lvl5pPr>
            <a:lvl6pPr marL="2407615" indent="0">
              <a:buNone/>
              <a:defRPr sz="1685" b="1"/>
            </a:lvl6pPr>
            <a:lvl7pPr marL="2889138" indent="0">
              <a:buNone/>
              <a:defRPr sz="1685" b="1"/>
            </a:lvl7pPr>
            <a:lvl8pPr marL="3370661" indent="0">
              <a:buNone/>
              <a:defRPr sz="1685" b="1"/>
            </a:lvl8pPr>
            <a:lvl9pPr marL="3852184" indent="0">
              <a:buNone/>
              <a:defRPr sz="16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93435" y="2638447"/>
            <a:ext cx="6880547" cy="3880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798" y="481542"/>
            <a:ext cx="5219942" cy="1685396"/>
          </a:xfrm>
        </p:spPr>
        <p:txBody>
          <a:bodyPr anchor="b"/>
          <a:lstStyle>
            <a:lvl1pPr>
              <a:defRPr sz="3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547" y="1039997"/>
            <a:ext cx="8193435" cy="5133100"/>
          </a:xfrm>
        </p:spPr>
        <p:txBody>
          <a:bodyPr/>
          <a:lstStyle>
            <a:lvl1pPr>
              <a:defRPr sz="3370"/>
            </a:lvl1pPr>
            <a:lvl2pPr>
              <a:defRPr sz="2949"/>
            </a:lvl2pPr>
            <a:lvl3pPr>
              <a:defRPr sz="2528"/>
            </a:lvl3pPr>
            <a:lvl4pPr>
              <a:defRPr sz="2106"/>
            </a:lvl4pPr>
            <a:lvl5pPr>
              <a:defRPr sz="2106"/>
            </a:lvl5pPr>
            <a:lvl6pPr>
              <a:defRPr sz="2106"/>
            </a:lvl6pPr>
            <a:lvl7pPr>
              <a:defRPr sz="2106"/>
            </a:lvl7pPr>
            <a:lvl8pPr>
              <a:defRPr sz="2106"/>
            </a:lvl8pPr>
            <a:lvl9pPr>
              <a:defRPr sz="21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798" y="2166937"/>
            <a:ext cx="5219942" cy="4014520"/>
          </a:xfrm>
        </p:spPr>
        <p:txBody>
          <a:bodyPr/>
          <a:lstStyle>
            <a:lvl1pPr marL="0" indent="0">
              <a:buNone/>
              <a:defRPr sz="1685"/>
            </a:lvl1pPr>
            <a:lvl2pPr marL="481523" indent="0">
              <a:buNone/>
              <a:defRPr sz="1474"/>
            </a:lvl2pPr>
            <a:lvl3pPr marL="963046" indent="0">
              <a:buNone/>
              <a:defRPr sz="1264"/>
            </a:lvl3pPr>
            <a:lvl4pPr marL="1444569" indent="0">
              <a:buNone/>
              <a:defRPr sz="1053"/>
            </a:lvl4pPr>
            <a:lvl5pPr marL="1926092" indent="0">
              <a:buNone/>
              <a:defRPr sz="1053"/>
            </a:lvl5pPr>
            <a:lvl6pPr marL="2407615" indent="0">
              <a:buNone/>
              <a:defRPr sz="1053"/>
            </a:lvl6pPr>
            <a:lvl7pPr marL="2889138" indent="0">
              <a:buNone/>
              <a:defRPr sz="1053"/>
            </a:lvl7pPr>
            <a:lvl8pPr marL="3370661" indent="0">
              <a:buNone/>
              <a:defRPr sz="1053"/>
            </a:lvl8pPr>
            <a:lvl9pPr marL="3852184" indent="0">
              <a:buNone/>
              <a:defRPr sz="10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798" y="481542"/>
            <a:ext cx="5219942" cy="1685396"/>
          </a:xfrm>
        </p:spPr>
        <p:txBody>
          <a:bodyPr anchor="b"/>
          <a:lstStyle>
            <a:lvl1pPr>
              <a:defRPr sz="3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0547" y="1039997"/>
            <a:ext cx="8193435" cy="5133100"/>
          </a:xfrm>
        </p:spPr>
        <p:txBody>
          <a:bodyPr anchor="t"/>
          <a:lstStyle>
            <a:lvl1pPr marL="0" indent="0">
              <a:buNone/>
              <a:defRPr sz="3370"/>
            </a:lvl1pPr>
            <a:lvl2pPr marL="481523" indent="0">
              <a:buNone/>
              <a:defRPr sz="2949"/>
            </a:lvl2pPr>
            <a:lvl3pPr marL="963046" indent="0">
              <a:buNone/>
              <a:defRPr sz="2528"/>
            </a:lvl3pPr>
            <a:lvl4pPr marL="1444569" indent="0">
              <a:buNone/>
              <a:defRPr sz="2106"/>
            </a:lvl4pPr>
            <a:lvl5pPr marL="1926092" indent="0">
              <a:buNone/>
              <a:defRPr sz="2106"/>
            </a:lvl5pPr>
            <a:lvl6pPr marL="2407615" indent="0">
              <a:buNone/>
              <a:defRPr sz="2106"/>
            </a:lvl6pPr>
            <a:lvl7pPr marL="2889138" indent="0">
              <a:buNone/>
              <a:defRPr sz="2106"/>
            </a:lvl7pPr>
            <a:lvl8pPr marL="3370661" indent="0">
              <a:buNone/>
              <a:defRPr sz="2106"/>
            </a:lvl8pPr>
            <a:lvl9pPr marL="3852184" indent="0">
              <a:buNone/>
              <a:defRPr sz="21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798" y="2166937"/>
            <a:ext cx="5219942" cy="4014520"/>
          </a:xfrm>
        </p:spPr>
        <p:txBody>
          <a:bodyPr/>
          <a:lstStyle>
            <a:lvl1pPr marL="0" indent="0">
              <a:buNone/>
              <a:defRPr sz="1685"/>
            </a:lvl1pPr>
            <a:lvl2pPr marL="481523" indent="0">
              <a:buNone/>
              <a:defRPr sz="1474"/>
            </a:lvl2pPr>
            <a:lvl3pPr marL="963046" indent="0">
              <a:buNone/>
              <a:defRPr sz="1264"/>
            </a:lvl3pPr>
            <a:lvl4pPr marL="1444569" indent="0">
              <a:buNone/>
              <a:defRPr sz="1053"/>
            </a:lvl4pPr>
            <a:lvl5pPr marL="1926092" indent="0">
              <a:buNone/>
              <a:defRPr sz="1053"/>
            </a:lvl5pPr>
            <a:lvl6pPr marL="2407615" indent="0">
              <a:buNone/>
              <a:defRPr sz="1053"/>
            </a:lvl6pPr>
            <a:lvl7pPr marL="2889138" indent="0">
              <a:buNone/>
              <a:defRPr sz="1053"/>
            </a:lvl7pPr>
            <a:lvl8pPr marL="3370661" indent="0">
              <a:buNone/>
              <a:defRPr sz="1053"/>
            </a:lvl8pPr>
            <a:lvl9pPr marL="3852184" indent="0">
              <a:buNone/>
              <a:defRPr sz="10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689" y="384565"/>
            <a:ext cx="13959186" cy="139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689" y="1922823"/>
            <a:ext cx="13959186" cy="458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2689" y="6694767"/>
            <a:ext cx="3641527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4AC1-8101-4AB0-9612-B15C739A40C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1137" y="6694767"/>
            <a:ext cx="5462290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347" y="6694767"/>
            <a:ext cx="3641527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F8D16-5026-4B78-BDA2-719F794BB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3046" rtl="0" eaLnBrk="1" latinLnBrk="0" hangingPunct="1">
        <a:lnSpc>
          <a:spcPct val="90000"/>
        </a:lnSpc>
        <a:spcBef>
          <a:spcPct val="0"/>
        </a:spcBef>
        <a:buNone/>
        <a:defRPr sz="4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762" indent="-240762" algn="l" defTabSz="963046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2949" kern="1200">
          <a:solidFill>
            <a:schemeClr val="tx1"/>
          </a:solidFill>
          <a:latin typeface="+mn-lt"/>
          <a:ea typeface="+mn-ea"/>
          <a:cs typeface="+mn-cs"/>
        </a:defRPr>
      </a:lvl1pPr>
      <a:lvl2pPr marL="722285" indent="-240762" algn="l" defTabSz="96304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28" kern="1200">
          <a:solidFill>
            <a:schemeClr val="tx1"/>
          </a:solidFill>
          <a:latin typeface="+mn-lt"/>
          <a:ea typeface="+mn-ea"/>
          <a:cs typeface="+mn-cs"/>
        </a:defRPr>
      </a:lvl2pPr>
      <a:lvl3pPr marL="1203808" indent="-240762" algn="l" defTabSz="96304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3pPr>
      <a:lvl4pPr marL="1685331" indent="-240762" algn="l" defTabSz="96304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4pPr>
      <a:lvl5pPr marL="2166854" indent="-240762" algn="l" defTabSz="96304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5pPr>
      <a:lvl6pPr marL="2648377" indent="-240762" algn="l" defTabSz="96304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6pPr>
      <a:lvl7pPr marL="3129900" indent="-240762" algn="l" defTabSz="96304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7pPr>
      <a:lvl8pPr marL="3611423" indent="-240762" algn="l" defTabSz="96304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8pPr>
      <a:lvl9pPr marL="4092946" indent="-240762" algn="l" defTabSz="96304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046" rtl="0" eaLnBrk="1" latinLnBrk="0" hangingPunct="1">
        <a:defRPr sz="1896" kern="1200">
          <a:solidFill>
            <a:schemeClr val="tx1"/>
          </a:solidFill>
          <a:latin typeface="+mn-lt"/>
          <a:ea typeface="+mn-ea"/>
          <a:cs typeface="+mn-cs"/>
        </a:defRPr>
      </a:lvl1pPr>
      <a:lvl2pPr marL="481523" algn="l" defTabSz="963046" rtl="0" eaLnBrk="1" latinLnBrk="0" hangingPunct="1"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63046" algn="l" defTabSz="963046" rtl="0" eaLnBrk="1" latinLnBrk="0" hangingPunct="1"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444569" algn="l" defTabSz="963046" rtl="0" eaLnBrk="1" latinLnBrk="0" hangingPunct="1">
        <a:defRPr sz="1896" kern="1200">
          <a:solidFill>
            <a:schemeClr val="tx1"/>
          </a:solidFill>
          <a:latin typeface="+mn-lt"/>
          <a:ea typeface="+mn-ea"/>
          <a:cs typeface="+mn-cs"/>
        </a:defRPr>
      </a:lvl4pPr>
      <a:lvl5pPr marL="1926092" algn="l" defTabSz="963046" rtl="0" eaLnBrk="1" latinLnBrk="0" hangingPunct="1">
        <a:defRPr sz="1896" kern="1200">
          <a:solidFill>
            <a:schemeClr val="tx1"/>
          </a:solidFill>
          <a:latin typeface="+mn-lt"/>
          <a:ea typeface="+mn-ea"/>
          <a:cs typeface="+mn-cs"/>
        </a:defRPr>
      </a:lvl5pPr>
      <a:lvl6pPr marL="2407615" algn="l" defTabSz="963046" rtl="0" eaLnBrk="1" latinLnBrk="0" hangingPunct="1">
        <a:defRPr sz="1896" kern="1200">
          <a:solidFill>
            <a:schemeClr val="tx1"/>
          </a:solidFill>
          <a:latin typeface="+mn-lt"/>
          <a:ea typeface="+mn-ea"/>
          <a:cs typeface="+mn-cs"/>
        </a:defRPr>
      </a:lvl6pPr>
      <a:lvl7pPr marL="2889138" algn="l" defTabSz="963046" rtl="0" eaLnBrk="1" latinLnBrk="0" hangingPunct="1">
        <a:defRPr sz="1896" kern="1200">
          <a:solidFill>
            <a:schemeClr val="tx1"/>
          </a:solidFill>
          <a:latin typeface="+mn-lt"/>
          <a:ea typeface="+mn-ea"/>
          <a:cs typeface="+mn-cs"/>
        </a:defRPr>
      </a:lvl7pPr>
      <a:lvl8pPr marL="3370661" algn="l" defTabSz="963046" rtl="0" eaLnBrk="1" latinLnBrk="0" hangingPunct="1">
        <a:defRPr sz="1896" kern="1200">
          <a:solidFill>
            <a:schemeClr val="tx1"/>
          </a:solidFill>
          <a:latin typeface="+mn-lt"/>
          <a:ea typeface="+mn-ea"/>
          <a:cs typeface="+mn-cs"/>
        </a:defRPr>
      </a:lvl8pPr>
      <a:lvl9pPr marL="3852184" algn="l" defTabSz="963046" rtl="0" eaLnBrk="1" latinLnBrk="0" hangingPunct="1">
        <a:defRPr sz="1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14.png"/><Relationship Id="rId9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2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55ED-52BE-0AAC-7346-A3472E5FC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069" y="613004"/>
            <a:ext cx="12138422" cy="2835899"/>
          </a:xfrm>
        </p:spPr>
        <p:txBody>
          <a:bodyPr>
            <a:noAutofit/>
          </a:bodyPr>
          <a:lstStyle/>
          <a:p>
            <a:pPr rtl="1">
              <a:lnSpc>
                <a:spcPct val="100000"/>
              </a:lnSpc>
            </a:pPr>
            <a:r>
              <a:rPr lang="fa-IR" sz="4000" b="1" dirty="0"/>
              <a:t>وزارت تحصیلات عالی</a:t>
            </a:r>
            <a:br>
              <a:rPr lang="fa-IR" sz="4000" b="1" dirty="0"/>
            </a:br>
            <a:r>
              <a:rPr lang="fa-IR" sz="4000" b="1" dirty="0"/>
              <a:t>پوهنتون تخار</a:t>
            </a:r>
            <a:br>
              <a:rPr lang="fa-IR" sz="4000" b="1" dirty="0"/>
            </a:br>
            <a:r>
              <a:rPr lang="fa-IR" sz="4000" b="1" dirty="0"/>
              <a:t>پوهنحی تعلیم و تربیه</a:t>
            </a:r>
            <a:br>
              <a:rPr lang="fa-IR" sz="4000" b="1" dirty="0"/>
            </a:br>
            <a:r>
              <a:rPr lang="fa-IR" sz="4000" b="1" dirty="0"/>
              <a:t>دیپارتمنت آموزش کمپیوتر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9C592-9FEB-9297-FA39-AAF914F2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069" y="3774222"/>
            <a:ext cx="12592340" cy="1743916"/>
          </a:xfrm>
        </p:spPr>
        <p:txBody>
          <a:bodyPr>
            <a:normAutofit/>
          </a:bodyPr>
          <a:lstStyle/>
          <a:p>
            <a:pPr rtl="1"/>
            <a:r>
              <a:rPr lang="fa-IR" sz="32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موضوع کنفرانس تحقیقی:</a:t>
            </a:r>
          </a:p>
          <a:p>
            <a:pPr rtl="1"/>
            <a:r>
              <a:rPr lang="fa-IR" sz="40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بهبود دقت پیش‌بینی قیمت نفت خام با رویکرد ترکیبی مبتنی بر ترانسفرمر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CA1D6-BAB3-591F-C72B-30B57159AFC9}"/>
              </a:ext>
            </a:extLst>
          </p:cNvPr>
          <p:cNvSpPr txBox="1"/>
          <p:nvPr/>
        </p:nvSpPr>
        <p:spPr>
          <a:xfrm>
            <a:off x="1243581" y="5967660"/>
            <a:ext cx="1558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b="1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تاریخ 5/3/1404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1DB7A-5AB3-7686-5E0D-6315F4016762}"/>
              </a:ext>
            </a:extLst>
          </p:cNvPr>
          <p:cNvSpPr txBox="1"/>
          <p:nvPr/>
        </p:nvSpPr>
        <p:spPr>
          <a:xfrm>
            <a:off x="12022111" y="6006392"/>
            <a:ext cx="259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b="1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محقیق: پوهنیار ذبیح الله برهانی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F3A6B-4A20-53BF-62D3-CD6B85335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349" y="727480"/>
            <a:ext cx="1880286" cy="175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DE42F-D12C-D0B1-2AB8-9811FFB2A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1" y="727480"/>
            <a:ext cx="1880287" cy="1783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65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78F9-A81F-4D6E-92EA-9090718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90" y="228417"/>
            <a:ext cx="13959186" cy="1069481"/>
          </a:xfrm>
        </p:spPr>
        <p:txBody>
          <a:bodyPr/>
          <a:lstStyle/>
          <a:p>
            <a:pPr algn="ctr"/>
            <a:r>
              <a:rPr lang="fa-IR" b="1" dirty="0"/>
              <a:t>روش تحقیق- رویکرد ترکیبی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E6FF-2CEC-D538-28C1-CD0C680EB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557" y="1454046"/>
            <a:ext cx="15304958" cy="108803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 rtl="1"/>
            <a:r>
              <a:rPr lang="fa-IR" sz="2400" kern="100" dirty="0">
                <a:latin typeface="Calibri" panose="020F0502020204030204" pitchFamily="34" charset="0"/>
                <a:cs typeface="+mj-cs"/>
              </a:rPr>
              <a:t>رویکردهای ترکیبی معمولاً برای بهره‌برداری از مزایای چندین الگوریتم یا مودل به طور همزمان استفاده می‌شوند.</a:t>
            </a:r>
          </a:p>
          <a:p>
            <a:pPr algn="just" rtl="1"/>
            <a:r>
              <a:rPr lang="fa-IR" sz="2400" kern="100" dirty="0">
                <a:latin typeface="Calibri" panose="020F0502020204030204" pitchFamily="34" charset="0"/>
                <a:cs typeface="+mj-cs"/>
              </a:rPr>
              <a:t> هدف از این رویکردها، بهبود دقت پیش‌بینی یا کاهش خطاها از طریق ترکیب مودل‌ها یا تکنیک‌های مختلف است.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F672D-8441-A709-C246-34A290E23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2690" y="2698229"/>
            <a:ext cx="14626984" cy="43621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 rtl="1">
              <a:lnSpc>
                <a:spcPct val="100000"/>
              </a:lnSpc>
            </a:pPr>
            <a:r>
              <a:rPr lang="en-US" sz="2800" kern="100" dirty="0">
                <a:latin typeface="Calibri" panose="020F0502020204030204" pitchFamily="34" charset="0"/>
                <a:cs typeface="+mj-cs"/>
              </a:rPr>
              <a:t>Informer</a:t>
            </a:r>
            <a:r>
              <a:rPr lang="fa-IR" sz="2800" kern="100" dirty="0">
                <a:latin typeface="Calibri" panose="020F0502020204030204" pitchFamily="34" charset="0"/>
                <a:cs typeface="+mj-cs"/>
              </a:rPr>
              <a:t>: یک مودل پیشرفته مبتنی بر (ترانسفورمر) است که برای پیش‌بینی سری‌های زمانی (داده‌های تاریخی) طولانی طراحی شده است</a:t>
            </a:r>
            <a:r>
              <a:rPr lang="en-US" sz="2800" kern="100" dirty="0">
                <a:latin typeface="Calibri" panose="020F0502020204030204" pitchFamily="34" charset="0"/>
                <a:cs typeface="+mj-cs"/>
              </a:rPr>
              <a:t>.</a:t>
            </a:r>
            <a:endParaRPr lang="fa-IR" sz="2800" kern="100" dirty="0">
              <a:latin typeface="Calibri" panose="020F0502020204030204" pitchFamily="34" charset="0"/>
              <a:cs typeface="+mj-cs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ar-SA" altLang="en-US" sz="2800" kern="100" dirty="0">
                <a:latin typeface="Calibri" panose="020F0502020204030204" pitchFamily="34" charset="0"/>
                <a:cs typeface="+mj-cs"/>
              </a:rPr>
              <a:t>انکودر</a:t>
            </a:r>
            <a:r>
              <a:rPr lang="fa-IR" altLang="en-US" sz="2800" kern="100" dirty="0">
                <a:latin typeface="Calibri" panose="020F0502020204030204" pitchFamily="34" charset="0"/>
                <a:cs typeface="+mj-cs"/>
              </a:rPr>
              <a:t>: </a:t>
            </a:r>
            <a:r>
              <a:rPr lang="en-US" altLang="en-US" sz="2800" kern="100" dirty="0">
                <a:latin typeface="Calibri" panose="020F0502020204030204" pitchFamily="34" charset="0"/>
                <a:cs typeface="+mj-cs"/>
              </a:rPr>
              <a:t> </a:t>
            </a:r>
            <a:r>
              <a:rPr lang="ar-SA" altLang="en-US" sz="2800" kern="100" dirty="0">
                <a:latin typeface="Calibri" panose="020F0502020204030204" pitchFamily="34" charset="0"/>
                <a:cs typeface="+mj-cs"/>
              </a:rPr>
              <a:t>داده‌های گذشته (مثل 30 یا 100 روز) را تحلیل می‌کند و الگوهای مهم (بلندمد</a:t>
            </a:r>
            <a:r>
              <a:rPr lang="fa-IR" altLang="en-US" sz="2800" kern="100" dirty="0">
                <a:latin typeface="Calibri" panose="020F0502020204030204" pitchFamily="34" charset="0"/>
                <a:cs typeface="+mj-cs"/>
              </a:rPr>
              <a:t>ت</a:t>
            </a:r>
            <a:r>
              <a:rPr lang="ar-SA" altLang="en-US" sz="2800" kern="100" dirty="0">
                <a:latin typeface="Calibri" panose="020F0502020204030204" pitchFamily="34" charset="0"/>
                <a:cs typeface="+mj-cs"/>
              </a:rPr>
              <a:t>) را استخراج می‌کند</a:t>
            </a:r>
            <a:r>
              <a:rPr lang="en-US" altLang="en-US" sz="2800" kern="100" dirty="0">
                <a:latin typeface="Calibri" panose="020F0502020204030204" pitchFamily="34" charset="0"/>
                <a:cs typeface="+mj-cs"/>
              </a:rPr>
              <a:t>. </a:t>
            </a:r>
          </a:p>
          <a:p>
            <a:pPr marL="0" marR="0" lvl="0" indent="0" algn="r" defTabSz="914400" rtl="1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ar-SA" altLang="en-US" sz="2800" kern="100" dirty="0">
                <a:latin typeface="Calibri" panose="020F0502020204030204" pitchFamily="34" charset="0"/>
                <a:cs typeface="+mj-cs"/>
              </a:rPr>
              <a:t>دیکودر</a:t>
            </a:r>
            <a:r>
              <a:rPr lang="fa-IR" altLang="en-US" sz="2800" kern="100" dirty="0">
                <a:latin typeface="Calibri" panose="020F0502020204030204" pitchFamily="34" charset="0"/>
                <a:cs typeface="+mj-cs"/>
              </a:rPr>
              <a:t>: </a:t>
            </a:r>
            <a:r>
              <a:rPr lang="ar-SA" altLang="en-US" sz="2800" kern="100" dirty="0">
                <a:latin typeface="Calibri" panose="020F0502020204030204" pitchFamily="34" charset="0"/>
                <a:cs typeface="+mj-cs"/>
              </a:rPr>
              <a:t>از الگوهای انکودر برای تولید پیش‌بینی‌های آینده (مثل قیمت روز بعد) استفاده می‌کند</a:t>
            </a:r>
            <a:r>
              <a:rPr lang="en-US" altLang="en-US" sz="2800" kern="100" dirty="0">
                <a:latin typeface="Calibri" panose="020F0502020204030204" pitchFamily="34" charset="0"/>
                <a:cs typeface="+mj-cs"/>
              </a:rPr>
              <a:t>. </a:t>
            </a:r>
            <a:endParaRPr lang="fa-IR" altLang="en-US" sz="2800" kern="100" dirty="0">
              <a:latin typeface="Calibri" panose="020F0502020204030204" pitchFamily="34" charset="0"/>
              <a:cs typeface="+mj-cs"/>
            </a:endParaRPr>
          </a:p>
          <a:p>
            <a:pPr algn="r" rtl="1">
              <a:lnSpc>
                <a:spcPct val="100000"/>
              </a:lnSpc>
              <a:spcAft>
                <a:spcPts val="800"/>
              </a:spcAft>
            </a:pPr>
            <a:r>
              <a:rPr lang="fa-IR" sz="2800" kern="100" dirty="0">
                <a:latin typeface="Calibri" panose="020F0502020204030204" pitchFamily="34" charset="0"/>
                <a:cs typeface="+mj-cs"/>
              </a:rPr>
              <a:t>جاسازی موقعیتی: ترتیب زمانی داده‌ها را حفظ می‌کند</a:t>
            </a:r>
            <a:r>
              <a:rPr lang="en-US" sz="2800" kern="100" dirty="0">
                <a:latin typeface="Calibri" panose="020F0502020204030204" pitchFamily="34" charset="0"/>
                <a:cs typeface="+mj-cs"/>
              </a:rPr>
              <a:t>.</a:t>
            </a:r>
          </a:p>
          <a:p>
            <a:pPr algn="r" rtl="1">
              <a:lnSpc>
                <a:spcPct val="100000"/>
              </a:lnSpc>
              <a:spcAft>
                <a:spcPts val="800"/>
              </a:spcAft>
            </a:pPr>
            <a:r>
              <a:rPr lang="fa-IR" sz="2800" kern="100" dirty="0">
                <a:latin typeface="Calibri" panose="020F0502020204030204" pitchFamily="34" charset="0"/>
                <a:cs typeface="+mj-cs"/>
              </a:rPr>
              <a:t>کاربرد: مناسب برای پیش‌بینی سری‌های زمانی طولانی با الگوهای پیچیده</a:t>
            </a:r>
            <a:r>
              <a:rPr lang="en-US" sz="2800" kern="100" dirty="0">
                <a:latin typeface="Calibri" panose="020F0502020204030204" pitchFamily="34" charset="0"/>
                <a:cs typeface="+mj-cs"/>
              </a:rPr>
              <a:t>.</a:t>
            </a:r>
          </a:p>
          <a:p>
            <a:pPr algn="r" rtl="1">
              <a:lnSpc>
                <a:spcPct val="100000"/>
              </a:lnSpc>
              <a:spcAft>
                <a:spcPts val="800"/>
              </a:spcAft>
            </a:pPr>
            <a:r>
              <a:rPr lang="fa-I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مزیت: سریع‌تر و کارآمدتر از ترانسفورمر استندرد برای سلسله‌های بلند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AB958-05F2-5651-2A18-EF357648722B}"/>
              </a:ext>
            </a:extLst>
          </p:cNvPr>
          <p:cNvSpPr txBox="1"/>
          <p:nvPr/>
        </p:nvSpPr>
        <p:spPr>
          <a:xfrm>
            <a:off x="45878" y="6853793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7/17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BDC40-6219-0A22-D45E-DF93040C8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A6F3-1201-DA25-1D9E-F792AD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9" y="384565"/>
            <a:ext cx="13959186" cy="739697"/>
          </a:xfrm>
        </p:spPr>
        <p:txBody>
          <a:bodyPr/>
          <a:lstStyle/>
          <a:p>
            <a:pPr algn="ctr" rtl="1"/>
            <a:r>
              <a:rPr lang="fa-IR" b="1" dirty="0"/>
              <a:t>ادامه...</a:t>
            </a:r>
            <a:endParaRPr lang="en-US" b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E862CB8-B171-38F0-164A-3D809AB8972E}"/>
              </a:ext>
            </a:extLst>
          </p:cNvPr>
          <p:cNvSpPr txBox="1">
            <a:spLocks/>
          </p:cNvSpPr>
          <p:nvPr/>
        </p:nvSpPr>
        <p:spPr>
          <a:xfrm>
            <a:off x="762090" y="1159665"/>
            <a:ext cx="14660381" cy="4931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40762" indent="-240762" algn="l" defTabSz="963046" rtl="0" eaLnBrk="1" latinLnBrk="0" hangingPunct="1">
              <a:lnSpc>
                <a:spcPct val="90000"/>
              </a:lnSpc>
              <a:spcBef>
                <a:spcPts val="1053"/>
              </a:spcBef>
              <a:buFont typeface="Arial" panose="020B0604020202020204" pitchFamily="34" charset="0"/>
              <a:buChar char="•"/>
              <a:defRPr sz="29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285" indent="-240762" algn="l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2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3808" indent="-240762" algn="l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5331" indent="-240762" algn="l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6854" indent="-240762" algn="l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8377" indent="-240762" algn="l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900" indent="-240762" algn="l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1423" indent="-240762" algn="l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2946" indent="-240762" algn="l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fa-IR" sz="4000" dirty="0">
                <a:solidFill>
                  <a:schemeClr val="bg1"/>
                </a:solidFill>
                <a:cs typeface="+mj-cs"/>
              </a:rPr>
              <a:t>: </a:t>
            </a:r>
            <a:r>
              <a:rPr lang="fa-I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یک نوع شبکه عصبی بازگشتی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(RNN) </a:t>
            </a:r>
            <a:r>
              <a:rPr lang="fa-I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است که برای مودل‌سازی وابستگی‌های زمانی در سری‌های زمانی طراحی شده است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  <a:endParaRPr lang="fa-IR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حافظه کوتاه‌مدت و بلندمدت: با استفاده از دروازه‌های ورودی، فراموشی، و خروجی، اطلاعات مهم را از گذشته (مثل تغییرات قیمت) حفظ می‌کند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</a:p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پردازش متوالی: داده‌ها (مثل تنسور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(5, 30, 32)</a:t>
            </a:r>
            <a:r>
              <a:rPr lang="fa-I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را به‌صورت گام‌به‌گام پردازش می‌کند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</a:p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لایه‌های عمیق: می‌تواند چند لایه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a-I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داشته باشد برای یادگیری الگوهای پیچیده‌تر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  <a:endParaRPr lang="fa-I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کاربرد: مناسب برای مودل‌سازی الگوهای کوتاه‌مدت و پیش‌بینی‌های دقیق در سری‌های زمانی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</a:p>
          <a:p>
            <a:pPr algn="just" rtl="1">
              <a:lnSpc>
                <a:spcPct val="115000"/>
              </a:lnSpc>
              <a:spcAft>
                <a:spcPts val="800"/>
              </a:spcAft>
            </a:pPr>
            <a:r>
              <a:rPr lang="fa-I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مزیت: توانایی خوب در یادگیری تغییرات محلی و الگوهای کوتاه‌مدت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  <a:endParaRPr lang="fa-IR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06E50-F8FB-D9BD-9D87-31F051F21E12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8/17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3ED39-C0B6-C93B-B0E4-6C2AEC803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7A7D-1911-4697-2D24-EA1E98A0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385" y="161746"/>
            <a:ext cx="7764171" cy="556767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b="1" dirty="0"/>
              <a:t>روش تحقیق-دیتاست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F777A0-1CFC-7B07-C3A1-315E6C641B65}"/>
              </a:ext>
            </a:extLst>
          </p:cNvPr>
          <p:cNvSpPr txBox="1">
            <a:spLocks/>
          </p:cNvSpPr>
          <p:nvPr/>
        </p:nvSpPr>
        <p:spPr>
          <a:xfrm>
            <a:off x="669822" y="0"/>
            <a:ext cx="7422459" cy="107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30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3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8448AF-2491-CE35-D65E-76478B1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23" y="1566490"/>
            <a:ext cx="8805808" cy="4435317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پیش‌پردازش داده‌ها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:</a:t>
            </a:r>
            <a:r>
              <a:rPr kumimoji="0" lang="fa-IR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قبل از استفاده از دیتاست‌ها در مودل‌های پیش‌بینی، اطمینان حاصل کنید که داده‌ها پاک‌سازی شده و مقادیر گمشده مدیریت شده‌اند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.</a:t>
            </a: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انتخاب بازه زمانی مناسب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:</a:t>
            </a:r>
            <a:r>
              <a:rPr kumimoji="0" lang="fa-IR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از 30-10-2012 تا 28-10-2022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استفاده از ویژگی‌های کمکی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:</a:t>
            </a:r>
            <a:r>
              <a:rPr kumimoji="0" lang="fa-IR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صرفا محاسبات از نوعی </a:t>
            </a:r>
            <a:r>
              <a:rPr kumimoji="0" lang="fa-IR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تکنیکال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 انجام شده است و نوع </a:t>
            </a:r>
            <a:r>
              <a:rPr kumimoji="0" lang="fa-IR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فاندمینتال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 در نظر گرفته نشده است.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DE99C-ECB8-8C94-576E-07BA480510BA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9/17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D0A0B-E33E-7EF0-FFDE-D93D44A3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737" y="1180955"/>
            <a:ext cx="6484618" cy="60421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05630-1565-60CB-8936-417B7DCB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850" y="812837"/>
            <a:ext cx="6545887" cy="5726998"/>
          </a:xfrm>
          <a:prstGeom prst="rect">
            <a:avLst/>
          </a:prstGeom>
          <a:ln>
            <a:solidFill>
              <a:srgbClr val="FF7C80"/>
            </a:solidFill>
          </a:ln>
        </p:spPr>
      </p:pic>
    </p:spTree>
    <p:extLst>
      <p:ext uri="{BB962C8B-B14F-4D97-AF65-F5344CB8AC3E}">
        <p14:creationId xmlns:p14="http://schemas.microsoft.com/office/powerpoint/2010/main" val="29327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17E-6 -9.89011E-7 L 0.40068 -0.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29" y="-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2D9E8-862E-BB33-3744-1D6E7D57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1062-4891-0FCF-B1D0-FA3947D8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9" y="159716"/>
            <a:ext cx="13959186" cy="835952"/>
          </a:xfrm>
        </p:spPr>
        <p:txBody>
          <a:bodyPr/>
          <a:lstStyle/>
          <a:p>
            <a:pPr algn="ctr" rtl="1"/>
            <a:r>
              <a:rPr lang="fa-IR" b="1" dirty="0"/>
              <a:t>روش تحقیق- معماری مودل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B2463-CFCE-17B5-E1C2-7EA270AB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9"/>
          <a:stretch/>
        </p:blipFill>
        <p:spPr>
          <a:xfrm>
            <a:off x="269823" y="1084541"/>
            <a:ext cx="15724679" cy="3022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00EC0-9732-41EF-007A-5DC75E7EA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4" b="62825"/>
          <a:stretch/>
        </p:blipFill>
        <p:spPr>
          <a:xfrm>
            <a:off x="413482" y="4517060"/>
            <a:ext cx="2899344" cy="1426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D05E5-9207-E7A2-04BE-938CEB647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44"/>
          <a:stretch/>
        </p:blipFill>
        <p:spPr>
          <a:xfrm>
            <a:off x="3772924" y="4517060"/>
            <a:ext cx="4081922" cy="1426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234EB-ECD1-D2F5-A137-583E63BC4B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594" t="15568" r="19131" b="2907"/>
          <a:stretch/>
        </p:blipFill>
        <p:spPr>
          <a:xfrm>
            <a:off x="8985648" y="4517060"/>
            <a:ext cx="2391885" cy="16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823C3-4631-A2D0-A61C-9EEC0EB112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66" t="1" r="51919" b="59962"/>
          <a:stretch/>
        </p:blipFill>
        <p:spPr>
          <a:xfrm>
            <a:off x="13895883" y="4196178"/>
            <a:ext cx="886002" cy="25463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1EAE83-9791-A9E9-5FF9-144BD470AB47}"/>
              </a:ext>
            </a:extLst>
          </p:cNvPr>
          <p:cNvCxnSpPr/>
          <p:nvPr/>
        </p:nvCxnSpPr>
        <p:spPr>
          <a:xfrm flipV="1">
            <a:off x="1918741" y="3887472"/>
            <a:ext cx="0" cy="6295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D17A6-089A-CE0F-E1AA-4AC1DB8BBE34}"/>
              </a:ext>
            </a:extLst>
          </p:cNvPr>
          <p:cNvCxnSpPr>
            <a:cxnSpLocks/>
          </p:cNvCxnSpPr>
          <p:nvPr/>
        </p:nvCxnSpPr>
        <p:spPr>
          <a:xfrm>
            <a:off x="13895883" y="3921394"/>
            <a:ext cx="0" cy="691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2D60D5-DA34-E2CA-A853-B9EC68EDA18C}"/>
              </a:ext>
            </a:extLst>
          </p:cNvPr>
          <p:cNvCxnSpPr/>
          <p:nvPr/>
        </p:nvCxnSpPr>
        <p:spPr>
          <a:xfrm>
            <a:off x="9848538" y="4142305"/>
            <a:ext cx="0" cy="4047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867866-F245-7597-7F3C-D7CCD82060BE}"/>
              </a:ext>
            </a:extLst>
          </p:cNvPr>
          <p:cNvCxnSpPr/>
          <p:nvPr/>
        </p:nvCxnSpPr>
        <p:spPr>
          <a:xfrm>
            <a:off x="5666282" y="4142305"/>
            <a:ext cx="0" cy="4047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E34859-F7A5-8978-358F-84C76981670E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E27A7-CA9C-2416-7C0E-838B3912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F90C-55F7-4B73-6F6E-6BCDED4F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9" y="384565"/>
            <a:ext cx="13959186" cy="1084471"/>
          </a:xfrm>
        </p:spPr>
        <p:txBody>
          <a:bodyPr/>
          <a:lstStyle/>
          <a:p>
            <a:pPr algn="ctr" rtl="1"/>
            <a:r>
              <a:rPr lang="fa-IR" b="1" dirty="0"/>
              <a:t>معادلات رویکرد‌های ترکیبی</a:t>
            </a:r>
            <a:endParaRPr lang="en-US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06D936-B9B3-85C4-3A16-1176F5EC8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5277" y="1722903"/>
            <a:ext cx="8772669" cy="861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92D05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bliqueTopRigh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E6A34-2456-0859-2DCB-EB9E77E09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5276" y="3063512"/>
            <a:ext cx="8772669" cy="8517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8654-0DF6-5788-50BE-4D02F35F6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5275" y="5734854"/>
            <a:ext cx="8772669" cy="7595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89394-D3EC-4024-C9D9-0B6674027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5274" y="4394245"/>
            <a:ext cx="8772669" cy="861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7030A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CD7A0-2B02-3633-FF5B-5A9F9611FB92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11/17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7AD281-B392-C8CD-BFB3-455C42DA20C0}"/>
              </a:ext>
            </a:extLst>
          </p:cNvPr>
          <p:cNvSpPr txBox="1"/>
          <p:nvPr/>
        </p:nvSpPr>
        <p:spPr>
          <a:xfrm>
            <a:off x="10418163" y="1469036"/>
            <a:ext cx="5096655" cy="23207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a-I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داده‌های ورودی چند‌متغیره.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Econder</a:t>
            </a:r>
            <a:r>
              <a:rPr lang="en-US" sz="2000" kern="1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Informer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استخراج ویژگی‌های سراسری از دیتاست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LSTM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مودل‌سازی وابستگی‌های زمانی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Decoder</a:t>
            </a:r>
            <a:r>
              <a:rPr lang="en-US" sz="2000" kern="1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Informer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تولید پیش‌بینی نهایی یا همان خروجی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پیش‌بینی قیمت نفت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D75B-230D-35BB-699E-4F648F63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9" y="279636"/>
            <a:ext cx="13959186" cy="799658"/>
          </a:xfrm>
        </p:spPr>
        <p:txBody>
          <a:bodyPr/>
          <a:lstStyle/>
          <a:p>
            <a:pPr algn="ctr" rtl="1"/>
            <a:r>
              <a:rPr lang="fa-IR" b="1" dirty="0"/>
              <a:t>روش تحقیق- مراحل پیاده سازی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10EE-5F95-8BB4-A47C-1D16AD452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689" y="1304144"/>
            <a:ext cx="6878439" cy="520168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r" rtl="1">
              <a:buNone/>
            </a:pPr>
            <a:r>
              <a:rPr lang="fa-IR" dirty="0"/>
              <a:t>2. تعریف معماری مودل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/>
              <a:t>ترانسفارمر (انکودر و دیکودر)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/>
              <a:t>مودل ترکیبی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informer-LSTM</a:t>
            </a:r>
          </a:p>
          <a:p>
            <a:pPr marL="0" indent="0" algn="r" rtl="1">
              <a:buNone/>
            </a:pPr>
            <a:r>
              <a:rPr lang="fa-IR" dirty="0"/>
              <a:t>3  . آموزش مودل ترکیبی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/>
              <a:t>آزمایش مودل ترکیبی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/>
              <a:t>ارزیابی مودل ترکیبی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/>
              <a:t>مقایسه نتایج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26EC9-0155-3CDC-AA84-C43D440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3435" y="1304144"/>
            <a:ext cx="7471286" cy="520168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fa-IR" dirty="0">
                <a:cs typeface="+mj-cs"/>
              </a:rPr>
              <a:t>آماده سازی دیتاست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>
                <a:cs typeface="+mj-cs"/>
              </a:rPr>
              <a:t>حذف ویژگی های غیر ضروری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>
                <a:cs typeface="+mj-cs"/>
              </a:rPr>
              <a:t>نورمال سازی داده ها 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>
                <a:cs typeface="+mj-cs"/>
              </a:rPr>
              <a:t>ایجاد مودل (مودل ترکیبی)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>
                <a:cs typeface="+mj-cs"/>
              </a:rPr>
              <a:t>تقسیم داده ها به دسته های آموزشی و آزمایشی با استفاده از روش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10FCV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>
                <a:cs typeface="+mj-cs"/>
              </a:rPr>
              <a:t>80% داده ها برای  آموزش مودل </a:t>
            </a:r>
          </a:p>
          <a:p>
            <a:pPr marL="571500" indent="-571500" algn="r" rtl="1">
              <a:buFont typeface="+mj-lt"/>
              <a:buAutoNum type="romanLcPeriod"/>
            </a:pPr>
            <a:r>
              <a:rPr lang="fa-IR" dirty="0">
                <a:cs typeface="+mj-cs"/>
              </a:rPr>
              <a:t>20% داده ها برای تست مودل بکار گرفته شد.</a:t>
            </a:r>
            <a:endParaRPr lang="en-US" dirty="0"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4DB13-7DBC-9E37-F639-8D642471904D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12/17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2B40-7697-B655-3BF7-27F3A723D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B019-199B-F1A2-8F8E-7CF1B22C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9" y="384565"/>
            <a:ext cx="13959186" cy="1283219"/>
          </a:xfrm>
        </p:spPr>
        <p:txBody>
          <a:bodyPr/>
          <a:lstStyle/>
          <a:p>
            <a:pPr algn="ctr" rtl="1"/>
            <a:r>
              <a:rPr lang="fa-IR" b="1" dirty="0"/>
              <a:t>نتایج – معیاری‌های ارزیابی از رویکرد ترکیبی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FC36CEE-F8C8-ED53-1ED6-9797B259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689" y="1922823"/>
            <a:ext cx="6878439" cy="458300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(Mean Absolute Error):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(Mean Squared Error):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(Root Mean Squared Error):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(Mean Absolute Percentage Error):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72FB24-673C-8737-63D2-E95E7194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2281" y="1922823"/>
            <a:ext cx="5151294" cy="8963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000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C39F4D-5213-CA09-C563-C0DB271CD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2280" y="3074257"/>
            <a:ext cx="5151292" cy="7896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00B05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68128B-5835-8887-51D3-4C8FFD147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2280" y="4026419"/>
            <a:ext cx="5151293" cy="9048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00B0F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491FB7-3DE9-CEEF-FC8A-347DCDA36B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2280" y="5157424"/>
            <a:ext cx="5151292" cy="8963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6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273E8F3-4112-25B8-70BF-E277526AEC60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B905-57E9-6B1D-383C-800474E5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956" y="143852"/>
            <a:ext cx="3862649" cy="901794"/>
          </a:xfrm>
        </p:spPr>
        <p:txBody>
          <a:bodyPr/>
          <a:lstStyle/>
          <a:p>
            <a:pPr algn="ctr" rtl="1"/>
            <a:r>
              <a:rPr lang="fa-IR" b="1" dirty="0"/>
              <a:t>نتایج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DD250-55EE-5061-8CB5-7D7EDC1381F2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14/17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FF55D6-4C9C-EE10-E920-8838F91C6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01908"/>
              </p:ext>
            </p:extLst>
          </p:nvPr>
        </p:nvGraphicFramePr>
        <p:xfrm>
          <a:off x="117990" y="618121"/>
          <a:ext cx="5653223" cy="601025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326429">
                  <a:extLst>
                    <a:ext uri="{9D8B030D-6E8A-4147-A177-3AD203B41FA5}">
                      <a16:colId xmlns:a16="http://schemas.microsoft.com/office/drawing/2014/main" val="4163494127"/>
                    </a:ext>
                  </a:extLst>
                </a:gridCol>
                <a:gridCol w="1837879">
                  <a:extLst>
                    <a:ext uri="{9D8B030D-6E8A-4147-A177-3AD203B41FA5}">
                      <a16:colId xmlns:a16="http://schemas.microsoft.com/office/drawing/2014/main" val="2365848730"/>
                    </a:ext>
                  </a:extLst>
                </a:gridCol>
                <a:gridCol w="1488915">
                  <a:extLst>
                    <a:ext uri="{9D8B030D-6E8A-4147-A177-3AD203B41FA5}">
                      <a16:colId xmlns:a16="http://schemas.microsoft.com/office/drawing/2014/main" val="3344054111"/>
                    </a:ext>
                  </a:extLst>
                </a:gridCol>
              </a:tblGrid>
              <a:tr h="39411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a-IR" sz="2400" b="1" u="none" strike="noStrike" dirty="0">
                          <a:effectLst/>
                          <a:cs typeface="+mj-cs"/>
                        </a:rPr>
                        <a:t>نتایج رویکرد‌های ترکیبی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2602182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901250"/>
                  </a:ext>
                </a:extLst>
              </a:tr>
              <a:tr h="3941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Former-CNN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3804440"/>
                  </a:ext>
                </a:extLst>
              </a:tr>
              <a:tr h="492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93672"/>
                  </a:ext>
                </a:extLst>
              </a:tr>
              <a:tr h="492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9420920"/>
                  </a:ext>
                </a:extLst>
              </a:tr>
              <a:tr h="4926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Former-GRU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32906"/>
                  </a:ext>
                </a:extLst>
              </a:tr>
              <a:tr h="492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194884"/>
                  </a:ext>
                </a:extLst>
              </a:tr>
              <a:tr h="492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693450"/>
                  </a:ext>
                </a:extLst>
              </a:tr>
              <a:tr h="3941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Former-LSTM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946147"/>
                  </a:ext>
                </a:extLst>
              </a:tr>
              <a:tr h="39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949623"/>
                  </a:ext>
                </a:extLst>
              </a:tr>
              <a:tr h="39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410866"/>
                  </a:ext>
                </a:extLst>
              </a:tr>
              <a:tr h="3941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Former-ANN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724628"/>
                  </a:ext>
                </a:extLst>
              </a:tr>
              <a:tr h="39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0051898"/>
                  </a:ext>
                </a:extLst>
              </a:tr>
              <a:tr h="39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24577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981A2C2-A99B-33B9-D00E-7C22B941D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41"/>
          <a:stretch/>
        </p:blipFill>
        <p:spPr>
          <a:xfrm>
            <a:off x="7807468" y="1199213"/>
            <a:ext cx="7866953" cy="54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436F6-33EB-362E-0AE4-29E79AFD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C857-922E-116B-DA6A-83B7CEDA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8" y="109402"/>
            <a:ext cx="13959186" cy="820962"/>
          </a:xfrm>
        </p:spPr>
        <p:txBody>
          <a:bodyPr/>
          <a:lstStyle/>
          <a:p>
            <a:pPr algn="ctr" rtl="1"/>
            <a:r>
              <a:rPr lang="fa-IR" b="1" dirty="0"/>
              <a:t>نتایج – یافته‌های تحقیق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B1418C-AD63-420D-BFAD-411195880D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40268A-CF89-C23F-1675-610D3B5D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9" y="1073391"/>
            <a:ext cx="7140530" cy="263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01096A-4167-87B3-02BB-5B1CA3C0D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1" y="3883200"/>
            <a:ext cx="7140528" cy="303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1D9586-5F29-DC6F-7F22-61ED38D84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80" y="930364"/>
            <a:ext cx="8539148" cy="578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071776-17F9-2E72-9282-0C3A09FF09E3}"/>
              </a:ext>
            </a:extLst>
          </p:cNvPr>
          <p:cNvSpPr txBox="1"/>
          <p:nvPr/>
        </p:nvSpPr>
        <p:spPr>
          <a:xfrm>
            <a:off x="408150" y="6808823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7C4F-9968-B2A1-EDE8-82A08757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9748-CE7B-ABDD-1AD0-06D3FDE7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8" y="142096"/>
            <a:ext cx="13959186" cy="940995"/>
          </a:xfrm>
        </p:spPr>
        <p:txBody>
          <a:bodyPr/>
          <a:lstStyle/>
          <a:p>
            <a:pPr algn="ctr" rtl="1"/>
            <a:r>
              <a:rPr lang="fa-IR" b="1" dirty="0"/>
              <a:t>نتایج – یافته‌های تحقیق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B31C4-72C4-1B90-CE1B-78FBB69E9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7222" r="8929" b="3364"/>
          <a:stretch/>
        </p:blipFill>
        <p:spPr bwMode="auto">
          <a:xfrm>
            <a:off x="8092281" y="1325561"/>
            <a:ext cx="8004749" cy="518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1D1E43-8FF0-7627-9A0A-F8DED520B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" y="1438080"/>
            <a:ext cx="8004748" cy="506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10D457-BDBC-2271-F813-74E11EB5E74E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56148-0523-03E8-6636-0C417E7F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7E90-BEAB-A787-889C-1C23475CB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1517" y="2383297"/>
            <a:ext cx="10407536" cy="227864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fa-IR" sz="7087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بسم الله الرحمن الرحیم</a:t>
            </a:r>
            <a:endParaRPr lang="en-US" sz="24511" dirty="0"/>
          </a:p>
        </p:txBody>
      </p:sp>
    </p:spTree>
    <p:extLst>
      <p:ext uri="{BB962C8B-B14F-4D97-AF65-F5344CB8AC3E}">
        <p14:creationId xmlns:p14="http://schemas.microsoft.com/office/powerpoint/2010/main" val="1340419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35600-9176-6B5B-5B69-D1B8434C8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F9FD-114C-1DD3-5993-817E96B4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681" y="161805"/>
            <a:ext cx="4883379" cy="901794"/>
          </a:xfrm>
        </p:spPr>
        <p:txBody>
          <a:bodyPr/>
          <a:lstStyle/>
          <a:p>
            <a:pPr algn="ctr" rtl="1"/>
            <a:r>
              <a:rPr lang="fa-IR" b="1" dirty="0"/>
              <a:t>مناقشه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3977F-706C-2109-05CA-EA0223AF69E5}"/>
              </a:ext>
            </a:extLst>
          </p:cNvPr>
          <p:cNvSpPr txBox="1"/>
          <p:nvPr/>
        </p:nvSpPr>
        <p:spPr>
          <a:xfrm>
            <a:off x="6166681" y="6780192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16/17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15564-2E8C-9D5E-58C6-37FF3D2D4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17997"/>
              </p:ext>
            </p:extLst>
          </p:nvPr>
        </p:nvGraphicFramePr>
        <p:xfrm>
          <a:off x="873716" y="73599"/>
          <a:ext cx="5122351" cy="7075925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100873">
                  <a:extLst>
                    <a:ext uri="{9D8B030D-6E8A-4147-A177-3AD203B41FA5}">
                      <a16:colId xmlns:a16="http://schemas.microsoft.com/office/drawing/2014/main" val="2411085099"/>
                    </a:ext>
                  </a:extLst>
                </a:gridCol>
                <a:gridCol w="1510739">
                  <a:extLst>
                    <a:ext uri="{9D8B030D-6E8A-4147-A177-3AD203B41FA5}">
                      <a16:colId xmlns:a16="http://schemas.microsoft.com/office/drawing/2014/main" val="666953809"/>
                    </a:ext>
                  </a:extLst>
                </a:gridCol>
                <a:gridCol w="1510739">
                  <a:extLst>
                    <a:ext uri="{9D8B030D-6E8A-4147-A177-3AD203B41FA5}">
                      <a16:colId xmlns:a16="http://schemas.microsoft.com/office/drawing/2014/main" val="3225736413"/>
                    </a:ext>
                  </a:extLst>
                </a:gridCol>
              </a:tblGrid>
              <a:tr h="437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a-IR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+mj-cs"/>
                        </a:rPr>
                        <a:t>نتایج مودل های مروج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+mj-cs"/>
                      </a:endParaRPr>
                    </a:p>
                  </a:txBody>
                  <a:tcPr marL="9450" marR="9450" marT="94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8317"/>
                  </a:ext>
                </a:extLst>
              </a:tr>
              <a:tr h="285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1771259152"/>
                  </a:ext>
                </a:extLst>
              </a:tr>
              <a:tr h="2855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Prophet</a:t>
                      </a:r>
                    </a:p>
                  </a:txBody>
                  <a:tcPr marL="9450" marR="9450" marT="94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4145525905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2211384559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580309842"/>
                  </a:ext>
                </a:extLst>
              </a:tr>
              <a:tr h="2855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Transformer</a:t>
                      </a:r>
                    </a:p>
                  </a:txBody>
                  <a:tcPr marL="9450" marR="9450" marT="94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12.87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2096505859"/>
                  </a:ext>
                </a:extLst>
              </a:tr>
              <a:tr h="356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1203280565"/>
                  </a:ext>
                </a:extLst>
              </a:tr>
              <a:tr h="356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19.2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3796622222"/>
                  </a:ext>
                </a:extLst>
              </a:tr>
              <a:tr h="356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SARIMA</a:t>
                      </a:r>
                    </a:p>
                  </a:txBody>
                  <a:tcPr marL="9450" marR="9450" marT="94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550029281"/>
                  </a:ext>
                </a:extLst>
              </a:tr>
              <a:tr h="356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10.54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3166697422"/>
                  </a:ext>
                </a:extLst>
              </a:tr>
              <a:tr h="356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8.62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3526527472"/>
                  </a:ext>
                </a:extLst>
              </a:tr>
              <a:tr h="2855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SARIMAX</a:t>
                      </a:r>
                    </a:p>
                  </a:txBody>
                  <a:tcPr marL="9450" marR="9450" marT="94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3869144942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4135009700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1642577489"/>
                  </a:ext>
                </a:extLst>
              </a:tr>
              <a:tr h="2855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HOLT_WINTER</a:t>
                      </a:r>
                    </a:p>
                  </a:txBody>
                  <a:tcPr marL="9450" marR="9450" marT="94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16.22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1873353051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10.26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2739063745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8.48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2026881042"/>
                  </a:ext>
                </a:extLst>
              </a:tr>
              <a:tr h="2855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 marL="9450" marR="9450" marT="94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1703664328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2.97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1186972555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3187558234"/>
                  </a:ext>
                </a:extLst>
              </a:tr>
              <a:tr h="2855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GRU</a:t>
                      </a:r>
                    </a:p>
                  </a:txBody>
                  <a:tcPr marL="9450" marR="9450" marT="94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4.09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2108915268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2.75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2607162468"/>
                  </a:ext>
                </a:extLst>
              </a:tr>
              <a:tr h="285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450" marR="9450" marT="9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2.32</a:t>
                      </a:r>
                    </a:p>
                  </a:txBody>
                  <a:tcPr marL="9450" marR="9450" marT="9450" marB="0" anchor="b"/>
                </a:tc>
                <a:extLst>
                  <a:ext uri="{0D108BD9-81ED-4DB2-BD59-A6C34878D82A}">
                    <a16:rowId xmlns:a16="http://schemas.microsoft.com/office/drawing/2014/main" val="110332953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7AA3EFD-5407-A8BD-9E32-43CF07B8A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59"/>
          <a:stretch/>
        </p:blipFill>
        <p:spPr>
          <a:xfrm>
            <a:off x="7135318" y="1154892"/>
            <a:ext cx="9049245" cy="56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5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08C07-DACA-4BF6-7D1B-84F003F7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1728-55AE-6C58-FEB3-0A17A3F2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455" y="156362"/>
            <a:ext cx="4877650" cy="916832"/>
          </a:xfrm>
        </p:spPr>
        <p:txBody>
          <a:bodyPr/>
          <a:lstStyle/>
          <a:p>
            <a:pPr algn="ctr" rtl="1"/>
            <a:r>
              <a:rPr lang="fa-IR" b="1" dirty="0"/>
              <a:t>مناقشه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CB3E8-A039-7DE2-DC5B-60CEB1C544BF}"/>
              </a:ext>
            </a:extLst>
          </p:cNvPr>
          <p:cNvSpPr txBox="1"/>
          <p:nvPr/>
        </p:nvSpPr>
        <p:spPr>
          <a:xfrm>
            <a:off x="6683202" y="6653894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16/17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E43F70-E9BA-81ED-0339-422BB53C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58"/>
          <a:stretch/>
        </p:blipFill>
        <p:spPr>
          <a:xfrm>
            <a:off x="8092280" y="1811978"/>
            <a:ext cx="7822888" cy="433133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C66AAAF2-B773-1D53-C082-B65D32409E2D}"/>
              </a:ext>
            </a:extLst>
          </p:cNvPr>
          <p:cNvSpPr/>
          <p:nvPr/>
        </p:nvSpPr>
        <p:spPr>
          <a:xfrm rot="5400000">
            <a:off x="11070464" y="847172"/>
            <a:ext cx="419268" cy="2113613"/>
          </a:xfrm>
          <a:prstGeom prst="leftBrace">
            <a:avLst>
              <a:gd name="adj1" fmla="val 8333"/>
              <a:gd name="adj2" fmla="val 54255"/>
            </a:avLst>
          </a:prstGeom>
          <a:solidFill>
            <a:srgbClr val="63A4F7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60517-E363-AF5A-BEC1-28427839C10C}"/>
              </a:ext>
            </a:extLst>
          </p:cNvPr>
          <p:cNvSpPr txBox="1"/>
          <p:nvPr/>
        </p:nvSpPr>
        <p:spPr>
          <a:xfrm>
            <a:off x="10223291" y="1218828"/>
            <a:ext cx="1835559" cy="4001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cs typeface="+mj-cs"/>
              </a:rPr>
              <a:t>رویکرد‌های رقیب</a:t>
            </a:r>
            <a:endParaRPr lang="en-US" sz="2000" b="1" dirty="0"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5CAD57-9A22-9FE2-20FD-FD7D953DE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89"/>
          <a:stretch/>
        </p:blipFill>
        <p:spPr>
          <a:xfrm>
            <a:off x="269395" y="1948721"/>
            <a:ext cx="7543800" cy="419459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97EA67-0FC4-99B3-635F-B26152A8EE52}"/>
              </a:ext>
            </a:extLst>
          </p:cNvPr>
          <p:cNvCxnSpPr>
            <a:cxnSpLocks/>
          </p:cNvCxnSpPr>
          <p:nvPr/>
        </p:nvCxnSpPr>
        <p:spPr>
          <a:xfrm flipH="1">
            <a:off x="4781862" y="2113613"/>
            <a:ext cx="2428407" cy="2038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CF126A-C3F3-892A-A73E-C4CC977416B1}"/>
              </a:ext>
            </a:extLst>
          </p:cNvPr>
          <p:cNvSpPr txBox="1"/>
          <p:nvPr/>
        </p:nvSpPr>
        <p:spPr>
          <a:xfrm>
            <a:off x="5374707" y="1583775"/>
            <a:ext cx="1835559" cy="4001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cs typeface="+mj-cs"/>
              </a:rPr>
              <a:t>رویکرد‌های رقیب</a:t>
            </a:r>
            <a:endParaRPr lang="en-US" sz="20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825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91F54-B61C-8594-92CD-EFCBB7C1D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A3D-D7AD-AB7D-6CF6-82772565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80" y="186648"/>
            <a:ext cx="4988310" cy="709717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b="1" dirty="0"/>
              <a:t>مناقشه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25CA9-0B0F-75ED-E6E2-0218C9F74BA5}"/>
              </a:ext>
            </a:extLst>
          </p:cNvPr>
          <p:cNvSpPr txBox="1"/>
          <p:nvPr/>
        </p:nvSpPr>
        <p:spPr>
          <a:xfrm>
            <a:off x="6898790" y="6667145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16/17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5AD056-EE3C-B9A6-CBFE-5AC15AE64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001428"/>
              </p:ext>
            </p:extLst>
          </p:nvPr>
        </p:nvGraphicFramePr>
        <p:xfrm>
          <a:off x="8874177" y="893152"/>
          <a:ext cx="7310386" cy="576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74368A-200F-6E93-E2AD-54C8ED6F2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143873"/>
              </p:ext>
            </p:extLst>
          </p:nvPr>
        </p:nvGraphicFramePr>
        <p:xfrm>
          <a:off x="0" y="1152834"/>
          <a:ext cx="7450111" cy="5241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CF5690-1856-624F-14D1-1EE73971A7A6}"/>
              </a:ext>
            </a:extLst>
          </p:cNvPr>
          <p:cNvSpPr txBox="1"/>
          <p:nvPr/>
        </p:nvSpPr>
        <p:spPr>
          <a:xfrm>
            <a:off x="11272602" y="523820"/>
            <a:ext cx="365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MAE, MSE, RMSE, MAPE</a:t>
            </a:r>
          </a:p>
        </p:txBody>
      </p:sp>
    </p:spTree>
    <p:extLst>
      <p:ext uri="{BB962C8B-B14F-4D97-AF65-F5344CB8AC3E}">
        <p14:creationId xmlns:p14="http://schemas.microsoft.com/office/powerpoint/2010/main" val="9516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4070-4262-550B-171E-712E66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9" y="384565"/>
            <a:ext cx="13959186" cy="1234373"/>
          </a:xfrm>
        </p:spPr>
        <p:txBody>
          <a:bodyPr/>
          <a:lstStyle/>
          <a:p>
            <a:pPr algn="ctr" rtl="1"/>
            <a:r>
              <a:rPr lang="fa-IR" b="1" dirty="0"/>
              <a:t>نتیجه‌گیری و </a:t>
            </a:r>
            <a:r>
              <a:rPr lang="fa-IR" b="1" dirty="0">
                <a:solidFill>
                  <a:schemeClr val="accent2"/>
                </a:solidFill>
              </a:rPr>
              <a:t>پیشنهادات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AFDF-D5E5-37FE-1B69-3E350711CD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1</a:t>
            </a:r>
            <a:r>
              <a:rPr lang="fa-I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 تمرکز بر مودل‌های ترکیبی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0" indent="0" algn="r" rtl="1">
              <a:buNone/>
            </a:pPr>
            <a:r>
              <a:rPr lang="fa-I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2. بهینه‌سازی مودل: </a:t>
            </a:r>
            <a:r>
              <a:rPr lang="fa-I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تنظیم دقیق‌تر پارامترها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0" indent="0" algn="r" rtl="1">
              <a:buNone/>
            </a:pPr>
            <a:r>
              <a:rPr lang="fa-I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3. افزایش ویژگی‌ها: </a:t>
            </a:r>
            <a:r>
              <a:rPr lang="fa-I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اخبار بازار های مالی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0" indent="0" algn="r" rtl="1">
              <a:buNone/>
            </a:pPr>
            <a:r>
              <a:rPr lang="fa-I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4. ارزیابی چندمرحله‌ای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0" indent="0" algn="r" rtl="1">
              <a:buNone/>
            </a:pPr>
            <a:r>
              <a:rPr lang="fa-I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5. کاربرد عملی: </a:t>
            </a:r>
            <a:r>
              <a:rPr lang="fa-I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طراحی برنامه های که پیش بینی های بازار را بصورت زنده نمایش دهد.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0" indent="0" algn="r" rtl="1">
              <a:buNone/>
            </a:pPr>
            <a:r>
              <a:rPr lang="fa-I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6. تحقیقات آینده: </a:t>
            </a:r>
            <a:r>
              <a:rPr lang="fa-I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داده های زنده تاریخی خریداری شود و روی آن مودل سازی شود.</a:t>
            </a:r>
            <a:endParaRPr lang="en-US" sz="4000" dirty="0"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DCC16-13DE-E729-7193-FB1BF7BE8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3436" y="1922823"/>
            <a:ext cx="7784502" cy="4583006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just" rtl="1"/>
            <a:r>
              <a:rPr lang="fa-IR" sz="2600" dirty="0">
                <a:effectLst/>
                <a:cs typeface="+mj-cs"/>
              </a:rPr>
              <a:t>مودل ترکیبی </a:t>
            </a:r>
            <a:r>
              <a:rPr lang="en-US" sz="2200" dirty="0">
                <a:effectLst/>
                <a:latin typeface="Times New Roman" panose="02020603050405020304" pitchFamily="18" charset="0"/>
                <a:cs typeface="+mj-cs"/>
              </a:rPr>
              <a:t>Former-LSTM</a:t>
            </a:r>
            <a:r>
              <a:rPr lang="fa-IR" dirty="0">
                <a:effectLst/>
                <a:cs typeface="+mj-cs"/>
              </a:rPr>
              <a:t> </a:t>
            </a:r>
            <a:r>
              <a:rPr lang="fa-IR" sz="2600" dirty="0">
                <a:cs typeface="+mj-cs"/>
              </a:rPr>
              <a:t>به دلیل بهره‌گیری از توانایی </a:t>
            </a:r>
            <a:r>
              <a:rPr lang="en-US" sz="2200" dirty="0">
                <a:latin typeface="Times New Roman" panose="02020603050405020304" pitchFamily="18" charset="0"/>
                <a:cs typeface="+mj-cs"/>
              </a:rPr>
              <a:t>Informer</a:t>
            </a:r>
            <a:r>
              <a:rPr lang="fa-IR" dirty="0">
                <a:effectLst/>
                <a:cs typeface="+mj-cs"/>
              </a:rPr>
              <a:t> </a:t>
            </a:r>
            <a:r>
              <a:rPr lang="en-US" dirty="0">
                <a:effectLst/>
                <a:cs typeface="+mj-cs"/>
              </a:rPr>
              <a:t> </a:t>
            </a:r>
            <a:r>
              <a:rPr lang="fa-IR" sz="2600" dirty="0">
                <a:cs typeface="+mj-cs"/>
              </a:rPr>
              <a:t>در مودل‌سازی سری زمانی طولانی و </a:t>
            </a:r>
            <a:r>
              <a:rPr lang="en-US" sz="2200" dirty="0">
                <a:latin typeface="Times New Roman" panose="02020603050405020304" pitchFamily="18" charset="0"/>
                <a:cs typeface="+mj-cs"/>
              </a:rPr>
              <a:t>LSTM</a:t>
            </a:r>
            <a:r>
              <a:rPr lang="fa-IR" dirty="0">
                <a:effectLst/>
                <a:cs typeface="+mj-cs"/>
              </a:rPr>
              <a:t> </a:t>
            </a:r>
            <a:r>
              <a:rPr lang="fa-IR" sz="2600" dirty="0">
                <a:cs typeface="+mj-cs"/>
              </a:rPr>
              <a:t>در الگوهای کوتاه‌مدت، بالاترین دقت را ارائه داد. </a:t>
            </a:r>
          </a:p>
          <a:p>
            <a:pPr algn="just" rtl="1"/>
            <a:r>
              <a:rPr lang="fa-IR" sz="2600" dirty="0">
                <a:cs typeface="+mj-cs"/>
              </a:rPr>
              <a:t>این تأیید می‌کند که فرضیه تحقیق (افزایش دقت پیش‌بینی با ترکیب مودل‌های </a:t>
            </a:r>
            <a:r>
              <a:rPr lang="en-US" sz="2200" dirty="0">
                <a:latin typeface="Times New Roman" panose="02020603050405020304" pitchFamily="18" charset="0"/>
                <a:cs typeface="+mj-cs"/>
              </a:rPr>
              <a:t>LSTM</a:t>
            </a:r>
            <a:r>
              <a:rPr lang="fa-IR" sz="2600" dirty="0">
                <a:cs typeface="+mj-cs"/>
              </a:rPr>
              <a:t> و ترانسفورمر) درست است.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marR="0" lvl="0" algn="just" rtl="1" fontAlgn="base">
              <a:spcAft>
                <a:spcPct val="0"/>
              </a:spcAft>
              <a:buClrTx/>
              <a:buSzTx/>
              <a:tabLst/>
            </a:pPr>
            <a:r>
              <a:rPr lang="ar-SA" altLang="en-US" sz="2600" dirty="0">
                <a:cs typeface="+mj-cs"/>
              </a:rPr>
              <a:t>مودل ترکیبی</a:t>
            </a:r>
            <a:r>
              <a:rPr lang="en-US" altLang="en-US" sz="26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Former-LSTM</a:t>
            </a:r>
            <a:r>
              <a:rPr lang="en-US" altLang="en-US" sz="2600" dirty="0">
                <a:cs typeface="+mj-cs"/>
              </a:rPr>
              <a:t> </a:t>
            </a:r>
            <a:r>
              <a:rPr lang="ar-SA" altLang="en-US" sz="2600" dirty="0">
                <a:cs typeface="+mj-cs"/>
              </a:rPr>
              <a:t>با</a:t>
            </a:r>
            <a:r>
              <a:rPr lang="en-US" altLang="en-US" sz="26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MSE=0.0174 </a:t>
            </a:r>
            <a:r>
              <a:rPr lang="ar-SA" altLang="en-US" sz="2600" dirty="0">
                <a:cs typeface="+mj-cs"/>
              </a:rPr>
              <a:t>و</a:t>
            </a:r>
            <a:r>
              <a:rPr lang="en-US" altLang="en-US" sz="26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MAE=0.1097</a:t>
            </a:r>
            <a:r>
              <a:rPr lang="fa-I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2600" dirty="0">
                <a:cs typeface="+mj-cs"/>
              </a:rPr>
              <a:t>بهترین دقت را داشت</a:t>
            </a:r>
            <a:r>
              <a:rPr lang="fa-IR" altLang="en-US" sz="2600" dirty="0">
                <a:cs typeface="+mj-cs"/>
              </a:rPr>
              <a:t>.</a:t>
            </a:r>
            <a:endParaRPr lang="en-US" altLang="en-US" sz="2600" dirty="0">
              <a:cs typeface="+mj-cs"/>
            </a:endParaRPr>
          </a:p>
          <a:p>
            <a:pPr algn="just" rtl="1" fontAlgn="base">
              <a:spcAft>
                <a:spcPct val="0"/>
              </a:spcAft>
            </a:pPr>
            <a:r>
              <a:rPr lang="ar-SA" altLang="en-US" sz="2600" dirty="0">
                <a:cs typeface="+mj-cs"/>
              </a:rPr>
              <a:t>رویکردهای ترکیبی به‌طور قابل‌توجهی از مودل‌های انفرادی</a:t>
            </a:r>
            <a:r>
              <a:rPr lang="en-US" altLang="en-US" sz="2600" dirty="0">
                <a:cs typeface="+mj-cs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Prophet، SARIMA، LSTM</a:t>
            </a:r>
            <a:r>
              <a:rPr lang="fa-IR" altLang="en-US" sz="2600" dirty="0">
                <a:cs typeface="+mj-cs"/>
              </a:rPr>
              <a:t> </a:t>
            </a:r>
            <a:r>
              <a:rPr lang="en-US" altLang="en-US" sz="2600" dirty="0">
                <a:cs typeface="+mj-cs"/>
              </a:rPr>
              <a:t> </a:t>
            </a:r>
            <a:r>
              <a:rPr lang="ar-SA" altLang="en-US" sz="2600" dirty="0">
                <a:cs typeface="+mj-cs"/>
              </a:rPr>
              <a:t>بهتر عمل کردند</a:t>
            </a:r>
            <a:r>
              <a:rPr lang="fa-IR" altLang="en-US" sz="2600" dirty="0">
                <a:cs typeface="+mj-cs"/>
              </a:rPr>
              <a:t>.</a:t>
            </a:r>
            <a:endParaRPr lang="en-US" altLang="en-US" sz="2600" dirty="0">
              <a:cs typeface="+mj-cs"/>
            </a:endParaRPr>
          </a:p>
          <a:p>
            <a:pPr marR="0" lvl="0" algn="just" rtl="1" fontAlgn="base"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Former-LSTM</a:t>
            </a:r>
            <a:r>
              <a:rPr lang="fa-IR" altLang="en-US" sz="2600" dirty="0">
                <a:cs typeface="+mj-cs"/>
              </a:rPr>
              <a:t> </a:t>
            </a:r>
            <a:r>
              <a:rPr lang="ar-SA" altLang="en-US" sz="2600" dirty="0">
                <a:cs typeface="+mj-cs"/>
              </a:rPr>
              <a:t>برای پیش‌بینی قیمت نفت خام مناسب‌ترین است</a:t>
            </a:r>
            <a:r>
              <a:rPr lang="fa-IR" altLang="en-US" sz="2600" dirty="0">
                <a:cs typeface="+mj-cs"/>
              </a:rPr>
              <a:t>.</a:t>
            </a:r>
            <a:endParaRPr lang="fa-IR" dirty="0">
              <a:effectLst/>
              <a:cs typeface="+mj-cs"/>
            </a:endParaRPr>
          </a:p>
          <a:p>
            <a:pPr algn="r" rtl="1"/>
            <a:endParaRPr lang="en-US" dirty="0"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8072A-8295-18C7-4798-2574156E8810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17/17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7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DF52A-3972-7712-DBA5-762DF47EC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D940-2840-1F10-EB76-7FD32351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76820"/>
            <a:ext cx="15799552" cy="962170"/>
          </a:xfrm>
        </p:spPr>
        <p:txBody>
          <a:bodyPr>
            <a:normAutofit/>
          </a:bodyPr>
          <a:lstStyle/>
          <a:p>
            <a:pPr algn="ctr" rtl="1"/>
            <a:r>
              <a:rPr lang="fa-IR" b="1" dirty="0"/>
              <a:t>منابع</a:t>
            </a:r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2A541C-B8E0-FD30-5DE3-0271A774E034}"/>
              </a:ext>
            </a:extLst>
          </p:cNvPr>
          <p:cNvSpPr txBox="1">
            <a:spLocks/>
          </p:cNvSpPr>
          <p:nvPr/>
        </p:nvSpPr>
        <p:spPr>
          <a:xfrm>
            <a:off x="385011" y="1138990"/>
            <a:ext cx="15607046" cy="5907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30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3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endParaRPr lang="en-US" sz="58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1EDAC-B0F5-9F26-0EFD-2BB4951C36F6}"/>
              </a:ext>
            </a:extLst>
          </p:cNvPr>
          <p:cNvSpPr txBox="1"/>
          <p:nvPr/>
        </p:nvSpPr>
        <p:spPr>
          <a:xfrm>
            <a:off x="798022" y="1178906"/>
            <a:ext cx="15001530" cy="499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Zhao, Y.; Guo, Y.; Wang, X. Hybrid LSTM–Transformer Architecture with Multi-Scale Feature Fusion for High-Accuracy Gold Futures Price Forecasting. Mathematics 2025, 13, 1551. https://doi.org/ 10.3390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URWPalladioL-Roma"/>
                <a:cs typeface="+mj-cs"/>
              </a:rPr>
              <a:t>/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+mj-cs"/>
              </a:rPr>
              <a:t>math13101551.</a:t>
            </a:r>
            <a:r>
              <a:rPr lang="en-US" sz="2500" dirty="0">
                <a:cs typeface="+mj-cs"/>
              </a:rPr>
              <a:t> </a:t>
            </a:r>
            <a:endParaRPr lang="fa-IR" sz="2500" dirty="0">
              <a:cs typeface="+mj-cs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He, et al. Crude oil future price forecasting using pretrained transformer model. Procedia Computer Science. 2024</a:t>
            </a:r>
            <a:endParaRPr lang="fa-IR" sz="2500" dirty="0">
              <a:solidFill>
                <a:srgbClr val="000000"/>
              </a:solidFill>
              <a:latin typeface="Times New Roman" panose="02020603050405020304" pitchFamily="18" charset="0"/>
              <a:cs typeface="+mj-cs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Kaplan. et al.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CrudeBERT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: Applying Economic Theory towards fine-tuning Transformer-based Sentiment Analysis Models to the Crude Oil Market. 25th International Conference on Enterprise Information Systems (ICEIS 2023)</a:t>
            </a:r>
            <a:endParaRPr lang="fa-IR" sz="2500" dirty="0">
              <a:solidFill>
                <a:srgbClr val="000000"/>
              </a:solidFill>
              <a:latin typeface="Times New Roman" panose="02020603050405020304" pitchFamily="18" charset="0"/>
              <a:cs typeface="+mj-cs"/>
            </a:endParaRPr>
          </a:p>
          <a:p>
            <a:pPr marL="342900" indent="-34290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2000" dirty="0">
                <a:cs typeface="+mj-cs"/>
              </a:rPr>
              <a:t>ابریشمی و همکاران. </a:t>
            </a:r>
            <a:r>
              <a:rPr lang="fa-IR" sz="2000" i="0" dirty="0">
                <a:solidFill>
                  <a:srgbClr val="000000"/>
                </a:solidFill>
                <a:effectLst/>
                <a:latin typeface="BMitra"/>
                <a:cs typeface="+mj-cs"/>
              </a:rPr>
              <a:t>پیشبینی قیمت نفت خام با استفاده از تبدیل موجک، مودلهاي غیرخطی و مودلهاي خطی. </a:t>
            </a:r>
            <a:r>
              <a:rPr lang="fa-IR" sz="2000" i="0" dirty="0">
                <a:solidFill>
                  <a:srgbClr val="000000"/>
                </a:solidFill>
                <a:effectLst/>
                <a:latin typeface="BHoma"/>
                <a:cs typeface="+mj-cs"/>
              </a:rPr>
              <a:t>فصلنامه علمی- پژوهشی مطالعات اقتصاديِ کاربردي ایران. 1392</a:t>
            </a:r>
            <a:endParaRPr lang="en-US" sz="2000" i="0" dirty="0">
              <a:solidFill>
                <a:srgbClr val="000000"/>
              </a:solidFill>
              <a:effectLst/>
              <a:latin typeface="BHoma"/>
              <a:cs typeface="+mj-cs"/>
            </a:endParaRPr>
          </a:p>
          <a:p>
            <a:pPr marL="342900" indent="-34290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2000" dirty="0">
                <a:solidFill>
                  <a:srgbClr val="000000"/>
                </a:solidFill>
                <a:latin typeface="BHoma"/>
                <a:cs typeface="+mj-cs"/>
              </a:rPr>
              <a:t>زراءنژاد و همکارن. پیش بینی قیمت نفت خام اوپیک با استفاده از مودل خودبازگشتی میانگین متحرک انباشته فازی. فصلنامه اقتصاد محیط زیست و انرژی. 1392</a:t>
            </a:r>
            <a:endParaRPr lang="fa-IR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451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20BC5-E1EE-9CBC-A4EB-0DED19375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C976-AF0E-E9B1-A0E5-454FDA02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136" y="994968"/>
            <a:ext cx="9753600" cy="208511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rtl="1"/>
            <a:r>
              <a:rPr lang="fa-IR" sz="8000" b="1" dirty="0"/>
              <a:t>سپاس از توجه تان</a:t>
            </a:r>
            <a:endParaRPr lang="en-US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A5D235-1F56-6269-02CF-7F24FA03CE71}"/>
              </a:ext>
            </a:extLst>
          </p:cNvPr>
          <p:cNvSpPr txBox="1">
            <a:spLocks/>
          </p:cNvSpPr>
          <p:nvPr/>
        </p:nvSpPr>
        <p:spPr>
          <a:xfrm>
            <a:off x="3481136" y="3329094"/>
            <a:ext cx="9753600" cy="20851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630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3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8000" b="1" dirty="0">
                <a:solidFill>
                  <a:schemeClr val="bg1"/>
                </a:solidFill>
              </a:rPr>
              <a:t>سوال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1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A9B2F-CB05-FE24-F14C-2FD2907BA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84F3-C058-3684-553A-60742884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3053" y="224588"/>
            <a:ext cx="5862427" cy="77349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a-IR" sz="4800" b="1" dirty="0"/>
              <a:t>فهرست مطالب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6563E-3872-F2D6-861E-915AB794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5480" y="998081"/>
            <a:ext cx="4973053" cy="4773132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3600" b="1" dirty="0">
                <a:cs typeface="+mj-cs"/>
              </a:rPr>
              <a:t>مقدمه</a:t>
            </a:r>
          </a:p>
          <a:p>
            <a:pPr marL="995873" lvl="1" indent="-514350" algn="r" rtl="1">
              <a:buFont typeface="Wingdings" panose="05000000000000000000" pitchFamily="2" charset="2"/>
              <a:buChar char="ü"/>
            </a:pPr>
            <a:r>
              <a:rPr lang="fa-IR" sz="3178" dirty="0">
                <a:cs typeface="+mj-cs"/>
              </a:rPr>
              <a:t>بیان مساله</a:t>
            </a:r>
          </a:p>
          <a:p>
            <a:pPr marL="995873" lvl="1" indent="-514350" algn="r" rtl="1">
              <a:buFont typeface="Wingdings" panose="05000000000000000000" pitchFamily="2" charset="2"/>
              <a:buChar char="ü"/>
            </a:pPr>
            <a:r>
              <a:rPr lang="fa-IR" sz="3178" dirty="0">
                <a:cs typeface="+mj-cs"/>
              </a:rPr>
              <a:t>ضرورت و اهمیت تحقیق</a:t>
            </a:r>
          </a:p>
          <a:p>
            <a:pPr marL="995873" lvl="1" indent="-514350" algn="r" rtl="1">
              <a:buFont typeface="Wingdings" panose="05000000000000000000" pitchFamily="2" charset="2"/>
              <a:buChar char="ü"/>
            </a:pPr>
            <a:r>
              <a:rPr lang="fa-IR" sz="3178" dirty="0">
                <a:cs typeface="+mj-cs"/>
              </a:rPr>
              <a:t>اهداف تحقیق</a:t>
            </a:r>
          </a:p>
          <a:p>
            <a:pPr marL="995873" lvl="1" indent="-514350" algn="r" rtl="1">
              <a:buFont typeface="Wingdings" panose="05000000000000000000" pitchFamily="2" charset="2"/>
              <a:buChar char="ü"/>
            </a:pPr>
            <a:r>
              <a:rPr lang="fa-IR" sz="3178" dirty="0">
                <a:cs typeface="+mj-cs"/>
              </a:rPr>
              <a:t>سوالات تحقیق</a:t>
            </a:r>
          </a:p>
          <a:p>
            <a:pPr marL="995873" lvl="1" indent="-514350" algn="r" rtl="1">
              <a:buFont typeface="Wingdings" panose="05000000000000000000" pitchFamily="2" charset="2"/>
              <a:buChar char="ü"/>
            </a:pPr>
            <a:r>
              <a:rPr lang="fa-IR" sz="3178" dirty="0">
                <a:cs typeface="+mj-cs"/>
              </a:rPr>
              <a:t>فرضیات تحقیق</a:t>
            </a:r>
          </a:p>
          <a:p>
            <a:pPr marL="995873" lvl="1" indent="-514350" algn="r" rtl="1">
              <a:buFont typeface="Wingdings" panose="05000000000000000000" pitchFamily="2" charset="2"/>
              <a:buChar char="ü"/>
            </a:pPr>
            <a:r>
              <a:rPr lang="fa-IR" sz="3178" dirty="0">
                <a:cs typeface="+mj-cs"/>
              </a:rPr>
              <a:t>پیشینه تحقیق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82D08E-DE5E-3FB0-ABDA-575CD4EAD9A8}"/>
              </a:ext>
            </a:extLst>
          </p:cNvPr>
          <p:cNvSpPr txBox="1">
            <a:spLocks/>
          </p:cNvSpPr>
          <p:nvPr/>
        </p:nvSpPr>
        <p:spPr>
          <a:xfrm>
            <a:off x="224589" y="998080"/>
            <a:ext cx="4748464" cy="4773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63046" rtl="0" eaLnBrk="1" latinLnBrk="0" hangingPunct="1">
              <a:lnSpc>
                <a:spcPct val="90000"/>
              </a:lnSpc>
              <a:spcBef>
                <a:spcPts val="1053"/>
              </a:spcBef>
              <a:buFont typeface="Arial" panose="020B0604020202020204" pitchFamily="34" charset="0"/>
              <a:buNone/>
              <a:defRPr sz="252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1523" indent="0" algn="ctr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None/>
              <a:defRPr sz="21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3046" indent="0" algn="ctr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None/>
              <a:defRPr sz="1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4569" indent="0" algn="ctr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None/>
              <a:defRPr sz="1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6092" indent="0" algn="ctr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None/>
              <a:defRPr sz="1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7615" indent="0" algn="ctr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None/>
              <a:defRPr sz="1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138" indent="0" algn="ctr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None/>
              <a:defRPr sz="1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0661" indent="0" algn="ctr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None/>
              <a:defRPr sz="1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2184" indent="0" algn="ctr" defTabSz="96304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None/>
              <a:defRPr sz="1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r" rtl="1">
              <a:buFont typeface="+mj-lt"/>
              <a:buAutoNum type="arabicPeriod"/>
            </a:pPr>
            <a:r>
              <a:rPr lang="fa-IR" sz="3600" dirty="0">
                <a:solidFill>
                  <a:schemeClr val="bg1"/>
                </a:solidFill>
                <a:cs typeface="+mj-cs"/>
              </a:rPr>
              <a:t>مواد و روش تحقیق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600" dirty="0">
                <a:solidFill>
                  <a:schemeClr val="bg1"/>
                </a:solidFill>
                <a:cs typeface="+mj-cs"/>
              </a:rPr>
              <a:t>معماری رویکرد ترکیبی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600" dirty="0">
                <a:solidFill>
                  <a:schemeClr val="bg1"/>
                </a:solidFill>
                <a:cs typeface="+mj-cs"/>
              </a:rPr>
              <a:t>معادلات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600" dirty="0">
                <a:solidFill>
                  <a:schemeClr val="bg1"/>
                </a:solidFill>
                <a:cs typeface="+mj-cs"/>
              </a:rPr>
              <a:t>مراحل پیاده سازی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600" dirty="0">
                <a:solidFill>
                  <a:schemeClr val="bg1"/>
                </a:solidFill>
                <a:cs typeface="+mj-cs"/>
              </a:rPr>
              <a:t>نتایج</a:t>
            </a:r>
            <a:endParaRPr lang="en-US" sz="3600" dirty="0">
              <a:solidFill>
                <a:schemeClr val="bg1"/>
              </a:solidFill>
              <a:cs typeface="+mj-c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3600" dirty="0">
                <a:solidFill>
                  <a:schemeClr val="bg1"/>
                </a:solidFill>
                <a:cs typeface="+mj-cs"/>
              </a:rPr>
              <a:t>مقایسه نتایج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600" dirty="0">
                <a:solidFill>
                  <a:schemeClr val="bg1"/>
                </a:solidFill>
                <a:cs typeface="+mj-cs"/>
              </a:rPr>
              <a:t>یافته های تحقیق</a:t>
            </a:r>
            <a:endParaRPr lang="en-US" sz="3600" dirty="0">
              <a:solidFill>
                <a:schemeClr val="bg1"/>
              </a:solidFill>
              <a:cs typeface="+mj-c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3600" dirty="0">
                <a:solidFill>
                  <a:schemeClr val="bg1"/>
                </a:solidFill>
                <a:cs typeface="+mj-cs"/>
              </a:rPr>
              <a:t>مناقشه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3600" dirty="0">
                <a:solidFill>
                  <a:schemeClr val="bg1"/>
                </a:solidFill>
                <a:cs typeface="+mj-cs"/>
              </a:rPr>
              <a:t>نتیجه‌گیری و پیشنهادات</a:t>
            </a:r>
            <a:endParaRPr lang="en-US" sz="36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104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B27-428D-CD1F-508A-876FA927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9" y="384565"/>
            <a:ext cx="13959186" cy="1084471"/>
          </a:xfrm>
        </p:spPr>
        <p:txBody>
          <a:bodyPr>
            <a:normAutofit/>
          </a:bodyPr>
          <a:lstStyle/>
          <a:p>
            <a:pPr algn="ctr" rtl="1"/>
            <a:r>
              <a:rPr lang="fa-IR" sz="5400" b="1" dirty="0"/>
              <a:t>مقدمه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A2BDC-17BF-A4D9-D221-DD0622AE6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9935" y="1274162"/>
            <a:ext cx="7809875" cy="5054411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پیش‌بینی قیمت نفت خام به‌عنوان یک کالای استراتژیک، نقش مهمی در تصمیم‌گیری‌های اقتصادی و سیاسی دارد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.</a:t>
            </a: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نوسانات شدید قیمت نفت، پیش‌بینی دقیق را دشوار می‌سازد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.</a:t>
            </a: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استفاده از م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و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دل‌های یادگیری ماشین و به‌ویژه معماری‌های ترنسفورمر اخیراً توجه زیادی را به خود جلب کرده‌اند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.</a:t>
            </a:r>
            <a:endParaRPr lang="en-US" sz="28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AB342-8BC3-344E-6AB7-0229F8BE5405}"/>
              </a:ext>
            </a:extLst>
          </p:cNvPr>
          <p:cNvSpPr txBox="1"/>
          <p:nvPr/>
        </p:nvSpPr>
        <p:spPr>
          <a:xfrm>
            <a:off x="432262" y="673330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1/17</a:t>
            </a:r>
            <a:endParaRPr lang="en-US" dirty="0"/>
          </a:p>
        </p:txBody>
      </p:sp>
      <p:pic>
        <p:nvPicPr>
          <p:cNvPr id="6" name="Picture 2" descr="لایت فایننس: پیش بینی هفتگی شاخص نفت در تاریخ ۱۹ می ۲۰۲۵">
            <a:extLst>
              <a:ext uri="{FF2B5EF4-FFF2-40B4-BE49-F238E27FC236}">
                <a16:creationId xmlns:a16="http://schemas.microsoft.com/office/drawing/2014/main" id="{EFE4BA60-0999-5F7A-7C9A-D6CF4D510A5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4163"/>
            <a:ext cx="7510463" cy="505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75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6072A-E7B9-BA7B-799B-55C0A835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CAF3-77EA-41D7-171D-4F1A3954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434" y="337147"/>
            <a:ext cx="7764171" cy="964052"/>
          </a:xfrm>
        </p:spPr>
        <p:txBody>
          <a:bodyPr>
            <a:normAutofit/>
          </a:bodyPr>
          <a:lstStyle/>
          <a:p>
            <a:pPr algn="ctr" rtl="1"/>
            <a:r>
              <a:rPr lang="fa-IR" b="1" dirty="0"/>
              <a:t>بیان مساله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24FC-0C1C-C0CB-8FE0-787AE9793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811" y="1298254"/>
            <a:ext cx="7764171" cy="3705515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 algn="just" defTabSz="91440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sz="3200" b="1" dirty="0">
                <a:latin typeface="Arial" panose="020B0604020202020204" pitchFamily="34" charset="0"/>
                <a:cs typeface="+mj-cs"/>
              </a:rPr>
              <a:t>نفت خام</a:t>
            </a:r>
            <a:r>
              <a:rPr lang="en-US" altLang="en-US" sz="3200" dirty="0">
                <a:latin typeface="Arial" panose="020B0604020202020204" pitchFamily="34" charset="0"/>
                <a:cs typeface="+mj-cs"/>
              </a:rPr>
              <a:t> </a:t>
            </a:r>
            <a:r>
              <a:rPr lang="ar-SA" altLang="en-US" sz="3200" dirty="0">
                <a:latin typeface="Arial" panose="020B0604020202020204" pitchFamily="34" charset="0"/>
                <a:cs typeface="+mj-cs"/>
              </a:rPr>
              <a:t>یکی از کالاهای حیاتی و استراتژیک در اقتصاد جهانی است که قیمت آن بر بازارهای مالی، سیاست‌های دولتی و امنیت انرژی تأثیر مستقیم دارد</a:t>
            </a:r>
            <a:r>
              <a:rPr lang="en-US" altLang="en-US" sz="3200" dirty="0">
                <a:latin typeface="Arial" panose="020B0604020202020204" pitchFamily="34" charset="0"/>
                <a:cs typeface="+mj-cs"/>
              </a:rPr>
              <a:t>.</a:t>
            </a:r>
          </a:p>
          <a:p>
            <a:pPr marL="0" lvl="0" indent="0" algn="just" defTabSz="91440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sz="3200" dirty="0">
                <a:latin typeface="Arial" panose="020B0604020202020204" pitchFamily="34" charset="0"/>
                <a:cs typeface="+mj-cs"/>
              </a:rPr>
              <a:t>نوسانات شدید قیمت نفت، برنامه‌ریزی اقتصادی را با چالش مواجه می‌سازد</a:t>
            </a:r>
            <a:r>
              <a:rPr lang="en-US" altLang="en-US" sz="3200" dirty="0">
                <a:latin typeface="Arial" panose="020B0604020202020204" pitchFamily="34" charset="0"/>
                <a:cs typeface="+mj-cs"/>
              </a:rPr>
              <a:t>.</a:t>
            </a:r>
          </a:p>
          <a:p>
            <a:pPr marL="0" lvl="0" indent="0" algn="just" defTabSz="91440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sz="3200" dirty="0">
                <a:latin typeface="Arial" panose="020B0604020202020204" pitchFamily="34" charset="0"/>
                <a:cs typeface="+mj-cs"/>
              </a:rPr>
              <a:t>م</a:t>
            </a:r>
            <a:r>
              <a:rPr lang="fa-IR" altLang="en-US" sz="3200" dirty="0">
                <a:latin typeface="Arial" panose="020B0604020202020204" pitchFamily="34" charset="0"/>
                <a:cs typeface="+mj-cs"/>
              </a:rPr>
              <a:t>و</a:t>
            </a:r>
            <a:r>
              <a:rPr lang="ar-SA" altLang="en-US" sz="3200" dirty="0">
                <a:latin typeface="Arial" panose="020B0604020202020204" pitchFamily="34" charset="0"/>
                <a:cs typeface="+mj-cs"/>
              </a:rPr>
              <a:t>دل‌های سنتی پیش‌بینی توانایی کافی در شناسایی الگوهای پیچیده و وابستگی‌های زمانی ندارند</a:t>
            </a:r>
            <a:r>
              <a:rPr lang="en-US" altLang="en-US" sz="3200" dirty="0">
                <a:latin typeface="Arial" panose="020B0604020202020204" pitchFamily="34" charset="0"/>
                <a:cs typeface="+mj-cs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FC649D-582E-010B-C55F-00B1F3F623B9}"/>
              </a:ext>
            </a:extLst>
          </p:cNvPr>
          <p:cNvSpPr txBox="1">
            <a:spLocks/>
          </p:cNvSpPr>
          <p:nvPr/>
        </p:nvSpPr>
        <p:spPr>
          <a:xfrm>
            <a:off x="429263" y="361543"/>
            <a:ext cx="7764171" cy="825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30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3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b="1" dirty="0"/>
              <a:t>اهمیت و ضرورت تحقیق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EED95-B3D5-D463-2945-33F400644431}"/>
              </a:ext>
            </a:extLst>
          </p:cNvPr>
          <p:cNvSpPr txBox="1"/>
          <p:nvPr/>
        </p:nvSpPr>
        <p:spPr>
          <a:xfrm>
            <a:off x="270811" y="67813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2/17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AAD8A1-770C-B42E-36C6-48EB6B150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4807" y="1301199"/>
            <a:ext cx="7261424" cy="3360742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بسیاری از م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و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دل‌های سنتی و حتی شبکه‌های عصبی، در تشخیص الگوهای پیچیده زمانی نفت دچار چالش‌اند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.</a:t>
            </a: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هدف ما، بهبود دقت پیش‌بینی از طریق رویکردی ترکیبی شامل </a:t>
            </a:r>
            <a:r>
              <a:rPr kumimoji="0" lang="ar-SA" altLang="en-US" sz="3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ترنسفورمر و م</a:t>
            </a:r>
            <a:r>
              <a:rPr kumimoji="0" lang="fa-IR" altLang="en-US" sz="3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و</a:t>
            </a:r>
            <a:r>
              <a:rPr kumimoji="0" lang="ar-SA" altLang="en-US" sz="3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دل‌های </a:t>
            </a: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kumimoji="0" lang="ar-SA" altLang="en-US" sz="3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است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+mj-cs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DB273-184F-BEEF-68DC-761F56244F27}"/>
              </a:ext>
            </a:extLst>
          </p:cNvPr>
          <p:cNvSpPr txBox="1"/>
          <p:nvPr/>
        </p:nvSpPr>
        <p:spPr>
          <a:xfrm>
            <a:off x="1068833" y="5275323"/>
            <a:ext cx="13461168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defTabSz="914400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sz="2800" dirty="0">
                <a:latin typeface="Arial" panose="020B0604020202020204" pitchFamily="34" charset="0"/>
                <a:cs typeface="+mj-cs"/>
              </a:rPr>
              <a:t>استفاده </a:t>
            </a:r>
            <a:r>
              <a:rPr lang="ar-SA" altLang="en-US" sz="2800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ا</a:t>
            </a:r>
            <a:r>
              <a:rPr lang="fa-IR" altLang="en-US" sz="2800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ز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 </a:t>
            </a:r>
            <a:r>
              <a:rPr lang="ar-SA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ترکیب</a:t>
            </a:r>
            <a:r>
              <a:rPr lang="fa-IR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‌های مانند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Former-LSTM, Former-CNN, Former-GRU, Former-ANN</a:t>
            </a:r>
            <a:r>
              <a:rPr lang="fa-IR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+mj-cs"/>
              </a:rPr>
              <a:t> </a:t>
            </a:r>
            <a:r>
              <a:rPr lang="ar-SA" altLang="en-US" sz="2800" dirty="0">
                <a:latin typeface="Arial" panose="020B0604020202020204" pitchFamily="34" charset="0"/>
                <a:cs typeface="+mj-cs"/>
              </a:rPr>
              <a:t>می‌تواند دقت پیش‌بینی را افزایش داده و ابزار تصمیم‌گیری مؤثرتری را در اختیار تحلیل‌گران و سیاست‌گذاران قرار دهد</a:t>
            </a:r>
            <a:r>
              <a:rPr lang="en-US" altLang="en-US" sz="2800" dirty="0">
                <a:latin typeface="Arial" panose="020B0604020202020204" pitchFamily="34" charset="0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2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5C04-805E-B7AF-9A07-BEDF4211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85B6-D5E4-79BE-65EF-D77D1693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435" y="0"/>
            <a:ext cx="7764171" cy="1076347"/>
          </a:xfrm>
        </p:spPr>
        <p:txBody>
          <a:bodyPr>
            <a:normAutofit/>
          </a:bodyPr>
          <a:lstStyle/>
          <a:p>
            <a:pPr algn="ctr" rtl="1"/>
            <a:r>
              <a:rPr lang="fa-IR" b="1" dirty="0"/>
              <a:t>اهداف تحقیق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AF2B-3B7D-4B20-846D-0ACA1A7E7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957" y="1496070"/>
            <a:ext cx="7764171" cy="4724847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514350" indent="-51435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cs typeface="+mj-cs"/>
              </a:rPr>
              <a:t>آیا ترکیب موجب بهبود دقت پیش‌بینی قیمت نفت خام نسبت به مودل‌های منفرد می‌شود؟</a:t>
            </a:r>
          </a:p>
          <a:p>
            <a:pPr marL="514350" indent="-51435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cs typeface="+mj-cs"/>
              </a:rPr>
              <a:t>چه شاخص‌های ارزیابی برای سنجش دقت مودل ترکیبی مناسب‌تر هستند؟</a:t>
            </a:r>
          </a:p>
          <a:p>
            <a:pPr marL="514350" indent="-51435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cs typeface="+mj-cs"/>
              </a:rPr>
              <a:t>آیا مودل ترکیبی در مواجهه با داده‌های پرت یا نوسانات شدید نیز پایداری لازم را دارد؟</a:t>
            </a:r>
            <a:endParaRPr lang="en-US" dirty="0"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4D230-8FE5-F134-8C62-EFC2A0BF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3435" y="1496071"/>
            <a:ext cx="7764171" cy="4724847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lvl="0" indent="0" algn="just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ar-SA" altLang="en-US" sz="3200" dirty="0">
                <a:latin typeface="Arial" panose="020B0604020202020204" pitchFamily="34" charset="0"/>
              </a:rPr>
              <a:t>هدف اصلی:</a:t>
            </a:r>
            <a:r>
              <a:rPr lang="fa-IR" altLang="en-US" sz="3200" dirty="0">
                <a:latin typeface="Arial" panose="020B0604020202020204" pitchFamily="34" charset="0"/>
              </a:rPr>
              <a:t>	</a:t>
            </a: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altLang="en-US" sz="3200" dirty="0">
                <a:latin typeface="Arial" panose="020B0604020202020204" pitchFamily="34" charset="0"/>
              </a:rPr>
              <a:t>افزایش دقت پیش‌بینی قیمت نفت خام با استفاده از م</a:t>
            </a:r>
            <a:r>
              <a:rPr lang="fa-IR" altLang="en-US" sz="3200" dirty="0">
                <a:latin typeface="Arial" panose="020B0604020202020204" pitchFamily="34" charset="0"/>
              </a:rPr>
              <a:t>و</a:t>
            </a:r>
            <a:r>
              <a:rPr lang="ar-SA" altLang="en-US" sz="3200" dirty="0">
                <a:latin typeface="Arial" panose="020B0604020202020204" pitchFamily="34" charset="0"/>
              </a:rPr>
              <a:t>دل ترکیبی شامل ترنسفورمر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algn="ct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ar-SA" altLang="en-US" sz="3200" dirty="0">
                <a:latin typeface="Arial" panose="020B0604020202020204" pitchFamily="34" charset="0"/>
              </a:rPr>
              <a:t>اهداف فرعی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algn="just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sz="3200" dirty="0">
                <a:latin typeface="Arial" panose="020B0604020202020204" pitchFamily="34" charset="0"/>
              </a:rPr>
              <a:t>مقایسه عملکرد با م</a:t>
            </a:r>
            <a:r>
              <a:rPr lang="fa-IR" altLang="en-US" sz="3200" dirty="0">
                <a:latin typeface="Arial" panose="020B0604020202020204" pitchFamily="34" charset="0"/>
              </a:rPr>
              <a:t>و</a:t>
            </a:r>
            <a:r>
              <a:rPr lang="ar-SA" altLang="en-US" sz="3200" dirty="0">
                <a:latin typeface="Arial" panose="020B0604020202020204" pitchFamily="34" charset="0"/>
              </a:rPr>
              <a:t>دل‌های پایه </a:t>
            </a:r>
            <a:r>
              <a:rPr lang="ar-SA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مانند</a:t>
            </a: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ARIMA, ARIMAX, TRANSFORMER</a:t>
            </a:r>
          </a:p>
          <a:p>
            <a:pPr marL="0" lvl="0" indent="0" algn="just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sz="3200" dirty="0">
                <a:latin typeface="Arial" panose="020B0604020202020204" pitchFamily="34" charset="0"/>
              </a:rPr>
              <a:t>بررسی تأثیر پیش‌پردازش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8AEAC1-0BED-56D0-4AB2-9523742F904D}"/>
              </a:ext>
            </a:extLst>
          </p:cNvPr>
          <p:cNvSpPr txBox="1">
            <a:spLocks/>
          </p:cNvSpPr>
          <p:nvPr/>
        </p:nvSpPr>
        <p:spPr>
          <a:xfrm>
            <a:off x="669822" y="0"/>
            <a:ext cx="7422459" cy="107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30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3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b="1" dirty="0"/>
              <a:t>سوالات تحقیق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80333-B1D6-FDFC-1C0D-03BD95BB98B2}"/>
              </a:ext>
            </a:extLst>
          </p:cNvPr>
          <p:cNvSpPr txBox="1"/>
          <p:nvPr/>
        </p:nvSpPr>
        <p:spPr>
          <a:xfrm>
            <a:off x="447252" y="6748299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2F6C-DE59-4E96-8FCB-0C9A022E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9" y="384565"/>
            <a:ext cx="13959186" cy="1264353"/>
          </a:xfrm>
        </p:spPr>
        <p:txBody>
          <a:bodyPr/>
          <a:lstStyle/>
          <a:p>
            <a:pPr algn="ctr" rtl="1"/>
            <a:r>
              <a:rPr lang="fa-IR" b="1" dirty="0"/>
              <a:t>فرضیه تحقیق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59A1-DDCE-07A9-8C67-191148C605D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420549">
            <a:off x="989962" y="2683269"/>
            <a:ext cx="13959186" cy="1688739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 rtl="1"/>
            <a:r>
              <a:rPr lang="fa-IR" sz="4000" dirty="0">
                <a:effectLst/>
                <a:cs typeface="+mj-cs"/>
              </a:rPr>
              <a:t>ترکیب مودل‌های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fa-IR" sz="4000" dirty="0">
                <a:effectLst/>
                <a:cs typeface="+mj-cs"/>
              </a:rPr>
              <a:t> و 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fa-IR" sz="4000" dirty="0">
                <a:effectLst/>
                <a:cs typeface="+mj-cs"/>
              </a:rPr>
              <a:t> دقت پیش‌بینی قیمت نفت خام را نسبت به استفاده‌ی جداگانه از هر یک افزایش می‌دهد.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F6420-4FE7-6561-4F24-659A0050F259}"/>
              </a:ext>
            </a:extLst>
          </p:cNvPr>
          <p:cNvSpPr txBox="1"/>
          <p:nvPr/>
        </p:nvSpPr>
        <p:spPr>
          <a:xfrm>
            <a:off x="314665" y="6670714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4/17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60F2F-F9AC-112F-F6FE-E586DB97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2C62-C3E5-64C4-043B-E7C2E3E1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603" y="16042"/>
            <a:ext cx="3171740" cy="1076347"/>
          </a:xfrm>
        </p:spPr>
        <p:txBody>
          <a:bodyPr>
            <a:normAutofit/>
          </a:bodyPr>
          <a:lstStyle/>
          <a:p>
            <a:pPr algn="ctr" rtl="1"/>
            <a:r>
              <a:rPr lang="fa-IR" b="1" dirty="0"/>
              <a:t>مطالعات پیشین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5119-596A-1508-0E26-6FBBDFCEA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957" y="915926"/>
            <a:ext cx="7764171" cy="588971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just" rtl="1"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+mj-cs"/>
              </a:rPr>
              <a:t>Wang &amp; Li (2021)</a:t>
            </a:r>
            <a:r>
              <a:rPr lang="fa-IR" sz="3300" b="1" dirty="0">
                <a:latin typeface="Times New Roman" panose="02020603050405020304" pitchFamily="18" charset="0"/>
                <a:cs typeface="+mj-cs"/>
              </a:rPr>
              <a:t>: </a:t>
            </a:r>
            <a:r>
              <a:rPr lang="fa-IR" sz="3300" dirty="0">
                <a:cs typeface="+mj-cs"/>
              </a:rPr>
              <a:t>مقایسه بین مودل‌های </a:t>
            </a:r>
            <a:r>
              <a:rPr lang="en-US" sz="3300" b="1" dirty="0">
                <a:latin typeface="Times New Roman" panose="02020603050405020304" pitchFamily="18" charset="0"/>
                <a:cs typeface="+mj-cs"/>
              </a:rPr>
              <a:t>ARIMA</a:t>
            </a:r>
            <a:r>
              <a:rPr lang="en-US" sz="3300" dirty="0">
                <a:cs typeface="+mj-cs"/>
              </a:rPr>
              <a:t>، </a:t>
            </a:r>
            <a:r>
              <a:rPr lang="en-US" sz="3300" b="1" dirty="0">
                <a:latin typeface="Times New Roman" panose="02020603050405020304" pitchFamily="18" charset="0"/>
                <a:cs typeface="+mj-cs"/>
              </a:rPr>
              <a:t>LSTM</a:t>
            </a:r>
            <a:r>
              <a:rPr lang="fa-IR" sz="3300" dirty="0">
                <a:cs typeface="+mj-cs"/>
              </a:rPr>
              <a:t> </a:t>
            </a:r>
            <a:r>
              <a:rPr lang="en-US" sz="3300" dirty="0">
                <a:cs typeface="+mj-cs"/>
              </a:rPr>
              <a:t> </a:t>
            </a:r>
            <a:r>
              <a:rPr lang="fa-IR" sz="3300" dirty="0">
                <a:cs typeface="+mj-cs"/>
              </a:rPr>
              <a:t>و مودل ترکیبی </a:t>
            </a:r>
            <a:r>
              <a:rPr lang="en-US" sz="3300" b="1" dirty="0" err="1">
                <a:latin typeface="Times New Roman" panose="02020603050405020304" pitchFamily="18" charset="0"/>
                <a:cs typeface="+mj-cs"/>
              </a:rPr>
              <a:t>LSTM+Attention</a:t>
            </a:r>
            <a:r>
              <a:rPr lang="fa-IR" sz="3300" b="1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3300" b="1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fa-IR" sz="3300" dirty="0">
                <a:cs typeface="+mj-cs"/>
              </a:rPr>
              <a:t>در پیش‌بینی قیمت انرژی، که نشان داد مودل‌های ترکیبی عملکرد بهتری دارند.</a:t>
            </a:r>
          </a:p>
          <a:p>
            <a:pPr algn="just" rtl="1"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+mj-cs"/>
              </a:rPr>
              <a:t>Naseri et al. (2023)</a:t>
            </a:r>
            <a:r>
              <a:rPr lang="fa-IR" sz="3300" b="1" dirty="0">
                <a:latin typeface="Times New Roman" panose="02020603050405020304" pitchFamily="18" charset="0"/>
                <a:cs typeface="+mj-cs"/>
              </a:rPr>
              <a:t>:</a:t>
            </a:r>
            <a:r>
              <a:rPr lang="fa-IR" sz="3300" b="1" dirty="0">
                <a:cs typeface="+mj-cs"/>
              </a:rPr>
              <a:t> </a:t>
            </a:r>
            <a:r>
              <a:rPr lang="fa-IR" sz="3300" dirty="0">
                <a:cs typeface="+mj-cs"/>
              </a:rPr>
              <a:t>تحلیل داده‌های بازار نفت با روش‌های یادگیری عمیق، نشان داد که ترکیب مودل‌ها باعث افزایش پایداری مودل در شرایط پرنوسان می‌شود.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D7E9-4770-F2A7-CBF5-29EC7AAF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3435" y="915926"/>
            <a:ext cx="7764171" cy="588971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just" rtl="1">
              <a:lnSpc>
                <a:spcPct val="150000"/>
              </a:lnSpc>
            </a:pPr>
            <a:r>
              <a:rPr lang="en-US" sz="3400" b="1" dirty="0">
                <a:latin typeface="Times New Roman" panose="02020603050405020304" pitchFamily="18" charset="0"/>
                <a:cs typeface="+mj-cs"/>
              </a:rPr>
              <a:t>Zhang</a:t>
            </a:r>
            <a:r>
              <a:rPr lang="en-US" sz="3400" b="1" dirty="0">
                <a:cs typeface="+mj-cs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+mj-cs"/>
              </a:rPr>
              <a:t>et al. (2020)</a:t>
            </a:r>
            <a:r>
              <a:rPr lang="fa-IR" sz="3400" b="1" dirty="0">
                <a:latin typeface="Times New Roman" panose="02020603050405020304" pitchFamily="18" charset="0"/>
                <a:cs typeface="+mj-cs"/>
              </a:rPr>
              <a:t>: </a:t>
            </a:r>
            <a:r>
              <a:rPr lang="fa-IR" sz="3400" dirty="0">
                <a:cs typeface="+mj-cs"/>
              </a:rPr>
              <a:t>استفاده از مودل </a:t>
            </a:r>
            <a:r>
              <a:rPr lang="en-US" sz="3400" b="1" dirty="0">
                <a:latin typeface="Times New Roman" panose="02020603050405020304" pitchFamily="18" charset="0"/>
                <a:cs typeface="+mj-cs"/>
              </a:rPr>
              <a:t>LSTM</a:t>
            </a:r>
            <a:r>
              <a:rPr lang="fa-IR" sz="3400" dirty="0">
                <a:cs typeface="+mj-cs"/>
              </a:rPr>
              <a:t> </a:t>
            </a:r>
            <a:r>
              <a:rPr lang="en-US" sz="3400" dirty="0">
                <a:cs typeface="+mj-cs"/>
              </a:rPr>
              <a:t> </a:t>
            </a:r>
            <a:r>
              <a:rPr lang="fa-IR" sz="3400" dirty="0">
                <a:cs typeface="+mj-cs"/>
              </a:rPr>
              <a:t>برای پیش‌بینی قیمت نفت، که نشان داد وابستگی‌های زمانی کوتاه‌مدت را به خوبی شناسایی می‌کند، اما در وابستگی‌های بلندمدت دچار ضعف است.</a:t>
            </a:r>
          </a:p>
          <a:p>
            <a:pPr algn="just" rtl="1">
              <a:lnSpc>
                <a:spcPct val="150000"/>
              </a:lnSpc>
            </a:pPr>
            <a:r>
              <a:rPr lang="en-US" sz="3400" b="1" dirty="0">
                <a:latin typeface="Times New Roman" panose="02020603050405020304" pitchFamily="18" charset="0"/>
                <a:cs typeface="+mj-cs"/>
              </a:rPr>
              <a:t>Vaswani et al. (2017)</a:t>
            </a:r>
            <a:r>
              <a:rPr lang="fa-IR" sz="3400" b="1" dirty="0">
                <a:latin typeface="Times New Roman" panose="02020603050405020304" pitchFamily="18" charset="0"/>
                <a:cs typeface="+mj-cs"/>
              </a:rPr>
              <a:t>: </a:t>
            </a:r>
            <a:r>
              <a:rPr lang="fa-IR" sz="3400" dirty="0">
                <a:cs typeface="+mj-cs"/>
              </a:rPr>
              <a:t>معرفی معماری </a:t>
            </a:r>
            <a:r>
              <a:rPr lang="en-US" sz="3400" b="1" dirty="0">
                <a:latin typeface="Times New Roman" panose="02020603050405020304" pitchFamily="18" charset="0"/>
                <a:cs typeface="+mj-cs"/>
              </a:rPr>
              <a:t>Transformer</a:t>
            </a:r>
            <a:r>
              <a:rPr lang="fa-IR" sz="3400" dirty="0">
                <a:cs typeface="+mj-cs"/>
              </a:rPr>
              <a:t> </a:t>
            </a:r>
            <a:r>
              <a:rPr lang="en-US" sz="3400" dirty="0">
                <a:cs typeface="+mj-cs"/>
              </a:rPr>
              <a:t> </a:t>
            </a:r>
            <a:r>
              <a:rPr lang="fa-IR" sz="3400" dirty="0">
                <a:cs typeface="+mj-cs"/>
              </a:rPr>
              <a:t>با مکانیسم </a:t>
            </a:r>
            <a:r>
              <a:rPr lang="en-US" sz="3400" b="1" dirty="0">
                <a:latin typeface="Times New Roman" panose="02020603050405020304" pitchFamily="18" charset="0"/>
                <a:cs typeface="+mj-cs"/>
              </a:rPr>
              <a:t>Self-Attention</a:t>
            </a:r>
            <a:r>
              <a:rPr lang="fa-IR" sz="3400" dirty="0">
                <a:cs typeface="+mj-cs"/>
              </a:rPr>
              <a:t> که توانایی مودل‌سازی وابستگی‌های بلندمدت را بدون نیاز به ساختارهای بازگشتی فراهم می‌کند.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F8A806-902B-5A0F-4AD0-F00DDA5D01BD}"/>
              </a:ext>
            </a:extLst>
          </p:cNvPr>
          <p:cNvSpPr txBox="1">
            <a:spLocks/>
          </p:cNvSpPr>
          <p:nvPr/>
        </p:nvSpPr>
        <p:spPr>
          <a:xfrm>
            <a:off x="669822" y="0"/>
            <a:ext cx="7422459" cy="107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30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3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A3F1A-AD76-660C-9E79-FB21488574AA}"/>
              </a:ext>
            </a:extLst>
          </p:cNvPr>
          <p:cNvSpPr txBox="1"/>
          <p:nvPr/>
        </p:nvSpPr>
        <p:spPr>
          <a:xfrm>
            <a:off x="270811" y="6805644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6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D361-3039-BFD2-D534-756B13A9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89" y="384566"/>
            <a:ext cx="13959186" cy="1144432"/>
          </a:xfrm>
        </p:spPr>
        <p:txBody>
          <a:bodyPr>
            <a:normAutofit/>
          </a:bodyPr>
          <a:lstStyle/>
          <a:p>
            <a:pPr algn="ctr" rtl="1"/>
            <a:r>
              <a:rPr lang="fa-IR" sz="5400" b="1" dirty="0"/>
              <a:t>مواد و روش تحقیق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C14E-71F7-6A71-1AF0-DB49D4FD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ctr" rtl="1"/>
            <a:r>
              <a:rPr lang="fa-IR" dirty="0"/>
              <a:t>نوعیت تحقیق:</a:t>
            </a:r>
          </a:p>
          <a:p>
            <a:pPr marL="0" indent="0" algn="ctr" rtl="1">
              <a:buNone/>
            </a:pPr>
            <a:r>
              <a:rPr lang="fa-IR" dirty="0"/>
              <a:t> کاربردی: بهبود دادن الگوریتم در پیش بینی</a:t>
            </a:r>
          </a:p>
          <a:p>
            <a:pPr algn="ctr" rtl="1"/>
            <a:r>
              <a:rPr lang="fa-IR" dirty="0"/>
              <a:t>روش تحقیق:</a:t>
            </a:r>
          </a:p>
          <a:p>
            <a:pPr algn="ctr" rtl="1"/>
            <a:r>
              <a:rPr lang="fa-IR" dirty="0"/>
              <a:t> تجربی یا آزمایشی </a:t>
            </a:r>
            <a:r>
              <a:rPr lang="en-US" dirty="0">
                <a:cs typeface="+mj-cs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US" dirty="0">
                <a:cs typeface="+mj-cs"/>
              </a:rPr>
              <a:t>)</a:t>
            </a:r>
            <a:r>
              <a:rPr lang="fa-IR" dirty="0">
                <a:cs typeface="+mj-cs"/>
              </a:rPr>
              <a:t> </a:t>
            </a:r>
            <a:r>
              <a:rPr lang="fa-IR" dirty="0"/>
              <a:t>است.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BD70-D957-53EE-4A2F-08F64809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02903" y="1922823"/>
            <a:ext cx="6878439" cy="4583006"/>
          </a:xfr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just" rtl="1">
              <a:lnSpc>
                <a:spcPct val="120000"/>
              </a:lnSpc>
            </a:pPr>
            <a:r>
              <a:rPr lang="fa-IR" dirty="0">
                <a:cs typeface="+mj-cs"/>
              </a:rPr>
              <a:t>دیتاست نفت خام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Oil</a:t>
            </a:r>
            <a:r>
              <a:rPr lang="fa-I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cs typeface="+mj-cs"/>
              </a:rPr>
              <a:t>که از سایت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cs typeface="+mj-cs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fa-IR" dirty="0">
                <a:cs typeface="+mj-cs"/>
              </a:rPr>
              <a:t> دانلود شده است.</a:t>
            </a:r>
          </a:p>
          <a:p>
            <a:pPr algn="just" rtl="1">
              <a:lnSpc>
                <a:spcPct val="120000"/>
              </a:lnSpc>
            </a:pPr>
            <a:r>
              <a:rPr lang="fa-IR" dirty="0">
                <a:cs typeface="+mj-cs"/>
              </a:rPr>
              <a:t>برای محاسبات:	</a:t>
            </a:r>
            <a:br>
              <a:rPr lang="fa-IR" dirty="0">
                <a:cs typeface="+mj-cs"/>
              </a:rPr>
            </a:br>
            <a:r>
              <a:rPr lang="fa-IR" dirty="0">
                <a:cs typeface="+mj-cs"/>
              </a:rPr>
              <a:t>از یک سرور با مشخصات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13GB, GPU 15GB, Disk 120GB</a:t>
            </a:r>
            <a:r>
              <a:rPr lang="fa-I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cs typeface="+mj-cs"/>
              </a:rPr>
              <a:t>استفاده شده است.</a:t>
            </a:r>
          </a:p>
          <a:p>
            <a:pPr algn="ctr" rtl="1">
              <a:lnSpc>
                <a:spcPct val="120000"/>
              </a:lnSpc>
            </a:pPr>
            <a:r>
              <a:rPr lang="fa-IR" dirty="0">
                <a:cs typeface="+mj-cs"/>
              </a:rPr>
              <a:t>ویندوز 10 	</a:t>
            </a:r>
          </a:p>
          <a:p>
            <a:pPr algn="just" rtl="1">
              <a:lnSpc>
                <a:spcPct val="120000"/>
              </a:lnSpc>
            </a:pPr>
            <a:r>
              <a:rPr lang="fa-IR" dirty="0">
                <a:cs typeface="+mj-cs"/>
              </a:rPr>
              <a:t>زبان برنامه نویسی پایتون نسخه 3</a:t>
            </a:r>
            <a:br>
              <a:rPr lang="fa-IR" dirty="0">
                <a:cs typeface="+mj-cs"/>
              </a:rPr>
            </a:br>
            <a:r>
              <a:rPr lang="fa-IR" dirty="0">
                <a:cs typeface="+mj-cs"/>
              </a:rPr>
              <a:t>کتابخانه های مانند: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cs typeface="+mj-cs"/>
              </a:rPr>
              <a:t>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960F-5899-E2A7-6246-5D8F2EAEF53F}"/>
              </a:ext>
            </a:extLst>
          </p:cNvPr>
          <p:cNvSpPr txBox="1"/>
          <p:nvPr/>
        </p:nvSpPr>
        <p:spPr>
          <a:xfrm>
            <a:off x="16021" y="6895713"/>
            <a:ext cx="798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/>
              <a:t>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4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20665</TotalTime>
  <Words>1519</Words>
  <Application>Microsoft Office PowerPoint</Application>
  <PresentationFormat>Custom</PresentationFormat>
  <Paragraphs>243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BHoma</vt:lpstr>
      <vt:lpstr>BMitra</vt:lpstr>
      <vt:lpstr>Calibri</vt:lpstr>
      <vt:lpstr>Calibri Light</vt:lpstr>
      <vt:lpstr>Times New Roman</vt:lpstr>
      <vt:lpstr>URWPalladioL-Roma</vt:lpstr>
      <vt:lpstr>Wingdings</vt:lpstr>
      <vt:lpstr>Office Theme</vt:lpstr>
      <vt:lpstr>وزارت تحصیلات عالی پوهنتون تخار پوهنحی تعلیم و تربیه دیپارتمنت آموزش کمپیوتر</vt:lpstr>
      <vt:lpstr>بسم الله الرحمن الرحیم</vt:lpstr>
      <vt:lpstr>فهرست مطالب</vt:lpstr>
      <vt:lpstr>مقدمه</vt:lpstr>
      <vt:lpstr>بیان مساله</vt:lpstr>
      <vt:lpstr>اهداف تحقیق</vt:lpstr>
      <vt:lpstr>فرضیه تحقیق</vt:lpstr>
      <vt:lpstr>مطالعات پیشین</vt:lpstr>
      <vt:lpstr>مواد و روش تحقیق</vt:lpstr>
      <vt:lpstr>روش تحقیق- رویکرد ترکیبی</vt:lpstr>
      <vt:lpstr>ادامه...</vt:lpstr>
      <vt:lpstr>روش تحقیق-دیتاست</vt:lpstr>
      <vt:lpstr>روش تحقیق- معماری مودل</vt:lpstr>
      <vt:lpstr>معادلات رویکرد‌های ترکیبی</vt:lpstr>
      <vt:lpstr>روش تحقیق- مراحل پیاده سازی </vt:lpstr>
      <vt:lpstr>نتایج – معیاری‌های ارزیابی از رویکرد ترکیبی</vt:lpstr>
      <vt:lpstr>نتایج</vt:lpstr>
      <vt:lpstr>نتایج – یافته‌های تحقیق</vt:lpstr>
      <vt:lpstr>نتایج – یافته‌های تحقیق</vt:lpstr>
      <vt:lpstr>مناقشه</vt:lpstr>
      <vt:lpstr>مناقشه</vt:lpstr>
      <vt:lpstr>مناقشه</vt:lpstr>
      <vt:lpstr>نتیجه‌گیری و پیشنهادات</vt:lpstr>
      <vt:lpstr>منابع</vt:lpstr>
      <vt:lpstr>سپاس از توجه تان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zabihullah burhani</dc:creator>
  <cp:lastModifiedBy>Burhani</cp:lastModifiedBy>
  <cp:revision>208</cp:revision>
  <cp:lastPrinted>2025-06-01T04:33:27Z</cp:lastPrinted>
  <dcterms:created xsi:type="dcterms:W3CDTF">2024-06-02T06:53:55Z</dcterms:created>
  <dcterms:modified xsi:type="dcterms:W3CDTF">2025-06-01T05:00:37Z</dcterms:modified>
</cp:coreProperties>
</file>