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0" r:id="rId3"/>
    <p:sldId id="259" r:id="rId4"/>
    <p:sldId id="284" r:id="rId5"/>
    <p:sldId id="275" r:id="rId6"/>
    <p:sldId id="269" r:id="rId7"/>
    <p:sldId id="285" r:id="rId8"/>
    <p:sldId id="286" r:id="rId9"/>
    <p:sldId id="287" r:id="rId10"/>
    <p:sldId id="288" r:id="rId11"/>
    <p:sldId id="290" r:id="rId12"/>
    <p:sldId id="289" r:id="rId13"/>
    <p:sldId id="291" r:id="rId14"/>
    <p:sldId id="292" r:id="rId15"/>
  </p:sldIdLst>
  <p:sldSz cx="12192000" cy="6858000"/>
  <p:notesSz cx="6797675" cy="9926638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pos="390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  <p15:guide id="7" pos="7300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örn Rickert" initials="JR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  <a:srgbClr val="C00000"/>
    <a:srgbClr val="51AE30"/>
    <a:srgbClr val="C82D20"/>
    <a:srgbClr val="FFD100"/>
    <a:srgbClr val="010000"/>
    <a:srgbClr val="52AE30"/>
    <a:srgbClr val="C92D20"/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06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62" y="53"/>
      </p:cViewPr>
      <p:guideLst>
        <p:guide pos="3817"/>
        <p:guide pos="390"/>
        <p:guide orient="horz" pos="981"/>
        <p:guide orient="horz" pos="1253"/>
        <p:guide pos="7300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7F03-1167-5849-BA4F-A2303D6F56F6}" type="datetimeFigureOut">
              <a:rPr lang="de-DE"/>
              <a:pPr/>
              <a:t>11.05.2020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C0C63-D526-7644-8F3B-821E70FC1909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3858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2387A-8C42-D645-AED2-086B67A012E3}" type="datetimeFigureOut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33A9-58EC-4548-AA23-0D77C7CBDA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52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hyperlink" Target="http://www.cortec-neuro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0.pdf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hyperlink" Target="http://www.cortec-neuro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0.pd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B45FFF5-7C94-422B-8355-4251C612B70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70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3B746DE-0F47-45B7-8E5F-567DBA8E35C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en-GB" sz="50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98D4D4-AEC4-4EAA-BC44-733E9F67F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1394" t="1408" r="1394" b="14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79061" y="2514606"/>
            <a:ext cx="10769600" cy="91439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5000">
                <a:solidFill>
                  <a:srgbClr val="345B8D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6016" y="3657600"/>
            <a:ext cx="8534400" cy="1752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pic>
        <p:nvPicPr>
          <p:cNvPr id="11" name="Bild 6" descr="CorTec-Logo-tm-rgb.eps">
            <a:extLst>
              <a:ext uri="{FF2B5EF4-FFF2-40B4-BE49-F238E27FC236}">
                <a16:creationId xmlns:a16="http://schemas.microsoft.com/office/drawing/2014/main" id="{A2304C31-6277-4EA8-A2C7-719246F42D13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271889" y="1219200"/>
            <a:ext cx="4263231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6FF6B797-DE98-4F47-A663-FCAD5308F9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9450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58AB01C8-D2DE-4EEC-ADB1-9B2A26EF904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en-GB" sz="50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98D4D4-AEC4-4EAA-BC44-733E9F67F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1394" t="1408" r="1394" b="14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79061" y="2514606"/>
            <a:ext cx="10769600" cy="91439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5000">
                <a:solidFill>
                  <a:srgbClr val="345B8D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6016" y="3657600"/>
            <a:ext cx="8534400" cy="1752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1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85FD6E-0C4B-48AF-BA27-791B7D201D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39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86C8CE90-A2C4-42B9-AF26-40FDF7C45A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endParaRPr lang="en-GB" sz="32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6764AE-B92E-4523-B790-0768882D11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2693" t="389" b="2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000" y="460722"/>
            <a:ext cx="10972800" cy="808038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35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4000" y="1275928"/>
            <a:ext cx="10972800" cy="5105400"/>
          </a:xfrm>
        </p:spPr>
        <p:txBody>
          <a:bodyPr lIns="0" tIns="0" rIns="0" bIns="0"/>
          <a:lstStyle>
            <a:lvl1pPr marL="0" indent="0">
              <a:buNone/>
              <a:defRPr sz="28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  <a:lvl2pPr marL="360000">
              <a:buClr>
                <a:srgbClr val="A19A77"/>
              </a:buClr>
              <a:buFont typeface="Arial"/>
              <a:buChar char="•"/>
              <a:defRPr sz="2600">
                <a:solidFill>
                  <a:schemeClr val="accent2">
                    <a:lumMod val="50000"/>
                  </a:schemeClr>
                </a:solidFill>
              </a:defRPr>
            </a:lvl2pPr>
            <a:lvl3pPr marL="612000">
              <a:buFont typeface="Symbol" charset="2"/>
              <a:buChar char="-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080000"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440000"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362430-A107-40A0-A3B6-A3DE56DA5B82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6" y="6356355"/>
            <a:ext cx="696208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Draft Slides, Advisory Board Meeting, Freiburg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A774AAF-3F90-624D-B6A9-C8B5780D72BE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A0BB77C-E840-4ED4-9D2B-64703B72356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56440" y="414235"/>
            <a:ext cx="1805059" cy="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A2D36C3-DDB8-49BB-B023-2DF072C095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626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670C3D85-9CB8-4A46-8962-749D8219389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endParaRPr lang="en-GB" sz="32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D3ABC1-5661-4DAC-B83F-D332506AF1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2693" t="389" b="2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000" y="476672"/>
            <a:ext cx="10972800" cy="57606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35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4000" y="1988840"/>
            <a:ext cx="10972800" cy="4259560"/>
          </a:xfrm>
        </p:spPr>
        <p:txBody>
          <a:bodyPr lIns="0" tIns="0" rIns="0" bIns="0"/>
          <a:lstStyle>
            <a:lvl1pPr marL="0" indent="0">
              <a:buNone/>
              <a:defRPr sz="28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  <a:lvl2pPr marL="531450" indent="-457200">
              <a:buClr>
                <a:srgbClr val="A19A77"/>
              </a:buClr>
              <a:buFont typeface="Arial" panose="020B0604020202020204" pitchFamily="34" charset="0"/>
              <a:buChar char="•"/>
              <a:defRPr sz="2600">
                <a:solidFill>
                  <a:schemeClr val="accent2">
                    <a:lumMod val="50000"/>
                  </a:schemeClr>
                </a:solidFill>
              </a:defRPr>
            </a:lvl2pPr>
            <a:lvl3pPr marL="612000">
              <a:buFont typeface="Symbol" charset="2"/>
              <a:buChar char="-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080000"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440000"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90304" y="6356355"/>
            <a:ext cx="696208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Draft Slides, Advisory Board Meeting, Freiburg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A774AAF-3F90-624D-B6A9-C8B5780D72B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036092"/>
            <a:ext cx="10972800" cy="5207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Calibri Bold" panose="020F0702030404030204" pitchFamily="34" charset="0"/>
              </a:defRPr>
            </a:lvl1pPr>
            <a:lvl3pPr marL="311400" indent="0">
              <a:buNone/>
              <a:defRPr sz="2800">
                <a:solidFill>
                  <a:schemeClr val="accent1"/>
                </a:solidFill>
                <a:latin typeface="Calibri Bold" panose="020F0702030404030204" pitchFamily="34" charset="0"/>
              </a:defRPr>
            </a:lvl3pPr>
          </a:lstStyle>
          <a:p>
            <a:pPr lvl="0"/>
            <a:r>
              <a:rPr lang="en-GB"/>
              <a:t>Untertitel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861C82C-3821-4C4A-A931-01DF1981C68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56440" y="414235"/>
            <a:ext cx="1805059" cy="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87D7FD4-6DCA-4544-9CFE-B092B64F3B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774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C5DED07-9F91-4022-AA98-DB527789C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endParaRPr lang="en-GB" sz="32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87308F9-4DCE-4E55-A982-1DF8FA94F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2693" t="389" b="2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000" y="460722"/>
            <a:ext cx="10972800" cy="447998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35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5ED50DE-18CA-4ADF-93B8-78B041904100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6" y="6356355"/>
            <a:ext cx="696208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Draft Slides, Advisory Board Meeting, Freiburg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A774AAF-3F90-624D-B6A9-C8B5780D72B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1036092"/>
            <a:ext cx="10972800" cy="5207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Calibri Bold" panose="020F0702030404030204" pitchFamily="34" charset="0"/>
              </a:defRPr>
            </a:lvl1pPr>
            <a:lvl3pPr marL="311400" indent="0" algn="l"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Calibri Bold" panose="020F0702030404030204" pitchFamily="34" charset="0"/>
              </a:defRPr>
            </a:lvl3pPr>
          </a:lstStyle>
          <a:p>
            <a:pPr lvl="0"/>
            <a:r>
              <a:rPr lang="en-GB"/>
              <a:t>Untertitel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B34A49-51DC-4D3B-8404-BC6A8DD15F9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56440" y="414235"/>
            <a:ext cx="1805059" cy="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A20E316-EB63-43E6-97FB-754E3C3CE6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905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6253A624-9179-4876-9CFA-94FF619EFEA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endParaRPr lang="en-GB" sz="32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4EF6C5-C60D-4B41-8047-42DDFF4E9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2693" t="389" b="2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60722"/>
            <a:ext cx="10972800" cy="8080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051E936B-3E35-4667-93BB-21ECE32FC4CA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90304" y="6356355"/>
            <a:ext cx="696208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Draft Slides, Advisory Board Meeting, Freiburg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A774AAF-3F90-624D-B6A9-C8B5780D72BE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1A9288-3791-4BF9-BE54-DAD1BDB0842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56440" y="414235"/>
            <a:ext cx="1805059" cy="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27AA2BA-6D71-4F8F-964C-9F985E084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4" t="1408" r="1394" b="14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Bild 6" descr="CorTec-Logo-tm-rgb.eps">
            <a:extLst>
              <a:ext uri="{FF2B5EF4-FFF2-40B4-BE49-F238E27FC236}">
                <a16:creationId xmlns:a16="http://schemas.microsoft.com/office/drawing/2014/main" id="{AC6D0EDF-5B6D-422B-9552-34E7C3D2C77F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271889" y="1219200"/>
            <a:ext cx="4263231" cy="1041400"/>
          </a:xfrm>
          <a:prstGeom prst="rect">
            <a:avLst/>
          </a:prstGeom>
        </p:spPr>
      </p:pic>
      <p:sp>
        <p:nvSpPr>
          <p:cNvPr id="11" name="Titel 11"/>
          <p:cNvSpPr txBox="1">
            <a:spLocks/>
          </p:cNvSpPr>
          <p:nvPr/>
        </p:nvSpPr>
        <p:spPr>
          <a:xfrm>
            <a:off x="1275788" y="2981741"/>
            <a:ext cx="10769600" cy="914399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 algn="l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200" kern="1200">
                <a:solidFill>
                  <a:srgbClr val="345B8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i="1">
                <a:ea typeface="+mn-ea"/>
                <a:cs typeface="+mn-cs"/>
              </a:rPr>
              <a:t>Thinking ahead.</a:t>
            </a:r>
            <a:endParaRPr lang="en-GB" sz="32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276354" y="3895725"/>
            <a:ext cx="7700433" cy="1189038"/>
          </a:xfrm>
          <a:noFill/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pPr lvl="0"/>
            <a:r>
              <a:rPr lang="de-DE" sz="2200">
                <a:solidFill>
                  <a:schemeClr val="bg2">
                    <a:lumMod val="50000"/>
                  </a:schemeClr>
                </a:solidFill>
              </a:rPr>
              <a:t>Mastertextformat bearbeiten</a:t>
            </a:r>
          </a:p>
          <a:p>
            <a:pPr lvl="1"/>
            <a:r>
              <a:rPr lang="de-DE" sz="2200">
                <a:solidFill>
                  <a:schemeClr val="bg2">
                    <a:lumMod val="50000"/>
                  </a:schemeClr>
                </a:solidFill>
              </a:rPr>
              <a:t>Zweite Ebene</a:t>
            </a:r>
          </a:p>
          <a:p>
            <a:pPr lvl="2"/>
            <a:r>
              <a:rPr lang="de-DE" sz="2200">
                <a:solidFill>
                  <a:schemeClr val="bg2">
                    <a:lumMod val="50000"/>
                  </a:schemeClr>
                </a:solidFill>
              </a:rPr>
              <a:t>Dritte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F45E2F06-FC42-4E91-8529-816C38CB5DB1}"/>
              </a:ext>
            </a:extLst>
          </p:cNvPr>
          <p:cNvSpPr txBox="1">
            <a:spLocks/>
          </p:cNvSpPr>
          <p:nvPr userDrawn="1"/>
        </p:nvSpPr>
        <p:spPr>
          <a:xfrm>
            <a:off x="1275788" y="2981741"/>
            <a:ext cx="10769600" cy="914399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 algn="l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200" kern="1200">
                <a:solidFill>
                  <a:srgbClr val="345B8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i="1">
                <a:ea typeface="+mn-ea"/>
                <a:cs typeface="+mn-cs"/>
              </a:rPr>
              <a:t>Thinking ahead.</a:t>
            </a:r>
            <a:endParaRPr lang="en-GB" sz="3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3CA43E-5758-4C27-AC56-0E2A24DAF828}"/>
              </a:ext>
            </a:extLst>
          </p:cNvPr>
          <p:cNvSpPr txBox="1"/>
          <p:nvPr userDrawn="1"/>
        </p:nvSpPr>
        <p:spPr>
          <a:xfrm>
            <a:off x="1179779" y="5301213"/>
            <a:ext cx="39561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</a:rPr>
              <a:t>CorTec GmbH</a:t>
            </a:r>
          </a:p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</a:rPr>
              <a:t>Neuer Messplatz 3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>
                <a:solidFill>
                  <a:schemeClr val="tx1"/>
                </a:solidFill>
              </a:rPr>
              <a:t>79108 Freiburg | Germany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 u="none">
                <a:solidFill>
                  <a:schemeClr val="tx1"/>
                </a:solidFill>
                <a:hlinkClick r:id="rId7"/>
              </a:rPr>
              <a:t>www.cortec-neuro.com</a:t>
            </a:r>
            <a:endParaRPr lang="en-GB" sz="18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8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Personen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F5DF23C-970A-42E9-AC40-D4180F559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4" t="1408" r="1394" b="14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Bild 6" descr="CorTec-Logo-tm-rgb.eps">
            <a:extLst>
              <a:ext uri="{FF2B5EF4-FFF2-40B4-BE49-F238E27FC236}">
                <a16:creationId xmlns:a16="http://schemas.microsoft.com/office/drawing/2014/main" id="{8DAAA5B8-8A8B-42D6-AEEB-A8B5701917B9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271889" y="1219200"/>
            <a:ext cx="4263231" cy="1041400"/>
          </a:xfrm>
          <a:prstGeom prst="rect">
            <a:avLst/>
          </a:prstGeom>
        </p:spPr>
      </p:pic>
      <p:sp>
        <p:nvSpPr>
          <p:cNvPr id="11" name="Titel 11"/>
          <p:cNvSpPr txBox="1">
            <a:spLocks/>
          </p:cNvSpPr>
          <p:nvPr userDrawn="1"/>
        </p:nvSpPr>
        <p:spPr>
          <a:xfrm>
            <a:off x="1275788" y="2981741"/>
            <a:ext cx="10769600" cy="914399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 algn="l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200" kern="1200">
                <a:solidFill>
                  <a:srgbClr val="345B8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i="1">
                <a:ea typeface="+mn-ea"/>
                <a:cs typeface="+mn-cs"/>
              </a:rPr>
              <a:t>Thinking ahead.</a:t>
            </a:r>
            <a:endParaRPr lang="en-GB" sz="32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276354" y="3895725"/>
            <a:ext cx="7700433" cy="1189038"/>
          </a:xfrm>
          <a:noFill/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pPr lvl="0"/>
            <a:r>
              <a:rPr lang="de-DE" sz="2200">
                <a:solidFill>
                  <a:schemeClr val="bg2">
                    <a:lumMod val="50000"/>
                  </a:schemeClr>
                </a:solidFill>
              </a:rPr>
              <a:t>Mastertextformat bearbeiten</a:t>
            </a:r>
          </a:p>
          <a:p>
            <a:pPr lvl="1"/>
            <a:r>
              <a:rPr lang="de-DE" sz="2200">
                <a:solidFill>
                  <a:schemeClr val="bg2">
                    <a:lumMod val="50000"/>
                  </a:schemeClr>
                </a:solidFill>
              </a:rPr>
              <a:t>Zweite Ebene</a:t>
            </a:r>
          </a:p>
          <a:p>
            <a:pPr lvl="2"/>
            <a:r>
              <a:rPr lang="de-DE" sz="2200">
                <a:solidFill>
                  <a:schemeClr val="bg2">
                    <a:lumMod val="50000"/>
                  </a:schemeClr>
                </a:solidFill>
              </a:rPr>
              <a:t>Dritte Ebene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179779" y="5301213"/>
            <a:ext cx="39561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</a:rPr>
              <a:t>CorTec GmbH</a:t>
            </a:r>
          </a:p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</a:rPr>
              <a:t>Neuer Messplatz 3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>
                <a:solidFill>
                  <a:schemeClr val="tx1"/>
                </a:solidFill>
              </a:rPr>
              <a:t>79108 Freiburg | Germany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800" u="none">
                <a:solidFill>
                  <a:schemeClr val="tx1"/>
                </a:solidFill>
                <a:hlinkClick r:id="rId7"/>
              </a:rPr>
              <a:t>www.cortec-neuro.com</a:t>
            </a:r>
            <a:endParaRPr lang="en-GB" sz="18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790D9584-E9BB-422C-8EA9-9A082BBCA9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696317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9368F0A2-7C8D-4CAB-9E43-8FA7518D71A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endParaRPr lang="en-GB" sz="32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715962"/>
            <a:ext cx="10972800" cy="808038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/>
          <a:p>
            <a:r>
              <a:rPr lang="en-GB"/>
              <a:t>Mastertitelformat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2175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4000" y="6356355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8A351-A401-4EA6-BD90-19AAF292F63B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4400" y="6356355"/>
            <a:ext cx="528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Draft Slides, Advisory Board Meeting, Freiburg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4AAF-3F90-624D-B6A9-C8B5780D72B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9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57" r:id="rId8"/>
  </p:sldLayoutIdLst>
  <p:hf sldNum="0" hdr="0"/>
  <p:txStyles>
    <p:titleStyle>
      <a:lvl1pPr algn="l" defTabSz="457200" rtl="0" eaLnBrk="1" latinLnBrk="0" hangingPunct="1">
        <a:lnSpc>
          <a:spcPts val="3500"/>
        </a:lnSpc>
        <a:spcBef>
          <a:spcPct val="0"/>
        </a:spcBef>
        <a:buNone/>
        <a:defRPr sz="3200" kern="1200">
          <a:solidFill>
            <a:srgbClr val="345B8D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3000"/>
        </a:lnSpc>
        <a:spcBef>
          <a:spcPct val="20000"/>
        </a:spcBef>
        <a:buFontTx/>
        <a:buNone/>
        <a:defRPr sz="2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0" indent="-285750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40000" indent="-228600" algn="l" defTabSz="457200" rtl="0" eaLnBrk="1" latinLnBrk="0" hangingPunct="1">
        <a:spcBef>
          <a:spcPct val="20000"/>
        </a:spcBef>
        <a:buFont typeface="Symbol" charset="2"/>
        <a:buChar char="-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900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260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34D46-31CC-421C-A20C-FE82E9FBA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Analysis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D549F-176A-4217-9D1C-24BC64B71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Framework Development for Analyzing Brain Interchange System Data regarding Signal Quality, Signal Information and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67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3BDB9-0732-4CE8-A19A-08A989F3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50878-6508-4C64-8008-95A62936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788713"/>
            <a:ext cx="10972800" cy="4259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INIT</a:t>
            </a:r>
          </a:p>
          <a:p>
            <a:pPr marL="988650" lvl="1"/>
            <a:r>
              <a:rPr lang="de-DE" sz="2800" dirty="0"/>
              <a:t>Check Input</a:t>
            </a:r>
          </a:p>
          <a:p>
            <a:pPr marL="1069200" lvl="2"/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?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Files etc.</a:t>
            </a:r>
          </a:p>
          <a:p>
            <a:pPr marL="988650" lvl="1"/>
            <a:r>
              <a:rPr lang="de-DE" sz="2800" dirty="0"/>
              <a:t>Use Settings</a:t>
            </a:r>
          </a:p>
          <a:p>
            <a:pPr marL="1069200" lvl="2"/>
            <a:r>
              <a:rPr lang="de-DE" dirty="0"/>
              <a:t> Load Control Settings </a:t>
            </a:r>
            <a:r>
              <a:rPr lang="de-DE" dirty="0" err="1"/>
              <a:t>for</a:t>
            </a:r>
            <a:r>
              <a:rPr lang="de-DE" dirty="0"/>
              <a:t> BIP2X, Python API, </a:t>
            </a:r>
            <a:r>
              <a:rPr lang="de-DE" dirty="0" err="1"/>
              <a:t>Oscilattors</a:t>
            </a:r>
            <a:endParaRPr lang="de-DE" dirty="0"/>
          </a:p>
          <a:p>
            <a:pPr marL="988650" lvl="1"/>
            <a:r>
              <a:rPr lang="de-DE" sz="3000" dirty="0"/>
              <a:t>Create </a:t>
            </a:r>
            <a:r>
              <a:rPr lang="de-DE" sz="3000" dirty="0" err="1"/>
              <a:t>Config</a:t>
            </a:r>
            <a:r>
              <a:rPr lang="de-DE" sz="3000" dirty="0"/>
              <a:t> </a:t>
            </a:r>
            <a:r>
              <a:rPr lang="de-DE" sz="3000" dirty="0" err="1"/>
              <a:t>Object</a:t>
            </a:r>
            <a:endParaRPr lang="de-DE" sz="3000" dirty="0"/>
          </a:p>
          <a:p>
            <a:pPr marL="1069200" lvl="2"/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do?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?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alogrithms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?  Plot in GUI </a:t>
            </a:r>
            <a:r>
              <a:rPr lang="de-DE" dirty="0" err="1"/>
              <a:t>or</a:t>
            </a:r>
            <a:r>
              <a:rPr lang="de-DE" dirty="0"/>
              <a:t> File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?</a:t>
            </a:r>
          </a:p>
          <a:p>
            <a:pPr marL="1069200" lvl="2"/>
            <a:r>
              <a:rPr lang="de-DE" dirty="0"/>
              <a:t>Starts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C3510-E64C-44FD-A963-7BAA070D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11E823-E0D2-4957-BEB8-A41845482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4106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93864-4EFF-482A-9E2E-6B92EA86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5A7B2-F3EB-42C8-BBF2-59471F5E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MAIN LOOP</a:t>
            </a:r>
          </a:p>
          <a:p>
            <a:pPr marL="988650" lvl="1"/>
            <a:r>
              <a:rPr lang="de-DE" sz="2800" dirty="0"/>
              <a:t>Reader: </a:t>
            </a:r>
            <a:r>
              <a:rPr lang="de-DE" sz="2800" dirty="0" err="1"/>
              <a:t>Gets</a:t>
            </a:r>
            <a:r>
              <a:rPr lang="de-DE" sz="2800" dirty="0"/>
              <a:t> </a:t>
            </a:r>
            <a:r>
              <a:rPr lang="de-DE" sz="2800" dirty="0" err="1"/>
              <a:t>packets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pip</a:t>
            </a:r>
            <a:r>
              <a:rPr lang="de-DE" sz="2800" dirty="0"/>
              <a:t> and </a:t>
            </a:r>
            <a:r>
              <a:rPr lang="de-DE" sz="2800" dirty="0" err="1"/>
              <a:t>writes</a:t>
            </a:r>
            <a:r>
              <a:rPr lang="de-DE" sz="2800" dirty="0"/>
              <a:t>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into</a:t>
            </a:r>
            <a:r>
              <a:rPr lang="de-DE" sz="2800" dirty="0"/>
              <a:t> </a:t>
            </a:r>
            <a:r>
              <a:rPr lang="de-DE" sz="2800" dirty="0" err="1"/>
              <a:t>buffer</a:t>
            </a:r>
            <a:r>
              <a:rPr lang="de-DE" sz="2800" dirty="0"/>
              <a:t> (and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r>
              <a:rPr lang="de-DE" sz="2800" dirty="0"/>
              <a:t> </a:t>
            </a:r>
            <a:r>
              <a:rPr lang="de-DE" sz="2800" dirty="0" err="1"/>
              <a:t>cache</a:t>
            </a:r>
            <a:r>
              <a:rPr lang="de-DE" sz="2800" dirty="0"/>
              <a:t>)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files</a:t>
            </a:r>
            <a:endParaRPr lang="de-DE" sz="2800" dirty="0"/>
          </a:p>
          <a:p>
            <a:pPr marL="988650" lvl="1"/>
            <a:r>
              <a:rPr lang="de-DE" sz="2800" dirty="0" err="1"/>
              <a:t>Process</a:t>
            </a:r>
            <a:r>
              <a:rPr lang="de-DE" sz="2800" dirty="0"/>
              <a:t>: </a:t>
            </a:r>
            <a:r>
              <a:rPr lang="de-DE" sz="2800" dirty="0" err="1"/>
              <a:t>Analyses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, </a:t>
            </a:r>
            <a:r>
              <a:rPr lang="de-DE" sz="2800" dirty="0" err="1"/>
              <a:t>when</a:t>
            </a:r>
            <a:r>
              <a:rPr lang="de-DE" sz="2800" dirty="0"/>
              <a:t> </a:t>
            </a:r>
            <a:r>
              <a:rPr lang="de-DE" sz="2800" dirty="0" err="1"/>
              <a:t>buffer</a:t>
            </a:r>
            <a:r>
              <a:rPr lang="de-DE" sz="2800" dirty="0"/>
              <a:t> </a:t>
            </a:r>
            <a:r>
              <a:rPr lang="de-DE" sz="2800" dirty="0" err="1"/>
              <a:t>has</a:t>
            </a:r>
            <a:r>
              <a:rPr lang="de-DE" sz="2800" dirty="0"/>
              <a:t> </a:t>
            </a:r>
            <a:r>
              <a:rPr lang="de-DE" sz="2800" dirty="0" err="1"/>
              <a:t>enough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endParaRPr lang="de-DE" sz="2800" dirty="0"/>
          </a:p>
          <a:p>
            <a:pPr marL="1069200" lvl="2"/>
            <a:r>
              <a:rPr lang="de-DE" dirty="0"/>
              <a:t>Task </a:t>
            </a:r>
            <a:r>
              <a:rPr lang="de-DE" dirty="0" err="1"/>
              <a:t>Lib</a:t>
            </a:r>
            <a:r>
              <a:rPr lang="de-DE" dirty="0"/>
              <a:t>: Different Task Like „do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xy</a:t>
            </a:r>
            <a:r>
              <a:rPr lang="de-DE" dirty="0"/>
              <a:t>“</a:t>
            </a:r>
          </a:p>
          <a:p>
            <a:pPr marL="1069200" lvl="2"/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Lib</a:t>
            </a:r>
            <a:r>
              <a:rPr lang="de-DE" dirty="0"/>
              <a:t>: Different </a:t>
            </a:r>
            <a:r>
              <a:rPr lang="de-DE" dirty="0" err="1"/>
              <a:t>Functions</a:t>
            </a:r>
            <a:r>
              <a:rPr lang="de-DE" dirty="0"/>
              <a:t> like „</a:t>
            </a:r>
            <a:r>
              <a:rPr lang="de-DE" dirty="0" err="1"/>
              <a:t>fft</a:t>
            </a:r>
            <a:r>
              <a:rPr lang="de-DE" dirty="0"/>
              <a:t>, </a:t>
            </a:r>
            <a:r>
              <a:rPr lang="de-DE" dirty="0" err="1"/>
              <a:t>butterworth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, …“</a:t>
            </a:r>
          </a:p>
          <a:p>
            <a:pPr marL="988650" lvl="1"/>
            <a:r>
              <a:rPr lang="de-DE" sz="2800" dirty="0"/>
              <a:t>Writer: </a:t>
            </a:r>
            <a:r>
              <a:rPr lang="de-DE" sz="2800" dirty="0" err="1"/>
              <a:t>Gives</a:t>
            </a:r>
            <a:r>
              <a:rPr lang="de-DE" sz="2800" dirty="0"/>
              <a:t> </a:t>
            </a:r>
            <a:r>
              <a:rPr lang="de-DE" sz="2800" dirty="0" err="1"/>
              <a:t>plot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GUI, </a:t>
            </a:r>
            <a:r>
              <a:rPr lang="de-DE" sz="2800" dirty="0" err="1"/>
              <a:t>writes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r>
              <a:rPr lang="de-DE" sz="2800" dirty="0"/>
              <a:t>, etc. …</a:t>
            </a:r>
            <a:endParaRPr lang="de-DE" sz="40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9D02C-88CB-4600-B1A1-08DB3307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878639-8640-4484-AC21-D072C9CE6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0583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BED6E-79EF-4196-8D86-EEEB9D58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182EE-9AB2-48B0-908C-BCB01B9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8ED048-347A-4C8D-9A5B-747754AF3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Algorithms: Time </a:t>
            </a:r>
            <a:r>
              <a:rPr lang="de-DE" dirty="0" err="1"/>
              <a:t>dimension</a:t>
            </a:r>
            <a:r>
              <a:rPr lang="de-DE" dirty="0"/>
              <a:t> and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A0080A5-2A19-4DA7-925C-53304FE84802}"/>
              </a:ext>
            </a:extLst>
          </p:cNvPr>
          <p:cNvSpPr txBox="1">
            <a:spLocks/>
          </p:cNvSpPr>
          <p:nvPr/>
        </p:nvSpPr>
        <p:spPr>
          <a:xfrm>
            <a:off x="624417" y="1599698"/>
            <a:ext cx="6035418" cy="3847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400" dirty="0"/>
              <a:t>TIME DIMENSION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Channel (µs-s) &lt; Test (Min) &lt; Versuch (Tag) &lt; Versuchsreihe (Jahr)</a:t>
            </a:r>
          </a:p>
          <a:p>
            <a:pPr marL="817200" lvl="1"/>
            <a:r>
              <a:rPr lang="de-DE" sz="1400" dirty="0"/>
              <a:t>Zeitliche Dimension: Von µs bis zu Jahren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Features sind pro Zeiteinheit verschieden zu definieren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CURRENT SCRIPTS IN DATA-ANALYSIS GIT REPO:</a:t>
            </a:r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Transient Response</a:t>
            </a:r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Timeplot</a:t>
            </a:r>
            <a:endParaRPr lang="de-DE" sz="1400" dirty="0"/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Packetloss</a:t>
            </a:r>
            <a:endParaRPr lang="de-DE" sz="1400" dirty="0"/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CoilVoltagevsDutyCycle</a:t>
            </a:r>
            <a:endParaRPr lang="de-DE" sz="1400" dirty="0"/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Humid (Test, Versuchsreihe, Boxplot, Median)</a:t>
            </a:r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Temperature</a:t>
            </a:r>
            <a:endParaRPr lang="de-DE" sz="1400" dirty="0"/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Packetloss</a:t>
            </a:r>
            <a:r>
              <a:rPr lang="de-DE" sz="1400" dirty="0"/>
              <a:t> (Absolut, Anteil und </a:t>
            </a:r>
            <a:r>
              <a:rPr lang="de-DE" sz="1400" dirty="0" err="1"/>
              <a:t>Kummuliert</a:t>
            </a:r>
            <a:r>
              <a:rPr lang="de-DE" sz="1400" dirty="0"/>
              <a:t>) </a:t>
            </a:r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W'keit</a:t>
            </a:r>
            <a:r>
              <a:rPr lang="de-DE" sz="1400" dirty="0"/>
              <a:t> eines Bits gesetzt zu sein (Bar Plot der 16 Bits)</a:t>
            </a:r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Frequenzplot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7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D7D4-EB13-4010-A029-F9353603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42FC2-7420-4479-9315-F241AF8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1CA2898C-7AF5-4E79-880F-F4C588EA3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888" y="1036638"/>
            <a:ext cx="10972800" cy="520700"/>
          </a:xfrm>
        </p:spPr>
        <p:txBody>
          <a:bodyPr/>
          <a:lstStyle/>
          <a:p>
            <a:r>
              <a:rPr lang="de-DE" dirty="0"/>
              <a:t>Algorithms: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Scilab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CFA5FD8-EEE8-4076-A8FC-719A6C5E9DF5}"/>
              </a:ext>
            </a:extLst>
          </p:cNvPr>
          <p:cNvSpPr txBox="1">
            <a:spLocks/>
          </p:cNvSpPr>
          <p:nvPr/>
        </p:nvSpPr>
        <p:spPr>
          <a:xfrm>
            <a:off x="623888" y="1625325"/>
            <a:ext cx="6035418" cy="39676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Test: Häufigkeitsverteilung der verschiedenen ADC-Werte (Gaußglocke?)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Prüfung der ADC </a:t>
            </a:r>
            <a:r>
              <a:rPr lang="de-DE" sz="1400" dirty="0" err="1"/>
              <a:t>Conversion</a:t>
            </a:r>
            <a:r>
              <a:rPr lang="de-DE" sz="1400" dirty="0"/>
              <a:t> der Channels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Channel: Zeit und Frequenzplot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Peak </a:t>
            </a:r>
            <a:r>
              <a:rPr lang="de-DE" sz="1400" dirty="0" err="1"/>
              <a:t>to</a:t>
            </a:r>
            <a:r>
              <a:rPr lang="de-DE" sz="1400" dirty="0"/>
              <a:t> Peak: Max, Min, Range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Packetlossrate</a:t>
            </a:r>
            <a:endParaRPr lang="de-DE" sz="14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Samplerate: </a:t>
            </a:r>
            <a:r>
              <a:rPr lang="de-DE" sz="1400" dirty="0" err="1"/>
              <a:t>Timestamp</a:t>
            </a:r>
            <a:r>
              <a:rPr lang="de-DE" sz="1400" dirty="0"/>
              <a:t> vs. Counter -&gt; Wie entsteht der Zeitwert? (Timing Probleme sind bei Elektronik bekannt)</a:t>
            </a:r>
          </a:p>
          <a:p>
            <a:pPr lvl="1" indent="-171450"/>
            <a:r>
              <a:rPr lang="de-DE" sz="1400" dirty="0"/>
              <a:t>Goal vs. Tatsächlich</a:t>
            </a:r>
          </a:p>
          <a:p>
            <a:pPr lvl="1" indent="-171450"/>
            <a:r>
              <a:rPr lang="de-DE" sz="1400" dirty="0"/>
              <a:t>Rate über der Zeit (pro Was?)</a:t>
            </a:r>
          </a:p>
          <a:p>
            <a:pPr lvl="1" indent="-171450"/>
            <a:r>
              <a:rPr lang="de-DE" sz="1400" dirty="0" err="1"/>
              <a:t>Sampletimeabstand</a:t>
            </a:r>
            <a:r>
              <a:rPr lang="de-DE" sz="1400" dirty="0"/>
              <a:t> über der Zeit</a:t>
            </a:r>
          </a:p>
          <a:p>
            <a:pPr lvl="1" indent="-171450"/>
            <a:r>
              <a:rPr lang="de-DE" sz="1400" dirty="0"/>
              <a:t>Boxplot der </a:t>
            </a:r>
            <a:r>
              <a:rPr lang="de-DE" sz="1400" dirty="0" err="1"/>
              <a:t>Sampletimeabstände</a:t>
            </a:r>
            <a:endParaRPr lang="de-DE" sz="14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Filtered</a:t>
            </a:r>
            <a:r>
              <a:rPr lang="de-DE" sz="1400" dirty="0"/>
              <a:t> Plot: HP Cut 10, LP Cut 100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Analyse und Darstellung der Werte vor und nach Trigger</a:t>
            </a:r>
          </a:p>
          <a:p>
            <a:pPr marL="817200" lvl="1"/>
            <a:r>
              <a:rPr lang="de-DE" sz="1400" dirty="0"/>
              <a:t>Ist Stimulation vs. Soll Stimulation</a:t>
            </a:r>
          </a:p>
          <a:p>
            <a:pPr marL="1069200" lvl="2" indent="-457200">
              <a:buFont typeface="Arial" panose="020B0604020202020204" pitchFamily="34" charset="0"/>
              <a:buChar char="•"/>
            </a:pPr>
            <a:r>
              <a:rPr lang="de-DE" sz="1400" dirty="0"/>
              <a:t>Totzeit nach Stimulation untersuchen (nicht mehr in Sättigung)</a:t>
            </a:r>
          </a:p>
          <a:p>
            <a:pPr marL="1069200" lvl="2" indent="-457200">
              <a:buFont typeface="Arial" panose="020B0604020202020204" pitchFamily="34" charset="0"/>
              <a:buChar char="•"/>
            </a:pPr>
            <a:r>
              <a:rPr lang="de-DE" sz="1400" dirty="0"/>
              <a:t>Sekundärartefakte prüfen (nicht Haupt/Nebenpuls)</a:t>
            </a:r>
          </a:p>
          <a:p>
            <a:pPr marL="1069200" lvl="2" indent="-457200">
              <a:buFont typeface="Arial" panose="020B0604020202020204" pitchFamily="34" charset="0"/>
              <a:buChar char="•"/>
            </a:pPr>
            <a:r>
              <a:rPr lang="de-DE" sz="1400" dirty="0"/>
              <a:t>Messdaten auf Antworten prüfen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C5780CF-E971-4131-A4A4-5C5BCD7C8305}"/>
              </a:ext>
            </a:extLst>
          </p:cNvPr>
          <p:cNvSpPr txBox="1">
            <a:spLocks/>
          </p:cNvSpPr>
          <p:nvPr/>
        </p:nvSpPr>
        <p:spPr>
          <a:xfrm>
            <a:off x="6430413" y="1614137"/>
            <a:ext cx="4329323" cy="49730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400" dirty="0"/>
              <a:t>MESSAUTOMATISIERUNG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der eingestellten Stimulationsamplitude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Bestimmung des Amplitudenfehlers in % für den Stimulationspuls und den Ausgleichspuls.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Darstellung des Fehlers als Abweichung in % vom eingestellten Wert. Mit Angabe von Min, Max und Mittelwerten. Iteration über alle möglichen Amplituden mit verschiedenen Lasten (unter Berücksichtigung der maximalen Stimulationspegel)</a:t>
            </a:r>
          </a:p>
          <a:p>
            <a:pPr>
              <a:lnSpc>
                <a:spcPct val="100000"/>
              </a:lnSpc>
            </a:pPr>
            <a:endParaRPr lang="de-DE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der Stimulations- und Ausgleichspulszeiten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Bestimmung der Genauigkeit der Stimulations- und Ausgleichspulszeiten. Darstellung als Abweichung vom erwarteten Wert in % mit Angabe von Min Max und Mittelwerten. Iteration über alle einstellbaren Pulsbreiten. Wenn möglich auch Ermittlung von DZ0, DZ1, DZ2.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der Stimulierten Ladung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des Ladungsausgleichs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731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2737E-27F3-433C-B78F-1160238E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BDD7D-B335-4303-B172-2473EE95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B59DA-EE0C-428D-8216-DBC4F302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Draft Slides, Advisory Board Meeting, Freiburg 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0A88B5F-C4A1-4721-851B-514DE4041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Algorithms: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Messautomatisierung</a:t>
            </a:r>
          </a:p>
          <a:p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7B6F386-F80E-471B-BC2D-7D0ED8F85050}"/>
              </a:ext>
            </a:extLst>
          </p:cNvPr>
          <p:cNvSpPr txBox="1">
            <a:spLocks/>
          </p:cNvSpPr>
          <p:nvPr/>
        </p:nvSpPr>
        <p:spPr>
          <a:xfrm>
            <a:off x="624000" y="1773420"/>
            <a:ext cx="4329323" cy="49730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der eingestellten Stimulationsamplitude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Bestimmung des Amplitudenfehlers in % für den Stimulationspuls und den Ausgleichspuls.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Darstellung des Fehlers als Abweichung in % vom eingestellten Wert. Mit Angabe von Min, Max und Mittelwerten. Iteration über alle möglichen Amplituden mit verschiedenen Lasten (unter Berücksichtigung der maximalen Stimulationspegel)</a:t>
            </a:r>
          </a:p>
          <a:p>
            <a:pPr>
              <a:lnSpc>
                <a:spcPct val="100000"/>
              </a:lnSpc>
            </a:pPr>
            <a:endParaRPr lang="de-DE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der Stimulations- und Ausgleichspulszeiten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Bestimmung der Genauigkeit der Stimulations- und Ausgleichspulszeiten. Darstellung als Abweichung vom erwarteten Wert in % mit Angabe von Min Max und Mittelwerten. Iteration über alle einstellbaren Pulsbreiten. Wenn möglich auch Ermittlung von DZ0, DZ1, DZ2.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41D50DA-AB3B-4FE6-B143-BEB336496E05}"/>
              </a:ext>
            </a:extLst>
          </p:cNvPr>
          <p:cNvSpPr txBox="1">
            <a:spLocks/>
          </p:cNvSpPr>
          <p:nvPr/>
        </p:nvSpPr>
        <p:spPr>
          <a:xfrm>
            <a:off x="5925448" y="1773420"/>
            <a:ext cx="4329323" cy="49730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der Stimulierten Ladung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Bestimmung der Genauigkeit der Stimulierten Ladung. Darstellung als Abweichung vom erwarteten Wert in % mit Angabe von Min Max und Mittelwerten.</a:t>
            </a:r>
          </a:p>
          <a:p>
            <a:pPr>
              <a:lnSpc>
                <a:spcPct val="100000"/>
              </a:lnSpc>
            </a:pPr>
            <a:endParaRPr lang="de-DE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Genauigkeit des Ladungsausgleichs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Bestimmung der Abweichung zwischen der Stimulierten Ladung und dem Ladungsausgleich. Darstellung als Restladung in </a:t>
            </a:r>
            <a:r>
              <a:rPr lang="de-DE" sz="1400" dirty="0" err="1"/>
              <a:t>nC</a:t>
            </a:r>
            <a:r>
              <a:rPr lang="de-DE" sz="1400" dirty="0"/>
              <a:t>. Mit Angabe von Min Max und Mittelwerten.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65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8919-25DD-4441-8EEC-6667E92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27F6C-903C-487A-8728-2B270A69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BI System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Concept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BDA4F3-113A-49FF-BE12-68DAB799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6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BAC3D-1A64-4512-B06E-7A903C56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Brain Interchange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D83A2-BDCD-44FA-95D2-50BD627C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63AF541-30E4-40BD-A573-0AD5091AC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Interface</a:t>
            </a:r>
          </a:p>
        </p:txBody>
      </p:sp>
      <p:pic>
        <p:nvPicPr>
          <p:cNvPr id="94210" name="Picture 2">
            <a:extLst>
              <a:ext uri="{FF2B5EF4-FFF2-40B4-BE49-F238E27FC236}">
                <a16:creationId xmlns:a16="http://schemas.microsoft.com/office/drawing/2014/main" id="{C8FC5D6B-39AE-4A5C-8EAC-5BB12827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3" y="1896331"/>
            <a:ext cx="1152817" cy="11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Application Software, external unit, closed loop, brain interchange system, software">
            <a:extLst>
              <a:ext uri="{FF2B5EF4-FFF2-40B4-BE49-F238E27FC236}">
                <a16:creationId xmlns:a16="http://schemas.microsoft.com/office/drawing/2014/main" id="{C35E0A3A-33EF-48BE-9392-9937B317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67" y="1896330"/>
            <a:ext cx="1152818" cy="11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Application Software, closed loop, brain interchange system, software">
            <a:extLst>
              <a:ext uri="{FF2B5EF4-FFF2-40B4-BE49-F238E27FC236}">
                <a16:creationId xmlns:a16="http://schemas.microsoft.com/office/drawing/2014/main" id="{F33E2F11-B31C-4DA7-A97D-DABBF2BF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83" y="1896330"/>
            <a:ext cx="1152817" cy="11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A25F565-FF53-43A0-9C18-FDF4191906F4}"/>
              </a:ext>
            </a:extLst>
          </p:cNvPr>
          <p:cNvSpPr txBox="1"/>
          <p:nvPr/>
        </p:nvSpPr>
        <p:spPr>
          <a:xfrm>
            <a:off x="304972" y="3586726"/>
            <a:ext cx="2150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000" dirty="0"/>
              <a:t>Device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32 </a:t>
            </a:r>
            <a:r>
              <a:rPr lang="de-DE" sz="1000" dirty="0" err="1"/>
              <a:t>ECoG</a:t>
            </a:r>
            <a:r>
              <a:rPr lang="de-DE" sz="1000" dirty="0"/>
              <a:t> </a:t>
            </a:r>
            <a:r>
              <a:rPr lang="de-DE" sz="1000" dirty="0" err="1"/>
              <a:t>electrodes</a:t>
            </a:r>
            <a:endParaRPr lang="de-DE" sz="1000" dirty="0"/>
          </a:p>
          <a:p>
            <a:pPr marL="742950" lvl="1" indent="-285750">
              <a:buFontTx/>
              <a:buChar char="-"/>
            </a:pPr>
            <a:r>
              <a:rPr lang="de-DE" sz="1000" dirty="0"/>
              <a:t>Signal </a:t>
            </a:r>
            <a:r>
              <a:rPr lang="de-DE" sz="1000" dirty="0" err="1"/>
              <a:t>processing</a:t>
            </a:r>
            <a:r>
              <a:rPr lang="de-DE" sz="1000" dirty="0"/>
              <a:t> </a:t>
            </a:r>
            <a:r>
              <a:rPr lang="de-DE" sz="1000" dirty="0" err="1"/>
              <a:t>unit</a:t>
            </a:r>
            <a:endParaRPr lang="de-DE" sz="1000" dirty="0"/>
          </a:p>
          <a:p>
            <a:pPr marL="742950" lvl="1" indent="-285750">
              <a:buFontTx/>
              <a:buChar char="-"/>
            </a:pPr>
            <a:r>
              <a:rPr lang="de-DE" sz="1000" dirty="0"/>
              <a:t>Coil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Funktionen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Spannungsmessung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Stimulation</a:t>
            </a:r>
          </a:p>
          <a:p>
            <a:pPr marL="742950" lvl="1" indent="-285750">
              <a:buFontTx/>
              <a:buChar char="-"/>
            </a:pPr>
            <a:r>
              <a:rPr lang="de-DE" sz="1000" dirty="0" err="1"/>
              <a:t>Impedanzprüfung</a:t>
            </a:r>
            <a:endParaRPr lang="de-DE" sz="1000" dirty="0"/>
          </a:p>
          <a:p>
            <a:pPr marL="742950" lvl="1" indent="-285750">
              <a:buFontTx/>
              <a:buChar char="-"/>
            </a:pPr>
            <a:r>
              <a:rPr lang="de-DE" sz="1000" dirty="0"/>
              <a:t>Temperaturmessung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Feuchtigkeitsmessung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Digitalisierung und Datenübertragung per HF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pPr marL="742950" lvl="1" indent="-285750">
              <a:buFontTx/>
              <a:buChar char="-"/>
            </a:pP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73F7D0-E2DB-4F67-AD1E-153A622E8417}"/>
              </a:ext>
            </a:extLst>
          </p:cNvPr>
          <p:cNvSpPr txBox="1"/>
          <p:nvPr/>
        </p:nvSpPr>
        <p:spPr>
          <a:xfrm>
            <a:off x="2305687" y="3613240"/>
            <a:ext cx="2150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000" dirty="0"/>
              <a:t>Device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Head Piece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Communication Unit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Funktionen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Stromversorgung des Implantats per Induktion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Kommunikationswandler: HF &lt;-&gt; USB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Synchronisation zu anderen Systemen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pPr marL="742950" lvl="1" indent="-285750">
              <a:buFontTx/>
              <a:buChar char="-"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90ABC4-E40B-4700-8664-FBB2EC3EC369}"/>
              </a:ext>
            </a:extLst>
          </p:cNvPr>
          <p:cNvSpPr txBox="1"/>
          <p:nvPr/>
        </p:nvSpPr>
        <p:spPr>
          <a:xfrm>
            <a:off x="4543989" y="3586726"/>
            <a:ext cx="2150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000" dirty="0"/>
              <a:t>Device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Windows 10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Anwendungssoftware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Funktionen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Kontrolle des Implantats über USB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Online Daten: Visualisierung</a:t>
            </a:r>
          </a:p>
          <a:p>
            <a:pPr marL="1200150" lvl="2" indent="-285750">
              <a:buFontTx/>
              <a:buChar char="-"/>
            </a:pPr>
            <a:r>
              <a:rPr lang="de-DE" sz="1000" dirty="0"/>
              <a:t>In GUI</a:t>
            </a:r>
          </a:p>
          <a:p>
            <a:pPr marL="1200150" lvl="2" indent="-285750">
              <a:buFontTx/>
              <a:buChar char="-"/>
            </a:pPr>
            <a:r>
              <a:rPr lang="de-DE" sz="1000" dirty="0"/>
              <a:t>C/C++ API</a:t>
            </a:r>
          </a:p>
          <a:p>
            <a:pPr marL="1200150" lvl="2" indent="-285750">
              <a:buFontTx/>
              <a:buChar char="-"/>
            </a:pPr>
            <a:r>
              <a:rPr lang="de-DE" sz="1000" dirty="0"/>
              <a:t>Python API</a:t>
            </a:r>
          </a:p>
          <a:p>
            <a:pPr marL="742950" lvl="1" indent="-285750">
              <a:buFontTx/>
              <a:buChar char="-"/>
            </a:pPr>
            <a:r>
              <a:rPr lang="de-DE" sz="1000" dirty="0"/>
              <a:t>Offline Daten:</a:t>
            </a:r>
            <a:br>
              <a:rPr lang="de-DE" sz="1000" dirty="0"/>
            </a:br>
            <a:r>
              <a:rPr lang="de-DE" sz="1000" dirty="0"/>
              <a:t>Speichern in Logfiles</a:t>
            </a:r>
          </a:p>
          <a:p>
            <a:pPr marL="742950" lvl="1" indent="-285750">
              <a:buFontTx/>
              <a:buChar char="-"/>
            </a:pPr>
            <a:endParaRPr lang="de-DE" sz="1200" dirty="0"/>
          </a:p>
          <a:p>
            <a:pPr marL="742950" lvl="1" indent="-285750">
              <a:buFontTx/>
              <a:buChar char="-"/>
            </a:pPr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CAB19B4-F612-43D7-9019-89B6DE38B55E}"/>
              </a:ext>
            </a:extLst>
          </p:cNvPr>
          <p:cNvSpPr/>
          <p:nvPr/>
        </p:nvSpPr>
        <p:spPr>
          <a:xfrm>
            <a:off x="4957583" y="4488110"/>
            <a:ext cx="1824708" cy="1371899"/>
          </a:xfrm>
          <a:prstGeom prst="ellipse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92BCEA-39AE-43F0-B47D-E454F8C2AF4E}"/>
              </a:ext>
            </a:extLst>
          </p:cNvPr>
          <p:cNvSpPr txBox="1"/>
          <p:nvPr/>
        </p:nvSpPr>
        <p:spPr>
          <a:xfrm>
            <a:off x="7990401" y="3145835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Analysis Framework </a:t>
            </a:r>
          </a:p>
        </p:txBody>
      </p:sp>
      <p:pic>
        <p:nvPicPr>
          <p:cNvPr id="94216" name="Picture 8" descr="Bildergebnis für python 3">
            <a:extLst>
              <a:ext uri="{FF2B5EF4-FFF2-40B4-BE49-F238E27FC236}">
                <a16:creationId xmlns:a16="http://schemas.microsoft.com/office/drawing/2014/main" id="{096A0907-4302-4A5C-9CBB-3EDE63C4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15" y="2116212"/>
            <a:ext cx="2248555" cy="7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8A6425D-6F6E-479A-952C-87F86F282056}"/>
              </a:ext>
            </a:extLst>
          </p:cNvPr>
          <p:cNvSpPr txBox="1"/>
          <p:nvPr/>
        </p:nvSpPr>
        <p:spPr>
          <a:xfrm>
            <a:off x="408406" y="3146528"/>
            <a:ext cx="20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Multi-</a:t>
            </a:r>
            <a:r>
              <a:rPr lang="de-DE" dirty="0" err="1"/>
              <a:t>Implant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A2B6F55-30B8-4668-B4AC-89E701021829}"/>
              </a:ext>
            </a:extLst>
          </p:cNvPr>
          <p:cNvSpPr txBox="1"/>
          <p:nvPr/>
        </p:nvSpPr>
        <p:spPr>
          <a:xfrm>
            <a:off x="4819621" y="3145835"/>
            <a:ext cx="20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PC Software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5E8EC1-8F2B-45DB-BA44-6DA93D104043}"/>
              </a:ext>
            </a:extLst>
          </p:cNvPr>
          <p:cNvSpPr txBox="1"/>
          <p:nvPr/>
        </p:nvSpPr>
        <p:spPr>
          <a:xfrm>
            <a:off x="2614013" y="3153887"/>
            <a:ext cx="20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External Unit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A2DED2-785E-41CD-A901-C0996C3B3FB1}"/>
              </a:ext>
            </a:extLst>
          </p:cNvPr>
          <p:cNvSpPr txBox="1"/>
          <p:nvPr/>
        </p:nvSpPr>
        <p:spPr>
          <a:xfrm>
            <a:off x="8012772" y="3586726"/>
            <a:ext cx="31726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Raw Data: Source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Online via Python API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Offline via Logfiles</a:t>
            </a:r>
          </a:p>
          <a:p>
            <a:pPr marL="285750" indent="-285750">
              <a:buFontTx/>
              <a:buChar char="-"/>
            </a:pPr>
            <a:endParaRPr lang="de-DE" sz="1000" dirty="0"/>
          </a:p>
          <a:p>
            <a:r>
              <a:rPr lang="de-DE" sz="1000" dirty="0"/>
              <a:t>Analysis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Signal Information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Signal Quality</a:t>
            </a:r>
          </a:p>
          <a:p>
            <a:pPr marL="285750" indent="-285750">
              <a:buFontTx/>
              <a:buChar char="-"/>
            </a:pPr>
            <a:r>
              <a:rPr lang="de-DE" sz="1000" dirty="0" err="1"/>
              <a:t>Statistics</a:t>
            </a:r>
            <a:endParaRPr lang="de-DE" sz="1000" dirty="0"/>
          </a:p>
          <a:p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ECC5B86-8D40-40E2-ADD6-262C292F535F}"/>
              </a:ext>
            </a:extLst>
          </p:cNvPr>
          <p:cNvCxnSpPr>
            <a:cxnSpLocks/>
          </p:cNvCxnSpPr>
          <p:nvPr/>
        </p:nvCxnSpPr>
        <p:spPr>
          <a:xfrm flipV="1">
            <a:off x="6743836" y="4093828"/>
            <a:ext cx="982425" cy="9311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58CA699-1630-46F0-908C-1A81748CEAA0}"/>
              </a:ext>
            </a:extLst>
          </p:cNvPr>
          <p:cNvSpPr/>
          <p:nvPr/>
        </p:nvSpPr>
        <p:spPr>
          <a:xfrm>
            <a:off x="7726261" y="2021747"/>
            <a:ext cx="3172677" cy="36072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1E98AAD-AB53-4770-97EA-BCD9768AFD89}"/>
              </a:ext>
            </a:extLst>
          </p:cNvPr>
          <p:cNvCxnSpPr>
            <a:endCxn id="94212" idx="1"/>
          </p:cNvCxnSpPr>
          <p:nvPr/>
        </p:nvCxnSpPr>
        <p:spPr>
          <a:xfrm flipV="1">
            <a:off x="1879134" y="2472739"/>
            <a:ext cx="925333" cy="2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36012F-52ED-4F72-AFBC-E925A9EC76C7}"/>
              </a:ext>
            </a:extLst>
          </p:cNvPr>
          <p:cNvCxnSpPr>
            <a:stCxn id="94212" idx="3"/>
            <a:endCxn id="94214" idx="1"/>
          </p:cNvCxnSpPr>
          <p:nvPr/>
        </p:nvCxnSpPr>
        <p:spPr>
          <a:xfrm>
            <a:off x="3957285" y="2472739"/>
            <a:ext cx="1000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18D2A-CE6C-41EF-9FB1-309D9548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</a:t>
            </a:r>
            <a:r>
              <a:rPr lang="de-DE" dirty="0" err="1"/>
              <a:t>Framwork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11784-1BEC-4730-AB3A-A83DA5A3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/>
              <a:t>BI-</a:t>
            </a:r>
            <a:r>
              <a:rPr lang="de-DE" dirty="0" err="1"/>
              <a:t>System‘s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PC GUI/Python API</a:t>
            </a:r>
          </a:p>
          <a:p>
            <a:pPr marL="457200" indent="-4572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BI-System </a:t>
            </a:r>
            <a:r>
              <a:rPr lang="de-DE" dirty="0" err="1"/>
              <a:t>better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(Content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COM </a:t>
            </a:r>
            <a:r>
              <a:rPr lang="de-DE" dirty="0" err="1"/>
              <a:t>protocol</a:t>
            </a:r>
            <a:r>
              <a:rPr lang="de-DE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dirty="0" err="1"/>
              <a:t>Analyzing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</a:t>
            </a:r>
          </a:p>
          <a:p>
            <a:pPr marL="988650" lvl="1">
              <a:buFontTx/>
              <a:buChar char="-"/>
            </a:pPr>
            <a:r>
              <a:rPr lang="de-DE" dirty="0" err="1"/>
              <a:t>calculating</a:t>
            </a:r>
            <a:r>
              <a:rPr lang="de-DE" dirty="0"/>
              <a:t> different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(Software)</a:t>
            </a:r>
          </a:p>
          <a:p>
            <a:pPr marL="988650" lvl="1">
              <a:buFontTx/>
              <a:buChar char="-"/>
            </a:pP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(Software)</a:t>
            </a:r>
          </a:p>
          <a:p>
            <a:pPr marL="988650" lvl="1">
              <a:buFontTx/>
              <a:buChar char="-"/>
            </a:pP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(Human)</a:t>
            </a:r>
          </a:p>
          <a:p>
            <a:pPr marL="988650" lvl="1">
              <a:buFontTx/>
              <a:buChar char="-"/>
            </a:pPr>
            <a:endParaRPr lang="de-DE" dirty="0"/>
          </a:p>
          <a:p>
            <a:pPr marL="988650" lvl="1">
              <a:buFontTx/>
              <a:buChar char="-"/>
            </a:pPr>
            <a:endParaRPr lang="de-DE" dirty="0"/>
          </a:p>
          <a:p>
            <a:pPr marL="988650" lvl="1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C18BF-E787-44E8-95DE-75121375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C7DAC7-8F21-43EC-B609-64A1192E42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21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DE94-42CC-40A0-A8A0-82A15D2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A2811-F105-465A-AAF2-7241B4D2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8996599-5CCB-4679-9962-608B7D462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49" y="1299753"/>
            <a:ext cx="10972800" cy="520700"/>
          </a:xfrm>
        </p:spPr>
        <p:txBody>
          <a:bodyPr/>
          <a:lstStyle/>
          <a:p>
            <a:r>
              <a:rPr lang="de-DE" dirty="0"/>
              <a:t>Scenario 1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3C2F0C3-691F-4DE4-AB10-437A6387BF53}"/>
              </a:ext>
            </a:extLst>
          </p:cNvPr>
          <p:cNvSpPr txBox="1">
            <a:spLocks/>
          </p:cNvSpPr>
          <p:nvPr/>
        </p:nvSpPr>
        <p:spPr>
          <a:xfrm>
            <a:off x="594783" y="2759994"/>
            <a:ext cx="10972800" cy="52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accent1"/>
                </a:solidFill>
                <a:latin typeface="Calibri Bold" panose="020F0702030404030204" pitchFamily="34" charset="0"/>
                <a:ea typeface="+mn-ea"/>
                <a:cs typeface="+mn-cs"/>
              </a:defRPr>
            </a:lvl1pPr>
            <a:lvl2pPr marL="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311400" indent="0" algn="l" defTabSz="457200" rtl="0" eaLnBrk="1" latinLnBrk="0" hangingPunct="1">
              <a:spcBef>
                <a:spcPct val="20000"/>
              </a:spcBef>
              <a:buFont typeface="Symbol" charset="2"/>
              <a:buNone/>
              <a:defRPr sz="2800" kern="1200">
                <a:solidFill>
                  <a:schemeClr val="accent1"/>
                </a:solidFill>
                <a:latin typeface="Calibri Bold" panose="020F0702030404030204" pitchFamily="34" charset="0"/>
                <a:ea typeface="+mn-ea"/>
                <a:cs typeface="+mn-cs"/>
              </a:defRPr>
            </a:lvl3pPr>
            <a:lvl4pPr marL="90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Scenario 2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062BA288-0792-4BBD-B010-AE899915EB62}"/>
              </a:ext>
            </a:extLst>
          </p:cNvPr>
          <p:cNvSpPr txBox="1">
            <a:spLocks/>
          </p:cNvSpPr>
          <p:nvPr/>
        </p:nvSpPr>
        <p:spPr>
          <a:xfrm>
            <a:off x="565149" y="4500144"/>
            <a:ext cx="10972800" cy="52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accent1"/>
                </a:solidFill>
                <a:latin typeface="Calibri Bold" panose="020F0702030404030204" pitchFamily="34" charset="0"/>
                <a:ea typeface="+mn-ea"/>
                <a:cs typeface="+mn-cs"/>
              </a:defRPr>
            </a:lvl1pPr>
            <a:lvl2pPr marL="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311400" indent="0" algn="l" defTabSz="457200" rtl="0" eaLnBrk="1" latinLnBrk="0" hangingPunct="1">
              <a:spcBef>
                <a:spcPct val="20000"/>
              </a:spcBef>
              <a:buFont typeface="Symbol" charset="2"/>
              <a:buNone/>
              <a:defRPr sz="2800" kern="1200">
                <a:solidFill>
                  <a:schemeClr val="accent1"/>
                </a:solidFill>
                <a:latin typeface="Calibri Bold" panose="020F0702030404030204" pitchFamily="34" charset="0"/>
                <a:ea typeface="+mn-ea"/>
                <a:cs typeface="+mn-cs"/>
              </a:defRPr>
            </a:lvl3pPr>
            <a:lvl4pPr marL="90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Scenario 3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A3F4F98-45C3-48B5-BF0F-92C11410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48630"/>
            <a:ext cx="10972800" cy="855215"/>
          </a:xfrm>
        </p:spPr>
        <p:txBody>
          <a:bodyPr/>
          <a:lstStyle/>
          <a:p>
            <a:r>
              <a:rPr lang="de-DE" sz="2200" dirty="0"/>
              <a:t>User </a:t>
            </a:r>
            <a:r>
              <a:rPr lang="de-DE" sz="2200" dirty="0" err="1"/>
              <a:t>is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cote</a:t>
            </a:r>
            <a:r>
              <a:rPr lang="de-DE" sz="2200" dirty="0"/>
              <a:t> and </a:t>
            </a:r>
            <a:r>
              <a:rPr lang="de-DE" sz="2200" dirty="0" err="1"/>
              <a:t>some</a:t>
            </a:r>
            <a:r>
              <a:rPr lang="de-DE" sz="2200" dirty="0"/>
              <a:t> </a:t>
            </a:r>
            <a:r>
              <a:rPr lang="de-DE" sz="2200" dirty="0" err="1"/>
              <a:t>animal</a:t>
            </a:r>
            <a:r>
              <a:rPr lang="de-DE" sz="2200" dirty="0"/>
              <a:t> </a:t>
            </a:r>
            <a:r>
              <a:rPr lang="de-DE" sz="2200" dirty="0" err="1"/>
              <a:t>tests</a:t>
            </a:r>
            <a:r>
              <a:rPr lang="de-DE" sz="2200" dirty="0"/>
              <a:t> </a:t>
            </a:r>
            <a:r>
              <a:rPr lang="de-DE" sz="2200" dirty="0" err="1"/>
              <a:t>were</a:t>
            </a:r>
            <a:r>
              <a:rPr lang="de-DE" sz="2200" dirty="0"/>
              <a:t> </a:t>
            </a:r>
            <a:r>
              <a:rPr lang="de-DE" sz="2200" dirty="0" err="1"/>
              <a:t>made</a:t>
            </a:r>
            <a:r>
              <a:rPr lang="de-DE" sz="2200" dirty="0"/>
              <a:t>. The </a:t>
            </a:r>
            <a:r>
              <a:rPr lang="de-DE" sz="2200" dirty="0" err="1"/>
              <a:t>user</a:t>
            </a:r>
            <a:r>
              <a:rPr lang="de-DE" sz="2200" dirty="0"/>
              <a:t> </a:t>
            </a:r>
            <a:r>
              <a:rPr lang="de-DE" sz="2200" dirty="0" err="1"/>
              <a:t>wants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visualize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frequencies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ECoG</a:t>
            </a:r>
            <a:r>
              <a:rPr lang="de-DE" sz="2200" dirty="0"/>
              <a:t> </a:t>
            </a:r>
            <a:r>
              <a:rPr lang="de-DE" sz="2200" dirty="0" err="1"/>
              <a:t>channel</a:t>
            </a:r>
            <a:r>
              <a:rPr lang="de-DE" sz="2200" dirty="0"/>
              <a:t> </a:t>
            </a:r>
            <a:r>
              <a:rPr lang="de-DE" sz="2200" dirty="0" err="1"/>
              <a:t>during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whol</a:t>
            </a:r>
            <a:r>
              <a:rPr lang="de-DE" sz="2200" dirty="0"/>
              <a:t> </a:t>
            </a:r>
            <a:r>
              <a:rPr lang="de-DE" sz="2200" dirty="0" err="1"/>
              <a:t>experiment</a:t>
            </a:r>
            <a:r>
              <a:rPr lang="de-DE" sz="2200" dirty="0"/>
              <a:t> (multiple BIC Files). </a:t>
            </a:r>
          </a:p>
          <a:p>
            <a:pPr marL="988650" lvl="1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4A85078-C615-4015-B1C0-ECF2B4A072F5}"/>
              </a:ext>
            </a:extLst>
          </p:cNvPr>
          <p:cNvSpPr txBox="1">
            <a:spLocks/>
          </p:cNvSpPr>
          <p:nvPr/>
        </p:nvSpPr>
        <p:spPr>
          <a:xfrm>
            <a:off x="565149" y="3119699"/>
            <a:ext cx="10972800" cy="8552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/>
              <a:t>User </a:t>
            </a:r>
            <a:r>
              <a:rPr lang="de-DE" sz="2200" dirty="0" err="1"/>
              <a:t>is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office</a:t>
            </a:r>
            <a:r>
              <a:rPr lang="de-DE" sz="2200" dirty="0"/>
              <a:t> and </a:t>
            </a:r>
            <a:r>
              <a:rPr lang="de-DE" sz="2200" dirty="0" err="1"/>
              <a:t>wants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visualize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change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humidity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implant</a:t>
            </a:r>
            <a:r>
              <a:rPr lang="de-DE" sz="2200" dirty="0"/>
              <a:t> </a:t>
            </a:r>
            <a:r>
              <a:rPr lang="de-DE" sz="2200" dirty="0" err="1"/>
              <a:t>over</a:t>
            </a:r>
            <a:r>
              <a:rPr lang="de-DE" sz="2200" dirty="0"/>
              <a:t> a </a:t>
            </a:r>
            <a:r>
              <a:rPr lang="de-DE" sz="2200" dirty="0" err="1"/>
              <a:t>year</a:t>
            </a:r>
            <a:r>
              <a:rPr lang="de-DE" sz="2200" dirty="0"/>
              <a:t> (different </a:t>
            </a:r>
            <a:r>
              <a:rPr lang="de-DE" sz="2200" dirty="0" err="1"/>
              <a:t>experiments</a:t>
            </a:r>
            <a:r>
              <a:rPr lang="de-DE" sz="2200" dirty="0"/>
              <a:t>, multiple </a:t>
            </a:r>
            <a:r>
              <a:rPr lang="de-DE" sz="2200" dirty="0" err="1"/>
              <a:t>bic</a:t>
            </a:r>
            <a:r>
              <a:rPr lang="de-DE" sz="2200" dirty="0"/>
              <a:t> </a:t>
            </a:r>
            <a:r>
              <a:rPr lang="de-DE" sz="2200" dirty="0" err="1"/>
              <a:t>files</a:t>
            </a:r>
            <a:r>
              <a:rPr lang="de-DE" sz="2200" dirty="0"/>
              <a:t>, </a:t>
            </a:r>
            <a:r>
              <a:rPr lang="de-DE" sz="2200" dirty="0" err="1"/>
              <a:t>low</a:t>
            </a:r>
            <a:r>
              <a:rPr lang="de-DE" sz="2200" dirty="0"/>
              <a:t> pass </a:t>
            </a:r>
            <a:r>
              <a:rPr lang="de-DE" sz="2200" dirty="0" err="1"/>
              <a:t>filtered</a:t>
            </a:r>
            <a:r>
              <a:rPr lang="de-DE" sz="2200" dirty="0"/>
              <a:t>) in a Boxplot </a:t>
            </a:r>
            <a:r>
              <a:rPr lang="de-DE" sz="2200" dirty="0" err="1"/>
              <a:t>diagram</a:t>
            </a:r>
            <a:r>
              <a:rPr lang="de-DE" sz="2200" dirty="0"/>
              <a:t> . He also </a:t>
            </a:r>
            <a:r>
              <a:rPr lang="de-DE" sz="2200" dirty="0" err="1"/>
              <a:t>wants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repeat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plot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once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change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filter</a:t>
            </a:r>
            <a:r>
              <a:rPr lang="de-DE" sz="2200" dirty="0"/>
              <a:t> </a:t>
            </a:r>
            <a:r>
              <a:rPr lang="de-DE" sz="2200" dirty="0" err="1"/>
              <a:t>frequency</a:t>
            </a:r>
            <a:r>
              <a:rPr lang="de-DE" sz="2200" dirty="0"/>
              <a:t>.</a:t>
            </a: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BD8A475-3CCD-4BD8-9CF5-9CA6A2ABB41A}"/>
              </a:ext>
            </a:extLst>
          </p:cNvPr>
          <p:cNvSpPr txBox="1">
            <a:spLocks/>
          </p:cNvSpPr>
          <p:nvPr/>
        </p:nvSpPr>
        <p:spPr>
          <a:xfrm>
            <a:off x="565149" y="4836908"/>
            <a:ext cx="10972800" cy="880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31450" indent="-457200" algn="l" defTabSz="457200" rtl="0" eaLnBrk="1" latinLnBrk="0" hangingPunct="1">
              <a:spcBef>
                <a:spcPct val="20000"/>
              </a:spcBef>
              <a:buClr>
                <a:srgbClr val="A19A7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457200" rtl="0" eaLnBrk="1" latinLnBrk="0" hangingPunct="1">
              <a:spcBef>
                <a:spcPct val="20000"/>
              </a:spcBef>
              <a:buFont typeface="Symbol" charset="2"/>
              <a:buChar char="-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/>
              <a:t>User </a:t>
            </a:r>
            <a:r>
              <a:rPr lang="de-DE" sz="2200" dirty="0" err="1"/>
              <a:t>is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lab and </a:t>
            </a:r>
            <a:r>
              <a:rPr lang="de-DE" sz="2200" dirty="0" err="1"/>
              <a:t>wants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 a feature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his</a:t>
            </a:r>
            <a:r>
              <a:rPr lang="de-DE" sz="2200" dirty="0"/>
              <a:t> </a:t>
            </a:r>
            <a:r>
              <a:rPr lang="de-DE" sz="2200" dirty="0" err="1"/>
              <a:t>new</a:t>
            </a:r>
            <a:r>
              <a:rPr lang="de-DE" sz="2200" dirty="0"/>
              <a:t> BI </a:t>
            </a:r>
            <a:r>
              <a:rPr lang="de-DE" sz="2200" dirty="0" err="1"/>
              <a:t>device</a:t>
            </a:r>
            <a:r>
              <a:rPr lang="de-DE" sz="2200" dirty="0"/>
              <a:t> and </a:t>
            </a:r>
            <a:r>
              <a:rPr lang="de-DE" sz="2200" dirty="0" err="1"/>
              <a:t>maybe</a:t>
            </a:r>
            <a:r>
              <a:rPr lang="de-DE" sz="2200" dirty="0"/>
              <a:t> </a:t>
            </a:r>
            <a:r>
              <a:rPr lang="de-DE" sz="2200" dirty="0" err="1"/>
              <a:t>compare</a:t>
            </a:r>
            <a:r>
              <a:rPr lang="de-DE" sz="2200" dirty="0"/>
              <a:t> </a:t>
            </a:r>
            <a:r>
              <a:rPr lang="de-DE" sz="2200" dirty="0" err="1"/>
              <a:t>it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last </a:t>
            </a:r>
            <a:r>
              <a:rPr lang="de-DE" sz="2200" dirty="0" err="1"/>
              <a:t>version</a:t>
            </a:r>
            <a:r>
              <a:rPr lang="de-DE" sz="2200" dirty="0"/>
              <a:t>. User </a:t>
            </a:r>
            <a:r>
              <a:rPr lang="de-DE" sz="2200" dirty="0" err="1"/>
              <a:t>starts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 </a:t>
            </a:r>
            <a:r>
              <a:rPr lang="de-DE" sz="2200" dirty="0" err="1"/>
              <a:t>procedure</a:t>
            </a:r>
            <a:r>
              <a:rPr lang="de-DE" sz="2200" dirty="0"/>
              <a:t>,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takes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information</a:t>
            </a:r>
            <a:r>
              <a:rPr lang="de-DE" sz="2200" dirty="0"/>
              <a:t> via Python API and </a:t>
            </a:r>
            <a:r>
              <a:rPr lang="de-DE" sz="2200" dirty="0" err="1"/>
              <a:t>plots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puls </a:t>
            </a:r>
            <a:r>
              <a:rPr lang="de-DE" sz="2200" dirty="0" err="1"/>
              <a:t>width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example</a:t>
            </a:r>
            <a:r>
              <a:rPr lang="de-DE" sz="2200" dirty="0"/>
              <a:t> . </a:t>
            </a: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D6C9A-0A05-4067-995E-26C594E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Framework 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CFB29-9C25-4512-81BD-386E08B9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A1B20CA-D257-46DD-965A-B5DC12E59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Concept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D93678-57B9-4FB8-AFFB-904E875AB4F2}"/>
              </a:ext>
            </a:extLst>
          </p:cNvPr>
          <p:cNvSpPr/>
          <p:nvPr/>
        </p:nvSpPr>
        <p:spPr>
          <a:xfrm>
            <a:off x="607116" y="2116212"/>
            <a:ext cx="1518408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API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3ACB9E-4F0C-490B-B150-E33DC2661AE3}"/>
              </a:ext>
            </a:extLst>
          </p:cNvPr>
          <p:cNvSpPr/>
          <p:nvPr/>
        </p:nvSpPr>
        <p:spPr>
          <a:xfrm>
            <a:off x="2268190" y="3423610"/>
            <a:ext cx="1033589" cy="6277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BIP2X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3DB47C-10FB-42F6-9B08-8E116F0B618C}"/>
              </a:ext>
            </a:extLst>
          </p:cNvPr>
          <p:cNvSpPr/>
          <p:nvPr/>
        </p:nvSpPr>
        <p:spPr>
          <a:xfrm>
            <a:off x="605738" y="4403069"/>
            <a:ext cx="1518407" cy="102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 GUI</a:t>
            </a:r>
          </a:p>
        </p:txBody>
      </p:sp>
      <p:pic>
        <p:nvPicPr>
          <p:cNvPr id="13" name="Grafik 12" descr="Papier">
            <a:extLst>
              <a:ext uri="{FF2B5EF4-FFF2-40B4-BE49-F238E27FC236}">
                <a16:creationId xmlns:a16="http://schemas.microsoft.com/office/drawing/2014/main" id="{41752115-B348-4F6B-9834-2460619F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5034" y="3406547"/>
            <a:ext cx="627775" cy="627775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C65798C1-5C8D-4C83-AE5F-F68B5C823FC6}"/>
              </a:ext>
            </a:extLst>
          </p:cNvPr>
          <p:cNvSpPr/>
          <p:nvPr/>
        </p:nvSpPr>
        <p:spPr>
          <a:xfrm>
            <a:off x="5054692" y="2116213"/>
            <a:ext cx="2813675" cy="11673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6089EFA-1A36-4A6E-BC48-815589A36A70}"/>
              </a:ext>
            </a:extLst>
          </p:cNvPr>
          <p:cNvSpPr/>
          <p:nvPr/>
        </p:nvSpPr>
        <p:spPr>
          <a:xfrm>
            <a:off x="8694645" y="2212676"/>
            <a:ext cx="266997" cy="3220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Data Output / </a:t>
            </a:r>
            <a:r>
              <a:rPr lang="de-DE" dirty="0" err="1"/>
              <a:t>Config</a:t>
            </a:r>
            <a:r>
              <a:rPr lang="de-DE" dirty="0"/>
              <a:t> Input Layer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6997AD0-8042-40B8-9D4B-EDF0CAE51219}"/>
              </a:ext>
            </a:extLst>
          </p:cNvPr>
          <p:cNvCxnSpPr>
            <a:cxnSpLocks/>
          </p:cNvCxnSpPr>
          <p:nvPr/>
        </p:nvCxnSpPr>
        <p:spPr>
          <a:xfrm flipV="1">
            <a:off x="1241460" y="4053814"/>
            <a:ext cx="0" cy="323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FDE0C7CB-C502-4620-AD10-00C019C86263}"/>
              </a:ext>
            </a:extLst>
          </p:cNvPr>
          <p:cNvSpPr txBox="1"/>
          <p:nvPr/>
        </p:nvSpPr>
        <p:spPr>
          <a:xfrm>
            <a:off x="483872" y="3554230"/>
            <a:ext cx="58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BIC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3072A7A-14D7-4E67-AC91-508729437D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62809" y="3720435"/>
            <a:ext cx="52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fik 68" descr="Papier">
            <a:extLst>
              <a:ext uri="{FF2B5EF4-FFF2-40B4-BE49-F238E27FC236}">
                <a16:creationId xmlns:a16="http://schemas.microsoft.com/office/drawing/2014/main" id="{2B19A25F-9A7A-4835-A6A2-F6B073CB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32600" y="4461351"/>
            <a:ext cx="627775" cy="627775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402780AB-01C7-4C3F-9CC4-2ECB047023BF}"/>
              </a:ext>
            </a:extLst>
          </p:cNvPr>
          <p:cNvSpPr txBox="1"/>
          <p:nvPr/>
        </p:nvSpPr>
        <p:spPr>
          <a:xfrm>
            <a:off x="2425376" y="4471798"/>
            <a:ext cx="72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CSV</a:t>
            </a:r>
            <a:br>
              <a:rPr lang="de-DE" dirty="0"/>
            </a:br>
            <a:r>
              <a:rPr lang="de-DE" dirty="0"/>
              <a:t>EDF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268F672-81C2-4A77-9988-AEFF6782D161}"/>
              </a:ext>
            </a:extLst>
          </p:cNvPr>
          <p:cNvCxnSpPr>
            <a:cxnSpLocks/>
          </p:cNvCxnSpPr>
          <p:nvPr/>
        </p:nvCxnSpPr>
        <p:spPr>
          <a:xfrm>
            <a:off x="2784985" y="4121110"/>
            <a:ext cx="0" cy="427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E31AB05-B46F-4568-89F1-5D58391DBCAA}"/>
              </a:ext>
            </a:extLst>
          </p:cNvPr>
          <p:cNvCxnSpPr>
            <a:cxnSpLocks/>
          </p:cNvCxnSpPr>
          <p:nvPr/>
        </p:nvCxnSpPr>
        <p:spPr>
          <a:xfrm>
            <a:off x="3392668" y="3655770"/>
            <a:ext cx="5035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ECACAB6-B6DD-4A3D-A90C-94082FB14FE8}"/>
              </a:ext>
            </a:extLst>
          </p:cNvPr>
          <p:cNvCxnSpPr>
            <a:cxnSpLocks/>
          </p:cNvCxnSpPr>
          <p:nvPr/>
        </p:nvCxnSpPr>
        <p:spPr>
          <a:xfrm>
            <a:off x="1208392" y="3095367"/>
            <a:ext cx="1" cy="31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73D49D90-0C81-43FF-814E-0A8734CBC620}"/>
              </a:ext>
            </a:extLst>
          </p:cNvPr>
          <p:cNvSpPr txBox="1"/>
          <p:nvPr/>
        </p:nvSpPr>
        <p:spPr>
          <a:xfrm>
            <a:off x="2315702" y="2227997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Stream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7429AD0-F1DE-45A6-933A-1B5ECFD23FFE}"/>
              </a:ext>
            </a:extLst>
          </p:cNvPr>
          <p:cNvSpPr txBox="1"/>
          <p:nvPr/>
        </p:nvSpPr>
        <p:spPr>
          <a:xfrm>
            <a:off x="368497" y="3129852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Log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8330DAE-F173-47AE-BA3E-1EF83F7E9154}"/>
              </a:ext>
            </a:extLst>
          </p:cNvPr>
          <p:cNvCxnSpPr>
            <a:cxnSpLocks/>
          </p:cNvCxnSpPr>
          <p:nvPr/>
        </p:nvCxnSpPr>
        <p:spPr>
          <a:xfrm>
            <a:off x="2165551" y="2467551"/>
            <a:ext cx="174123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8E19874-21A4-4009-86A0-04CD7069856E}"/>
              </a:ext>
            </a:extLst>
          </p:cNvPr>
          <p:cNvCxnSpPr>
            <a:cxnSpLocks/>
          </p:cNvCxnSpPr>
          <p:nvPr/>
        </p:nvCxnSpPr>
        <p:spPr>
          <a:xfrm flipH="1">
            <a:off x="2154952" y="2704814"/>
            <a:ext cx="1741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56AC0926-7B2F-4C0B-9E7D-A12BF402CD56}"/>
              </a:ext>
            </a:extLst>
          </p:cNvPr>
          <p:cNvSpPr txBox="1"/>
          <p:nvPr/>
        </p:nvSpPr>
        <p:spPr>
          <a:xfrm>
            <a:off x="2303522" y="2703248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Config</a:t>
            </a:r>
            <a:endParaRPr lang="de-DE" sz="100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564960A-6C7A-44A1-A507-00A24930FAB8}"/>
              </a:ext>
            </a:extLst>
          </p:cNvPr>
          <p:cNvSpPr txBox="1"/>
          <p:nvPr/>
        </p:nvSpPr>
        <p:spPr>
          <a:xfrm>
            <a:off x="427636" y="4091764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Log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593C5E3-FFE5-48C5-880D-871A401B0BF1}"/>
              </a:ext>
            </a:extLst>
          </p:cNvPr>
          <p:cNvSpPr txBox="1"/>
          <p:nvPr/>
        </p:nvSpPr>
        <p:spPr>
          <a:xfrm>
            <a:off x="1910881" y="4130999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Export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D75CE56-EE70-4EF2-8C36-844355EA6E53}"/>
              </a:ext>
            </a:extLst>
          </p:cNvPr>
          <p:cNvSpPr txBox="1"/>
          <p:nvPr/>
        </p:nvSpPr>
        <p:spPr>
          <a:xfrm>
            <a:off x="2975780" y="3810437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Config</a:t>
            </a:r>
            <a:endParaRPr lang="de-DE" sz="10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92BC980-51A7-44DD-B503-BF5F2AFE6082}"/>
              </a:ext>
            </a:extLst>
          </p:cNvPr>
          <p:cNvSpPr txBox="1"/>
          <p:nvPr/>
        </p:nvSpPr>
        <p:spPr>
          <a:xfrm>
            <a:off x="2953115" y="3409549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Stream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5377D17-1700-4AE1-8C32-7421DCEE602D}"/>
              </a:ext>
            </a:extLst>
          </p:cNvPr>
          <p:cNvSpPr/>
          <p:nvPr/>
        </p:nvSpPr>
        <p:spPr>
          <a:xfrm>
            <a:off x="7014495" y="5048523"/>
            <a:ext cx="965625" cy="29368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Settings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C75794C-57CE-473B-A233-62528FCF6F20}"/>
              </a:ext>
            </a:extLst>
          </p:cNvPr>
          <p:cNvSpPr/>
          <p:nvPr/>
        </p:nvSpPr>
        <p:spPr>
          <a:xfrm>
            <a:off x="9377675" y="4566636"/>
            <a:ext cx="1177831" cy="866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Export File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AF4BC33B-E3C7-455D-B0A2-6C508D5BBDFE}"/>
              </a:ext>
            </a:extLst>
          </p:cNvPr>
          <p:cNvCxnSpPr>
            <a:cxnSpLocks/>
          </p:cNvCxnSpPr>
          <p:nvPr/>
        </p:nvCxnSpPr>
        <p:spPr>
          <a:xfrm flipH="1">
            <a:off x="3374292" y="3814431"/>
            <a:ext cx="514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597E417-2829-4810-9762-AD081709B80F}"/>
              </a:ext>
            </a:extLst>
          </p:cNvPr>
          <p:cNvSpPr txBox="1"/>
          <p:nvPr/>
        </p:nvSpPr>
        <p:spPr>
          <a:xfrm>
            <a:off x="1166124" y="3499129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Load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45CFC20F-A3C7-449A-9760-BCC437732E9C}"/>
              </a:ext>
            </a:extLst>
          </p:cNvPr>
          <p:cNvCxnSpPr>
            <a:cxnSpLocks/>
          </p:cNvCxnSpPr>
          <p:nvPr/>
        </p:nvCxnSpPr>
        <p:spPr>
          <a:xfrm>
            <a:off x="4388153" y="2432569"/>
            <a:ext cx="62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E37629C4-E740-426D-A23D-28486107E07C}"/>
              </a:ext>
            </a:extLst>
          </p:cNvPr>
          <p:cNvSpPr txBox="1"/>
          <p:nvPr/>
        </p:nvSpPr>
        <p:spPr>
          <a:xfrm>
            <a:off x="3003749" y="4566636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Import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FD88BAAC-9154-4CED-82D9-B274A11BC762}"/>
              </a:ext>
            </a:extLst>
          </p:cNvPr>
          <p:cNvSpPr txBox="1"/>
          <p:nvPr/>
        </p:nvSpPr>
        <p:spPr>
          <a:xfrm>
            <a:off x="2448792" y="4984120"/>
            <a:ext cx="176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6E7F1367-C781-4ACA-82EA-DA61B56AE4C7}"/>
              </a:ext>
            </a:extLst>
          </p:cNvPr>
          <p:cNvCxnSpPr>
            <a:cxnSpLocks/>
          </p:cNvCxnSpPr>
          <p:nvPr/>
        </p:nvCxnSpPr>
        <p:spPr>
          <a:xfrm>
            <a:off x="3460375" y="4817535"/>
            <a:ext cx="42739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32A703DE-1AD2-4C6C-8095-9EC8A6EE047C}"/>
              </a:ext>
            </a:extLst>
          </p:cNvPr>
          <p:cNvSpPr/>
          <p:nvPr/>
        </p:nvSpPr>
        <p:spPr>
          <a:xfrm>
            <a:off x="3966556" y="2116213"/>
            <a:ext cx="362087" cy="33122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Data Input / </a:t>
            </a:r>
            <a:r>
              <a:rPr lang="de-DE" dirty="0" err="1"/>
              <a:t>Config</a:t>
            </a:r>
            <a:r>
              <a:rPr lang="de-DE" dirty="0"/>
              <a:t> Output Layer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851B98F-426B-4CF8-B598-F3B8ADECFD41}"/>
              </a:ext>
            </a:extLst>
          </p:cNvPr>
          <p:cNvSpPr/>
          <p:nvPr/>
        </p:nvSpPr>
        <p:spPr>
          <a:xfrm>
            <a:off x="9377674" y="2211159"/>
            <a:ext cx="1177831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GUI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6B53A92-5E45-4002-952D-2F965665BEB2}"/>
              </a:ext>
            </a:extLst>
          </p:cNvPr>
          <p:cNvSpPr/>
          <p:nvPr/>
        </p:nvSpPr>
        <p:spPr>
          <a:xfrm>
            <a:off x="9377675" y="3398861"/>
            <a:ext cx="1177831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CMD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6CB7038-58B7-48C3-A019-1B90F8E612A3}"/>
              </a:ext>
            </a:extLst>
          </p:cNvPr>
          <p:cNvCxnSpPr>
            <a:cxnSpLocks/>
          </p:cNvCxnSpPr>
          <p:nvPr/>
        </p:nvCxnSpPr>
        <p:spPr>
          <a:xfrm flipH="1">
            <a:off x="4359198" y="2703248"/>
            <a:ext cx="649030" cy="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24CC14DC-3AAF-47BF-A745-DAE962403CDC}"/>
              </a:ext>
            </a:extLst>
          </p:cNvPr>
          <p:cNvSpPr/>
          <p:nvPr/>
        </p:nvSpPr>
        <p:spPr>
          <a:xfrm>
            <a:off x="8070823" y="3848465"/>
            <a:ext cx="340931" cy="15340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Check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0B13F55-D6AE-41B8-99C1-606C592254CF}"/>
              </a:ext>
            </a:extLst>
          </p:cNvPr>
          <p:cNvSpPr/>
          <p:nvPr/>
        </p:nvSpPr>
        <p:spPr>
          <a:xfrm>
            <a:off x="7077548" y="3885186"/>
            <a:ext cx="797816" cy="6861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 err="1"/>
              <a:t>Config</a:t>
            </a:r>
            <a:endParaRPr lang="de-DE" dirty="0"/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56CA3570-4873-4827-8EE1-D0CD81FC210F}"/>
              </a:ext>
            </a:extLst>
          </p:cNvPr>
          <p:cNvCxnSpPr>
            <a:cxnSpLocks/>
          </p:cNvCxnSpPr>
          <p:nvPr/>
        </p:nvCxnSpPr>
        <p:spPr>
          <a:xfrm>
            <a:off x="7956270" y="2474218"/>
            <a:ext cx="435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9BC833A9-1321-4BE7-8AD9-C6E2B2011EF0}"/>
              </a:ext>
            </a:extLst>
          </p:cNvPr>
          <p:cNvCxnSpPr>
            <a:cxnSpLocks/>
          </p:cNvCxnSpPr>
          <p:nvPr/>
        </p:nvCxnSpPr>
        <p:spPr>
          <a:xfrm flipH="1" flipV="1">
            <a:off x="7265595" y="3285020"/>
            <a:ext cx="1" cy="56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34A0F4D4-3584-4627-9A11-87DECEC63886}"/>
              </a:ext>
            </a:extLst>
          </p:cNvPr>
          <p:cNvSpPr txBox="1"/>
          <p:nvPr/>
        </p:nvSpPr>
        <p:spPr>
          <a:xfrm>
            <a:off x="7594879" y="2594384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Input</a:t>
            </a:r>
          </a:p>
        </p:txBody>
      </p: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AD20581-4F1E-4834-A767-BECCE8833076}"/>
              </a:ext>
            </a:extLst>
          </p:cNvPr>
          <p:cNvCxnSpPr>
            <a:cxnSpLocks/>
          </p:cNvCxnSpPr>
          <p:nvPr/>
        </p:nvCxnSpPr>
        <p:spPr>
          <a:xfrm rot="10800000">
            <a:off x="7680488" y="4596458"/>
            <a:ext cx="352167" cy="274377"/>
          </a:xfrm>
          <a:prstGeom prst="bentConnector3">
            <a:avLst>
              <a:gd name="adj1" fmla="val 1005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32ED35F-E000-4C18-96C2-D8389F51471C}"/>
              </a:ext>
            </a:extLst>
          </p:cNvPr>
          <p:cNvSpPr txBox="1"/>
          <p:nvPr/>
        </p:nvSpPr>
        <p:spPr>
          <a:xfrm>
            <a:off x="7531124" y="2199319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Output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39AB827-2D63-4A1A-8F98-7F9AEE9B64E4}"/>
              </a:ext>
            </a:extLst>
          </p:cNvPr>
          <p:cNvSpPr txBox="1"/>
          <p:nvPr/>
        </p:nvSpPr>
        <p:spPr>
          <a:xfrm>
            <a:off x="4040053" y="2758635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Output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68FE5A1-5157-426C-AB70-B81DADE1802A}"/>
              </a:ext>
            </a:extLst>
          </p:cNvPr>
          <p:cNvSpPr txBox="1"/>
          <p:nvPr/>
        </p:nvSpPr>
        <p:spPr>
          <a:xfrm>
            <a:off x="3994693" y="2212675"/>
            <a:ext cx="13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3B4064E-B259-4724-B8A7-0AC1794D2B58}"/>
              </a:ext>
            </a:extLst>
          </p:cNvPr>
          <p:cNvCxnSpPr>
            <a:cxnSpLocks/>
          </p:cNvCxnSpPr>
          <p:nvPr/>
        </p:nvCxnSpPr>
        <p:spPr>
          <a:xfrm rot="5400000">
            <a:off x="7821025" y="3179374"/>
            <a:ext cx="863345" cy="157315"/>
          </a:xfrm>
          <a:prstGeom prst="bentConnector3">
            <a:avLst>
              <a:gd name="adj1" fmla="val 4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1F13DB2-A518-4836-B7D5-D4B578416160}"/>
              </a:ext>
            </a:extLst>
          </p:cNvPr>
          <p:cNvSpPr/>
          <p:nvPr/>
        </p:nvSpPr>
        <p:spPr>
          <a:xfrm flipH="1">
            <a:off x="5484535" y="3300330"/>
            <a:ext cx="1519910" cy="470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dirty="0"/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26B039C-4685-45E0-A792-9191E01AC1F5}"/>
              </a:ext>
            </a:extLst>
          </p:cNvPr>
          <p:cNvSpPr/>
          <p:nvPr/>
        </p:nvSpPr>
        <p:spPr>
          <a:xfrm flipH="1">
            <a:off x="5511409" y="4604306"/>
            <a:ext cx="1493036" cy="357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Lib</a:t>
            </a:r>
            <a:endParaRPr lang="de-DE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0D7F9CD6-46C8-4319-921D-1C4F0230A31F}"/>
              </a:ext>
            </a:extLst>
          </p:cNvPr>
          <p:cNvCxnSpPr>
            <a:cxnSpLocks/>
          </p:cNvCxnSpPr>
          <p:nvPr/>
        </p:nvCxnSpPr>
        <p:spPr>
          <a:xfrm flipV="1">
            <a:off x="6096000" y="3842995"/>
            <a:ext cx="0" cy="37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5AB2893B-BC70-4297-B35A-DA158B93D3ED}"/>
              </a:ext>
            </a:extLst>
          </p:cNvPr>
          <p:cNvCxnSpPr>
            <a:cxnSpLocks/>
          </p:cNvCxnSpPr>
          <p:nvPr/>
        </p:nvCxnSpPr>
        <p:spPr>
          <a:xfrm flipH="1">
            <a:off x="4947324" y="3347236"/>
            <a:ext cx="476307" cy="730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B6B318E6-BF73-4508-89C0-3E1EA6A4B8AC}"/>
              </a:ext>
            </a:extLst>
          </p:cNvPr>
          <p:cNvSpPr/>
          <p:nvPr/>
        </p:nvSpPr>
        <p:spPr>
          <a:xfrm flipH="1">
            <a:off x="5511409" y="4250994"/>
            <a:ext cx="1493036" cy="357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dirty="0"/>
              <a:t>Task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817C94-FD41-439A-92D4-4963E4906C5A}"/>
              </a:ext>
            </a:extLst>
          </p:cNvPr>
          <p:cNvSpPr/>
          <p:nvPr/>
        </p:nvSpPr>
        <p:spPr>
          <a:xfrm>
            <a:off x="5063589" y="2116212"/>
            <a:ext cx="427494" cy="1177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dirty="0"/>
              <a:t>READ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C4121B89-DF34-4B65-B1E9-28AC8D092337}"/>
              </a:ext>
            </a:extLst>
          </p:cNvPr>
          <p:cNvSpPr/>
          <p:nvPr/>
        </p:nvSpPr>
        <p:spPr>
          <a:xfrm>
            <a:off x="7447870" y="2114372"/>
            <a:ext cx="427494" cy="1177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dirty="0"/>
              <a:t>WRITE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6D0EA56E-A0DC-4A03-8C54-D2D5E61F12E5}"/>
              </a:ext>
            </a:extLst>
          </p:cNvPr>
          <p:cNvCxnSpPr>
            <a:cxnSpLocks/>
          </p:cNvCxnSpPr>
          <p:nvPr/>
        </p:nvCxnSpPr>
        <p:spPr>
          <a:xfrm flipV="1">
            <a:off x="7265596" y="4582243"/>
            <a:ext cx="0" cy="392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Grafik 125" descr="Papier">
            <a:extLst>
              <a:ext uri="{FF2B5EF4-FFF2-40B4-BE49-F238E27FC236}">
                <a16:creationId xmlns:a16="http://schemas.microsoft.com/office/drawing/2014/main" id="{A8033F9E-054A-46CC-9C91-5805D56C8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92860" y="4034322"/>
            <a:ext cx="627775" cy="627775"/>
          </a:xfrm>
          <a:prstGeom prst="rect">
            <a:avLst/>
          </a:prstGeom>
        </p:spPr>
      </p:pic>
      <p:sp>
        <p:nvSpPr>
          <p:cNvPr id="127" name="Textfeld 126">
            <a:extLst>
              <a:ext uri="{FF2B5EF4-FFF2-40B4-BE49-F238E27FC236}">
                <a16:creationId xmlns:a16="http://schemas.microsoft.com/office/drawing/2014/main" id="{A4A53232-B3C4-4582-992C-C4F21B2089AB}"/>
              </a:ext>
            </a:extLst>
          </p:cNvPr>
          <p:cNvSpPr txBox="1"/>
          <p:nvPr/>
        </p:nvSpPr>
        <p:spPr>
          <a:xfrm>
            <a:off x="4529205" y="4582243"/>
            <a:ext cx="72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File </a:t>
            </a:r>
            <a:r>
              <a:rPr lang="de-DE" dirty="0" err="1"/>
              <a:t>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5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FA1C6-BEAB-4863-A5FA-C337F1B7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D7B31-6299-49ED-AA78-F2A9743F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PYTHON API</a:t>
            </a:r>
          </a:p>
          <a:p>
            <a:pPr marL="988650" lvl="1"/>
            <a:r>
              <a:rPr lang="de-DE" dirty="0"/>
              <a:t>Stream</a:t>
            </a:r>
          </a:p>
          <a:p>
            <a:pPr marL="988650" lvl="1"/>
            <a:r>
              <a:rPr lang="de-DE" dirty="0"/>
              <a:t>Data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BIC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configured</a:t>
            </a:r>
            <a:endParaRPr lang="de-DE" dirty="0"/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PC GUI</a:t>
            </a:r>
          </a:p>
          <a:p>
            <a:pPr marL="988650" lvl="1"/>
            <a:r>
              <a:rPr lang="de-DE" dirty="0"/>
              <a:t>Data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BIC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025EF-64B9-4CD3-9602-B90ED2B6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035A328-78B0-4946-93DC-579ADE0A9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888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2626-B29D-4D2C-97CE-E3B44EDE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D28A6-74B8-41C7-B9BD-48D966DF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658D259-1384-4584-8172-BF2FDF584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Input / </a:t>
            </a:r>
            <a:r>
              <a:rPr lang="de-DE" dirty="0" err="1"/>
              <a:t>Config</a:t>
            </a:r>
            <a:r>
              <a:rPr lang="de-DE" dirty="0"/>
              <a:t> Output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D428AFA-A7DA-4205-8CB2-6E0A02CDE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99480"/>
              </p:ext>
            </p:extLst>
          </p:nvPr>
        </p:nvGraphicFramePr>
        <p:xfrm>
          <a:off x="624417" y="2116212"/>
          <a:ext cx="10972800" cy="394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389779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0349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4817722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1910370"/>
                    </a:ext>
                  </a:extLst>
                </a:gridCol>
              </a:tblGrid>
              <a:tr h="987327">
                <a:tc>
                  <a:txBody>
                    <a:bodyPr/>
                    <a:lstStyle/>
                    <a:p>
                      <a:r>
                        <a:rPr lang="de-DE" dirty="0" err="1"/>
                        <a:t>Filetype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Config</a:t>
                      </a:r>
                      <a:r>
                        <a:rPr lang="de-DE" dirty="0"/>
                        <a:t>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12794"/>
                  </a:ext>
                </a:extLst>
              </a:tr>
              <a:tr h="987327"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Yes,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3482"/>
                  </a:ext>
                </a:extLst>
              </a:tr>
              <a:tr h="987327">
                <a:tc>
                  <a:txBody>
                    <a:bodyPr/>
                    <a:lstStyle/>
                    <a:p>
                      <a:r>
                        <a:rPr lang="de-DE" dirty="0"/>
                        <a:t>BIC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BIC2X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br>
                        <a:rPr lang="de-DE" dirty="0"/>
                      </a:br>
                      <a:r>
                        <a:rPr lang="de-DE" dirty="0"/>
                        <a:t>Input Path,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0078"/>
                  </a:ext>
                </a:extLst>
              </a:tr>
              <a:tr h="987327">
                <a:tc>
                  <a:txBody>
                    <a:bodyPr/>
                    <a:lstStyle/>
                    <a:p>
                      <a:r>
                        <a:rPr lang="de-DE" dirty="0"/>
                        <a:t>CSV,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1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3E7BC-4A33-4C1A-850F-2993B504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DB0B7-A29E-479E-9FBA-D8D37860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71F-9186-4350-8D78-6CF762BA33D5}" type="datetime1">
              <a:rPr lang="en-GB" smtClean="0"/>
              <a:t>11/05/2020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BA0DA1A-2F27-4349-8E9E-FE445253E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Out / </a:t>
            </a:r>
            <a:r>
              <a:rPr lang="de-DE" dirty="0" err="1"/>
              <a:t>Config</a:t>
            </a:r>
            <a:r>
              <a:rPr lang="de-DE" dirty="0"/>
              <a:t> In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A6C36FE-C8FF-4788-B874-B2056000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23274"/>
              </p:ext>
            </p:extLst>
          </p:nvPr>
        </p:nvGraphicFramePr>
        <p:xfrm>
          <a:off x="624417" y="2116212"/>
          <a:ext cx="10972800" cy="424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0349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142104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4817722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1910370"/>
                    </a:ext>
                  </a:extLst>
                </a:gridCol>
              </a:tblGrid>
              <a:tr h="935278">
                <a:tc>
                  <a:txBody>
                    <a:bodyPr/>
                    <a:lstStyle/>
                    <a:p>
                      <a:r>
                        <a:rPr lang="de-DE" dirty="0"/>
                        <a:t>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Config</a:t>
                      </a:r>
                      <a:r>
                        <a:rPr lang="de-DE" dirty="0"/>
                        <a:t> 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12794"/>
                  </a:ext>
                </a:extLst>
              </a:tr>
              <a:tr h="1126054">
                <a:tc>
                  <a:txBody>
                    <a:bodyPr/>
                    <a:lstStyle/>
                    <a:p>
                      <a:r>
                        <a:rPr lang="de-DE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Viewer</a:t>
                      </a:r>
                      <a:br>
                        <a:rPr lang="de-DE" dirty="0"/>
                      </a:br>
                      <a:r>
                        <a:rPr lang="de-DE" dirty="0"/>
                        <a:t>Zoom</a:t>
                      </a:r>
                      <a:br>
                        <a:rPr lang="de-DE" dirty="0"/>
                      </a:br>
                      <a:r>
                        <a:rPr lang="de-DE" dirty="0"/>
                        <a:t>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br>
                        <a:rPr lang="de-DE" dirty="0"/>
                      </a:br>
                      <a:r>
                        <a:rPr lang="de-DE" dirty="0"/>
                        <a:t>BIC </a:t>
                      </a:r>
                      <a:r>
                        <a:rPr lang="de-DE" dirty="0" err="1"/>
                        <a:t>file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path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folder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Analyzing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task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parameters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Depends</a:t>
                      </a:r>
                      <a:r>
                        <a:rPr lang="de-DE" dirty="0"/>
                        <a:t> on GUI </a:t>
                      </a:r>
                      <a:r>
                        <a:rPr lang="de-DE" dirty="0" err="1"/>
                        <a:t>Lib</a:t>
                      </a:r>
                      <a:br>
                        <a:rPr lang="de-DE" dirty="0"/>
                      </a:br>
                      <a:r>
                        <a:rPr lang="de-DE" dirty="0"/>
                        <a:t>File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3482"/>
                  </a:ext>
                </a:extLst>
              </a:tr>
              <a:tr h="1126054">
                <a:tc>
                  <a:txBody>
                    <a:bodyPr/>
                    <a:lstStyle/>
                    <a:p>
                      <a:r>
                        <a:rPr lang="de-DE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I/O </a:t>
                      </a:r>
                      <a:r>
                        <a:rPr lang="de-DE" dirty="0" err="1"/>
                        <a:t>Only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br>
                        <a:rPr lang="de-DE" dirty="0"/>
                      </a:br>
                      <a:r>
                        <a:rPr lang="de-DE" dirty="0"/>
                        <a:t>BIC File Path, Folder, </a:t>
                      </a:r>
                      <a:r>
                        <a:rPr lang="de-DE" dirty="0" err="1"/>
                        <a:t>Analyzing</a:t>
                      </a:r>
                      <a:r>
                        <a:rPr lang="de-DE" dirty="0"/>
                        <a:t> Task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0078"/>
                  </a:ext>
                </a:extLst>
              </a:tr>
              <a:tr h="935278">
                <a:tc>
                  <a:txBody>
                    <a:bodyPr/>
                    <a:lstStyle/>
                    <a:p>
                      <a:r>
                        <a:rPr lang="de-DE" dirty="0"/>
                        <a:t>Export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Output </a:t>
                      </a:r>
                      <a:r>
                        <a:rPr lang="de-DE" dirty="0" err="1"/>
                        <a:t>Only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PNG, PDF,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9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ZkUa.xQxCUCXCIJ9r.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7wEtEMRviX_z1qF.f7c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.uO0F1QtWjNqC7UWOn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wGSV.RQeGpupdS4F6M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0GtEVT22HtxqsmecP8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0dUB6TS9u1hKaij1kx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Iy4Vt6QpGgzUcMJLnAbQ"/>
</p:tagLst>
</file>

<file path=ppt/theme/theme1.xml><?xml version="1.0" encoding="utf-8"?>
<a:theme xmlns:a="http://schemas.openxmlformats.org/drawingml/2006/main" name="07-17_CorTec_PowerPoint_Design">
  <a:themeElements>
    <a:clrScheme name="CorTec">
      <a:dk1>
        <a:srgbClr val="1D619D"/>
      </a:dk1>
      <a:lt1>
        <a:srgbClr val="FFFFFF"/>
      </a:lt1>
      <a:dk2>
        <a:srgbClr val="1D619D"/>
      </a:dk2>
      <a:lt2>
        <a:srgbClr val="DDDDDD"/>
      </a:lt2>
      <a:accent1>
        <a:srgbClr val="B6A77C"/>
      </a:accent1>
      <a:accent2>
        <a:srgbClr val="E1DBC9"/>
      </a:accent2>
      <a:accent3>
        <a:srgbClr val="958C6B"/>
      </a:accent3>
      <a:accent4>
        <a:srgbClr val="CCC2A4"/>
      </a:accent4>
      <a:accent5>
        <a:srgbClr val="A4CBEE"/>
      </a:accent5>
      <a:accent6>
        <a:srgbClr val="71AEE5"/>
      </a:accent6>
      <a:hlink>
        <a:srgbClr val="1D619D"/>
      </a:hlink>
      <a:folHlink>
        <a:srgbClr val="FE6B9A"/>
      </a:folHlink>
    </a:clrScheme>
    <a:fontScheme name="Benutzerdefiniert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12_Vorlage_PowerPoint_CorTec_Blanko_16zu9.potx" id="{F16677A1-6140-4B82-897D-8D1287F8B751}" vid="{CD4DCA84-FB62-4E9C-8E65-000ECD5D2AD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2018_12_Vorlage_PowerPoint_CorTec_Blanko_16zu9</Template>
  <TotalTime>0</TotalTime>
  <Words>1158</Words>
  <Application>Microsoft Office PowerPoint</Application>
  <PresentationFormat>Breitbild</PresentationFormat>
  <Paragraphs>254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Bold</vt:lpstr>
      <vt:lpstr>Calibri Light</vt:lpstr>
      <vt:lpstr>Symbol</vt:lpstr>
      <vt:lpstr>Wingdings</vt:lpstr>
      <vt:lpstr>07-17_CorTec_PowerPoint_Design</vt:lpstr>
      <vt:lpstr>think-cell Folie</vt:lpstr>
      <vt:lpstr>Data Analysis </vt:lpstr>
      <vt:lpstr>Content</vt:lpstr>
      <vt:lpstr>Brain Interchange System</vt:lpstr>
      <vt:lpstr>Data Analysis Framwork</vt:lpstr>
      <vt:lpstr>Use Cases</vt:lpstr>
      <vt:lpstr>Data Analysis Framework  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</vt:vector>
  </TitlesOfParts>
  <Company>Visuelle Kommunikation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Nicolas Zabler</dc:creator>
  <cp:lastModifiedBy>Nicolas Zabler</cp:lastModifiedBy>
  <cp:revision>87</cp:revision>
  <cp:lastPrinted>2018-11-30T13:58:24Z</cp:lastPrinted>
  <dcterms:created xsi:type="dcterms:W3CDTF">2020-02-18T09:37:19Z</dcterms:created>
  <dcterms:modified xsi:type="dcterms:W3CDTF">2020-05-11T07:19:12Z</dcterms:modified>
</cp:coreProperties>
</file>