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Now Bold" panose="020B0604020202020204" charset="0"/>
      <p:regular r:id="rId6"/>
    </p:embeddedFont>
    <p:embeddedFont>
      <p:font typeface="Montserrat Bold" panose="00000800000000000000" pitchFamily="2" charset="-52"/>
      <p:bold r:id="rId7"/>
    </p:embeddedFont>
    <p:embeddedFont>
      <p:font typeface="Montserrat Ultra-Bold" panose="020B0604020202020204" charset="-5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w" panose="020B0604020202020204" charset="0"/>
      <p:regular r:id="rId13"/>
    </p:embeddedFont>
    <p:embeddedFont>
      <p:font typeface="Montserrat" panose="00000500000000000000" pitchFamily="2" charset="-52"/>
      <p:regular r:id="rId14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00" y="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85847" y="-38101"/>
            <a:ext cx="8316306" cy="5775983"/>
          </a:xfrm>
          <a:custGeom>
            <a:avLst/>
            <a:gdLst/>
            <a:ahLst/>
            <a:cxnLst/>
            <a:rect l="l" t="t" r="r" b="b"/>
            <a:pathLst>
              <a:path w="8316306" h="6308640">
                <a:moveTo>
                  <a:pt x="0" y="0"/>
                </a:moveTo>
                <a:lnTo>
                  <a:pt x="8316306" y="0"/>
                </a:lnTo>
                <a:lnTo>
                  <a:pt x="8316306" y="6308640"/>
                </a:lnTo>
                <a:lnTo>
                  <a:pt x="0" y="6308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t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760047" y="7881949"/>
            <a:ext cx="2452158" cy="722529"/>
            <a:chOff x="0" y="0"/>
            <a:chExt cx="3269544" cy="96337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269544" cy="963372"/>
              <a:chOff x="0" y="0"/>
              <a:chExt cx="952367" cy="28061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952367" cy="280615"/>
              </a:xfrm>
              <a:custGeom>
                <a:avLst/>
                <a:gdLst/>
                <a:ahLst/>
                <a:cxnLst/>
                <a:rect l="l" t="t" r="r" b="b"/>
                <a:pathLst>
                  <a:path w="952367" h="280615">
                    <a:moveTo>
                      <a:pt x="140308" y="0"/>
                    </a:moveTo>
                    <a:lnTo>
                      <a:pt x="812059" y="0"/>
                    </a:lnTo>
                    <a:cubicBezTo>
                      <a:pt x="889549" y="0"/>
                      <a:pt x="952367" y="62818"/>
                      <a:pt x="952367" y="140308"/>
                    </a:cubicBezTo>
                    <a:lnTo>
                      <a:pt x="952367" y="140308"/>
                    </a:lnTo>
                    <a:cubicBezTo>
                      <a:pt x="952367" y="177519"/>
                      <a:pt x="937585" y="213207"/>
                      <a:pt x="911272" y="239520"/>
                    </a:cubicBezTo>
                    <a:cubicBezTo>
                      <a:pt x="884959" y="265833"/>
                      <a:pt x="849271" y="280615"/>
                      <a:pt x="812059" y="280615"/>
                    </a:cubicBezTo>
                    <a:lnTo>
                      <a:pt x="140308" y="280615"/>
                    </a:lnTo>
                    <a:cubicBezTo>
                      <a:pt x="62818" y="280615"/>
                      <a:pt x="0" y="217797"/>
                      <a:pt x="0" y="140308"/>
                    </a:cubicBezTo>
                    <a:lnTo>
                      <a:pt x="0" y="140308"/>
                    </a:lnTo>
                    <a:cubicBezTo>
                      <a:pt x="0" y="62818"/>
                      <a:pt x="62818" y="0"/>
                      <a:pt x="14030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DFCFB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28575"/>
                <a:ext cx="952367" cy="309190"/>
              </a:xfrm>
              <a:prstGeom prst="rect">
                <a:avLst/>
              </a:prstGeom>
            </p:spPr>
            <p:txBody>
              <a:bodyPr lIns="40640" tIns="40640" rIns="40640" bIns="40640" rtlCol="0" anchor="ctr"/>
              <a:lstStyle/>
              <a:p>
                <a:pPr algn="ctr">
                  <a:lnSpc>
                    <a:spcPts val="212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>
              <a:off x="859117" y="481686"/>
              <a:ext cx="1606073" cy="0"/>
            </a:xfrm>
            <a:prstGeom prst="line">
              <a:avLst/>
            </a:prstGeom>
            <a:ln w="38100" cap="flat">
              <a:solidFill>
                <a:srgbClr val="FDFCFB">
                  <a:alpha val="70980"/>
                </a:srgbClr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3975464" y="4173427"/>
            <a:ext cx="10021326" cy="1749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34"/>
              </a:lnSpc>
            </a:pPr>
            <a:r>
              <a:rPr lang="en-US" sz="10239" spc="286">
                <a:solidFill>
                  <a:srgbClr val="FDFCFB"/>
                </a:solidFill>
                <a:latin typeface="Montserrat Bold"/>
              </a:rPr>
              <a:t>ДИЗАЙН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019175"/>
            <a:ext cx="2512675" cy="2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NAME OF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359076"/>
            <a:ext cx="2512675" cy="79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Automated Feedback Analysis System for Tinkoff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005123"/>
            <a:ext cx="2512675" cy="53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Tinkoff</a:t>
            </a:r>
          </a:p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AFAStt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46625" y="8953424"/>
            <a:ext cx="2512675" cy="271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Логинова Светлана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46625" y="1377646"/>
            <a:ext cx="2512675" cy="271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03/04/2024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646652"/>
            <a:ext cx="2408177" cy="2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NAME OF COMPANY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51123" y="8594953"/>
            <a:ext cx="2408177" cy="2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PRESENTED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51123" y="1019175"/>
            <a:ext cx="2408177" cy="2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DATE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3139" y="6008798"/>
            <a:ext cx="15921722" cy="695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86"/>
              </a:lnSpc>
              <a:spcBef>
                <a:spcPct val="0"/>
              </a:spcBef>
            </a:pPr>
            <a:r>
              <a:rPr lang="en-US" sz="4133">
                <a:solidFill>
                  <a:srgbClr val="FDFCFB"/>
                </a:solidFill>
                <a:latin typeface="Montserrat Bold"/>
              </a:rPr>
              <a:t>AUTOMATED FEEDBACK ANALYSIS SYSTEM FOR TINKOFF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51409"/>
            <a:ext cx="801428" cy="80142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35867" tIns="35867" rIns="35867" bIns="35867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42801" y="1242052"/>
            <a:ext cx="11608322" cy="97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0"/>
              </a:lnSpc>
              <a:spcBef>
                <a:spcPct val="0"/>
              </a:spcBef>
            </a:pPr>
            <a:r>
              <a:rPr lang="en-US" sz="6328">
                <a:solidFill>
                  <a:srgbClr val="FDFCFB"/>
                </a:solidFill>
                <a:latin typeface="Montserrat Bold"/>
              </a:rPr>
              <a:t>ЦВЕТОВОЕ РЕШЕНИЕ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52123"/>
            <a:ext cx="16230600" cy="2261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FDFCFB"/>
                </a:solidFill>
                <a:latin typeface="Now Bold"/>
              </a:rPr>
              <a:t>Белый цвет</a:t>
            </a:r>
            <a:r>
              <a:rPr lang="en-US" sz="2121">
                <a:solidFill>
                  <a:srgbClr val="FDFCFB"/>
                </a:solidFill>
                <a:latin typeface="Now"/>
              </a:rPr>
              <a:t>—чистота, простота, свежесть, мир, доброта, гармония</a:t>
            </a:r>
          </a:p>
          <a:p>
            <a:pPr algn="just">
              <a:lnSpc>
                <a:spcPts val="2588"/>
              </a:lnSpc>
            </a:pPr>
            <a:endParaRPr lang="en-US" sz="2121">
              <a:solidFill>
                <a:srgbClr val="FDFCFB"/>
              </a:solidFill>
              <a:latin typeface="Now"/>
            </a:endParaRPr>
          </a:p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CDC8C8"/>
                </a:solidFill>
                <a:latin typeface="Now Bold"/>
              </a:rPr>
              <a:t>Серый цвет</a:t>
            </a:r>
            <a:r>
              <a:rPr lang="en-US" sz="2121">
                <a:solidFill>
                  <a:srgbClr val="FDFCFB"/>
                </a:solidFill>
                <a:latin typeface="Now"/>
              </a:rPr>
              <a:t>—сдержанность, стабильность нейтральность</a:t>
            </a:r>
          </a:p>
          <a:p>
            <a:pPr algn="just">
              <a:lnSpc>
                <a:spcPts val="2588"/>
              </a:lnSpc>
            </a:pPr>
            <a:endParaRPr lang="en-US" sz="2121">
              <a:solidFill>
                <a:srgbClr val="FDFCFB"/>
              </a:solidFill>
              <a:latin typeface="Now"/>
            </a:endParaRPr>
          </a:p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FDFCFB"/>
                </a:solidFill>
                <a:latin typeface="Now Bold"/>
              </a:rPr>
              <a:t>Чёрный цвет</a:t>
            </a:r>
            <a:r>
              <a:rPr lang="en-US" sz="2121">
                <a:solidFill>
                  <a:srgbClr val="FDFCFB"/>
                </a:solidFill>
                <a:latin typeface="Now"/>
              </a:rPr>
              <a:t>—цвет роскошного и силы, используется для контраста</a:t>
            </a:r>
            <a:r>
              <a:rPr lang="en-US" sz="2121">
                <a:solidFill>
                  <a:srgbClr val="FDFCFB"/>
                </a:solidFill>
                <a:latin typeface="Now Bold"/>
              </a:rPr>
              <a:t> </a:t>
            </a:r>
          </a:p>
          <a:p>
            <a:pPr algn="just">
              <a:lnSpc>
                <a:spcPts val="2588"/>
              </a:lnSpc>
            </a:pPr>
            <a:endParaRPr lang="en-US" sz="2121">
              <a:solidFill>
                <a:srgbClr val="FDFCFB"/>
              </a:solidFill>
              <a:latin typeface="Now Bold"/>
            </a:endParaRPr>
          </a:p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EBCA3E"/>
                </a:solidFill>
                <a:latin typeface="Now Bold"/>
              </a:rPr>
              <a:t>Жёлтый цвет</a:t>
            </a:r>
            <a:r>
              <a:rPr lang="en-US" sz="2121">
                <a:solidFill>
                  <a:srgbClr val="FDFCFB"/>
                </a:solidFill>
                <a:latin typeface="Now"/>
              </a:rPr>
              <a:t>—радость ,энергия энергия оптимизм. Жёлтый цвет— визитная карточка Тинькоффа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51123" y="3947999"/>
            <a:ext cx="2512675" cy="804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Automated Feedback Analysis System for Tinkoff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46625" y="1610048"/>
            <a:ext cx="2512675" cy="804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Tinkoff</a:t>
            </a:r>
          </a:p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AFAStt</a:t>
            </a:r>
          </a:p>
          <a:p>
            <a:pPr algn="r">
              <a:lnSpc>
                <a:spcPts val="2123"/>
              </a:lnSpc>
            </a:pPr>
            <a:endParaRPr lang="en-US" sz="1740">
              <a:solidFill>
                <a:srgbClr val="FDFCFB"/>
              </a:solidFill>
              <a:latin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851123" y="1251577"/>
            <a:ext cx="2408177" cy="2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NAME OF COMPANY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82439" y="5781374"/>
            <a:ext cx="4267200" cy="4267200"/>
            <a:chOff x="0" y="0"/>
            <a:chExt cx="5689600" cy="56896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3200" y="20320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6862936" y="5781374"/>
            <a:ext cx="5173775" cy="4267200"/>
            <a:chOff x="0" y="0"/>
            <a:chExt cx="6898366" cy="5689600"/>
          </a:xfrm>
        </p:grpSpPr>
        <p:sp>
          <p:nvSpPr>
            <p:cNvPr id="14" name="TextBox 14"/>
            <p:cNvSpPr txBox="1"/>
            <p:nvPr/>
          </p:nvSpPr>
          <p:spPr>
            <a:xfrm>
              <a:off x="6031494" y="4900148"/>
              <a:ext cx="866872" cy="335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lang="en-US" sz="1644">
                  <a:solidFill>
                    <a:srgbClr val="000000"/>
                  </a:solidFill>
                  <a:latin typeface="Now"/>
                </a:rPr>
                <a:t>02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200" y="20320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2596372" y="5781374"/>
            <a:ext cx="4857815" cy="4267200"/>
            <a:chOff x="0" y="0"/>
            <a:chExt cx="6477086" cy="5689600"/>
          </a:xfrm>
        </p:grpSpPr>
        <p:sp>
          <p:nvSpPr>
            <p:cNvPr id="18" name="TextBox 18"/>
            <p:cNvSpPr txBox="1"/>
            <p:nvPr/>
          </p:nvSpPr>
          <p:spPr>
            <a:xfrm>
              <a:off x="5689600" y="5354226"/>
              <a:ext cx="787486" cy="335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lang="en-US" sz="1644">
                  <a:solidFill>
                    <a:srgbClr val="000000"/>
                  </a:solidFill>
                  <a:latin typeface="Now"/>
                </a:rPr>
                <a:t>03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203200" y="20320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>
            <a:off x="15796222" y="3138675"/>
            <a:ext cx="1453670" cy="428324"/>
            <a:chOff x="0" y="0"/>
            <a:chExt cx="952367" cy="28061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52367" cy="280615"/>
            </a:xfrm>
            <a:custGeom>
              <a:avLst/>
              <a:gdLst/>
              <a:ahLst/>
              <a:cxnLst/>
              <a:rect l="l" t="t" r="r" b="b"/>
              <a:pathLst>
                <a:path w="952367" h="280615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DFCF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127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16178193" y="3352837"/>
            <a:ext cx="714075" cy="0"/>
          </a:xfrm>
          <a:prstGeom prst="line">
            <a:avLst/>
          </a:prstGeom>
          <a:ln w="28575" cap="flat">
            <a:solidFill>
              <a:srgbClr val="FDFCFB">
                <a:alpha val="70980"/>
              </a:srgbClr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5" name="Group 25"/>
          <p:cNvGrpSpPr/>
          <p:nvPr/>
        </p:nvGrpSpPr>
        <p:grpSpPr>
          <a:xfrm>
            <a:off x="16538259" y="2225288"/>
            <a:ext cx="726835" cy="72683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44986" y="0"/>
                  </a:moveTo>
                  <a:lnTo>
                    <a:pt x="567814" y="0"/>
                  </a:lnTo>
                  <a:cubicBezTo>
                    <a:pt x="703116" y="0"/>
                    <a:pt x="812800" y="109684"/>
                    <a:pt x="812800" y="244986"/>
                  </a:cubicBezTo>
                  <a:lnTo>
                    <a:pt x="812800" y="567814"/>
                  </a:lnTo>
                  <a:cubicBezTo>
                    <a:pt x="812800" y="703116"/>
                    <a:pt x="703116" y="812800"/>
                    <a:pt x="567814" y="812800"/>
                  </a:cubicBezTo>
                  <a:lnTo>
                    <a:pt x="244986" y="812800"/>
                  </a:lnTo>
                  <a:cubicBezTo>
                    <a:pt x="109684" y="812800"/>
                    <a:pt x="0" y="703116"/>
                    <a:pt x="0" y="567814"/>
                  </a:cubicBezTo>
                  <a:lnTo>
                    <a:pt x="0" y="244986"/>
                  </a:lnTo>
                  <a:cubicBezTo>
                    <a:pt x="0" y="109684"/>
                    <a:pt x="109684" y="0"/>
                    <a:pt x="244986" y="0"/>
                  </a:cubicBezTo>
                  <a:close/>
                </a:path>
              </a:pathLst>
            </a:custGeom>
            <a:blipFill>
              <a:blip r:embed="rId8"/>
              <a:stretch>
                <a:fillRect l="-292579" t="-94146" r="-676585" b="-97444"/>
              </a:stretch>
            </a:blipFill>
          </p:spPr>
        </p:sp>
      </p:grpSp>
      <p:sp>
        <p:nvSpPr>
          <p:cNvPr id="27" name="TextBox 27"/>
          <p:cNvSpPr txBox="1"/>
          <p:nvPr/>
        </p:nvSpPr>
        <p:spPr>
          <a:xfrm>
            <a:off x="4591875" y="9462937"/>
            <a:ext cx="957764" cy="26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FFFFFF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389738" y="9462937"/>
            <a:ext cx="957764" cy="26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FFE34F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292128" y="9462937"/>
            <a:ext cx="957764" cy="26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3"/>
              </a:lnSpc>
            </a:pPr>
            <a:r>
              <a:rPr lang="en-US" sz="1740">
                <a:solidFill>
                  <a:srgbClr val="FDFCFB"/>
                </a:solidFill>
                <a:latin typeface="Now"/>
              </a:rPr>
              <a:t>E3E3E3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97130" y="-4364068"/>
            <a:ext cx="14124340" cy="11649402"/>
            <a:chOff x="0" y="0"/>
            <a:chExt cx="18832453" cy="15532536"/>
          </a:xfrm>
        </p:grpSpPr>
        <p:sp>
          <p:nvSpPr>
            <p:cNvPr id="3" name="TextBox 3"/>
            <p:cNvSpPr txBox="1"/>
            <p:nvPr/>
          </p:nvSpPr>
          <p:spPr>
            <a:xfrm>
              <a:off x="16465903" y="13403345"/>
              <a:ext cx="2366550" cy="889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76"/>
                </a:lnSpc>
              </a:pPr>
              <a:r>
                <a:rPr lang="en-US" sz="4488">
                  <a:solidFill>
                    <a:srgbClr val="000000"/>
                  </a:solidFill>
                  <a:latin typeface="Now"/>
                </a:rPr>
                <a:t>02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4977803" cy="14977803"/>
            </a:xfrm>
            <a:custGeom>
              <a:avLst/>
              <a:gdLst/>
              <a:ahLst/>
              <a:cxnLst/>
              <a:rect l="l" t="t" r="r" b="b"/>
              <a:pathLst>
                <a:path w="14977803" h="14977803">
                  <a:moveTo>
                    <a:pt x="0" y="0"/>
                  </a:moveTo>
                  <a:lnTo>
                    <a:pt x="14977803" y="0"/>
                  </a:lnTo>
                  <a:lnTo>
                    <a:pt x="14977803" y="14977803"/>
                  </a:lnTo>
                  <a:lnTo>
                    <a:pt x="0" y="14977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554733" y="554733"/>
              <a:ext cx="14977803" cy="14977803"/>
            </a:xfrm>
            <a:custGeom>
              <a:avLst/>
              <a:gdLst/>
              <a:ahLst/>
              <a:cxnLst/>
              <a:rect l="l" t="t" r="r" b="b"/>
              <a:pathLst>
                <a:path w="14977803" h="14977803">
                  <a:moveTo>
                    <a:pt x="0" y="0"/>
                  </a:moveTo>
                  <a:lnTo>
                    <a:pt x="14977803" y="0"/>
                  </a:lnTo>
                  <a:lnTo>
                    <a:pt x="14977803" y="14977803"/>
                  </a:lnTo>
                  <a:lnTo>
                    <a:pt x="0" y="14977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5334327" y="1963951"/>
            <a:ext cx="1823587" cy="2639403"/>
          </a:xfrm>
          <a:custGeom>
            <a:avLst/>
            <a:gdLst/>
            <a:ahLst/>
            <a:cxnLst/>
            <a:rect l="l" t="t" r="r" b="b"/>
            <a:pathLst>
              <a:path w="1823587" h="2639403">
                <a:moveTo>
                  <a:pt x="0" y="0"/>
                </a:moveTo>
                <a:lnTo>
                  <a:pt x="1823587" y="0"/>
                </a:lnTo>
                <a:lnTo>
                  <a:pt x="1823587" y="2639403"/>
                </a:lnTo>
                <a:lnTo>
                  <a:pt x="0" y="263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220939" y="2520315"/>
            <a:ext cx="8038361" cy="5246370"/>
            <a:chOff x="0" y="0"/>
            <a:chExt cx="19050000" cy="12433300"/>
          </a:xfrm>
        </p:grpSpPr>
        <p:sp>
          <p:nvSpPr>
            <p:cNvPr id="8" name="Freeform 8"/>
            <p:cNvSpPr/>
            <p:nvPr/>
          </p:nvSpPr>
          <p:spPr>
            <a:xfrm>
              <a:off x="1452880" y="587121"/>
              <a:ext cx="16166846" cy="10116185"/>
            </a:xfrm>
            <a:custGeom>
              <a:avLst/>
              <a:gdLst/>
              <a:ahLst/>
              <a:cxnLst/>
              <a:rect l="l" t="t" r="r" b="b"/>
              <a:pathLst>
                <a:path w="16166846" h="10116185">
                  <a:moveTo>
                    <a:pt x="16166846" y="0"/>
                  </a:moveTo>
                  <a:lnTo>
                    <a:pt x="16166846" y="10116185"/>
                  </a:lnTo>
                  <a:lnTo>
                    <a:pt x="0" y="10116185"/>
                  </a:lnTo>
                  <a:lnTo>
                    <a:pt x="0" y="0"/>
                  </a:lnTo>
                  <a:lnTo>
                    <a:pt x="16166846" y="0"/>
                  </a:lnTo>
                  <a:close/>
                </a:path>
              </a:pathLst>
            </a:custGeom>
            <a:blipFill>
              <a:blip r:embed="rId6"/>
              <a:stretch>
                <a:fillRect t="-1346" b="-1346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9050000" cy="12433300"/>
            </a:xfrm>
            <a:custGeom>
              <a:avLst/>
              <a:gdLst/>
              <a:ahLst/>
              <a:cxnLst/>
              <a:rect l="l" t="t" r="r" b="b"/>
              <a:pathLst>
                <a:path w="19050000" h="12433300">
                  <a:moveTo>
                    <a:pt x="19050000" y="0"/>
                  </a:moveTo>
                  <a:lnTo>
                    <a:pt x="19050000" y="12433300"/>
                  </a:lnTo>
                  <a:lnTo>
                    <a:pt x="0" y="124333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7"/>
              <a:stretch>
                <a:fillRect l="-301" r="-301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854423" y="3675189"/>
            <a:ext cx="6959808" cy="2917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20"/>
              </a:lnSpc>
            </a:pPr>
            <a:r>
              <a:rPr lang="en-US" sz="6328">
                <a:solidFill>
                  <a:srgbClr val="FDFCFB"/>
                </a:solidFill>
                <a:latin typeface="Montserrat Bold"/>
              </a:rPr>
              <a:t>ШРИФТ</a:t>
            </a:r>
          </a:p>
          <a:p>
            <a:pPr algn="just">
              <a:lnSpc>
                <a:spcPts val="7720"/>
              </a:lnSpc>
            </a:pPr>
            <a:r>
              <a:rPr lang="en-US" sz="6328">
                <a:solidFill>
                  <a:srgbClr val="FDFCFB"/>
                </a:solidFill>
                <a:latin typeface="Montserrat Bold"/>
              </a:rPr>
              <a:t>MONTSERRAT</a:t>
            </a:r>
          </a:p>
          <a:p>
            <a:pPr algn="ctr">
              <a:lnSpc>
                <a:spcPts val="7720"/>
              </a:lnSpc>
              <a:spcBef>
                <a:spcPct val="0"/>
              </a:spcBef>
            </a:pPr>
            <a:endParaRPr lang="en-US" sz="6328">
              <a:solidFill>
                <a:srgbClr val="FDFCFB"/>
              </a:solidFill>
              <a:latin typeface="Montserrat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5828731" y="4603354"/>
            <a:ext cx="10726136" cy="8846648"/>
            <a:chOff x="0" y="0"/>
            <a:chExt cx="14301514" cy="11795531"/>
          </a:xfrm>
        </p:grpSpPr>
        <p:sp>
          <p:nvSpPr>
            <p:cNvPr id="12" name="TextBox 12"/>
            <p:cNvSpPr txBox="1"/>
            <p:nvPr/>
          </p:nvSpPr>
          <p:spPr>
            <a:xfrm>
              <a:off x="12504337" y="10178606"/>
              <a:ext cx="1797177" cy="675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58"/>
                </a:lnSpc>
              </a:pPr>
              <a:r>
                <a:rPr lang="en-US" sz="3408">
                  <a:solidFill>
                    <a:srgbClr val="000000"/>
                  </a:solidFill>
                  <a:latin typeface="Now"/>
                </a:rPr>
                <a:t>02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1374262" cy="11374262"/>
            </a:xfrm>
            <a:custGeom>
              <a:avLst/>
              <a:gdLst/>
              <a:ahLst/>
              <a:cxnLst/>
              <a:rect l="l" t="t" r="r" b="b"/>
              <a:pathLst>
                <a:path w="11374262" h="11374262">
                  <a:moveTo>
                    <a:pt x="0" y="0"/>
                  </a:moveTo>
                  <a:lnTo>
                    <a:pt x="11374262" y="0"/>
                  </a:lnTo>
                  <a:lnTo>
                    <a:pt x="11374262" y="11374262"/>
                  </a:lnTo>
                  <a:lnTo>
                    <a:pt x="0" y="11374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21269" y="421269"/>
              <a:ext cx="11374262" cy="11374262"/>
            </a:xfrm>
            <a:custGeom>
              <a:avLst/>
              <a:gdLst/>
              <a:ahLst/>
              <a:cxnLst/>
              <a:rect l="l" t="t" r="r" b="b"/>
              <a:pathLst>
                <a:path w="11374262" h="11374262">
                  <a:moveTo>
                    <a:pt x="0" y="0"/>
                  </a:moveTo>
                  <a:lnTo>
                    <a:pt x="11374262" y="0"/>
                  </a:lnTo>
                  <a:lnTo>
                    <a:pt x="11374262" y="11374262"/>
                  </a:lnTo>
                  <a:lnTo>
                    <a:pt x="0" y="11374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854423" y="5979774"/>
            <a:ext cx="3479904" cy="31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FDFCFB"/>
                </a:solidFill>
                <a:latin typeface="Montserrat"/>
              </a:rPr>
              <a:t>Montserrat Regular 400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54423" y="6592761"/>
            <a:ext cx="4427956" cy="31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FDFCFB"/>
                </a:solidFill>
                <a:latin typeface="Montserrat Bold"/>
              </a:rPr>
              <a:t>Montserrat Semi-bold 600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54423" y="7206461"/>
            <a:ext cx="4427956" cy="31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88"/>
              </a:lnSpc>
            </a:pPr>
            <a:r>
              <a:rPr lang="en-US" sz="2121">
                <a:solidFill>
                  <a:srgbClr val="FDFCFB"/>
                </a:solidFill>
                <a:latin typeface="Montserrat Ultra-Bold"/>
              </a:rPr>
              <a:t>Montserrat Extra-bold 800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807142" y="8304149"/>
            <a:ext cx="2452158" cy="722529"/>
            <a:chOff x="0" y="0"/>
            <a:chExt cx="3269544" cy="96337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3269544" cy="963372"/>
              <a:chOff x="0" y="0"/>
              <a:chExt cx="952367" cy="28061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952367" cy="280615"/>
              </a:xfrm>
              <a:custGeom>
                <a:avLst/>
                <a:gdLst/>
                <a:ahLst/>
                <a:cxnLst/>
                <a:rect l="l" t="t" r="r" b="b"/>
                <a:pathLst>
                  <a:path w="952367" h="280615">
                    <a:moveTo>
                      <a:pt x="140308" y="0"/>
                    </a:moveTo>
                    <a:lnTo>
                      <a:pt x="812059" y="0"/>
                    </a:lnTo>
                    <a:cubicBezTo>
                      <a:pt x="889549" y="0"/>
                      <a:pt x="952367" y="62818"/>
                      <a:pt x="952367" y="140308"/>
                    </a:cubicBezTo>
                    <a:lnTo>
                      <a:pt x="952367" y="140308"/>
                    </a:lnTo>
                    <a:cubicBezTo>
                      <a:pt x="952367" y="177519"/>
                      <a:pt x="937585" y="213207"/>
                      <a:pt x="911272" y="239520"/>
                    </a:cubicBezTo>
                    <a:cubicBezTo>
                      <a:pt x="884959" y="265833"/>
                      <a:pt x="849271" y="280615"/>
                      <a:pt x="812059" y="280615"/>
                    </a:cubicBezTo>
                    <a:lnTo>
                      <a:pt x="140308" y="280615"/>
                    </a:lnTo>
                    <a:cubicBezTo>
                      <a:pt x="62818" y="280615"/>
                      <a:pt x="0" y="217797"/>
                      <a:pt x="0" y="140308"/>
                    </a:cubicBezTo>
                    <a:lnTo>
                      <a:pt x="0" y="140308"/>
                    </a:lnTo>
                    <a:cubicBezTo>
                      <a:pt x="0" y="62818"/>
                      <a:pt x="62818" y="0"/>
                      <a:pt x="14030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DFCFB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952367" cy="309190"/>
              </a:xfrm>
              <a:prstGeom prst="rect">
                <a:avLst/>
              </a:prstGeom>
            </p:spPr>
            <p:txBody>
              <a:bodyPr lIns="40640" tIns="40640" rIns="40640" bIns="40640" rtlCol="0" anchor="ctr"/>
              <a:lstStyle/>
              <a:p>
                <a:pPr algn="ctr">
                  <a:lnSpc>
                    <a:spcPts val="2127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859117" y="481686"/>
              <a:ext cx="1606073" cy="0"/>
            </a:xfrm>
            <a:prstGeom prst="line">
              <a:avLst/>
            </a:prstGeom>
            <a:ln w="38100" cap="flat">
              <a:solidFill>
                <a:srgbClr val="FDFCFB">
                  <a:alpha val="70980"/>
                </a:srgbClr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34486" y="0"/>
            <a:ext cx="10778486" cy="11407693"/>
          </a:xfrm>
          <a:custGeom>
            <a:avLst/>
            <a:gdLst/>
            <a:ahLst/>
            <a:cxnLst/>
            <a:rect l="l" t="t" r="r" b="b"/>
            <a:pathLst>
              <a:path w="10778486" h="11407693">
                <a:moveTo>
                  <a:pt x="0" y="0"/>
                </a:moveTo>
                <a:lnTo>
                  <a:pt x="10778486" y="0"/>
                </a:lnTo>
                <a:lnTo>
                  <a:pt x="10778486" y="11407693"/>
                </a:lnTo>
                <a:lnTo>
                  <a:pt x="0" y="11407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95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87300" y="-697147"/>
            <a:ext cx="6478247" cy="4914313"/>
          </a:xfrm>
          <a:custGeom>
            <a:avLst/>
            <a:gdLst/>
            <a:ahLst/>
            <a:cxnLst/>
            <a:rect l="l" t="t" r="r" b="b"/>
            <a:pathLst>
              <a:path w="6478247" h="4914313">
                <a:moveTo>
                  <a:pt x="0" y="0"/>
                </a:moveTo>
                <a:lnTo>
                  <a:pt x="6478247" y="0"/>
                </a:lnTo>
                <a:lnTo>
                  <a:pt x="6478247" y="4914312"/>
                </a:lnTo>
                <a:lnTo>
                  <a:pt x="0" y="4914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211707" y="3936856"/>
            <a:ext cx="4339976" cy="4339976"/>
            <a:chOff x="0" y="0"/>
            <a:chExt cx="1143039" cy="1143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39" cy="1143039"/>
            </a:xfrm>
            <a:custGeom>
              <a:avLst/>
              <a:gdLst/>
              <a:ahLst/>
              <a:cxnLst/>
              <a:rect l="l" t="t" r="r" b="b"/>
              <a:pathLst>
                <a:path w="1143039" h="1143039">
                  <a:moveTo>
                    <a:pt x="90977" y="0"/>
                  </a:moveTo>
                  <a:lnTo>
                    <a:pt x="1052062" y="0"/>
                  </a:lnTo>
                  <a:cubicBezTo>
                    <a:pt x="1102307" y="0"/>
                    <a:pt x="1143039" y="40732"/>
                    <a:pt x="1143039" y="90977"/>
                  </a:cubicBezTo>
                  <a:lnTo>
                    <a:pt x="1143039" y="1052062"/>
                  </a:lnTo>
                  <a:cubicBezTo>
                    <a:pt x="1143039" y="1102307"/>
                    <a:pt x="1102307" y="1143039"/>
                    <a:pt x="1052062" y="1143039"/>
                  </a:cubicBezTo>
                  <a:lnTo>
                    <a:pt x="90977" y="1143039"/>
                  </a:lnTo>
                  <a:cubicBezTo>
                    <a:pt x="40732" y="1143039"/>
                    <a:pt x="0" y="1102307"/>
                    <a:pt x="0" y="1052062"/>
                  </a:cubicBezTo>
                  <a:lnTo>
                    <a:pt x="0" y="90977"/>
                  </a:lnTo>
                  <a:cubicBezTo>
                    <a:pt x="0" y="40732"/>
                    <a:pt x="40732" y="0"/>
                    <a:pt x="909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143039" cy="1152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64107" y="4089256"/>
            <a:ext cx="4339976" cy="4339976"/>
            <a:chOff x="0" y="0"/>
            <a:chExt cx="1143039" cy="11430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43039" cy="1143039"/>
            </a:xfrm>
            <a:custGeom>
              <a:avLst/>
              <a:gdLst/>
              <a:ahLst/>
              <a:cxnLst/>
              <a:rect l="l" t="t" r="r" b="b"/>
              <a:pathLst>
                <a:path w="1143039" h="1143039">
                  <a:moveTo>
                    <a:pt x="90977" y="0"/>
                  </a:moveTo>
                  <a:lnTo>
                    <a:pt x="1052062" y="0"/>
                  </a:lnTo>
                  <a:cubicBezTo>
                    <a:pt x="1102307" y="0"/>
                    <a:pt x="1143039" y="40732"/>
                    <a:pt x="1143039" y="90977"/>
                  </a:cubicBezTo>
                  <a:lnTo>
                    <a:pt x="1143039" y="1052062"/>
                  </a:lnTo>
                  <a:cubicBezTo>
                    <a:pt x="1143039" y="1102307"/>
                    <a:pt x="1102307" y="1143039"/>
                    <a:pt x="1052062" y="1143039"/>
                  </a:cubicBezTo>
                  <a:lnTo>
                    <a:pt x="90977" y="1143039"/>
                  </a:lnTo>
                  <a:cubicBezTo>
                    <a:pt x="40732" y="1143039"/>
                    <a:pt x="0" y="1102307"/>
                    <a:pt x="0" y="1052062"/>
                  </a:cubicBezTo>
                  <a:lnTo>
                    <a:pt x="0" y="90977"/>
                  </a:lnTo>
                  <a:cubicBezTo>
                    <a:pt x="0" y="40732"/>
                    <a:pt x="40732" y="0"/>
                    <a:pt x="909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143039" cy="1152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982672"/>
            <a:ext cx="1633439" cy="1633439"/>
            <a:chOff x="0" y="0"/>
            <a:chExt cx="430206" cy="4302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30206" cy="430206"/>
            </a:xfrm>
            <a:custGeom>
              <a:avLst/>
              <a:gdLst/>
              <a:ahLst/>
              <a:cxnLst/>
              <a:rect l="l" t="t" r="r" b="b"/>
              <a:pathLst>
                <a:path w="430206" h="430206">
                  <a:moveTo>
                    <a:pt x="215103" y="0"/>
                  </a:moveTo>
                  <a:lnTo>
                    <a:pt x="215103" y="0"/>
                  </a:lnTo>
                  <a:cubicBezTo>
                    <a:pt x="333901" y="0"/>
                    <a:pt x="430206" y="96305"/>
                    <a:pt x="430206" y="215103"/>
                  </a:cubicBezTo>
                  <a:lnTo>
                    <a:pt x="430206" y="215103"/>
                  </a:lnTo>
                  <a:cubicBezTo>
                    <a:pt x="430206" y="272152"/>
                    <a:pt x="407544" y="326864"/>
                    <a:pt x="367204" y="367204"/>
                  </a:cubicBezTo>
                  <a:cubicBezTo>
                    <a:pt x="326864" y="407544"/>
                    <a:pt x="272152" y="430206"/>
                    <a:pt x="215103" y="430206"/>
                  </a:cubicBezTo>
                  <a:lnTo>
                    <a:pt x="215103" y="430206"/>
                  </a:lnTo>
                  <a:cubicBezTo>
                    <a:pt x="158054" y="430206"/>
                    <a:pt x="103342" y="407544"/>
                    <a:pt x="63002" y="367204"/>
                  </a:cubicBezTo>
                  <a:cubicBezTo>
                    <a:pt x="22663" y="326864"/>
                    <a:pt x="0" y="272152"/>
                    <a:pt x="0" y="215103"/>
                  </a:cubicBezTo>
                  <a:lnTo>
                    <a:pt x="0" y="215103"/>
                  </a:lnTo>
                  <a:cubicBezTo>
                    <a:pt x="0" y="158054"/>
                    <a:pt x="22663" y="103342"/>
                    <a:pt x="63002" y="63002"/>
                  </a:cubicBezTo>
                  <a:cubicBezTo>
                    <a:pt x="103342" y="22663"/>
                    <a:pt x="158054" y="0"/>
                    <a:pt x="2151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430206" cy="439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200912" y="1028700"/>
            <a:ext cx="1010536" cy="1462618"/>
          </a:xfrm>
          <a:custGeom>
            <a:avLst/>
            <a:gdLst/>
            <a:ahLst/>
            <a:cxnLst/>
            <a:rect l="l" t="t" r="r" b="b"/>
            <a:pathLst>
              <a:path w="1010536" h="1462618">
                <a:moveTo>
                  <a:pt x="0" y="0"/>
                </a:moveTo>
                <a:lnTo>
                  <a:pt x="1010536" y="0"/>
                </a:lnTo>
                <a:lnTo>
                  <a:pt x="1010536" y="1462618"/>
                </a:lnTo>
                <a:lnTo>
                  <a:pt x="0" y="1462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022117" y="1391032"/>
            <a:ext cx="816720" cy="816720"/>
          </a:xfrm>
          <a:custGeom>
            <a:avLst/>
            <a:gdLst/>
            <a:ahLst/>
            <a:cxnLst/>
            <a:rect l="l" t="t" r="r" b="b"/>
            <a:pathLst>
              <a:path w="816720" h="816720">
                <a:moveTo>
                  <a:pt x="0" y="0"/>
                </a:moveTo>
                <a:lnTo>
                  <a:pt x="816720" y="0"/>
                </a:lnTo>
                <a:lnTo>
                  <a:pt x="816720" y="816720"/>
                </a:lnTo>
                <a:lnTo>
                  <a:pt x="0" y="8167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683499" y="1302613"/>
            <a:ext cx="4757880" cy="97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0"/>
              </a:lnSpc>
              <a:spcBef>
                <a:spcPct val="0"/>
              </a:spcBef>
            </a:pPr>
            <a:r>
              <a:rPr lang="en-US" sz="6328">
                <a:solidFill>
                  <a:srgbClr val="FDFCFB"/>
                </a:solidFill>
                <a:latin typeface="Montserrat Bold"/>
              </a:rPr>
              <a:t>ЛОГОТИП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97576" y="3045252"/>
            <a:ext cx="7361724" cy="1783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r>
              <a:rPr lang="en-US" sz="2921">
                <a:solidFill>
                  <a:srgbClr val="FFFFFF"/>
                </a:solidFill>
                <a:latin typeface="Montserrat"/>
              </a:rPr>
              <a:t>Белый фон  с яркой</a:t>
            </a:r>
            <a:r>
              <a:rPr lang="en-US" sz="2921">
                <a:solidFill>
                  <a:srgbClr val="FFFFFF"/>
                </a:solidFill>
                <a:latin typeface="Montserrat Bold"/>
              </a:rPr>
              <a:t> желтой</a:t>
            </a:r>
            <a:r>
              <a:rPr lang="en-US" sz="2921">
                <a:solidFill>
                  <a:srgbClr val="FFFFFF"/>
                </a:solidFill>
                <a:latin typeface="Montserrat"/>
              </a:rPr>
              <a:t> молнией в центре символизирует </a:t>
            </a:r>
            <a:r>
              <a:rPr lang="en-US" sz="2921">
                <a:solidFill>
                  <a:srgbClr val="FFFFFF"/>
                </a:solidFill>
                <a:latin typeface="Montserrat Bold"/>
              </a:rPr>
              <a:t>скорость и эффективность</a:t>
            </a:r>
            <a:r>
              <a:rPr lang="en-US" sz="2921">
                <a:solidFill>
                  <a:srgbClr val="FFFFFF"/>
                </a:solidFill>
                <a:latin typeface="Montserrat"/>
              </a:rPr>
              <a:t> работы программы.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92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83499" y="6532877"/>
            <a:ext cx="7883836" cy="290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97"/>
              </a:lnSpc>
              <a:spcBef>
                <a:spcPct val="0"/>
              </a:spcBef>
            </a:pPr>
            <a:r>
              <a:rPr lang="en-US" sz="2129">
                <a:solidFill>
                  <a:srgbClr val="EBCA3E"/>
                </a:solidFill>
                <a:latin typeface="Now Bold"/>
              </a:rPr>
              <a:t>Желтый цвет</a:t>
            </a:r>
            <a:r>
              <a:rPr lang="en-US" sz="2129">
                <a:solidFill>
                  <a:srgbClr val="FDFCFB"/>
                </a:solidFill>
                <a:latin typeface="Now"/>
              </a:rPr>
              <a:t> добавляет яркости и акцентирует внимание на логотипе, а также ассоциируется с умственной активностью и созиданием. </a:t>
            </a:r>
          </a:p>
          <a:p>
            <a:pPr algn="just">
              <a:lnSpc>
                <a:spcPts val="2597"/>
              </a:lnSpc>
              <a:spcBef>
                <a:spcPct val="0"/>
              </a:spcBef>
            </a:pPr>
            <a:endParaRPr lang="en-US" sz="2129">
              <a:solidFill>
                <a:srgbClr val="FDFCFB"/>
              </a:solidFill>
              <a:latin typeface="Now"/>
            </a:endParaRPr>
          </a:p>
          <a:p>
            <a:pPr algn="just">
              <a:lnSpc>
                <a:spcPts val="2597"/>
              </a:lnSpc>
              <a:spcBef>
                <a:spcPct val="0"/>
              </a:spcBef>
            </a:pPr>
            <a:r>
              <a:rPr lang="en-US" sz="2129">
                <a:solidFill>
                  <a:srgbClr val="FFFFFF"/>
                </a:solidFill>
                <a:latin typeface="Now Bold"/>
              </a:rPr>
              <a:t>Чистый белый</a:t>
            </a:r>
            <a:r>
              <a:rPr lang="en-US" sz="2129">
                <a:solidFill>
                  <a:srgbClr val="000000"/>
                </a:solidFill>
                <a:latin typeface="Now"/>
              </a:rPr>
              <a:t> </a:t>
            </a:r>
            <a:r>
              <a:rPr lang="en-US" sz="2129">
                <a:solidFill>
                  <a:srgbClr val="FDFCFB"/>
                </a:solidFill>
                <a:latin typeface="Now"/>
              </a:rPr>
              <a:t>фон создает впечатление профессионализма и надежности. Этот логотип подчеркивает качество и быстроту анализа данных, что делает его идеальным символом для приложения по аналитике отзывов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160</Words>
  <Application>Microsoft Office PowerPoint</Application>
  <PresentationFormat>Произвольный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Now Bold</vt:lpstr>
      <vt:lpstr>Montserrat Bold</vt:lpstr>
      <vt:lpstr>Montserrat Ultra-Bold</vt:lpstr>
      <vt:lpstr>Calibri</vt:lpstr>
      <vt:lpstr>Now</vt:lpstr>
      <vt:lpstr>Montserrat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</dc:title>
  <dc:creator>Sv</dc:creator>
  <cp:lastModifiedBy>Sv</cp:lastModifiedBy>
  <cp:revision>3</cp:revision>
  <dcterms:created xsi:type="dcterms:W3CDTF">2006-08-16T00:00:00Z</dcterms:created>
  <dcterms:modified xsi:type="dcterms:W3CDTF">2024-04-03T10:22:46Z</dcterms:modified>
  <dc:identifier>DAGBWRr30ac</dc:identifier>
</cp:coreProperties>
</file>